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4A85-6409-4AE1-8A4E-00468AB6752F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2A09-10E9-48EE-810C-B1650B6708D9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86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4A85-6409-4AE1-8A4E-00468AB6752F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2A09-10E9-48EE-810C-B1650B6708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829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4A85-6409-4AE1-8A4E-00468AB6752F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2A09-10E9-48EE-810C-B1650B6708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195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4A85-6409-4AE1-8A4E-00468AB6752F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2A09-10E9-48EE-810C-B1650B6708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7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4A85-6409-4AE1-8A4E-00468AB6752F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2A09-10E9-48EE-810C-B1650B6708D9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4A85-6409-4AE1-8A4E-00468AB6752F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2A09-10E9-48EE-810C-B1650B6708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896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4A85-6409-4AE1-8A4E-00468AB6752F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2A09-10E9-48EE-810C-B1650B6708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78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4A85-6409-4AE1-8A4E-00468AB6752F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2A09-10E9-48EE-810C-B1650B6708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37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4A85-6409-4AE1-8A4E-00468AB6752F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2A09-10E9-48EE-810C-B1650B6708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336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574A85-6409-4AE1-8A4E-00468AB6752F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862A09-10E9-48EE-810C-B1650B6708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351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4A85-6409-4AE1-8A4E-00468AB6752F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2A09-10E9-48EE-810C-B1650B6708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656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574A85-6409-4AE1-8A4E-00468AB6752F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862A09-10E9-48EE-810C-B1650B6708D9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7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37E358-1D9B-817D-1256-1D258F412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Projekt z regresji </a:t>
            </a:r>
            <a:br>
              <a:rPr lang="pl-PL" b="1" dirty="0"/>
            </a:br>
            <a:r>
              <a:rPr lang="pl-PL" b="1" dirty="0"/>
              <a:t>„</a:t>
            </a:r>
            <a:r>
              <a:rPr lang="pl-PL" b="1" dirty="0" err="1"/>
              <a:t>Medical</a:t>
            </a:r>
            <a:r>
              <a:rPr lang="pl-PL" b="1" dirty="0"/>
              <a:t> </a:t>
            </a:r>
            <a:r>
              <a:rPr lang="pl-PL" b="1" dirty="0" err="1"/>
              <a:t>Insurance</a:t>
            </a:r>
            <a:r>
              <a:rPr lang="pl-PL" b="1" dirty="0"/>
              <a:t> Analysis”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EF49B8E-7E91-54EB-C71F-1F531CE21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Asia &amp; Marta ARPDataPL2</a:t>
            </a:r>
          </a:p>
        </p:txBody>
      </p:sp>
    </p:spTree>
    <p:extLst>
      <p:ext uri="{BB962C8B-B14F-4D97-AF65-F5344CB8AC3E}">
        <p14:creationId xmlns:p14="http://schemas.microsoft.com/office/powerpoint/2010/main" val="2554324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99483A-3BDF-E8D6-BE98-010A8FE1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EXPLORATORY DATA ANALYSIS (EDA)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A7DD1959-98CA-1C74-6283-09B27F6CD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1310"/>
            <a:ext cx="6925642" cy="781159"/>
          </a:xfr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C5E4D277-0528-DE64-2E29-F9706610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37747"/>
            <a:ext cx="4770575" cy="34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1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671B7B-3938-F24F-B951-3C141514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EXPLORATORY DATA ANALYSIS (EDA)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C2A2CE8-F230-C9FC-A8EE-B9F87E5A7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387" y="1837385"/>
            <a:ext cx="8096264" cy="4022725"/>
          </a:xfrm>
        </p:spPr>
      </p:pic>
    </p:spTree>
    <p:extLst>
      <p:ext uri="{BB962C8B-B14F-4D97-AF65-F5344CB8AC3E}">
        <p14:creationId xmlns:p14="http://schemas.microsoft.com/office/powerpoint/2010/main" val="201587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74F170-EBB9-E69F-C453-B4232949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EXPLORATORY DATA ANALYSIS (EDA)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98734EF-EEDD-DCBF-AED4-5F01C4DDB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71" y="1737360"/>
            <a:ext cx="5734850" cy="1371791"/>
          </a:xfrm>
        </p:spPr>
      </p:pic>
    </p:spTree>
    <p:extLst>
      <p:ext uri="{BB962C8B-B14F-4D97-AF65-F5344CB8AC3E}">
        <p14:creationId xmlns:p14="http://schemas.microsoft.com/office/powerpoint/2010/main" val="334322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00EE7F-891D-66D8-BA63-79CDAF7C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EXPLORATORY DATA ANALYSIS (EDA)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E3F918C-72B0-007D-59F0-E0F76E0CC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580" y="1737360"/>
            <a:ext cx="4927481" cy="4560391"/>
          </a:xfr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B115922-C531-8E3D-886F-331180DF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91" y="1737361"/>
            <a:ext cx="5242889" cy="45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6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72C12E-33F6-BBC4-5833-C371DA7F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EXPLORATORY DATA ANALYSIS (EDA)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43E443E-9699-C63C-B3FA-15A74D2D1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62" y="1926163"/>
            <a:ext cx="10058400" cy="1323911"/>
          </a:xfrm>
        </p:spPr>
      </p:pic>
    </p:spTree>
    <p:extLst>
      <p:ext uri="{BB962C8B-B14F-4D97-AF65-F5344CB8AC3E}">
        <p14:creationId xmlns:p14="http://schemas.microsoft.com/office/powerpoint/2010/main" val="186238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5D83E6-0815-0C4F-837B-E6DA5C0C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EXPLORATORY DATA ANALYSIS (EDA)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B6A77FB-E5F2-AB5A-2C70-0AA7CF599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01875"/>
            <a:ext cx="5015980" cy="4226063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2F8E5B0-1FA8-83BF-8635-3A8BB71C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43" y="1801875"/>
            <a:ext cx="4735377" cy="426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61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281294-D37D-2452-07B0-6D66A00D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EXPLORATORY DATA ANALYSIS (EDA)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2F154C5-EC84-D86B-C4A4-7DF353A4A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1737360"/>
            <a:ext cx="7068536" cy="895475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E615D98-8495-77E2-AAF2-58BB17B63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790257"/>
            <a:ext cx="5710709" cy="32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465FF4-50B8-F048-CD60-4C3B55F5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FEATURE ENGINEERING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02F00B-C51B-8D83-7957-85860781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REGRESJA LINIOWA MODEL BAZOWY: </a:t>
            </a:r>
          </a:p>
          <a:p>
            <a:r>
              <a:rPr lang="pl-PL" dirty="0"/>
              <a:t>-CHARGES VS SMOKER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108751E-744B-3113-EE60-9A3C7238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328" y="2199938"/>
            <a:ext cx="5849166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0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225355-9DC7-8F2B-5F3B-A1DF48F7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FEATURE ENGINEERING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1287D0-288A-567F-D1BA-D89689738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ONE-HOT ENCODING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BBA0FB2-5928-1A3C-B066-F4D9700D4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92753"/>
            <a:ext cx="5544324" cy="195289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FAB8247-F98B-1DE0-59BE-078E75BEA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600" y="4354025"/>
            <a:ext cx="854511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20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B70E3B-D5C7-6BED-B69A-131D1AF6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MODELLING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C8C1A008-4393-A7E6-F1AA-8F9E0ED4B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315934"/>
              </p:ext>
            </p:extLst>
          </p:nvPr>
        </p:nvGraphicFramePr>
        <p:xfrm>
          <a:off x="674703" y="1846261"/>
          <a:ext cx="10480660" cy="405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165">
                  <a:extLst>
                    <a:ext uri="{9D8B030D-6E8A-4147-A177-3AD203B41FA5}">
                      <a16:colId xmlns:a16="http://schemas.microsoft.com/office/drawing/2014/main" val="1385568625"/>
                    </a:ext>
                  </a:extLst>
                </a:gridCol>
                <a:gridCol w="2620165">
                  <a:extLst>
                    <a:ext uri="{9D8B030D-6E8A-4147-A177-3AD203B41FA5}">
                      <a16:colId xmlns:a16="http://schemas.microsoft.com/office/drawing/2014/main" val="392351923"/>
                    </a:ext>
                  </a:extLst>
                </a:gridCol>
                <a:gridCol w="2620165">
                  <a:extLst>
                    <a:ext uri="{9D8B030D-6E8A-4147-A177-3AD203B41FA5}">
                      <a16:colId xmlns:a16="http://schemas.microsoft.com/office/drawing/2014/main" val="195213623"/>
                    </a:ext>
                  </a:extLst>
                </a:gridCol>
                <a:gridCol w="2620165">
                  <a:extLst>
                    <a:ext uri="{9D8B030D-6E8A-4147-A177-3AD203B41FA5}">
                      <a16:colId xmlns:a16="http://schemas.microsoft.com/office/drawing/2014/main" val="3403194330"/>
                    </a:ext>
                  </a:extLst>
                </a:gridCol>
              </a:tblGrid>
              <a:tr h="742232">
                <a:tc>
                  <a:txBody>
                    <a:bodyPr/>
                    <a:lstStyle/>
                    <a:p>
                      <a:r>
                        <a:rPr lang="pl-PL" dirty="0"/>
                        <a:t>MODEL: składowe cechy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MSE testowe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R^2 testowe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OCENA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36740"/>
                  </a:ext>
                </a:extLst>
              </a:tr>
              <a:tr h="742232">
                <a:tc>
                  <a:txBody>
                    <a:bodyPr/>
                    <a:lstStyle/>
                    <a:p>
                      <a:r>
                        <a:rPr lang="pl-PL" dirty="0"/>
                        <a:t>Model bazowy: </a:t>
                      </a:r>
                      <a:r>
                        <a:rPr lang="pl-PL" dirty="0" err="1"/>
                        <a:t>charges</a:t>
                      </a:r>
                      <a:r>
                        <a:rPr lang="pl-PL" dirty="0"/>
                        <a:t> vs </a:t>
                      </a:r>
                      <a:r>
                        <a:rPr lang="pl-PL" dirty="0" err="1"/>
                        <a:t>smoker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52630321.583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Słaby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76061"/>
                  </a:ext>
                </a:extLst>
              </a:tr>
              <a:tr h="742232">
                <a:tc>
                  <a:txBody>
                    <a:bodyPr/>
                    <a:lstStyle/>
                    <a:p>
                      <a:r>
                        <a:rPr lang="pl-PL" dirty="0" err="1"/>
                        <a:t>Charges</a:t>
                      </a:r>
                      <a:r>
                        <a:rPr lang="pl-PL" dirty="0"/>
                        <a:t> vs </a:t>
                      </a:r>
                      <a:r>
                        <a:rPr lang="pl-PL" dirty="0" err="1"/>
                        <a:t>smoker</a:t>
                      </a:r>
                      <a:r>
                        <a:rPr lang="pl-PL" dirty="0"/>
                        <a:t>, </a:t>
                      </a:r>
                      <a:r>
                        <a:rPr lang="pl-PL" dirty="0" err="1"/>
                        <a:t>bmi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46797181.737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0.706 (+0,037 do modelu bazowego)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Słaby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47238"/>
                  </a:ext>
                </a:extLst>
              </a:tr>
              <a:tr h="742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Charges</a:t>
                      </a:r>
                      <a:r>
                        <a:rPr lang="pl-PL" dirty="0"/>
                        <a:t> vs </a:t>
                      </a:r>
                      <a:r>
                        <a:rPr lang="pl-PL" dirty="0" err="1"/>
                        <a:t>smoker</a:t>
                      </a:r>
                      <a:r>
                        <a:rPr lang="pl-PL" dirty="0"/>
                        <a:t>, </a:t>
                      </a:r>
                      <a:r>
                        <a:rPr lang="pl-PL" dirty="0" err="1"/>
                        <a:t>bmi</a:t>
                      </a:r>
                      <a:r>
                        <a:rPr lang="pl-PL" dirty="0"/>
                        <a:t>, </a:t>
                      </a:r>
                      <a:r>
                        <a:rPr lang="pl-PL" dirty="0" err="1"/>
                        <a:t>age</a:t>
                      </a:r>
                      <a:endParaRPr lang="pl-PL" dirty="0"/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32693237.939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0.795 (+0,126 do modelu bazowego)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Silny model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289499"/>
                  </a:ext>
                </a:extLst>
              </a:tr>
              <a:tr h="742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Charges</a:t>
                      </a:r>
                      <a:r>
                        <a:rPr lang="pl-PL" dirty="0"/>
                        <a:t> vs </a:t>
                      </a:r>
                      <a:r>
                        <a:rPr lang="pl-PL" dirty="0" err="1"/>
                        <a:t>smoker</a:t>
                      </a:r>
                      <a:r>
                        <a:rPr lang="pl-PL" dirty="0"/>
                        <a:t>, </a:t>
                      </a:r>
                      <a:r>
                        <a:rPr lang="pl-PL" dirty="0" err="1"/>
                        <a:t>bmi</a:t>
                      </a:r>
                      <a:r>
                        <a:rPr lang="pl-PL" dirty="0"/>
                        <a:t>, </a:t>
                      </a:r>
                      <a:r>
                        <a:rPr lang="pl-PL" dirty="0" err="1"/>
                        <a:t>age</a:t>
                      </a:r>
                      <a:r>
                        <a:rPr lang="pl-PL" dirty="0"/>
                        <a:t>, </a:t>
                      </a:r>
                      <a:r>
                        <a:rPr lang="pl-PL" dirty="0" err="1"/>
                        <a:t>children</a:t>
                      </a:r>
                      <a:endParaRPr lang="pl-PL" dirty="0"/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32171708.572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0.798 (+0,129 do modelu bazowego)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Silny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86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56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46054E-0980-A8BB-57BD-AB10CD96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DESCRIPTION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26C49B-275B-4093-D573-F65C1E3958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1968" y="2218578"/>
            <a:ext cx="11640312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aim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of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this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project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to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analyse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medical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insurance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costs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of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insurance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packages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in USA and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try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to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predict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potencial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medical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insurance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costs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depending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on the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assumptions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given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.</a:t>
            </a: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particular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, we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aim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to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check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how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feature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of "smoking/non-smoking"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affect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number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of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medical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insurance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charges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paid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.</a:t>
            </a: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Project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conducted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by Asia &amp; Marta.</a:t>
            </a:r>
            <a:endParaRPr kumimoji="0" lang="pl-PL" altLang="pl-P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352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71FE6C-4882-9508-36C7-53BED600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DZIĘKI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B157F8-3AA3-ACF0-CAE5-C60CC192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800" dirty="0"/>
              <a:t>WNIOSKI:</a:t>
            </a:r>
          </a:p>
          <a:p>
            <a:r>
              <a:rPr lang="pl-PL" sz="2800" dirty="0"/>
              <a:t>-Model lepiej funkcjonował przy większej ilości zmiennych</a:t>
            </a:r>
          </a:p>
          <a:p>
            <a:r>
              <a:rPr lang="pl-PL" sz="2800" dirty="0"/>
              <a:t>-Oprócz palenia, największy wpływ na siłę modelu miała cecha „wiek”</a:t>
            </a:r>
          </a:p>
          <a:p>
            <a:endParaRPr lang="pl-PL" sz="2800" dirty="0"/>
          </a:p>
          <a:p>
            <a:r>
              <a:rPr lang="pl-PL" sz="2800" dirty="0"/>
              <a:t>WNIOSKI OGÓLNE:</a:t>
            </a:r>
          </a:p>
          <a:p>
            <a:r>
              <a:rPr lang="pl-PL" sz="2800" dirty="0"/>
              <a:t>-Największy wpływ na wielkość płaconych składek ubezpieczenia medycznego posiadały cechy: palenie i wiek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349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762A5F-38FB-9668-32E4-FF1FEC01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COLLECTION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C5B736-81C9-734F-196B-D2AC8722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import </a:t>
            </a:r>
            <a:r>
              <a:rPr lang="pl-PL" sz="3200" dirty="0" err="1"/>
              <a:t>pandas</a:t>
            </a:r>
            <a:r>
              <a:rPr lang="pl-PL" sz="3200" dirty="0"/>
              <a:t> as </a:t>
            </a:r>
            <a:r>
              <a:rPr lang="pl-PL" sz="3200" dirty="0" err="1"/>
              <a:t>pd</a:t>
            </a:r>
            <a:endParaRPr lang="pl-PL" sz="3200" dirty="0"/>
          </a:p>
          <a:p>
            <a:endParaRPr lang="pl-PL" sz="3200" dirty="0"/>
          </a:p>
          <a:p>
            <a:r>
              <a:rPr lang="pl-PL" sz="3200" dirty="0"/>
              <a:t>#wczytanie pliku jako data </a:t>
            </a:r>
            <a:r>
              <a:rPr lang="pl-PL" sz="3200" dirty="0" err="1"/>
              <a:t>frame</a:t>
            </a:r>
            <a:endParaRPr lang="pl-PL" sz="3200" dirty="0"/>
          </a:p>
          <a:p>
            <a:r>
              <a:rPr lang="pl-PL" sz="3200" dirty="0" err="1"/>
              <a:t>data_df</a:t>
            </a:r>
            <a:r>
              <a:rPr lang="pl-PL" sz="3200" dirty="0"/>
              <a:t> = </a:t>
            </a:r>
            <a:r>
              <a:rPr lang="pl-PL" sz="3200" dirty="0" err="1"/>
              <a:t>pd.read_csv</a:t>
            </a:r>
            <a:r>
              <a:rPr lang="pl-PL" sz="3200" dirty="0"/>
              <a:t>(</a:t>
            </a:r>
            <a:r>
              <a:rPr lang="pl-PL" sz="3200" dirty="0" err="1"/>
              <a:t>r'https</a:t>
            </a:r>
            <a:r>
              <a:rPr lang="pl-PL" sz="3200" dirty="0"/>
              <a:t>://raw.githubusercontent.com/Kamil128/</a:t>
            </a:r>
            <a:r>
              <a:rPr lang="pl-PL" sz="3200" dirty="0" err="1"/>
              <a:t>ProjektPraktycznyRegresja</a:t>
            </a:r>
            <a:r>
              <a:rPr lang="pl-PL" sz="3200" dirty="0"/>
              <a:t>/</a:t>
            </a:r>
            <a:r>
              <a:rPr lang="pl-PL" sz="3200" dirty="0" err="1"/>
              <a:t>main</a:t>
            </a:r>
            <a:r>
              <a:rPr lang="pl-PL" sz="3200" dirty="0"/>
              <a:t>/data/</a:t>
            </a:r>
            <a:r>
              <a:rPr lang="pl-PL" sz="3200" dirty="0" err="1"/>
              <a:t>medical_cost</a:t>
            </a:r>
            <a:r>
              <a:rPr lang="pl-PL" sz="3200" dirty="0"/>
              <a:t>/medical_cost.csv')</a:t>
            </a:r>
          </a:p>
        </p:txBody>
      </p:sp>
    </p:spTree>
    <p:extLst>
      <p:ext uri="{BB962C8B-B14F-4D97-AF65-F5344CB8AC3E}">
        <p14:creationId xmlns:p14="http://schemas.microsoft.com/office/powerpoint/2010/main" val="28534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D83EF7-9E41-13F9-79FF-86FB61C9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data_df.head</a:t>
            </a:r>
            <a:r>
              <a:rPr lang="pl-PL" dirty="0"/>
              <a:t>())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502F0A-7562-0A8C-7908-F1C75D80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    sex     </a:t>
            </a:r>
            <a:r>
              <a:rPr lang="en-US" dirty="0" err="1"/>
              <a:t>bmi</a:t>
            </a:r>
            <a:r>
              <a:rPr lang="en-US" dirty="0"/>
              <a:t>  children smoker     region      charges</a:t>
            </a:r>
          </a:p>
          <a:p>
            <a:r>
              <a:rPr lang="en-US" dirty="0"/>
              <a:t>0   19  female  27.900         0    yes  southwest  16884.92400</a:t>
            </a:r>
          </a:p>
          <a:p>
            <a:r>
              <a:rPr lang="en-US" dirty="0"/>
              <a:t>1   18    male  33.770         1     no  southeast   1725.55230</a:t>
            </a:r>
          </a:p>
          <a:p>
            <a:r>
              <a:rPr lang="en-US" dirty="0"/>
              <a:t>2   28    male  33.000         3     no  southeast   4449.46200</a:t>
            </a:r>
          </a:p>
          <a:p>
            <a:r>
              <a:rPr lang="en-US" dirty="0"/>
              <a:t>3   33    male  22.705         0     no  northwest  21984.47061</a:t>
            </a:r>
          </a:p>
          <a:p>
            <a:r>
              <a:rPr lang="en-US" dirty="0"/>
              <a:t>4   32    male  28.880         0     no  northwest   3866.85520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197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673788-2D7B-A56D-207C-50B924B7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data_df.columns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7CE982-7349-720D-755A-35C2F37F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Index(['</a:t>
            </a:r>
            <a:r>
              <a:rPr lang="pl-PL" sz="3600" dirty="0" err="1"/>
              <a:t>age</a:t>
            </a:r>
            <a:r>
              <a:rPr lang="pl-PL" sz="3600" dirty="0"/>
              <a:t>', 'sex', '</a:t>
            </a:r>
            <a:r>
              <a:rPr lang="pl-PL" sz="3600" dirty="0" err="1"/>
              <a:t>bmi</a:t>
            </a:r>
            <a:r>
              <a:rPr lang="pl-PL" sz="3600" dirty="0"/>
              <a:t>', '</a:t>
            </a:r>
            <a:r>
              <a:rPr lang="pl-PL" sz="3600" dirty="0" err="1"/>
              <a:t>children</a:t>
            </a:r>
            <a:r>
              <a:rPr lang="pl-PL" sz="3600" dirty="0"/>
              <a:t>', '</a:t>
            </a:r>
            <a:r>
              <a:rPr lang="pl-PL" sz="3600" dirty="0" err="1"/>
              <a:t>smoker</a:t>
            </a:r>
            <a:r>
              <a:rPr lang="pl-PL" sz="3600" dirty="0"/>
              <a:t>', 'region', '</a:t>
            </a:r>
            <a:r>
              <a:rPr lang="pl-PL" sz="3600" dirty="0" err="1"/>
              <a:t>charges</a:t>
            </a:r>
            <a:r>
              <a:rPr lang="pl-PL" sz="3600" dirty="0"/>
              <a:t>'], </a:t>
            </a:r>
            <a:r>
              <a:rPr lang="pl-PL" sz="3600" dirty="0" err="1"/>
              <a:t>dtype</a:t>
            </a:r>
            <a:r>
              <a:rPr lang="pl-PL" sz="3600" dirty="0"/>
              <a:t>='</a:t>
            </a:r>
            <a:r>
              <a:rPr lang="pl-PL" sz="3600" dirty="0" err="1"/>
              <a:t>object</a:t>
            </a:r>
            <a:r>
              <a:rPr lang="pl-PL" sz="36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61972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C4EB36-0A50-AD73-2E23-4019B39A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print</a:t>
            </a:r>
            <a:r>
              <a:rPr lang="pl-PL" dirty="0"/>
              <a:t>(data_df.info())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06704C-7731-3BA7-8EF0-CBF08D91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l-PL" dirty="0"/>
              <a:t>&lt;</a:t>
            </a:r>
            <a:r>
              <a:rPr lang="pl-PL" dirty="0" err="1"/>
              <a:t>class</a:t>
            </a:r>
            <a:r>
              <a:rPr lang="pl-PL" dirty="0"/>
              <a:t> '</a:t>
            </a:r>
            <a:r>
              <a:rPr lang="pl-PL" dirty="0" err="1"/>
              <a:t>pandas.core.frame.DataFrame</a:t>
            </a:r>
            <a:r>
              <a:rPr lang="pl-PL" dirty="0"/>
              <a:t>'&gt;</a:t>
            </a:r>
          </a:p>
          <a:p>
            <a:r>
              <a:rPr lang="pl-PL" dirty="0" err="1"/>
              <a:t>RangeIndex</a:t>
            </a:r>
            <a:r>
              <a:rPr lang="pl-PL" dirty="0"/>
              <a:t>: 1338 </a:t>
            </a:r>
            <a:r>
              <a:rPr lang="pl-PL" dirty="0" err="1"/>
              <a:t>entries</a:t>
            </a:r>
            <a:r>
              <a:rPr lang="pl-PL" dirty="0"/>
              <a:t>, 0 to 1337</a:t>
            </a:r>
          </a:p>
          <a:p>
            <a:r>
              <a:rPr lang="pl-PL" dirty="0"/>
              <a:t>Data </a:t>
            </a:r>
            <a:r>
              <a:rPr lang="pl-PL" dirty="0" err="1"/>
              <a:t>columns</a:t>
            </a:r>
            <a:r>
              <a:rPr lang="pl-PL" dirty="0"/>
              <a:t> (</a:t>
            </a:r>
            <a:r>
              <a:rPr lang="pl-PL" dirty="0" err="1"/>
              <a:t>total</a:t>
            </a:r>
            <a:r>
              <a:rPr lang="pl-PL" dirty="0"/>
              <a:t> 7 </a:t>
            </a:r>
            <a:r>
              <a:rPr lang="pl-PL" dirty="0" err="1"/>
              <a:t>columns</a:t>
            </a:r>
            <a:r>
              <a:rPr lang="pl-PL" dirty="0"/>
              <a:t>):</a:t>
            </a:r>
          </a:p>
          <a:p>
            <a:r>
              <a:rPr lang="pl-PL" dirty="0"/>
              <a:t> #   </a:t>
            </a:r>
            <a:r>
              <a:rPr lang="pl-PL" dirty="0" err="1"/>
              <a:t>Column</a:t>
            </a:r>
            <a:r>
              <a:rPr lang="pl-PL" dirty="0"/>
              <a:t>    Non-</a:t>
            </a:r>
            <a:r>
              <a:rPr lang="pl-PL" dirty="0" err="1"/>
              <a:t>Null</a:t>
            </a:r>
            <a:r>
              <a:rPr lang="pl-PL" dirty="0"/>
              <a:t> </a:t>
            </a:r>
            <a:r>
              <a:rPr lang="pl-PL" dirty="0" err="1"/>
              <a:t>Count</a:t>
            </a:r>
            <a:r>
              <a:rPr lang="pl-PL" dirty="0"/>
              <a:t>  </a:t>
            </a:r>
            <a:r>
              <a:rPr lang="pl-PL" dirty="0" err="1"/>
              <a:t>Dtype</a:t>
            </a:r>
            <a:r>
              <a:rPr lang="pl-PL" dirty="0"/>
              <a:t>  </a:t>
            </a:r>
          </a:p>
          <a:p>
            <a:r>
              <a:rPr lang="pl-PL" dirty="0"/>
              <a:t>---  ------    --------------  -----  </a:t>
            </a:r>
          </a:p>
          <a:p>
            <a:r>
              <a:rPr lang="pl-PL" dirty="0"/>
              <a:t> 0   </a:t>
            </a:r>
            <a:r>
              <a:rPr lang="pl-PL" dirty="0" err="1"/>
              <a:t>age</a:t>
            </a:r>
            <a:r>
              <a:rPr lang="pl-PL" dirty="0"/>
              <a:t>       1338 non-</a:t>
            </a:r>
            <a:r>
              <a:rPr lang="pl-PL" dirty="0" err="1"/>
              <a:t>null</a:t>
            </a:r>
            <a:r>
              <a:rPr lang="pl-PL" dirty="0"/>
              <a:t>   int64  </a:t>
            </a:r>
          </a:p>
          <a:p>
            <a:r>
              <a:rPr lang="pl-PL" dirty="0"/>
              <a:t> 1   sex       1338 non-</a:t>
            </a:r>
            <a:r>
              <a:rPr lang="pl-PL" dirty="0" err="1"/>
              <a:t>null</a:t>
            </a:r>
            <a:r>
              <a:rPr lang="pl-PL" dirty="0"/>
              <a:t>   </a:t>
            </a:r>
            <a:r>
              <a:rPr lang="pl-PL" dirty="0" err="1"/>
              <a:t>object</a:t>
            </a:r>
            <a:r>
              <a:rPr lang="pl-PL" dirty="0"/>
              <a:t> </a:t>
            </a:r>
          </a:p>
          <a:p>
            <a:r>
              <a:rPr lang="pl-PL" dirty="0"/>
              <a:t> 2   </a:t>
            </a:r>
            <a:r>
              <a:rPr lang="pl-PL" dirty="0" err="1"/>
              <a:t>bmi</a:t>
            </a:r>
            <a:r>
              <a:rPr lang="pl-PL" dirty="0"/>
              <a:t>       1338 non-</a:t>
            </a:r>
            <a:r>
              <a:rPr lang="pl-PL" dirty="0" err="1"/>
              <a:t>null</a:t>
            </a:r>
            <a:r>
              <a:rPr lang="pl-PL" dirty="0"/>
              <a:t>   float64</a:t>
            </a:r>
          </a:p>
          <a:p>
            <a:r>
              <a:rPr lang="pl-PL" dirty="0"/>
              <a:t> 3   </a:t>
            </a:r>
            <a:r>
              <a:rPr lang="pl-PL" dirty="0" err="1"/>
              <a:t>children</a:t>
            </a:r>
            <a:r>
              <a:rPr lang="pl-PL" dirty="0"/>
              <a:t>  1338 non-</a:t>
            </a:r>
            <a:r>
              <a:rPr lang="pl-PL" dirty="0" err="1"/>
              <a:t>null</a:t>
            </a:r>
            <a:r>
              <a:rPr lang="pl-PL" dirty="0"/>
              <a:t>   int64  </a:t>
            </a:r>
          </a:p>
          <a:p>
            <a:r>
              <a:rPr lang="pl-PL" dirty="0"/>
              <a:t> 4   </a:t>
            </a:r>
            <a:r>
              <a:rPr lang="pl-PL" dirty="0" err="1"/>
              <a:t>smoker</a:t>
            </a:r>
            <a:r>
              <a:rPr lang="pl-PL" dirty="0"/>
              <a:t>    1338 non-</a:t>
            </a:r>
            <a:r>
              <a:rPr lang="pl-PL" dirty="0" err="1"/>
              <a:t>null</a:t>
            </a:r>
            <a:r>
              <a:rPr lang="pl-PL" dirty="0"/>
              <a:t>   </a:t>
            </a:r>
            <a:r>
              <a:rPr lang="pl-PL" dirty="0" err="1"/>
              <a:t>object</a:t>
            </a:r>
            <a:r>
              <a:rPr lang="pl-PL" dirty="0"/>
              <a:t> </a:t>
            </a:r>
          </a:p>
          <a:p>
            <a:r>
              <a:rPr lang="pl-PL" dirty="0"/>
              <a:t> 5   region    1338 non-</a:t>
            </a:r>
            <a:r>
              <a:rPr lang="pl-PL" dirty="0" err="1"/>
              <a:t>null</a:t>
            </a:r>
            <a:r>
              <a:rPr lang="pl-PL" dirty="0"/>
              <a:t>   </a:t>
            </a:r>
            <a:r>
              <a:rPr lang="pl-PL" dirty="0" err="1"/>
              <a:t>object</a:t>
            </a:r>
            <a:r>
              <a:rPr lang="pl-PL" dirty="0"/>
              <a:t> </a:t>
            </a:r>
          </a:p>
          <a:p>
            <a:r>
              <a:rPr lang="pl-PL" dirty="0"/>
              <a:t> 6   </a:t>
            </a:r>
            <a:r>
              <a:rPr lang="pl-PL" dirty="0" err="1"/>
              <a:t>charges</a:t>
            </a:r>
            <a:r>
              <a:rPr lang="pl-PL" dirty="0"/>
              <a:t>   1338 non-</a:t>
            </a:r>
            <a:r>
              <a:rPr lang="pl-PL" dirty="0" err="1"/>
              <a:t>null</a:t>
            </a:r>
            <a:r>
              <a:rPr lang="pl-PL" dirty="0"/>
              <a:t>   float64</a:t>
            </a:r>
          </a:p>
          <a:p>
            <a:r>
              <a:rPr lang="pl-PL" dirty="0" err="1"/>
              <a:t>dtypes</a:t>
            </a:r>
            <a:r>
              <a:rPr lang="pl-PL" dirty="0"/>
              <a:t>: float64(2), int64(2), </a:t>
            </a:r>
            <a:r>
              <a:rPr lang="pl-PL" dirty="0" err="1"/>
              <a:t>object</a:t>
            </a:r>
            <a:r>
              <a:rPr lang="pl-PL" dirty="0"/>
              <a:t>(3)</a:t>
            </a:r>
          </a:p>
          <a:p>
            <a:r>
              <a:rPr lang="pl-PL" dirty="0" err="1"/>
              <a:t>memory</a:t>
            </a:r>
            <a:r>
              <a:rPr lang="pl-PL" dirty="0"/>
              <a:t> </a:t>
            </a:r>
            <a:r>
              <a:rPr lang="pl-PL" dirty="0" err="1"/>
              <a:t>usage</a:t>
            </a:r>
            <a:r>
              <a:rPr lang="pl-PL" dirty="0"/>
              <a:t>: 73.3+ KB</a:t>
            </a:r>
          </a:p>
        </p:txBody>
      </p:sp>
    </p:spTree>
    <p:extLst>
      <p:ext uri="{BB962C8B-B14F-4D97-AF65-F5344CB8AC3E}">
        <p14:creationId xmlns:p14="http://schemas.microsoft.com/office/powerpoint/2010/main" val="69913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8A4048-B3A6-A3DD-BA52-2ACDA23C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data_df.describe</a:t>
            </a:r>
            <a:r>
              <a:rPr lang="pl-PL" dirty="0"/>
              <a:t>())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FF7BEB-93D5-2030-6C5D-6F250554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         </a:t>
            </a:r>
            <a:r>
              <a:rPr lang="en-US" dirty="0" err="1"/>
              <a:t>bmi</a:t>
            </a:r>
            <a:r>
              <a:rPr lang="en-US" dirty="0"/>
              <a:t>     children       charges</a:t>
            </a:r>
          </a:p>
          <a:p>
            <a:r>
              <a:rPr lang="en-US" dirty="0"/>
              <a:t>count  1338.000000  1338.000000  1338.000000   1338.000000</a:t>
            </a:r>
          </a:p>
          <a:p>
            <a:r>
              <a:rPr lang="en-US" dirty="0"/>
              <a:t>mean     39.207025    30.663397     1.094918  13270.422265</a:t>
            </a:r>
          </a:p>
          <a:p>
            <a:r>
              <a:rPr lang="en-US" dirty="0"/>
              <a:t>std      14.049960     6.098187     1.205493  12110.011237</a:t>
            </a:r>
          </a:p>
          <a:p>
            <a:r>
              <a:rPr lang="en-US" dirty="0"/>
              <a:t>min      18.000000    15.960000     0.000000   1121.873900</a:t>
            </a:r>
          </a:p>
          <a:p>
            <a:r>
              <a:rPr lang="en-US" dirty="0"/>
              <a:t>25%      27.000000    26.296250     0.000000   4740.287150</a:t>
            </a:r>
          </a:p>
          <a:p>
            <a:r>
              <a:rPr lang="en-US" dirty="0"/>
              <a:t>50%      39.000000    30.400000     1.000000   9382.033000</a:t>
            </a:r>
          </a:p>
          <a:p>
            <a:r>
              <a:rPr lang="en-US" dirty="0"/>
              <a:t>75%      51.000000    34.693750     2.000000  16639.912515</a:t>
            </a:r>
          </a:p>
          <a:p>
            <a:r>
              <a:rPr lang="en-US" dirty="0"/>
              <a:t>max      64.000000    53.130000     5.000000  63770.428010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50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ACBB2E-6F74-C31B-C6C8-77AA9D7E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CLEANING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D729D6-CD08-68A2-8FD4-E7A8B10D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600" dirty="0"/>
              <a:t>Wnioski:</a:t>
            </a:r>
          </a:p>
          <a:p>
            <a:r>
              <a:rPr lang="pl-PL" sz="1600" dirty="0"/>
              <a:t>- brak duplikatów  (</a:t>
            </a:r>
            <a:r>
              <a:rPr lang="pl-PL" sz="1600" dirty="0" err="1"/>
              <a:t>data_df.duplicated</a:t>
            </a:r>
            <a:r>
              <a:rPr lang="pl-PL" sz="1600" dirty="0"/>
              <a:t>())</a:t>
            </a:r>
          </a:p>
          <a:p>
            <a:r>
              <a:rPr lang="pl-PL" sz="1600" dirty="0"/>
              <a:t>- brak Nan-ów  (</a:t>
            </a:r>
            <a:r>
              <a:rPr lang="pl-PL" sz="1600" dirty="0" err="1"/>
              <a:t>data_df.isna</a:t>
            </a:r>
            <a:r>
              <a:rPr lang="pl-PL" sz="1600" dirty="0"/>
              <a:t>())</a:t>
            </a:r>
          </a:p>
          <a:p>
            <a:r>
              <a:rPr lang="pl-PL" sz="1600" dirty="0"/>
              <a:t>- brak szumów, wartości są w poprawnych formatach, wartości mają sens.</a:t>
            </a:r>
          </a:p>
          <a:p>
            <a:pPr lvl="1"/>
            <a:r>
              <a:rPr lang="pl-PL" sz="1400" dirty="0"/>
              <a:t>(</a:t>
            </a:r>
            <a:r>
              <a:rPr lang="pl-PL" sz="1400" dirty="0" err="1"/>
              <a:t>data_df</a:t>
            </a:r>
            <a:r>
              <a:rPr lang="pl-PL" sz="1400" dirty="0"/>
              <a:t>[„</a:t>
            </a:r>
            <a:r>
              <a:rPr lang="pl-PL" sz="1400" dirty="0" err="1"/>
              <a:t>column</a:t>
            </a:r>
            <a:r>
              <a:rPr lang="pl-PL" sz="1400" dirty="0"/>
              <a:t>”].</a:t>
            </a:r>
            <a:r>
              <a:rPr lang="pl-PL" sz="1400" dirty="0" err="1"/>
              <a:t>unique</a:t>
            </a:r>
            <a:r>
              <a:rPr lang="pl-PL" sz="1400" dirty="0"/>
              <a:t>())</a:t>
            </a:r>
          </a:p>
          <a:p>
            <a:r>
              <a:rPr lang="pl-PL" sz="1600" dirty="0"/>
              <a:t>W analizie występuje dysproporcja w ilości danych pomiędzy palaczami i nie-palaczami (1:4)</a:t>
            </a:r>
          </a:p>
          <a:p>
            <a:endParaRPr lang="pl-PL" sz="1400" dirty="0"/>
          </a:p>
          <a:p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CA8ED76-4BBF-79FA-B832-6B96C30F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47" y="4073648"/>
            <a:ext cx="2565184" cy="170518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792CA251-90EE-BD0C-6ED8-2E49567DD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98" y="4281875"/>
            <a:ext cx="3740752" cy="7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4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BF2E51-3832-9621-B776-8BE3AAFF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CLEANING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6BB6508-5025-F73D-7325-E7E640584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2"/>
            <a:ext cx="4689246" cy="4022725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E54390A-7971-CEFF-638E-B71F6409A1B6}"/>
              </a:ext>
            </a:extLst>
          </p:cNvPr>
          <p:cNvSpPr txBox="1"/>
          <p:nvPr/>
        </p:nvSpPr>
        <p:spPr>
          <a:xfrm>
            <a:off x="6126480" y="1935332"/>
            <a:ext cx="4544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Wyświetlanie szumów („</a:t>
            </a:r>
            <a:r>
              <a:rPr lang="pl-PL" sz="2400" dirty="0" err="1"/>
              <a:t>outliers</a:t>
            </a:r>
            <a:r>
              <a:rPr lang="pl-PL" sz="2400" dirty="0"/>
              <a:t>”) za pomocą wykresu </a:t>
            </a:r>
            <a:r>
              <a:rPr lang="pl-PL" sz="2400" dirty="0" err="1"/>
              <a:t>plt.scatter</a:t>
            </a:r>
            <a:r>
              <a:rPr lang="pl-PL" sz="2400" dirty="0"/>
              <a:t>:</a:t>
            </a:r>
          </a:p>
          <a:p>
            <a:endParaRPr lang="pl-PL" sz="2400" dirty="0"/>
          </a:p>
          <a:p>
            <a:r>
              <a:rPr lang="pl-PL" sz="2400" dirty="0"/>
              <a:t>-brak szumów</a:t>
            </a:r>
          </a:p>
        </p:txBody>
      </p:sp>
    </p:spTree>
    <p:extLst>
      <p:ext uri="{BB962C8B-B14F-4D97-AF65-F5344CB8AC3E}">
        <p14:creationId xmlns:p14="http://schemas.microsoft.com/office/powerpoint/2010/main" val="42640348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619</Words>
  <Application>Microsoft Office PowerPoint</Application>
  <PresentationFormat>Panoramiczny</PresentationFormat>
  <Paragraphs>94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JetBrains Mono</vt:lpstr>
      <vt:lpstr>Retrospekcja</vt:lpstr>
      <vt:lpstr>Projekt z regresji  „Medical Insurance Analysis”</vt:lpstr>
      <vt:lpstr>DESCRIPTION</vt:lpstr>
      <vt:lpstr>DATA COLLECTION</vt:lpstr>
      <vt:lpstr>print(data_df.head())</vt:lpstr>
      <vt:lpstr>print(data_df.columns)</vt:lpstr>
      <vt:lpstr>print(data_df.info())</vt:lpstr>
      <vt:lpstr>print(data_df.describe())</vt:lpstr>
      <vt:lpstr>DATA CLEANING</vt:lpstr>
      <vt:lpstr>DATA CLEANING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FEATURE ENGINEERING</vt:lpstr>
      <vt:lpstr>FEATURE ENGINEERING</vt:lpstr>
      <vt:lpstr>MODELLING</vt:lpstr>
      <vt:lpstr>DZIĘKI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 regresji  „Medical Insurance Analysis”</dc:title>
  <dc:creator>Marta Marta</dc:creator>
  <cp:lastModifiedBy>Marta Marta</cp:lastModifiedBy>
  <cp:revision>5</cp:revision>
  <dcterms:created xsi:type="dcterms:W3CDTF">2022-06-22T17:40:08Z</dcterms:created>
  <dcterms:modified xsi:type="dcterms:W3CDTF">2022-06-22T18:33:05Z</dcterms:modified>
</cp:coreProperties>
</file>