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98" r:id="rId3"/>
    <p:sldId id="283" r:id="rId4"/>
    <p:sldId id="260" r:id="rId5"/>
    <p:sldId id="303" r:id="rId6"/>
    <p:sldId id="301" r:id="rId7"/>
    <p:sldId id="306" r:id="rId8"/>
    <p:sldId id="305" r:id="rId9"/>
    <p:sldId id="304" r:id="rId10"/>
    <p:sldId id="284" r:id="rId11"/>
    <p:sldId id="300" r:id="rId12"/>
  </p:sldIdLst>
  <p:sldSz cx="12192000" cy="6858000"/>
  <p:notesSz cx="7102475" cy="93884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99CB"/>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F1CF4D-924E-4757-9E5F-413256A72BA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C3DD66D-6BC0-44CA-AE53-AAF42340D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BAB029E-BED9-43A6-85AC-E900CACE0AC6}"/>
              </a:ext>
            </a:extLst>
          </p:cNvPr>
          <p:cNvSpPr>
            <a:spLocks noGrp="1"/>
          </p:cNvSpPr>
          <p:nvPr>
            <p:ph type="dt" sz="half" idx="10"/>
          </p:nvPr>
        </p:nvSpPr>
        <p:spPr/>
        <p:txBody>
          <a:bodyPr/>
          <a:lstStyle/>
          <a:p>
            <a:fld id="{33F322E1-0A93-4A52-89C0-E9993C60A8C7}"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73A4A763-AB88-4763-9911-774628DF5D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8ECE10-B67A-47B1-AF20-EC0682AB264A}"/>
              </a:ext>
            </a:extLst>
          </p:cNvPr>
          <p:cNvSpPr>
            <a:spLocks noGrp="1"/>
          </p:cNvSpPr>
          <p:nvPr>
            <p:ph type="sldNum" sz="quarter" idx="12"/>
          </p:nvPr>
        </p:nvSpPr>
        <p:spPr/>
        <p:txBody>
          <a:bodyPr/>
          <a:lstStyle/>
          <a:p>
            <a:fld id="{00CA7D2D-AA59-4EDD-913F-E5F6752191FF}" type="slidenum">
              <a:rPr lang="zh-CN" altLang="en-US" smtClean="0"/>
              <a:t>‹#›</a:t>
            </a:fld>
            <a:endParaRPr lang="zh-CN" altLang="en-US"/>
          </a:p>
        </p:txBody>
      </p:sp>
    </p:spTree>
    <p:extLst>
      <p:ext uri="{BB962C8B-B14F-4D97-AF65-F5344CB8AC3E}">
        <p14:creationId xmlns:p14="http://schemas.microsoft.com/office/powerpoint/2010/main" val="3370945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0A877-7054-4745-B5A9-4F891408FCE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F69B2C-8193-42B7-A0C1-76B7DE79570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6D476A-6764-45A0-942E-640245E42C08}"/>
              </a:ext>
            </a:extLst>
          </p:cNvPr>
          <p:cNvSpPr>
            <a:spLocks noGrp="1"/>
          </p:cNvSpPr>
          <p:nvPr>
            <p:ph type="dt" sz="half" idx="10"/>
          </p:nvPr>
        </p:nvSpPr>
        <p:spPr/>
        <p:txBody>
          <a:bodyPr/>
          <a:lstStyle/>
          <a:p>
            <a:fld id="{33F322E1-0A93-4A52-89C0-E9993C60A8C7}"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4A82EFF9-0A31-41AA-9983-924887A66C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DAC37E-ADA6-4259-BC0C-5DC7BD503FC9}"/>
              </a:ext>
            </a:extLst>
          </p:cNvPr>
          <p:cNvSpPr>
            <a:spLocks noGrp="1"/>
          </p:cNvSpPr>
          <p:nvPr>
            <p:ph type="sldNum" sz="quarter" idx="12"/>
          </p:nvPr>
        </p:nvSpPr>
        <p:spPr/>
        <p:txBody>
          <a:bodyPr/>
          <a:lstStyle/>
          <a:p>
            <a:fld id="{00CA7D2D-AA59-4EDD-913F-E5F6752191FF}" type="slidenum">
              <a:rPr lang="zh-CN" altLang="en-US" smtClean="0"/>
              <a:t>‹#›</a:t>
            </a:fld>
            <a:endParaRPr lang="zh-CN" altLang="en-US"/>
          </a:p>
        </p:txBody>
      </p:sp>
    </p:spTree>
    <p:extLst>
      <p:ext uri="{BB962C8B-B14F-4D97-AF65-F5344CB8AC3E}">
        <p14:creationId xmlns:p14="http://schemas.microsoft.com/office/powerpoint/2010/main" val="3573658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A14D6BD-37AC-46DD-8F8C-0A5F9EFB93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275A2D7-9C05-4B71-853F-8EE826EAEC9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B06D6E-40A8-49BA-B28B-E111A1D108EC}"/>
              </a:ext>
            </a:extLst>
          </p:cNvPr>
          <p:cNvSpPr>
            <a:spLocks noGrp="1"/>
          </p:cNvSpPr>
          <p:nvPr>
            <p:ph type="dt" sz="half" idx="10"/>
          </p:nvPr>
        </p:nvSpPr>
        <p:spPr/>
        <p:txBody>
          <a:bodyPr/>
          <a:lstStyle/>
          <a:p>
            <a:fld id="{33F322E1-0A93-4A52-89C0-E9993C60A8C7}"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76C281FC-0F94-4FA2-B471-20B2405784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0A5407-E65B-42DF-B77B-BC2D7C17AF5E}"/>
              </a:ext>
            </a:extLst>
          </p:cNvPr>
          <p:cNvSpPr>
            <a:spLocks noGrp="1"/>
          </p:cNvSpPr>
          <p:nvPr>
            <p:ph type="sldNum" sz="quarter" idx="12"/>
          </p:nvPr>
        </p:nvSpPr>
        <p:spPr/>
        <p:txBody>
          <a:bodyPr/>
          <a:lstStyle/>
          <a:p>
            <a:fld id="{00CA7D2D-AA59-4EDD-913F-E5F6752191FF}" type="slidenum">
              <a:rPr lang="zh-CN" altLang="en-US" smtClean="0"/>
              <a:t>‹#›</a:t>
            </a:fld>
            <a:endParaRPr lang="zh-CN" altLang="en-US"/>
          </a:p>
        </p:txBody>
      </p:sp>
    </p:spTree>
    <p:extLst>
      <p:ext uri="{BB962C8B-B14F-4D97-AF65-F5344CB8AC3E}">
        <p14:creationId xmlns:p14="http://schemas.microsoft.com/office/powerpoint/2010/main" val="750291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D7CEA-7BA0-4483-B86B-C656F6E806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90F33CB-B108-4B7B-8DF7-5A0DB08EB81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3DB610-3586-427A-AB77-9AA95FAB4184}"/>
              </a:ext>
            </a:extLst>
          </p:cNvPr>
          <p:cNvSpPr>
            <a:spLocks noGrp="1"/>
          </p:cNvSpPr>
          <p:nvPr>
            <p:ph type="dt" sz="half" idx="10"/>
          </p:nvPr>
        </p:nvSpPr>
        <p:spPr/>
        <p:txBody>
          <a:bodyPr/>
          <a:lstStyle/>
          <a:p>
            <a:fld id="{33F322E1-0A93-4A52-89C0-E9993C60A8C7}"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F6CED8C7-21FC-47A0-A0BF-3C4D2CBC71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0548BB-07D4-4E01-86B7-9DA1A688C7E1}"/>
              </a:ext>
            </a:extLst>
          </p:cNvPr>
          <p:cNvSpPr>
            <a:spLocks noGrp="1"/>
          </p:cNvSpPr>
          <p:nvPr>
            <p:ph type="sldNum" sz="quarter" idx="12"/>
          </p:nvPr>
        </p:nvSpPr>
        <p:spPr/>
        <p:txBody>
          <a:bodyPr/>
          <a:lstStyle/>
          <a:p>
            <a:fld id="{00CA7D2D-AA59-4EDD-913F-E5F6752191FF}" type="slidenum">
              <a:rPr lang="zh-CN" altLang="en-US" smtClean="0"/>
              <a:t>‹#›</a:t>
            </a:fld>
            <a:endParaRPr lang="zh-CN" altLang="en-US"/>
          </a:p>
        </p:txBody>
      </p:sp>
    </p:spTree>
    <p:extLst>
      <p:ext uri="{BB962C8B-B14F-4D97-AF65-F5344CB8AC3E}">
        <p14:creationId xmlns:p14="http://schemas.microsoft.com/office/powerpoint/2010/main" val="210508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3A0C69-4578-41C6-AB99-A66EC4D8A8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EC48D8-B3BC-4B66-88D1-AAB0E55556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399B5E5-DF7C-4823-86E6-8E5C5D1455FD}"/>
              </a:ext>
            </a:extLst>
          </p:cNvPr>
          <p:cNvSpPr>
            <a:spLocks noGrp="1"/>
          </p:cNvSpPr>
          <p:nvPr>
            <p:ph type="dt" sz="half" idx="10"/>
          </p:nvPr>
        </p:nvSpPr>
        <p:spPr/>
        <p:txBody>
          <a:bodyPr/>
          <a:lstStyle/>
          <a:p>
            <a:fld id="{33F322E1-0A93-4A52-89C0-E9993C60A8C7}"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D5610E6B-1D1D-42DE-A72E-BD04AB5780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D5A053-A48D-4B73-A7F8-23F6D2D2182C}"/>
              </a:ext>
            </a:extLst>
          </p:cNvPr>
          <p:cNvSpPr>
            <a:spLocks noGrp="1"/>
          </p:cNvSpPr>
          <p:nvPr>
            <p:ph type="sldNum" sz="quarter" idx="12"/>
          </p:nvPr>
        </p:nvSpPr>
        <p:spPr/>
        <p:txBody>
          <a:bodyPr/>
          <a:lstStyle/>
          <a:p>
            <a:fld id="{00CA7D2D-AA59-4EDD-913F-E5F6752191FF}" type="slidenum">
              <a:rPr lang="zh-CN" altLang="en-US" smtClean="0"/>
              <a:t>‹#›</a:t>
            </a:fld>
            <a:endParaRPr lang="zh-CN" altLang="en-US"/>
          </a:p>
        </p:txBody>
      </p:sp>
    </p:spTree>
    <p:extLst>
      <p:ext uri="{BB962C8B-B14F-4D97-AF65-F5344CB8AC3E}">
        <p14:creationId xmlns:p14="http://schemas.microsoft.com/office/powerpoint/2010/main" val="2614358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42F8C-BAF3-425E-973A-F0C9CCA6D6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C1CDC5-CEB2-4618-B731-0F32BD00BEC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74506A7-8412-42D5-9C55-497472264C7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D3235F0-FD7A-4559-A112-4F3A39852AFD}"/>
              </a:ext>
            </a:extLst>
          </p:cNvPr>
          <p:cNvSpPr>
            <a:spLocks noGrp="1"/>
          </p:cNvSpPr>
          <p:nvPr>
            <p:ph type="dt" sz="half" idx="10"/>
          </p:nvPr>
        </p:nvSpPr>
        <p:spPr/>
        <p:txBody>
          <a:bodyPr/>
          <a:lstStyle/>
          <a:p>
            <a:fld id="{33F322E1-0A93-4A52-89C0-E9993C60A8C7}" type="datetimeFigureOut">
              <a:rPr lang="zh-CN" altLang="en-US" smtClean="0"/>
              <a:t>2022/4/6</a:t>
            </a:fld>
            <a:endParaRPr lang="zh-CN" altLang="en-US"/>
          </a:p>
        </p:txBody>
      </p:sp>
      <p:sp>
        <p:nvSpPr>
          <p:cNvPr id="6" name="页脚占位符 5">
            <a:extLst>
              <a:ext uri="{FF2B5EF4-FFF2-40B4-BE49-F238E27FC236}">
                <a16:creationId xmlns:a16="http://schemas.microsoft.com/office/drawing/2014/main" id="{A0E823D4-FB5F-4D9F-9872-D30800CA7E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A30CEC-F0C0-42AF-9DB3-D2B9A8DBB726}"/>
              </a:ext>
            </a:extLst>
          </p:cNvPr>
          <p:cNvSpPr>
            <a:spLocks noGrp="1"/>
          </p:cNvSpPr>
          <p:nvPr>
            <p:ph type="sldNum" sz="quarter" idx="12"/>
          </p:nvPr>
        </p:nvSpPr>
        <p:spPr/>
        <p:txBody>
          <a:bodyPr/>
          <a:lstStyle/>
          <a:p>
            <a:fld id="{00CA7D2D-AA59-4EDD-913F-E5F6752191FF}" type="slidenum">
              <a:rPr lang="zh-CN" altLang="en-US" smtClean="0"/>
              <a:t>‹#›</a:t>
            </a:fld>
            <a:endParaRPr lang="zh-CN" altLang="en-US"/>
          </a:p>
        </p:txBody>
      </p:sp>
    </p:spTree>
    <p:extLst>
      <p:ext uri="{BB962C8B-B14F-4D97-AF65-F5344CB8AC3E}">
        <p14:creationId xmlns:p14="http://schemas.microsoft.com/office/powerpoint/2010/main" val="207974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7405D-57B2-4A74-9318-2BBD656443F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B004CD0-35FB-4234-BE9A-D577287B22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C67D7EB-D9D7-444C-9014-E1D0172585D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A18F059-10F6-44A2-9F54-07D3E2CA45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65F1F50-71C6-4DD0-91FE-9691EDCF299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002FE0D-0C3B-4855-A2B0-C57DFED1418D}"/>
              </a:ext>
            </a:extLst>
          </p:cNvPr>
          <p:cNvSpPr>
            <a:spLocks noGrp="1"/>
          </p:cNvSpPr>
          <p:nvPr>
            <p:ph type="dt" sz="half" idx="10"/>
          </p:nvPr>
        </p:nvSpPr>
        <p:spPr/>
        <p:txBody>
          <a:bodyPr/>
          <a:lstStyle/>
          <a:p>
            <a:fld id="{33F322E1-0A93-4A52-89C0-E9993C60A8C7}" type="datetimeFigureOut">
              <a:rPr lang="zh-CN" altLang="en-US" smtClean="0"/>
              <a:t>2022/4/6</a:t>
            </a:fld>
            <a:endParaRPr lang="zh-CN" altLang="en-US"/>
          </a:p>
        </p:txBody>
      </p:sp>
      <p:sp>
        <p:nvSpPr>
          <p:cNvPr id="8" name="页脚占位符 7">
            <a:extLst>
              <a:ext uri="{FF2B5EF4-FFF2-40B4-BE49-F238E27FC236}">
                <a16:creationId xmlns:a16="http://schemas.microsoft.com/office/drawing/2014/main" id="{3B716A6C-0883-4DC8-8EBE-21A806050AD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2B025CF-FAB6-45F9-B0D5-62E361FA151A}"/>
              </a:ext>
            </a:extLst>
          </p:cNvPr>
          <p:cNvSpPr>
            <a:spLocks noGrp="1"/>
          </p:cNvSpPr>
          <p:nvPr>
            <p:ph type="sldNum" sz="quarter" idx="12"/>
          </p:nvPr>
        </p:nvSpPr>
        <p:spPr/>
        <p:txBody>
          <a:bodyPr/>
          <a:lstStyle/>
          <a:p>
            <a:fld id="{00CA7D2D-AA59-4EDD-913F-E5F6752191FF}" type="slidenum">
              <a:rPr lang="zh-CN" altLang="en-US" smtClean="0"/>
              <a:t>‹#›</a:t>
            </a:fld>
            <a:endParaRPr lang="zh-CN" altLang="en-US"/>
          </a:p>
        </p:txBody>
      </p:sp>
    </p:spTree>
    <p:extLst>
      <p:ext uri="{BB962C8B-B14F-4D97-AF65-F5344CB8AC3E}">
        <p14:creationId xmlns:p14="http://schemas.microsoft.com/office/powerpoint/2010/main" val="3509444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DD961-454B-4726-91BD-9E3764FBF21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B1D049-8617-46B8-B112-2A10BB4FFE98}"/>
              </a:ext>
            </a:extLst>
          </p:cNvPr>
          <p:cNvSpPr>
            <a:spLocks noGrp="1"/>
          </p:cNvSpPr>
          <p:nvPr>
            <p:ph type="dt" sz="half" idx="10"/>
          </p:nvPr>
        </p:nvSpPr>
        <p:spPr/>
        <p:txBody>
          <a:bodyPr/>
          <a:lstStyle/>
          <a:p>
            <a:fld id="{33F322E1-0A93-4A52-89C0-E9993C60A8C7}" type="datetimeFigureOut">
              <a:rPr lang="zh-CN" altLang="en-US" smtClean="0"/>
              <a:t>2022/4/6</a:t>
            </a:fld>
            <a:endParaRPr lang="zh-CN" altLang="en-US"/>
          </a:p>
        </p:txBody>
      </p:sp>
      <p:sp>
        <p:nvSpPr>
          <p:cNvPr id="4" name="页脚占位符 3">
            <a:extLst>
              <a:ext uri="{FF2B5EF4-FFF2-40B4-BE49-F238E27FC236}">
                <a16:creationId xmlns:a16="http://schemas.microsoft.com/office/drawing/2014/main" id="{99E5DD33-CCB0-457D-9A61-AD077B24850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94A3EC0-D251-45EB-BA87-083365142DB3}"/>
              </a:ext>
            </a:extLst>
          </p:cNvPr>
          <p:cNvSpPr>
            <a:spLocks noGrp="1"/>
          </p:cNvSpPr>
          <p:nvPr>
            <p:ph type="sldNum" sz="quarter" idx="12"/>
          </p:nvPr>
        </p:nvSpPr>
        <p:spPr/>
        <p:txBody>
          <a:bodyPr/>
          <a:lstStyle/>
          <a:p>
            <a:fld id="{00CA7D2D-AA59-4EDD-913F-E5F6752191FF}" type="slidenum">
              <a:rPr lang="zh-CN" altLang="en-US" smtClean="0"/>
              <a:t>‹#›</a:t>
            </a:fld>
            <a:endParaRPr lang="zh-CN" altLang="en-US"/>
          </a:p>
        </p:txBody>
      </p:sp>
    </p:spTree>
    <p:extLst>
      <p:ext uri="{BB962C8B-B14F-4D97-AF65-F5344CB8AC3E}">
        <p14:creationId xmlns:p14="http://schemas.microsoft.com/office/powerpoint/2010/main" val="2227473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AB6B168-FB45-4260-87E6-6DE8AC82DD48}"/>
              </a:ext>
            </a:extLst>
          </p:cNvPr>
          <p:cNvSpPr>
            <a:spLocks noGrp="1"/>
          </p:cNvSpPr>
          <p:nvPr>
            <p:ph type="dt" sz="half" idx="10"/>
          </p:nvPr>
        </p:nvSpPr>
        <p:spPr/>
        <p:txBody>
          <a:bodyPr/>
          <a:lstStyle/>
          <a:p>
            <a:fld id="{33F322E1-0A93-4A52-89C0-E9993C60A8C7}" type="datetimeFigureOut">
              <a:rPr lang="zh-CN" altLang="en-US" smtClean="0"/>
              <a:t>2022/4/6</a:t>
            </a:fld>
            <a:endParaRPr lang="zh-CN" altLang="en-US"/>
          </a:p>
        </p:txBody>
      </p:sp>
      <p:sp>
        <p:nvSpPr>
          <p:cNvPr id="3" name="页脚占位符 2">
            <a:extLst>
              <a:ext uri="{FF2B5EF4-FFF2-40B4-BE49-F238E27FC236}">
                <a16:creationId xmlns:a16="http://schemas.microsoft.com/office/drawing/2014/main" id="{4395ECE6-27B2-41BE-B50F-E41BAFCE2E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58E2E01-AC8A-4275-8100-8E27B21AA3EF}"/>
              </a:ext>
            </a:extLst>
          </p:cNvPr>
          <p:cNvSpPr>
            <a:spLocks noGrp="1"/>
          </p:cNvSpPr>
          <p:nvPr>
            <p:ph type="sldNum" sz="quarter" idx="12"/>
          </p:nvPr>
        </p:nvSpPr>
        <p:spPr/>
        <p:txBody>
          <a:bodyPr/>
          <a:lstStyle/>
          <a:p>
            <a:fld id="{00CA7D2D-AA59-4EDD-913F-E5F6752191FF}" type="slidenum">
              <a:rPr lang="zh-CN" altLang="en-US" smtClean="0"/>
              <a:t>‹#›</a:t>
            </a:fld>
            <a:endParaRPr lang="zh-CN" altLang="en-US"/>
          </a:p>
        </p:txBody>
      </p:sp>
    </p:spTree>
    <p:extLst>
      <p:ext uri="{BB962C8B-B14F-4D97-AF65-F5344CB8AC3E}">
        <p14:creationId xmlns:p14="http://schemas.microsoft.com/office/powerpoint/2010/main" val="2952595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FD129-6093-478E-85F1-11FB5B400B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A0E6FD5-1B85-456D-A591-409DDCC38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84BC409-C9B1-44C0-B58D-A90F01D9E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6D44C95-0403-4D9C-9926-C2DAADE410FD}"/>
              </a:ext>
            </a:extLst>
          </p:cNvPr>
          <p:cNvSpPr>
            <a:spLocks noGrp="1"/>
          </p:cNvSpPr>
          <p:nvPr>
            <p:ph type="dt" sz="half" idx="10"/>
          </p:nvPr>
        </p:nvSpPr>
        <p:spPr/>
        <p:txBody>
          <a:bodyPr/>
          <a:lstStyle/>
          <a:p>
            <a:fld id="{33F322E1-0A93-4A52-89C0-E9993C60A8C7}" type="datetimeFigureOut">
              <a:rPr lang="zh-CN" altLang="en-US" smtClean="0"/>
              <a:t>2022/4/6</a:t>
            </a:fld>
            <a:endParaRPr lang="zh-CN" altLang="en-US"/>
          </a:p>
        </p:txBody>
      </p:sp>
      <p:sp>
        <p:nvSpPr>
          <p:cNvPr id="6" name="页脚占位符 5">
            <a:extLst>
              <a:ext uri="{FF2B5EF4-FFF2-40B4-BE49-F238E27FC236}">
                <a16:creationId xmlns:a16="http://schemas.microsoft.com/office/drawing/2014/main" id="{B78F5FBB-EA59-4EF9-BE42-5F37644FE7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BF3A13-3B7C-4E56-9DB1-C4860ECBC7C3}"/>
              </a:ext>
            </a:extLst>
          </p:cNvPr>
          <p:cNvSpPr>
            <a:spLocks noGrp="1"/>
          </p:cNvSpPr>
          <p:nvPr>
            <p:ph type="sldNum" sz="quarter" idx="12"/>
          </p:nvPr>
        </p:nvSpPr>
        <p:spPr/>
        <p:txBody>
          <a:bodyPr/>
          <a:lstStyle/>
          <a:p>
            <a:fld id="{00CA7D2D-AA59-4EDD-913F-E5F6752191FF}" type="slidenum">
              <a:rPr lang="zh-CN" altLang="en-US" smtClean="0"/>
              <a:t>‹#›</a:t>
            </a:fld>
            <a:endParaRPr lang="zh-CN" altLang="en-US"/>
          </a:p>
        </p:txBody>
      </p:sp>
    </p:spTree>
    <p:extLst>
      <p:ext uri="{BB962C8B-B14F-4D97-AF65-F5344CB8AC3E}">
        <p14:creationId xmlns:p14="http://schemas.microsoft.com/office/powerpoint/2010/main" val="2857398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F1350-828B-424C-9E53-7C78E7EA25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7FCFE18-6642-4F10-8300-1E06053071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7CF5EC7-04EF-4928-95FA-620D1E188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64E4603-3B70-4391-8A94-116F9020DD5E}"/>
              </a:ext>
            </a:extLst>
          </p:cNvPr>
          <p:cNvSpPr>
            <a:spLocks noGrp="1"/>
          </p:cNvSpPr>
          <p:nvPr>
            <p:ph type="dt" sz="half" idx="10"/>
          </p:nvPr>
        </p:nvSpPr>
        <p:spPr/>
        <p:txBody>
          <a:bodyPr/>
          <a:lstStyle/>
          <a:p>
            <a:fld id="{33F322E1-0A93-4A52-89C0-E9993C60A8C7}" type="datetimeFigureOut">
              <a:rPr lang="zh-CN" altLang="en-US" smtClean="0"/>
              <a:t>2022/4/6</a:t>
            </a:fld>
            <a:endParaRPr lang="zh-CN" altLang="en-US"/>
          </a:p>
        </p:txBody>
      </p:sp>
      <p:sp>
        <p:nvSpPr>
          <p:cNvPr id="6" name="页脚占位符 5">
            <a:extLst>
              <a:ext uri="{FF2B5EF4-FFF2-40B4-BE49-F238E27FC236}">
                <a16:creationId xmlns:a16="http://schemas.microsoft.com/office/drawing/2014/main" id="{AAF98695-0E97-4505-9100-D8CFF863D7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ED60CE-F75A-4E9B-91FE-8027641D3AC4}"/>
              </a:ext>
            </a:extLst>
          </p:cNvPr>
          <p:cNvSpPr>
            <a:spLocks noGrp="1"/>
          </p:cNvSpPr>
          <p:nvPr>
            <p:ph type="sldNum" sz="quarter" idx="12"/>
          </p:nvPr>
        </p:nvSpPr>
        <p:spPr/>
        <p:txBody>
          <a:bodyPr/>
          <a:lstStyle/>
          <a:p>
            <a:fld id="{00CA7D2D-AA59-4EDD-913F-E5F6752191FF}" type="slidenum">
              <a:rPr lang="zh-CN" altLang="en-US" smtClean="0"/>
              <a:t>‹#›</a:t>
            </a:fld>
            <a:endParaRPr lang="zh-CN" altLang="en-US"/>
          </a:p>
        </p:txBody>
      </p:sp>
    </p:spTree>
    <p:extLst>
      <p:ext uri="{BB962C8B-B14F-4D97-AF65-F5344CB8AC3E}">
        <p14:creationId xmlns:p14="http://schemas.microsoft.com/office/powerpoint/2010/main" val="1149019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49601A-1434-48DC-8E64-9B5508344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AC91999-9B06-4BBC-9481-1261F39B5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F1A86E-6B7D-443B-92A8-FC337AF896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F322E1-0A93-4A52-89C0-E9993C60A8C7}"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3342E4D8-78B2-4703-A363-E20EEEC45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34F94FD-CF9A-4AEC-BDF6-F9519A0102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A7D2D-AA59-4EDD-913F-E5F6752191FF}" type="slidenum">
              <a:rPr lang="zh-CN" altLang="en-US" smtClean="0"/>
              <a:t>‹#›</a:t>
            </a:fld>
            <a:endParaRPr lang="zh-CN" altLang="en-US"/>
          </a:p>
        </p:txBody>
      </p:sp>
    </p:spTree>
    <p:extLst>
      <p:ext uri="{BB962C8B-B14F-4D97-AF65-F5344CB8AC3E}">
        <p14:creationId xmlns:p14="http://schemas.microsoft.com/office/powerpoint/2010/main" val="3842595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hiranjeevbit/housedata/version/1"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3"/>
          <a:stretch>
            <a:fillRect/>
          </a:stretch>
        </p:blipFill>
        <p:spPr>
          <a:xfrm>
            <a:off x="4134971" y="-1400922"/>
            <a:ext cx="12060555" cy="8474075"/>
          </a:xfrm>
          <a:prstGeom prst="rect">
            <a:avLst/>
          </a:prstGeom>
        </p:spPr>
      </p:pic>
      <p:sp>
        <p:nvSpPr>
          <p:cNvPr id="16" name="文本框 15"/>
          <p:cNvSpPr txBox="1"/>
          <p:nvPr/>
        </p:nvSpPr>
        <p:spPr>
          <a:xfrm>
            <a:off x="652220" y="822477"/>
            <a:ext cx="5680075" cy="1861185"/>
          </a:xfrm>
          <a:prstGeom prst="rect">
            <a:avLst/>
          </a:prstGeom>
          <a:noFill/>
        </p:spPr>
        <p:txBody>
          <a:bodyPr wrap="square" rtlCol="0">
            <a:spAutoFit/>
          </a:bodyPr>
          <a:lstStyle/>
          <a:p>
            <a:pPr algn="l"/>
            <a:r>
              <a:rPr lang="en-US" altLang="zh-CN" sz="11500" dirty="0">
                <a:ln>
                  <a:solidFill>
                    <a:srgbClr val="383987"/>
                  </a:solidFill>
                </a:ln>
                <a:solidFill>
                  <a:srgbClr val="383987"/>
                </a:solidFill>
                <a:latin typeface="Agency FB" panose="020B0503020202020204" charset="0"/>
              </a:rPr>
              <a:t>Group </a:t>
            </a:r>
            <a:r>
              <a:rPr lang="en-US" altLang="zh-CN" sz="11500" dirty="0">
                <a:ln>
                  <a:solidFill>
                    <a:srgbClr val="383987"/>
                  </a:solidFill>
                </a:ln>
                <a:noFill/>
                <a:latin typeface="Agency FB" panose="020B0503020202020204" charset="0"/>
              </a:rPr>
              <a:t>2</a:t>
            </a:r>
          </a:p>
        </p:txBody>
      </p:sp>
      <p:sp>
        <p:nvSpPr>
          <p:cNvPr id="17" name="文本框 16"/>
          <p:cNvSpPr txBox="1"/>
          <p:nvPr/>
        </p:nvSpPr>
        <p:spPr>
          <a:xfrm>
            <a:off x="652220" y="2673882"/>
            <a:ext cx="6200140" cy="646331"/>
          </a:xfrm>
          <a:prstGeom prst="rect">
            <a:avLst/>
          </a:prstGeom>
          <a:noFill/>
        </p:spPr>
        <p:txBody>
          <a:bodyPr wrap="square" rtlCol="0">
            <a:spAutoFit/>
          </a:bodyPr>
          <a:lstStyle/>
          <a:p>
            <a:pPr lvl="0" algn="l"/>
            <a:r>
              <a:rPr lang="en-US" altLang="zh-CN" sz="3600" dirty="0">
                <a:solidFill>
                  <a:srgbClr val="383987"/>
                </a:solidFill>
                <a:latin typeface="微软雅黑" panose="020B0503020204020204" charset="-122"/>
                <a:ea typeface="微软雅黑" panose="020B0503020204020204" charset="-122"/>
              </a:rPr>
              <a:t>Realtors International </a:t>
            </a:r>
            <a:endParaRPr lang="zh-CN" altLang="en-US" sz="3600" dirty="0">
              <a:solidFill>
                <a:srgbClr val="383987"/>
              </a:solidFill>
              <a:latin typeface="微软雅黑" panose="020B0503020204020204" charset="-122"/>
              <a:ea typeface="微软雅黑" panose="020B0503020204020204" charset="-122"/>
              <a:sym typeface="+mn-ea"/>
            </a:endParaRPr>
          </a:p>
        </p:txBody>
      </p:sp>
      <p:sp>
        <p:nvSpPr>
          <p:cNvPr id="19" name="Shape 6922">
            <a:extLst>
              <a:ext uri="{FF2B5EF4-FFF2-40B4-BE49-F238E27FC236}">
                <a16:creationId xmlns:a16="http://schemas.microsoft.com/office/drawing/2014/main" id="{3F127DF1-79E8-4959-99D1-156E5DE3C283}"/>
              </a:ext>
            </a:extLst>
          </p:cNvPr>
          <p:cNvSpPr/>
          <p:nvPr/>
        </p:nvSpPr>
        <p:spPr>
          <a:xfrm>
            <a:off x="758265" y="3318619"/>
            <a:ext cx="6115050" cy="292388"/>
          </a:xfrm>
          <a:prstGeom prst="rect">
            <a:avLst/>
          </a:prstGeom>
          <a:ln w="12700">
            <a:round/>
          </a:ln>
        </p:spPr>
        <p:txBody>
          <a:bodyPr wrap="square" lIns="38100" tIns="38100" rIns="38100" bIns="3810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400" b="1" dirty="0">
                <a:solidFill>
                  <a:schemeClr val="tx1">
                    <a:lumMod val="65000"/>
                    <a:lumOff val="35000"/>
                  </a:schemeClr>
                </a:solidFill>
                <a:latin typeface="Amasis MT Pro Light" panose="02040304050005020304" pitchFamily="18" charset="0"/>
                <a:cs typeface="Angsana New" panose="020B0502040204020203" pitchFamily="18" charset="-34"/>
              </a:rPr>
              <a:t>Real Estate Market Analysis and Prediction</a:t>
            </a:r>
            <a:endParaRPr kumimoji="0" lang="en-US" altLang="zh-CN" sz="1400" b="1"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
        <p:nvSpPr>
          <p:cNvPr id="9" name=" 220">
            <a:extLst>
              <a:ext uri="{FF2B5EF4-FFF2-40B4-BE49-F238E27FC236}">
                <a16:creationId xmlns:a16="http://schemas.microsoft.com/office/drawing/2014/main" id="{22283EAC-C597-49A2-9DA6-2B7FEB5C9398}"/>
              </a:ext>
            </a:extLst>
          </p:cNvPr>
          <p:cNvSpPr/>
          <p:nvPr/>
        </p:nvSpPr>
        <p:spPr>
          <a:xfrm>
            <a:off x="0" y="4590932"/>
            <a:ext cx="4582886"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dirty="0">
                <a:solidFill>
                  <a:srgbClr val="383987"/>
                </a:solidFill>
                <a:latin typeface="微软雅黑" panose="020B0503020204020204" charset="-122"/>
                <a:ea typeface="微软雅黑" panose="020B0503020204020204" charset="-122"/>
                <a:sym typeface="+mn-ea"/>
              </a:rPr>
              <a:t>Deepak</a:t>
            </a:r>
            <a:r>
              <a:rPr lang="en-US" altLang="zh-CN" dirty="0">
                <a:solidFill>
                  <a:srgbClr val="383987"/>
                </a:solidFill>
                <a:latin typeface="微软雅黑" panose="020B0503020204020204" charset="-122"/>
                <a:ea typeface="微软雅黑" panose="020B0503020204020204" charset="-122"/>
              </a:rPr>
              <a:t> (100834952) </a:t>
            </a:r>
            <a:r>
              <a:rPr lang="en-US" altLang="zh-CN" dirty="0">
                <a:solidFill>
                  <a:srgbClr val="383987"/>
                </a:solidFill>
                <a:latin typeface="微软雅黑" panose="020B0503020204020204" charset="-122"/>
                <a:ea typeface="微软雅黑" panose="020B0503020204020204" charset="-122"/>
                <a:sym typeface="+mn-ea"/>
              </a:rPr>
              <a:t>: Data Analyst</a:t>
            </a:r>
            <a:endParaRPr lang="zh-CN" altLang="en-US" dirty="0">
              <a:solidFill>
                <a:srgbClr val="FFFFFF"/>
              </a:solidFill>
            </a:endParaRPr>
          </a:p>
        </p:txBody>
      </p:sp>
      <p:sp>
        <p:nvSpPr>
          <p:cNvPr id="10" name=" 220">
            <a:extLst>
              <a:ext uri="{FF2B5EF4-FFF2-40B4-BE49-F238E27FC236}">
                <a16:creationId xmlns:a16="http://schemas.microsoft.com/office/drawing/2014/main" id="{739F0241-843E-4461-8505-01AFA80FD1B4}"/>
              </a:ext>
            </a:extLst>
          </p:cNvPr>
          <p:cNvSpPr/>
          <p:nvPr/>
        </p:nvSpPr>
        <p:spPr>
          <a:xfrm>
            <a:off x="-2" y="5383412"/>
            <a:ext cx="5725887"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dirty="0">
                <a:solidFill>
                  <a:srgbClr val="383987"/>
                </a:solidFill>
                <a:latin typeface="微软雅黑" panose="020B0503020204020204" charset="-122"/>
                <a:ea typeface="微软雅黑" panose="020B0503020204020204" charset="-122"/>
                <a:sym typeface="+mn-ea"/>
              </a:rPr>
              <a:t>Joumana (</a:t>
            </a:r>
            <a:r>
              <a:rPr lang="en-US" altLang="zh-CN" dirty="0">
                <a:solidFill>
                  <a:srgbClr val="383987"/>
                </a:solidFill>
                <a:latin typeface="微软雅黑" panose="020B0503020204020204" charset="-122"/>
                <a:ea typeface="微软雅黑" panose="020B0503020204020204" charset="-122"/>
              </a:rPr>
              <a:t>100832624</a:t>
            </a:r>
            <a:r>
              <a:rPr lang="en-US" altLang="zh-CN" dirty="0">
                <a:solidFill>
                  <a:srgbClr val="383987"/>
                </a:solidFill>
                <a:latin typeface="微软雅黑" panose="020B0503020204020204" charset="-122"/>
                <a:ea typeface="微软雅黑" panose="020B0503020204020204" charset="-122"/>
                <a:sym typeface="+mn-ea"/>
              </a:rPr>
              <a:t>):   Technical Manager</a:t>
            </a:r>
            <a:endParaRPr lang="zh-CN" altLang="en-US" dirty="0">
              <a:solidFill>
                <a:srgbClr val="FFFFFF"/>
              </a:solidFill>
            </a:endParaRPr>
          </a:p>
        </p:txBody>
      </p:sp>
      <p:sp>
        <p:nvSpPr>
          <p:cNvPr id="11" name=" 220">
            <a:extLst>
              <a:ext uri="{FF2B5EF4-FFF2-40B4-BE49-F238E27FC236}">
                <a16:creationId xmlns:a16="http://schemas.microsoft.com/office/drawing/2014/main" id="{B357DE4B-A0DC-47CC-8E40-46C6DEE7DB86}"/>
              </a:ext>
            </a:extLst>
          </p:cNvPr>
          <p:cNvSpPr/>
          <p:nvPr/>
        </p:nvSpPr>
        <p:spPr>
          <a:xfrm>
            <a:off x="0" y="6175892"/>
            <a:ext cx="4450976"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dirty="0">
                <a:solidFill>
                  <a:srgbClr val="383987"/>
                </a:solidFill>
                <a:latin typeface="微软雅黑" panose="020B0503020204020204" charset="-122"/>
                <a:ea typeface="微软雅黑" panose="020B0503020204020204" charset="-122"/>
                <a:sym typeface="+mn-ea"/>
              </a:rPr>
              <a:t>Tianyi (100822127): Business Analyst</a:t>
            </a:r>
            <a:endParaRPr lang="zh-CN" altLang="en-US" dirty="0">
              <a:solidFill>
                <a:srgbClr val="FFFFFF"/>
              </a:solidFill>
            </a:endParaRPr>
          </a:p>
        </p:txBody>
      </p:sp>
      <p:graphicFrame>
        <p:nvGraphicFramePr>
          <p:cNvPr id="12" name="Object 11">
            <a:extLst>
              <a:ext uri="{FF2B5EF4-FFF2-40B4-BE49-F238E27FC236}">
                <a16:creationId xmlns:a16="http://schemas.microsoft.com/office/drawing/2014/main" id="{DA01F0CC-37BF-4A17-9A58-560770553A11}"/>
              </a:ext>
            </a:extLst>
          </p:cNvPr>
          <p:cNvGraphicFramePr>
            <a:graphicFrameLocks noChangeAspect="1"/>
          </p:cNvGraphicFramePr>
          <p:nvPr>
            <p:extLst>
              <p:ext uri="{D42A27DB-BD31-4B8C-83A1-F6EECF244321}">
                <p14:modId xmlns:p14="http://schemas.microsoft.com/office/powerpoint/2010/main" val="559259284"/>
              </p:ext>
            </p:extLst>
          </p:nvPr>
        </p:nvGraphicFramePr>
        <p:xfrm>
          <a:off x="-1" y="-1"/>
          <a:ext cx="2325651" cy="644735"/>
        </p:xfrm>
        <a:graphic>
          <a:graphicData uri="http://schemas.openxmlformats.org/presentationml/2006/ole">
            <mc:AlternateContent xmlns:mc="http://schemas.openxmlformats.org/markup-compatibility/2006">
              <mc:Choice xmlns:v="urn:schemas-microsoft-com:vml" Requires="v">
                <p:oleObj spid="_x0000_s1202" name="Bitmap Image" r:id="rId4" imgW="1924149" imgH="533522" progId="Paint.Picture">
                  <p:embed/>
                </p:oleObj>
              </mc:Choice>
              <mc:Fallback>
                <p:oleObj name="Bitmap Image" r:id="rId4" imgW="1924149" imgH="533522" progId="Paint.Picture">
                  <p:embed/>
                  <p:pic>
                    <p:nvPicPr>
                      <p:cNvPr id="3" name="Object 2">
                        <a:extLst>
                          <a:ext uri="{FF2B5EF4-FFF2-40B4-BE49-F238E27FC236}">
                            <a16:creationId xmlns:a16="http://schemas.microsoft.com/office/drawing/2014/main" id="{5278ADF2-AA1F-4456-9BC4-74C7DDDE43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2325651" cy="644735"/>
                      </a:xfrm>
                      <a:prstGeom prst="rect">
                        <a:avLst/>
                      </a:prstGeom>
                      <a:noFill/>
                    </p:spPr>
                  </p:pic>
                </p:oleObj>
              </mc:Fallback>
            </mc:AlternateContent>
          </a:graphicData>
        </a:graphic>
      </p:graphicFrame>
      <p:graphicFrame>
        <p:nvGraphicFramePr>
          <p:cNvPr id="13" name="Object 12">
            <a:extLst>
              <a:ext uri="{FF2B5EF4-FFF2-40B4-BE49-F238E27FC236}">
                <a16:creationId xmlns:a16="http://schemas.microsoft.com/office/drawing/2014/main" id="{7005CA29-153B-4B41-822A-9F05BA6CA37B}"/>
              </a:ext>
            </a:extLst>
          </p:cNvPr>
          <p:cNvGraphicFramePr>
            <a:graphicFrameLocks noChangeAspect="1"/>
          </p:cNvGraphicFramePr>
          <p:nvPr>
            <p:extLst>
              <p:ext uri="{D42A27DB-BD31-4B8C-83A1-F6EECF244321}">
                <p14:modId xmlns:p14="http://schemas.microsoft.com/office/powerpoint/2010/main" val="881949288"/>
              </p:ext>
            </p:extLst>
          </p:nvPr>
        </p:nvGraphicFramePr>
        <p:xfrm>
          <a:off x="10014555" y="5889171"/>
          <a:ext cx="1892300" cy="749300"/>
        </p:xfrm>
        <a:graphic>
          <a:graphicData uri="http://schemas.openxmlformats.org/presentationml/2006/ole">
            <mc:AlternateContent xmlns:mc="http://schemas.openxmlformats.org/markup-compatibility/2006">
              <mc:Choice xmlns:v="urn:schemas-microsoft-com:vml" Requires="v">
                <p:oleObj spid="_x0000_s1203" name="Bitmap Image" r:id="rId6" imgW="1892063" imgH="749206" progId="Paint.Picture">
                  <p:embed/>
                </p:oleObj>
              </mc:Choice>
              <mc:Fallback>
                <p:oleObj name="Bitmap Image" r:id="rId6" imgW="1892063" imgH="749206" progId="Paint.Picture">
                  <p:embed/>
                  <p:pic>
                    <p:nvPicPr>
                      <p:cNvPr id="6" name="Object 5">
                        <a:extLst>
                          <a:ext uri="{FF2B5EF4-FFF2-40B4-BE49-F238E27FC236}">
                            <a16:creationId xmlns:a16="http://schemas.microsoft.com/office/drawing/2014/main" id="{6B774B01-3FE5-46CC-AB55-D195AB755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14555" y="5889171"/>
                        <a:ext cx="189230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0565"/>
    </mc:Choice>
    <mc:Fallback xmlns="">
      <p:transition spd="slow" advTm="3056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影\Desktop\10038431_130323419137_2.jpg10038431_130323419137_2"/>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3971215" y="1698027"/>
            <a:ext cx="3860165" cy="4311650"/>
          </a:xfrm>
          <a:prstGeom prst="rect">
            <a:avLst/>
          </a:prstGeom>
        </p:spPr>
      </p:pic>
      <p:sp>
        <p:nvSpPr>
          <p:cNvPr id="2" name="矩形 1"/>
          <p:cNvSpPr/>
          <p:nvPr/>
        </p:nvSpPr>
        <p:spPr>
          <a:xfrm>
            <a:off x="1547420" y="2708947"/>
            <a:ext cx="2424430" cy="330073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20585" y="2708947"/>
            <a:ext cx="2516505" cy="330073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741889" y="3180751"/>
            <a:ext cx="2117090" cy="22710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sz="1200" b="1" spc="42" dirty="0">
                <a:solidFill>
                  <a:schemeClr val="bg1"/>
                </a:solidFill>
                <a:latin typeface="Verdana" panose="020B0604030504040204" charset="0"/>
                <a:ea typeface="微软雅黑" panose="020B0503020204020204" pitchFamily="34" charset="-122"/>
              </a:rPr>
              <a:t>We will use Tensor Flow and React native open framework to leverage this prediction algorithm in creating mobile app.</a:t>
            </a:r>
            <a:endParaRPr lang="en-US" altLang="zh-CN" sz="1200" b="1" spc="42" dirty="0">
              <a:solidFill>
                <a:schemeClr val="bg1"/>
              </a:solidFill>
              <a:latin typeface="Verdana" panose="020B0604030504040204" charset="0"/>
              <a:ea typeface="微软雅黑" panose="020B0503020204020204" pitchFamily="34" charset="-122"/>
              <a:sym typeface="+mn-ea"/>
            </a:endParaRPr>
          </a:p>
        </p:txBody>
      </p:sp>
      <p:sp>
        <p:nvSpPr>
          <p:cNvPr id="10" name="文本框 9"/>
          <p:cNvSpPr txBox="1"/>
          <p:nvPr/>
        </p:nvSpPr>
        <p:spPr>
          <a:xfrm>
            <a:off x="7868951" y="3734748"/>
            <a:ext cx="2270442" cy="116301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sz="1200" b="1" spc="42" dirty="0">
                <a:solidFill>
                  <a:schemeClr val="bg1"/>
                </a:solidFill>
                <a:latin typeface="Verdana" panose="020B0604030504040204" charset="0"/>
                <a:ea typeface="微软雅黑" panose="020B0503020204020204" pitchFamily="34" charset="-122"/>
              </a:rPr>
              <a:t>We can use power automate to make sure the data is up to date in an excel sheet.</a:t>
            </a:r>
            <a:endParaRPr lang="en-US" altLang="zh-CN" sz="1200" b="1" spc="42" dirty="0">
              <a:solidFill>
                <a:schemeClr val="bg1"/>
              </a:solidFill>
              <a:latin typeface="Verdana" panose="020B0604030504040204" charset="0"/>
              <a:ea typeface="微软雅黑" panose="020B0503020204020204" pitchFamily="34" charset="-122"/>
              <a:sym typeface="+mn-ea"/>
            </a:endParaRPr>
          </a:p>
        </p:txBody>
      </p:sp>
      <p:sp>
        <p:nvSpPr>
          <p:cNvPr id="11" name="文本框 10">
            <a:extLst>
              <a:ext uri="{FF2B5EF4-FFF2-40B4-BE49-F238E27FC236}">
                <a16:creationId xmlns:a16="http://schemas.microsoft.com/office/drawing/2014/main" id="{03B43CA7-5A93-4568-9FF5-E446DB88AE12}"/>
              </a:ext>
            </a:extLst>
          </p:cNvPr>
          <p:cNvSpPr txBox="1"/>
          <p:nvPr/>
        </p:nvSpPr>
        <p:spPr>
          <a:xfrm>
            <a:off x="947292" y="439273"/>
            <a:ext cx="8056880" cy="646331"/>
          </a:xfrm>
          <a:prstGeom prst="rect">
            <a:avLst/>
          </a:prstGeom>
          <a:noFill/>
        </p:spPr>
        <p:txBody>
          <a:bodyPr wrap="square" rtlCol="0">
            <a:spAutoFit/>
          </a:bodyPr>
          <a:lstStyle/>
          <a:p>
            <a:pPr lvl="0" algn="l"/>
            <a:r>
              <a:rPr lang="en-US" altLang="zh-CN"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rPr>
              <a:t>Recommendations</a:t>
            </a:r>
            <a:endPar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324350" y="-1418908"/>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Q &amp; A?</a:t>
            </a:r>
          </a:p>
        </p:txBody>
      </p:sp>
      <p:sp>
        <p:nvSpPr>
          <p:cNvPr id="2" name="文本框 1"/>
          <p:cNvSpPr txBox="1"/>
          <p:nvPr/>
        </p:nvSpPr>
        <p:spPr>
          <a:xfrm>
            <a:off x="934085" y="3540760"/>
            <a:ext cx="4176395" cy="460375"/>
          </a:xfrm>
          <a:prstGeom prst="rect">
            <a:avLst/>
          </a:prstGeom>
          <a:noFill/>
        </p:spPr>
        <p:txBody>
          <a:bodyPr wrap="square" rtlCol="0">
            <a:spAutoFit/>
          </a:bodyPr>
          <a:lstStyle/>
          <a:p>
            <a:pPr algn="dist"/>
            <a:r>
              <a:rPr lang="en-US" altLang="zh-CN" sz="2400" dirty="0">
                <a:solidFill>
                  <a:srgbClr val="383987"/>
                </a:solidFill>
                <a:latin typeface="微软雅黑" panose="020B0503020204020204" charset="-122"/>
                <a:ea typeface="微软雅黑" panose="020B0503020204020204" charset="-122"/>
              </a:rPr>
              <a:t>Thanks</a:t>
            </a:r>
            <a:endParaRPr lang="zh-CN" altLang="en-US" sz="2400" dirty="0">
              <a:ln>
                <a:noFill/>
              </a:ln>
              <a:solidFill>
                <a:srgbClr val="383987"/>
              </a:solidFill>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0" y="2205355"/>
            <a:ext cx="12395200" cy="3117682"/>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05" y="1673860"/>
            <a:ext cx="2440940" cy="2842260"/>
          </a:xfrm>
          <a:prstGeom prst="rect">
            <a:avLst/>
          </a:prstGeom>
        </p:spPr>
      </p:pic>
      <p:sp>
        <p:nvSpPr>
          <p:cNvPr id="40" name="文本框 39"/>
          <p:cNvSpPr txBox="1"/>
          <p:nvPr/>
        </p:nvSpPr>
        <p:spPr>
          <a:xfrm>
            <a:off x="3558419" y="1695370"/>
            <a:ext cx="2572627" cy="400110"/>
          </a:xfrm>
          <a:prstGeom prst="rect">
            <a:avLst/>
          </a:prstGeom>
          <a:noFill/>
        </p:spPr>
        <p:txBody>
          <a:bodyPr wrap="none" rtlCol="0">
            <a:spAutoFit/>
          </a:bodyPr>
          <a:lstStyle/>
          <a:p>
            <a:r>
              <a:rPr lang="en-US" altLang="zh-CN" sz="2000" b="1" dirty="0">
                <a:ea typeface="微软雅黑" panose="020B0503020204020204" pitchFamily="34" charset="-122"/>
              </a:rPr>
              <a:t>Company Introduction</a:t>
            </a:r>
          </a:p>
        </p:txBody>
      </p:sp>
      <p:sp>
        <p:nvSpPr>
          <p:cNvPr id="41" name="文本框 40"/>
          <p:cNvSpPr txBox="1"/>
          <p:nvPr/>
        </p:nvSpPr>
        <p:spPr>
          <a:xfrm>
            <a:off x="2713672" y="2362162"/>
            <a:ext cx="4262120" cy="26377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sz="1400" b="1" dirty="0">
                <a:solidFill>
                  <a:schemeClr val="bg1"/>
                </a:solidFill>
                <a:latin typeface="Arial" panose="020B0604020202020204" pitchFamily="34" charset="0"/>
                <a:ea typeface="微软雅黑" panose="020B0503020204020204" charset="-122"/>
              </a:rPr>
              <a:t>Realtors International</a:t>
            </a:r>
            <a:r>
              <a:rPr lang="en-US" altLang="zh-CN" sz="1400" dirty="0">
                <a:solidFill>
                  <a:schemeClr val="bg1"/>
                </a:solidFill>
                <a:latin typeface="Arial" panose="020B0604020202020204" pitchFamily="34" charset="0"/>
                <a:ea typeface="微软雅黑" panose="020B0503020204020204" charset="-122"/>
              </a:rPr>
              <a:t> is a </a:t>
            </a:r>
            <a:r>
              <a:rPr lang="en-US" altLang="zh-CN" sz="1400" b="1" dirty="0">
                <a:solidFill>
                  <a:schemeClr val="bg1"/>
                </a:solidFill>
                <a:latin typeface="Arial" panose="020B0604020202020204" pitchFamily="34" charset="0"/>
                <a:ea typeface="微软雅黑" panose="020B0503020204020204" charset="-122"/>
              </a:rPr>
              <a:t>real estate</a:t>
            </a:r>
            <a:r>
              <a:rPr lang="en-US" altLang="zh-CN" sz="1400" dirty="0">
                <a:solidFill>
                  <a:schemeClr val="bg1"/>
                </a:solidFill>
                <a:latin typeface="Arial" panose="020B0604020202020204" pitchFamily="34" charset="0"/>
                <a:ea typeface="微软雅黑" panose="020B0503020204020204" charset="-122"/>
              </a:rPr>
              <a:t> </a:t>
            </a:r>
            <a:r>
              <a:rPr lang="en-US" altLang="zh-CN" sz="1400" b="1" dirty="0">
                <a:solidFill>
                  <a:schemeClr val="bg1"/>
                </a:solidFill>
                <a:latin typeface="Arial" panose="020B0604020202020204" pitchFamily="34" charset="0"/>
                <a:ea typeface="微软雅黑" panose="020B0503020204020204" charset="-122"/>
              </a:rPr>
              <a:t>consulting firm</a:t>
            </a:r>
            <a:r>
              <a:rPr lang="en-US" altLang="zh-CN" sz="1400" dirty="0">
                <a:solidFill>
                  <a:schemeClr val="bg1"/>
                </a:solidFill>
                <a:latin typeface="Arial" panose="020B0604020202020204" pitchFamily="34" charset="0"/>
                <a:ea typeface="微软雅黑" panose="020B0503020204020204" charset="-122"/>
              </a:rPr>
              <a:t>, regarding project evaluation, quality appraisal, measurement and valuation, purchase procedures &amp; relevant laws. They are able to meet needs of </a:t>
            </a:r>
            <a:r>
              <a:rPr lang="en-US" altLang="zh-CN" sz="1400" b="1" dirty="0">
                <a:solidFill>
                  <a:schemeClr val="bg1"/>
                </a:solidFill>
                <a:latin typeface="Arial" panose="020B0604020202020204" pitchFamily="34" charset="0"/>
                <a:ea typeface="微软雅黑" panose="020B0503020204020204" charset="-122"/>
              </a:rPr>
              <a:t>key stakeholders </a:t>
            </a:r>
            <a:r>
              <a:rPr lang="en-US" altLang="zh-CN" sz="1400" dirty="0">
                <a:solidFill>
                  <a:schemeClr val="bg1"/>
                </a:solidFill>
                <a:latin typeface="Arial" panose="020B0604020202020204" pitchFamily="34" charset="0"/>
                <a:ea typeface="微软雅黑" panose="020B0503020204020204" charset="-122"/>
              </a:rPr>
              <a:t>(investors, consumers and real estate operators) with </a:t>
            </a:r>
            <a:r>
              <a:rPr lang="en-US" altLang="zh-CN" sz="1400" b="1" dirty="0">
                <a:solidFill>
                  <a:schemeClr val="bg1"/>
                </a:solidFill>
                <a:latin typeface="Arial" panose="020B0604020202020204" pitchFamily="34" charset="0"/>
                <a:ea typeface="微软雅黑" panose="020B0503020204020204" charset="-122"/>
              </a:rPr>
              <a:t>data revolving around investment environment, market information </a:t>
            </a:r>
            <a:r>
              <a:rPr lang="en-US" altLang="zh-CN" sz="1400" dirty="0">
                <a:solidFill>
                  <a:schemeClr val="bg1"/>
                </a:solidFill>
                <a:latin typeface="Arial" panose="020B0604020202020204" pitchFamily="34" charset="0"/>
                <a:ea typeface="微软雅黑" panose="020B0503020204020204" charset="-122"/>
              </a:rPr>
              <a:t>(supply and demand information, customer credit, .</a:t>
            </a:r>
            <a:endParaRPr lang="en-US" altLang="zh-CN" sz="140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8325426" y="1682730"/>
            <a:ext cx="2251835" cy="400110"/>
          </a:xfrm>
          <a:prstGeom prst="rect">
            <a:avLst/>
          </a:prstGeom>
          <a:noFill/>
        </p:spPr>
        <p:txBody>
          <a:bodyPr wrap="none" rtlCol="0">
            <a:spAutoFit/>
          </a:bodyPr>
          <a:lstStyle/>
          <a:p>
            <a:pPr algn="ctr"/>
            <a:r>
              <a:rPr lang="en-US" altLang="zh-CN" sz="2000" b="1" dirty="0">
                <a:ea typeface="微软雅黑" panose="020B0503020204020204" pitchFamily="34" charset="-122"/>
              </a:rPr>
              <a:t>Problem Statement</a:t>
            </a:r>
          </a:p>
        </p:txBody>
      </p:sp>
      <p:sp>
        <p:nvSpPr>
          <p:cNvPr id="7" name="文本框 6"/>
          <p:cNvSpPr txBox="1"/>
          <p:nvPr/>
        </p:nvSpPr>
        <p:spPr>
          <a:xfrm>
            <a:off x="7703828" y="2362162"/>
            <a:ext cx="3657097" cy="26377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sz="1400" dirty="0">
                <a:solidFill>
                  <a:schemeClr val="bg1"/>
                </a:solidFill>
                <a:latin typeface="Arial" panose="020B0604020202020204" pitchFamily="34" charset="0"/>
                <a:ea typeface="微软雅黑" panose="020B0503020204020204" charset="-122"/>
                <a:sym typeface="+mn-ea"/>
              </a:rPr>
              <a:t>Real-estate developers may not have key insights into future housing prices. The objective of our capstone is to help facilitate those insights.</a:t>
            </a:r>
            <a:r>
              <a:rPr lang="zh-CN" altLang="en-US" sz="1400" dirty="0">
                <a:solidFill>
                  <a:schemeClr val="bg1"/>
                </a:solidFill>
                <a:latin typeface="Arial" panose="020B0604020202020204" pitchFamily="34" charset="0"/>
                <a:ea typeface="微软雅黑" panose="020B0503020204020204" charset="-122"/>
                <a:sym typeface="+mn-ea"/>
              </a:rPr>
              <a:t> </a:t>
            </a:r>
            <a:r>
              <a:rPr lang="en-US" altLang="zh-CN" sz="1400" dirty="0">
                <a:solidFill>
                  <a:schemeClr val="bg1"/>
                </a:solidFill>
                <a:latin typeface="Arial" panose="020B0604020202020204" pitchFamily="34" charset="0"/>
                <a:ea typeface="微软雅黑" panose="020B0503020204020204" charset="-122"/>
                <a:sym typeface="+mn-ea"/>
              </a:rPr>
              <a:t>P</a:t>
            </a:r>
            <a:r>
              <a:rPr lang="en-US" altLang="zh-CN" sz="1400" dirty="0">
                <a:solidFill>
                  <a:schemeClr val="bg1"/>
                </a:solidFill>
                <a:latin typeface="Arial" panose="020B0604020202020204" pitchFamily="34" charset="0"/>
                <a:ea typeface="微软雅黑" panose="020B0503020204020204" charset="-122"/>
              </a:rPr>
              <a:t>redicting which methods could better predict housing prices</a:t>
            </a:r>
            <a:r>
              <a:rPr lang="en-US" altLang="zh-CN" sz="1400" dirty="0">
                <a:solidFill>
                  <a:schemeClr val="bg1"/>
                </a:solidFill>
                <a:latin typeface="Arial" panose="020B0604020202020204" pitchFamily="34" charset="0"/>
                <a:ea typeface="微软雅黑" panose="020B0503020204020204" charset="-122"/>
                <a:sym typeface="+mn-ea"/>
              </a:rPr>
              <a:t>(based on key variables) will not only benefit the real-estate developers but also the community. </a:t>
            </a:r>
          </a:p>
        </p:txBody>
      </p:sp>
      <p:sp>
        <p:nvSpPr>
          <p:cNvPr id="180" name="文本框 179"/>
          <p:cNvSpPr txBox="1"/>
          <p:nvPr/>
        </p:nvSpPr>
        <p:spPr>
          <a:xfrm>
            <a:off x="1006697" y="5184140"/>
            <a:ext cx="9843135" cy="14835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2000" b="1" dirty="0">
                <a:ea typeface="微软雅黑" panose="020B0503020204020204" pitchFamily="34" charset="-122"/>
              </a:rPr>
              <a:t>Industry Background</a:t>
            </a:r>
          </a:p>
          <a:p>
            <a:pPr indent="0" algn="ctr" fontAlgn="auto">
              <a:lnSpc>
                <a:spcPct val="150000"/>
              </a:lnSpc>
            </a:pPr>
            <a:r>
              <a:rPr lang="en-US" altLang="zh-CN" sz="1400" kern="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The housing market contains so much potential and there are many people involved in this industry. Buying a house is a huge cost for most people so they definitely do not want to waste money and time living in someplace uncomfortable. How to choose a suitable house for buyers become an important issue in this industry.</a:t>
            </a:r>
            <a:endParaRPr lang="en-US" altLang="zh-CN" sz="1400" kern="0" dirty="0">
              <a:solidFill>
                <a:schemeClr val="tx1">
                  <a:lumMod val="65000"/>
                  <a:lumOff val="35000"/>
                </a:schemeClr>
              </a:solidFill>
              <a:latin typeface="Arial" panose="020B0604020202020204" pitchFamily="34" charset="0"/>
              <a:ea typeface="微软雅黑" panose="020B0503020204020204" charset="-122"/>
            </a:endParaRPr>
          </a:p>
        </p:txBody>
      </p:sp>
      <p:sp>
        <p:nvSpPr>
          <p:cNvPr id="10" name="文本框 5">
            <a:extLst>
              <a:ext uri="{FF2B5EF4-FFF2-40B4-BE49-F238E27FC236}">
                <a16:creationId xmlns:a16="http://schemas.microsoft.com/office/drawing/2014/main" id="{94933B1E-54C7-4619-9B83-312D3076067E}"/>
              </a:ext>
            </a:extLst>
          </p:cNvPr>
          <p:cNvSpPr txBox="1"/>
          <p:nvPr/>
        </p:nvSpPr>
        <p:spPr>
          <a:xfrm>
            <a:off x="1006697" y="438616"/>
            <a:ext cx="8056880" cy="646331"/>
          </a:xfrm>
          <a:prstGeom prst="rect">
            <a:avLst/>
          </a:prstGeom>
          <a:noFill/>
        </p:spPr>
        <p:txBody>
          <a:bodyPr wrap="square" rtlCol="0">
            <a:spAutoFit/>
          </a:bodyPr>
          <a:lstStyle/>
          <a:p>
            <a:pPr lvl="0" algn="l"/>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Company Background</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86341"/>
    </mc:Choice>
    <mc:Fallback xmlns="">
      <p:transition spd="slow" advTm="8634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25430" y="1959089"/>
            <a:ext cx="3187700" cy="3734979"/>
            <a:chOff x="6734" y="3355"/>
            <a:chExt cx="5732" cy="5381"/>
          </a:xfrm>
        </p:grpSpPr>
        <p:sp>
          <p:nvSpPr>
            <p:cNvPr id="3" name="Rounded Rectangle 6"/>
            <p:cNvSpPr/>
            <p:nvPr/>
          </p:nvSpPr>
          <p:spPr>
            <a:xfrm>
              <a:off x="6734" y="3355"/>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ea typeface="Open Sans" pitchFamily="34" charset="0"/>
                  <a:cs typeface="Open Sans" pitchFamily="34" charset="0"/>
                </a:rPr>
                <a:t>S</a:t>
              </a:r>
            </a:p>
          </p:txBody>
        </p:sp>
        <p:sp>
          <p:nvSpPr>
            <p:cNvPr id="13" name="Rounded Rectangle 12"/>
            <p:cNvSpPr/>
            <p:nvPr/>
          </p:nvSpPr>
          <p:spPr>
            <a:xfrm>
              <a:off x="10130" y="3355"/>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W</a:t>
              </a:r>
            </a:p>
          </p:txBody>
        </p:sp>
        <p:sp>
          <p:nvSpPr>
            <p:cNvPr id="15" name="Rounded Rectangle 14"/>
            <p:cNvSpPr/>
            <p:nvPr/>
          </p:nvSpPr>
          <p:spPr>
            <a:xfrm>
              <a:off x="6734" y="6400"/>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ea typeface="Open Sans" pitchFamily="34" charset="0"/>
                  <a:cs typeface="Open Sans" pitchFamily="34" charset="0"/>
                </a:rPr>
                <a:t>O</a:t>
              </a:r>
            </a:p>
          </p:txBody>
        </p:sp>
        <p:sp>
          <p:nvSpPr>
            <p:cNvPr id="17" name="Rounded Rectangle 16"/>
            <p:cNvSpPr/>
            <p:nvPr/>
          </p:nvSpPr>
          <p:spPr>
            <a:xfrm>
              <a:off x="10130" y="6400"/>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ea typeface="Open Sans" pitchFamily="34" charset="0"/>
                  <a:cs typeface="Open Sans" pitchFamily="34" charset="0"/>
                </a:rPr>
                <a:t>T</a:t>
              </a:r>
            </a:p>
          </p:txBody>
        </p:sp>
      </p:grpSp>
      <p:sp>
        <p:nvSpPr>
          <p:cNvPr id="35" name="文本框 34"/>
          <p:cNvSpPr txBox="1"/>
          <p:nvPr/>
        </p:nvSpPr>
        <p:spPr>
          <a:xfrm>
            <a:off x="7803515" y="2158365"/>
            <a:ext cx="3442240" cy="199137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nSpc>
                <a:spcPct val="150000"/>
              </a:lnSpc>
              <a:buAutoNum type="arabicPeriod"/>
            </a:pPr>
            <a:r>
              <a:rPr lang="en-US" altLang="zh-CN" sz="1400" dirty="0">
                <a:solidFill>
                  <a:schemeClr val="tx1">
                    <a:lumMod val="50000"/>
                    <a:lumOff val="50000"/>
                  </a:schemeClr>
                </a:solidFill>
                <a:latin typeface="Arial" panose="020B0604020202020204" pitchFamily="34" charset="0"/>
                <a:ea typeface="微软雅黑" panose="020B0503020204020204" charset="-122"/>
              </a:rPr>
              <a:t>The availability of data in the market and usefulness of this data</a:t>
            </a:r>
            <a:r>
              <a:rPr lang="en-US" altLang="zh-CN" sz="1400" dirty="0">
                <a:solidFill>
                  <a:schemeClr val="tx1">
                    <a:lumMod val="65000"/>
                    <a:lumOff val="35000"/>
                  </a:schemeClr>
                </a:solidFill>
                <a:latin typeface="Arial" panose="020B0604020202020204" pitchFamily="34" charset="0"/>
                <a:ea typeface="微软雅黑" panose="020B0503020204020204" charset="-122"/>
              </a:rPr>
              <a:t>.</a:t>
            </a:r>
          </a:p>
          <a:p>
            <a:pPr marL="228600" indent="-228600">
              <a:lnSpc>
                <a:spcPct val="150000"/>
              </a:lnSpc>
              <a:buAutoNum type="arabicPeriod"/>
            </a:pPr>
            <a:r>
              <a:rPr lang="en-US" altLang="zh-CN" sz="1400" dirty="0">
                <a:solidFill>
                  <a:schemeClr val="tx1">
                    <a:lumMod val="50000"/>
                    <a:lumOff val="50000"/>
                  </a:schemeClr>
                </a:solidFill>
                <a:latin typeface="Arial" panose="020B0604020202020204" pitchFamily="34" charset="0"/>
                <a:ea typeface="微软雅黑" panose="020B0503020204020204" charset="-122"/>
              </a:rPr>
              <a:t>Unexperienced employee with poor workout.</a:t>
            </a:r>
          </a:p>
          <a:p>
            <a:pPr marL="228600" indent="-228600">
              <a:lnSpc>
                <a:spcPct val="150000"/>
              </a:lnSpc>
              <a:buAutoNum type="arabicPeriod"/>
            </a:pPr>
            <a:r>
              <a:rPr lang="en-US" altLang="zh-CN" sz="1400" dirty="0">
                <a:solidFill>
                  <a:schemeClr val="tx1">
                    <a:lumMod val="50000"/>
                    <a:lumOff val="50000"/>
                  </a:schemeClr>
                </a:solidFill>
                <a:latin typeface="Arial" panose="020B0604020202020204" pitchFamily="34" charset="0"/>
                <a:ea typeface="微软雅黑" panose="020B0503020204020204" charset="-122"/>
              </a:rPr>
              <a:t>Lack of industry policy guidance and supervision.</a:t>
            </a:r>
          </a:p>
        </p:txBody>
      </p:sp>
      <p:sp>
        <p:nvSpPr>
          <p:cNvPr id="36" name="文本框 35"/>
          <p:cNvSpPr txBox="1"/>
          <p:nvPr/>
        </p:nvSpPr>
        <p:spPr>
          <a:xfrm>
            <a:off x="7803515" y="1873250"/>
            <a:ext cx="1708975"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b="1" spc="42" dirty="0">
                <a:solidFill>
                  <a:schemeClr val="bg1">
                    <a:lumMod val="50000"/>
                  </a:schemeClr>
                </a:solidFill>
                <a:latin typeface="Verdana" panose="020B0604030504040204" charset="0"/>
                <a:ea typeface="微软雅黑" panose="020B0503020204020204" pitchFamily="34" charset="-122"/>
                <a:cs typeface="Oswald Light"/>
                <a:sym typeface="+mn-ea"/>
              </a:rPr>
              <a:t>Weakness</a:t>
            </a:r>
            <a:endParaRPr lang="en-US" altLang="zh-CN" sz="20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37" name="文本框 36"/>
          <p:cNvSpPr txBox="1"/>
          <p:nvPr/>
        </p:nvSpPr>
        <p:spPr>
          <a:xfrm>
            <a:off x="7803515" y="4798151"/>
            <a:ext cx="3187700" cy="10218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l" fontAlgn="auto">
              <a:lnSpc>
                <a:spcPct val="150000"/>
              </a:lnSpc>
              <a:buFont typeface="+mj-lt"/>
              <a:buAutoNum type="arabicPeriod"/>
            </a:pPr>
            <a:r>
              <a:rPr lang="en-US" altLang="zh-CN" sz="14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Competitors.</a:t>
            </a:r>
          </a:p>
          <a:p>
            <a:pPr marL="228600" indent="-228600" algn="l" fontAlgn="auto">
              <a:lnSpc>
                <a:spcPct val="150000"/>
              </a:lnSpc>
              <a:buFont typeface="+mj-lt"/>
              <a:buAutoNum type="arabicPeriod"/>
            </a:pPr>
            <a:r>
              <a:rPr lang="en-US" altLang="zh-CN" sz="14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Uncertainty of the market and unpredictable situations.</a:t>
            </a:r>
          </a:p>
        </p:txBody>
      </p:sp>
      <p:sp>
        <p:nvSpPr>
          <p:cNvPr id="38" name="文本框 37"/>
          <p:cNvSpPr txBox="1"/>
          <p:nvPr/>
        </p:nvSpPr>
        <p:spPr>
          <a:xfrm>
            <a:off x="7803515" y="4446361"/>
            <a:ext cx="1630045"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b="1" spc="42" dirty="0">
                <a:solidFill>
                  <a:schemeClr val="bg1">
                    <a:lumMod val="50000"/>
                  </a:schemeClr>
                </a:solidFill>
                <a:latin typeface="Verdana" panose="020B0604030504040204" charset="0"/>
                <a:ea typeface="微软雅黑" panose="020B0503020204020204" pitchFamily="34" charset="-122"/>
                <a:cs typeface="Oswald Light"/>
                <a:sym typeface="+mn-ea"/>
              </a:rPr>
              <a:t>Threats</a:t>
            </a:r>
            <a:endParaRPr lang="en-US" altLang="zh-CN" sz="20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4" name="文本框 3"/>
          <p:cNvSpPr txBox="1"/>
          <p:nvPr/>
        </p:nvSpPr>
        <p:spPr>
          <a:xfrm>
            <a:off x="786130" y="2158365"/>
            <a:ext cx="3201035" cy="16682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nSpc>
                <a:spcPct val="150000"/>
              </a:lnSpc>
              <a:buAutoNum type="arabicPeriod"/>
            </a:pPr>
            <a:r>
              <a:rPr lang="en-US" altLang="zh-CN" sz="14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Understand the local market and industry better.</a:t>
            </a:r>
          </a:p>
          <a:p>
            <a:pPr marL="228600" indent="-228600">
              <a:lnSpc>
                <a:spcPct val="150000"/>
              </a:lnSpc>
              <a:buAutoNum type="arabicPeriod"/>
            </a:pPr>
            <a:r>
              <a:rPr lang="en-US" altLang="zh-CN" sz="14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rPr>
              <a:t>International backup team which could attract customers from all over the world.</a:t>
            </a:r>
          </a:p>
        </p:txBody>
      </p:sp>
      <p:sp>
        <p:nvSpPr>
          <p:cNvPr id="5" name="文本框 4"/>
          <p:cNvSpPr txBox="1"/>
          <p:nvPr/>
        </p:nvSpPr>
        <p:spPr>
          <a:xfrm>
            <a:off x="2094932" y="1873250"/>
            <a:ext cx="189223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2000" b="1" spc="42" dirty="0">
                <a:solidFill>
                  <a:schemeClr val="bg1">
                    <a:lumMod val="50000"/>
                  </a:schemeClr>
                </a:solidFill>
                <a:latin typeface="Verdana" panose="020B0604030504040204" charset="0"/>
                <a:ea typeface="微软雅黑" panose="020B0503020204020204" pitchFamily="34" charset="-122"/>
                <a:cs typeface="Oswald Light"/>
                <a:sym typeface="+mn-ea"/>
              </a:rPr>
              <a:t>Strengths</a:t>
            </a:r>
            <a:endParaRPr lang="en-US" altLang="zh-CN" sz="20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6" name="文本框 5"/>
          <p:cNvSpPr txBox="1"/>
          <p:nvPr/>
        </p:nvSpPr>
        <p:spPr>
          <a:xfrm>
            <a:off x="786130" y="4640853"/>
            <a:ext cx="3201035" cy="16682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fontAlgn="auto">
              <a:lnSpc>
                <a:spcPct val="150000"/>
              </a:lnSpc>
              <a:buAutoNum type="arabicPeriod"/>
            </a:pPr>
            <a:r>
              <a:rPr lang="en-US" altLang="zh-CN" sz="14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New real-estate markets .House price raising.</a:t>
            </a:r>
          </a:p>
          <a:p>
            <a:pPr marL="228600" indent="-228600" fontAlgn="auto">
              <a:lnSpc>
                <a:spcPct val="150000"/>
              </a:lnSpc>
              <a:buAutoNum type="arabicPeriod"/>
            </a:pPr>
            <a:r>
              <a:rPr lang="en-US" altLang="zh-CN" sz="14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rPr>
              <a:t>Targeting a large </a:t>
            </a:r>
            <a:r>
              <a:rPr lang="en-US" altLang="zh-CN" sz="1400" kern="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scale of customers </a:t>
            </a:r>
            <a:r>
              <a:rPr lang="en-US" altLang="zh-CN" sz="14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rPr>
              <a:t>interested and involved in the industry.</a:t>
            </a:r>
          </a:p>
        </p:txBody>
      </p:sp>
      <p:sp>
        <p:nvSpPr>
          <p:cNvPr id="8" name="文本框 7"/>
          <p:cNvSpPr txBox="1"/>
          <p:nvPr/>
        </p:nvSpPr>
        <p:spPr>
          <a:xfrm>
            <a:off x="1999398" y="4289063"/>
            <a:ext cx="1987768"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2000" b="1" spc="42" dirty="0">
                <a:solidFill>
                  <a:schemeClr val="bg1">
                    <a:lumMod val="50000"/>
                  </a:schemeClr>
                </a:solidFill>
                <a:latin typeface="Verdana" panose="020B0604030504040204" charset="0"/>
                <a:ea typeface="微软雅黑" panose="020B0503020204020204" pitchFamily="34" charset="-122"/>
                <a:cs typeface="Oswald Light"/>
                <a:sym typeface="+mn-ea"/>
              </a:rPr>
              <a:t>Opportunity</a:t>
            </a:r>
            <a:endParaRPr lang="en-US" altLang="zh-CN" sz="20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6" name="文本框 5">
            <a:extLst>
              <a:ext uri="{FF2B5EF4-FFF2-40B4-BE49-F238E27FC236}">
                <a16:creationId xmlns:a16="http://schemas.microsoft.com/office/drawing/2014/main" id="{A32F1419-F695-47EE-BF69-197320A64811}"/>
              </a:ext>
            </a:extLst>
          </p:cNvPr>
          <p:cNvSpPr txBox="1"/>
          <p:nvPr/>
        </p:nvSpPr>
        <p:spPr>
          <a:xfrm>
            <a:off x="1013145" y="478418"/>
            <a:ext cx="8056880" cy="646331"/>
          </a:xfrm>
          <a:prstGeom prst="rect">
            <a:avLst/>
          </a:prstGeom>
          <a:noFill/>
        </p:spPr>
        <p:txBody>
          <a:bodyPr wrap="square" rtlCol="0">
            <a:spAutoFit/>
          </a:bodyPr>
          <a:lstStyle/>
          <a:p>
            <a:pPr lvl="0" algn="l"/>
            <a:r>
              <a:rPr lang="en-US" altLang="zh-CN"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Industry Analysis</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74551"/>
    </mc:Choice>
    <mc:Fallback xmlns="">
      <p:transition spd="slow" advTm="7455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0" y="1839595"/>
            <a:ext cx="12395200" cy="231076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05" y="1308100"/>
            <a:ext cx="2440940" cy="2842260"/>
          </a:xfrm>
          <a:prstGeom prst="rect">
            <a:avLst/>
          </a:prstGeom>
        </p:spPr>
      </p:pic>
      <p:sp>
        <p:nvSpPr>
          <p:cNvPr id="40" name="文本框 39"/>
          <p:cNvSpPr txBox="1"/>
          <p:nvPr/>
        </p:nvSpPr>
        <p:spPr>
          <a:xfrm>
            <a:off x="3369310" y="2378248"/>
            <a:ext cx="184731" cy="338554"/>
          </a:xfrm>
          <a:prstGeom prst="rect">
            <a:avLst/>
          </a:prstGeom>
          <a:noFill/>
        </p:spPr>
        <p:txBody>
          <a:bodyPr wrap="none" rtlCol="0">
            <a:spAutoFit/>
          </a:bodyPr>
          <a:lstStyle/>
          <a:p>
            <a:pPr algn="l"/>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41" name="文本框 40"/>
          <p:cNvSpPr txBox="1"/>
          <p:nvPr/>
        </p:nvSpPr>
        <p:spPr>
          <a:xfrm>
            <a:off x="3060220" y="2090223"/>
            <a:ext cx="3116726" cy="18158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gn="l">
              <a:buFont typeface="Arial" panose="020B0604020202020204" pitchFamily="34" charset="0"/>
              <a:buChar char="•"/>
            </a:pPr>
            <a:r>
              <a:rPr lang="en-US" altLang="zh-CN" sz="1600" dirty="0">
                <a:solidFill>
                  <a:schemeClr val="bg1"/>
                </a:solidFill>
                <a:ea typeface="微软雅黑" panose="020B0503020204020204" pitchFamily="34" charset="-122"/>
                <a:sym typeface="+mn-ea"/>
              </a:rPr>
              <a:t>The data is from the Kaggle Platform, which provides information about housing prices based on various factors. See link </a:t>
            </a:r>
            <a:r>
              <a:rPr lang="en-US" altLang="zh-CN" sz="1600" dirty="0">
                <a:solidFill>
                  <a:schemeClr val="bg1"/>
                </a:solidFill>
                <a:ea typeface="微软雅黑" panose="020B0503020204020204" pitchFamily="34" charset="-122"/>
                <a:sym typeface="+mn-ea"/>
                <a:hlinkClick r:id="rId3">
                  <a:extLst>
                    <a:ext uri="{A12FA001-AC4F-418D-AE19-62706E023703}">
                      <ahyp:hlinkClr xmlns:ahyp="http://schemas.microsoft.com/office/drawing/2018/hyperlinkcolor" val="tx"/>
                    </a:ext>
                  </a:extLst>
                </a:hlinkClick>
              </a:rPr>
              <a:t>https://www.kaggle.com/chiranjeevbit/housedata/version/1</a:t>
            </a:r>
            <a:endParaRPr lang="en-US" altLang="zh-CN" sz="1600" dirty="0">
              <a:solidFill>
                <a:schemeClr val="bg1"/>
              </a:solidFill>
              <a:ea typeface="微软雅黑" panose="020B0503020204020204" pitchFamily="34" charset="-122"/>
              <a:sym typeface="+mn-ea"/>
            </a:endParaRPr>
          </a:p>
        </p:txBody>
      </p:sp>
      <p:sp>
        <p:nvSpPr>
          <p:cNvPr id="7" name="文本框 6"/>
          <p:cNvSpPr txBox="1"/>
          <p:nvPr/>
        </p:nvSpPr>
        <p:spPr>
          <a:xfrm>
            <a:off x="7289652" y="2087036"/>
            <a:ext cx="3662022" cy="18158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en-US" altLang="zh-CN" sz="1600" dirty="0">
                <a:solidFill>
                  <a:schemeClr val="bg1"/>
                </a:solidFill>
                <a:ea typeface="微软雅黑" panose="020B0503020204020204" pitchFamily="34" charset="-122"/>
                <a:sym typeface="+mn-ea"/>
              </a:rPr>
              <a:t>These various features help us predict which are the best locations and the best type of unit to construct. We have 12 variables contributing to price (area, bedrooms, bathrooms, stories, main-road, guestrooms, basement, hot water, air conditioning, parking, and furnishing)</a:t>
            </a:r>
          </a:p>
        </p:txBody>
      </p:sp>
      <p:sp>
        <p:nvSpPr>
          <p:cNvPr id="9" name="文本框 5">
            <a:extLst>
              <a:ext uri="{FF2B5EF4-FFF2-40B4-BE49-F238E27FC236}">
                <a16:creationId xmlns:a16="http://schemas.microsoft.com/office/drawing/2014/main" id="{D91C7D93-8DAB-4A0D-854A-2D05E93D013D}"/>
              </a:ext>
            </a:extLst>
          </p:cNvPr>
          <p:cNvSpPr txBox="1"/>
          <p:nvPr/>
        </p:nvSpPr>
        <p:spPr>
          <a:xfrm>
            <a:off x="999046" y="365426"/>
            <a:ext cx="6695440" cy="646331"/>
          </a:xfrm>
          <a:prstGeom prst="rect">
            <a:avLst/>
          </a:prstGeom>
          <a:noFill/>
        </p:spPr>
        <p:txBody>
          <a:bodyPr wrap="square" rtlCol="0">
            <a:spAutoFit/>
          </a:bodyPr>
          <a:lstStyle/>
          <a:p>
            <a:pPr lvl="0" algn="l"/>
            <a:r>
              <a:rPr lang="en-US" altLang="zh-CN"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Data Mining &amp; Description</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pic>
        <p:nvPicPr>
          <p:cNvPr id="11" name="Picture 18">
            <a:extLst>
              <a:ext uri="{FF2B5EF4-FFF2-40B4-BE49-F238E27FC236}">
                <a16:creationId xmlns:a16="http://schemas.microsoft.com/office/drawing/2014/main" id="{1E093EF0-D260-4BFB-BCB6-082DAB475117}"/>
              </a:ext>
            </a:extLst>
          </p:cNvPr>
          <p:cNvPicPr>
            <a:picLocks noChangeAspect="1"/>
          </p:cNvPicPr>
          <p:nvPr/>
        </p:nvPicPr>
        <p:blipFill rotWithShape="1">
          <a:blip r:embed="rId4"/>
          <a:srcRect l="484" t="2138" b="1"/>
          <a:stretch/>
        </p:blipFill>
        <p:spPr>
          <a:xfrm>
            <a:off x="2080391" y="4397801"/>
            <a:ext cx="9245037" cy="2062479"/>
          </a:xfrm>
          <a:prstGeom prst="rect">
            <a:avLst/>
          </a:prstGeom>
          <a:effectLst>
            <a:outerShdw blurRad="50800" dist="38100" dir="2700000" algn="tl" rotWithShape="0">
              <a:prstClr val="black">
                <a:alpha val="40000"/>
              </a:prstClr>
            </a:outerShdw>
          </a:effectLst>
        </p:spPr>
      </p:pic>
      <p:sp>
        <p:nvSpPr>
          <p:cNvPr id="12" name="TextBox 28">
            <a:extLst>
              <a:ext uri="{FF2B5EF4-FFF2-40B4-BE49-F238E27FC236}">
                <a16:creationId xmlns:a16="http://schemas.microsoft.com/office/drawing/2014/main" id="{2ABB24A8-B764-43B9-B968-11C11C851E7C}"/>
              </a:ext>
            </a:extLst>
          </p:cNvPr>
          <p:cNvSpPr txBox="1"/>
          <p:nvPr/>
        </p:nvSpPr>
        <p:spPr>
          <a:xfrm>
            <a:off x="259780" y="4681855"/>
            <a:ext cx="1478533" cy="1200329"/>
          </a:xfrm>
          <a:prstGeom prst="rect">
            <a:avLst/>
          </a:prstGeom>
          <a:noFill/>
        </p:spPr>
        <p:txBody>
          <a:bodyPr wrap="square" rtlCol="0">
            <a:spAutoFit/>
          </a:bodyPr>
          <a:lstStyle/>
          <a:p>
            <a:pPr algn="ctr"/>
            <a:r>
              <a:rPr lang="en-US" b="1" dirty="0"/>
              <a:t>Sample of data with top 10 rows and 13 columns</a:t>
            </a:r>
          </a:p>
        </p:txBody>
      </p:sp>
    </p:spTree>
  </p:cSld>
  <p:clrMapOvr>
    <a:masterClrMapping/>
  </p:clrMapOvr>
  <mc:AlternateContent xmlns:mc="http://schemas.openxmlformats.org/markup-compatibility/2006" xmlns:p14="http://schemas.microsoft.com/office/powerpoint/2010/main">
    <mc:Choice Requires="p14">
      <p:transition spd="slow" p14:dur="2000" advTm="28756"/>
    </mc:Choice>
    <mc:Fallback xmlns="">
      <p:transition spd="slow" advTm="2875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0" y="1839595"/>
            <a:ext cx="12395200" cy="3962491"/>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05" y="1308100"/>
            <a:ext cx="2440940" cy="2842260"/>
          </a:xfrm>
          <a:prstGeom prst="rect">
            <a:avLst/>
          </a:prstGeom>
        </p:spPr>
      </p:pic>
      <p:sp>
        <p:nvSpPr>
          <p:cNvPr id="40" name="文本框 39"/>
          <p:cNvSpPr txBox="1"/>
          <p:nvPr/>
        </p:nvSpPr>
        <p:spPr>
          <a:xfrm>
            <a:off x="3369310" y="2378248"/>
            <a:ext cx="184731" cy="338554"/>
          </a:xfrm>
          <a:prstGeom prst="rect">
            <a:avLst/>
          </a:prstGeom>
          <a:noFill/>
        </p:spPr>
        <p:txBody>
          <a:bodyPr wrap="none" rtlCol="0">
            <a:spAutoFit/>
          </a:bodyPr>
          <a:lstStyle/>
          <a:p>
            <a:pPr algn="l"/>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9" name="文本框 5">
            <a:extLst>
              <a:ext uri="{FF2B5EF4-FFF2-40B4-BE49-F238E27FC236}">
                <a16:creationId xmlns:a16="http://schemas.microsoft.com/office/drawing/2014/main" id="{D91C7D93-8DAB-4A0D-854A-2D05E93D013D}"/>
              </a:ext>
            </a:extLst>
          </p:cNvPr>
          <p:cNvSpPr txBox="1"/>
          <p:nvPr/>
        </p:nvSpPr>
        <p:spPr>
          <a:xfrm>
            <a:off x="999046" y="365426"/>
            <a:ext cx="6695440" cy="646331"/>
          </a:xfrm>
          <a:prstGeom prst="rect">
            <a:avLst/>
          </a:prstGeom>
          <a:noFill/>
        </p:spPr>
        <p:txBody>
          <a:bodyPr wrap="square" rtlCol="0">
            <a:spAutoFit/>
          </a:bodyPr>
          <a:lstStyle/>
          <a:p>
            <a:pPr lvl="0" algn="l"/>
            <a:r>
              <a:rPr lang="en-US" altLang="zh-CN"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Tools and Challenges</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7" name="文本框 6">
            <a:extLst>
              <a:ext uri="{FF2B5EF4-FFF2-40B4-BE49-F238E27FC236}">
                <a16:creationId xmlns:a16="http://schemas.microsoft.com/office/drawing/2014/main" id="{750F27C1-0AA1-46D9-B0CC-13689F9A0D69}"/>
              </a:ext>
            </a:extLst>
          </p:cNvPr>
          <p:cNvSpPr txBox="1"/>
          <p:nvPr/>
        </p:nvSpPr>
        <p:spPr>
          <a:xfrm>
            <a:off x="3941045" y="1337715"/>
            <a:ext cx="811441" cy="400110"/>
          </a:xfrm>
          <a:prstGeom prst="rect">
            <a:avLst/>
          </a:prstGeom>
          <a:noFill/>
        </p:spPr>
        <p:txBody>
          <a:bodyPr wrap="none" rtlCol="0">
            <a:spAutoFit/>
          </a:bodyPr>
          <a:lstStyle/>
          <a:p>
            <a:r>
              <a:rPr lang="en-US" altLang="zh-CN" sz="2000" b="1" dirty="0">
                <a:ea typeface="微软雅黑" panose="020B0503020204020204" pitchFamily="34" charset="-122"/>
              </a:rPr>
              <a:t>Tools</a:t>
            </a:r>
          </a:p>
        </p:txBody>
      </p:sp>
      <p:sp>
        <p:nvSpPr>
          <p:cNvPr id="8" name="文本框 7">
            <a:extLst>
              <a:ext uri="{FF2B5EF4-FFF2-40B4-BE49-F238E27FC236}">
                <a16:creationId xmlns:a16="http://schemas.microsoft.com/office/drawing/2014/main" id="{2B1A6B79-6C14-4B49-A06D-E3B7AC630C48}"/>
              </a:ext>
            </a:extLst>
          </p:cNvPr>
          <p:cNvSpPr txBox="1"/>
          <p:nvPr/>
        </p:nvSpPr>
        <p:spPr>
          <a:xfrm>
            <a:off x="8495414" y="1332277"/>
            <a:ext cx="1447832" cy="400110"/>
          </a:xfrm>
          <a:prstGeom prst="rect">
            <a:avLst/>
          </a:prstGeom>
          <a:noFill/>
        </p:spPr>
        <p:txBody>
          <a:bodyPr wrap="none" rtlCol="0">
            <a:spAutoFit/>
          </a:bodyPr>
          <a:lstStyle/>
          <a:p>
            <a:pPr algn="ctr"/>
            <a:r>
              <a:rPr lang="en-US" altLang="zh-CN" sz="2000" b="1" dirty="0">
                <a:ea typeface="微软雅黑" panose="020B0503020204020204" pitchFamily="34" charset="-122"/>
              </a:rPr>
              <a:t>Challenges</a:t>
            </a:r>
          </a:p>
        </p:txBody>
      </p:sp>
      <p:sp>
        <p:nvSpPr>
          <p:cNvPr id="10" name="文本框 9">
            <a:extLst>
              <a:ext uri="{FF2B5EF4-FFF2-40B4-BE49-F238E27FC236}">
                <a16:creationId xmlns:a16="http://schemas.microsoft.com/office/drawing/2014/main" id="{C29F7521-4C57-4AE8-BDE9-B3CF179135FE}"/>
              </a:ext>
            </a:extLst>
          </p:cNvPr>
          <p:cNvSpPr txBox="1"/>
          <p:nvPr/>
        </p:nvSpPr>
        <p:spPr>
          <a:xfrm>
            <a:off x="2759721" y="1996402"/>
            <a:ext cx="3825275" cy="33706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600" dirty="0">
                <a:solidFill>
                  <a:schemeClr val="bg1"/>
                </a:solidFill>
                <a:latin typeface="Arial" panose="020B0604020202020204" pitchFamily="34" charset="0"/>
                <a:ea typeface="微软雅黑" panose="020B0503020204020204" charset="-122"/>
                <a:sym typeface="Arial" panose="020B0604020202020204" pitchFamily="34" charset="0"/>
              </a:rPr>
              <a:t>EXCEL: Using excel to manipulate and clean the dataset.</a:t>
            </a:r>
          </a:p>
          <a:p>
            <a:pPr>
              <a:lnSpc>
                <a:spcPct val="150000"/>
              </a:lnSpc>
            </a:pPr>
            <a:r>
              <a:rPr lang="en-US" altLang="zh-CN" sz="1600" dirty="0">
                <a:solidFill>
                  <a:schemeClr val="bg1"/>
                </a:solidFill>
                <a:latin typeface="Arial" panose="020B0604020202020204" pitchFamily="34" charset="0"/>
                <a:ea typeface="微软雅黑" panose="020B0503020204020204" charset="-122"/>
                <a:sym typeface="Arial" panose="020B0604020202020204" pitchFamily="34" charset="0"/>
              </a:rPr>
              <a:t>PYTHON: Using python to describe the dataset and analysis the dataset through different prediction and classification methods.</a:t>
            </a:r>
          </a:p>
          <a:p>
            <a:pPr>
              <a:lnSpc>
                <a:spcPct val="150000"/>
              </a:lnSpc>
            </a:pPr>
            <a:r>
              <a:rPr lang="en-US" altLang="zh-CN" sz="1600" dirty="0">
                <a:solidFill>
                  <a:schemeClr val="bg1"/>
                </a:solidFill>
                <a:latin typeface="Arial" panose="020B0604020202020204" pitchFamily="34" charset="0"/>
                <a:ea typeface="微软雅黑" panose="020B0503020204020204" charset="-122"/>
                <a:sym typeface="Arial" panose="020B0604020202020204" pitchFamily="34" charset="0"/>
              </a:rPr>
              <a:t>PowerBI: Using PowerBI to visualize the dataset and give more straightforward insights.</a:t>
            </a:r>
          </a:p>
        </p:txBody>
      </p:sp>
      <p:sp>
        <p:nvSpPr>
          <p:cNvPr id="11" name="文本框 10">
            <a:extLst>
              <a:ext uri="{FF2B5EF4-FFF2-40B4-BE49-F238E27FC236}">
                <a16:creationId xmlns:a16="http://schemas.microsoft.com/office/drawing/2014/main" id="{D2FF8E28-C549-4D5C-B37C-695CB063FD1C}"/>
              </a:ext>
            </a:extLst>
          </p:cNvPr>
          <p:cNvSpPr txBox="1"/>
          <p:nvPr/>
        </p:nvSpPr>
        <p:spPr>
          <a:xfrm>
            <a:off x="7306693" y="2134901"/>
            <a:ext cx="3825275" cy="22626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600" dirty="0">
                <a:solidFill>
                  <a:schemeClr val="bg1"/>
                </a:solidFill>
                <a:latin typeface="Arial" panose="020B0604020202020204" pitchFamily="34" charset="0"/>
                <a:ea typeface="微软雅黑" panose="020B0503020204020204" charset="-122"/>
                <a:sym typeface="Arial" panose="020B0604020202020204" pitchFamily="34" charset="0"/>
              </a:rPr>
              <a:t>The data set is small and having more data would be beneficial.</a:t>
            </a:r>
          </a:p>
          <a:p>
            <a:pPr>
              <a:lnSpc>
                <a:spcPct val="150000"/>
              </a:lnSpc>
            </a:pPr>
            <a:r>
              <a:rPr lang="en-US" altLang="zh-CN" sz="1600" dirty="0">
                <a:solidFill>
                  <a:schemeClr val="bg1"/>
                </a:solidFill>
                <a:latin typeface="Arial" panose="020B0604020202020204" pitchFamily="34" charset="0"/>
                <a:ea typeface="微软雅黑" panose="020B0503020204020204" charset="-122"/>
                <a:sym typeface="Arial" panose="020B0604020202020204" pitchFamily="34" charset="0"/>
              </a:rPr>
              <a:t>The model tends to be biased removing less important features was not very efficient , this might again be because the data set is small.</a:t>
            </a:r>
          </a:p>
        </p:txBody>
      </p:sp>
    </p:spTree>
    <p:extLst>
      <p:ext uri="{BB962C8B-B14F-4D97-AF65-F5344CB8AC3E}">
        <p14:creationId xmlns:p14="http://schemas.microsoft.com/office/powerpoint/2010/main" val="1706172462"/>
      </p:ext>
    </p:extLst>
  </p:cSld>
  <p:clrMapOvr>
    <a:masterClrMapping/>
  </p:clrMapOvr>
  <mc:AlternateContent xmlns:mc="http://schemas.openxmlformats.org/markup-compatibility/2006" xmlns:p14="http://schemas.microsoft.com/office/powerpoint/2010/main">
    <mc:Choice Requires="p14">
      <p:transition spd="slow" p14:dur="2000" advTm="28756"/>
    </mc:Choice>
    <mc:Fallback xmlns="">
      <p:transition spd="slow" advTm="2875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0">
            <a:extLst>
              <a:ext uri="{FF2B5EF4-FFF2-40B4-BE49-F238E27FC236}">
                <a16:creationId xmlns:a16="http://schemas.microsoft.com/office/drawing/2014/main" id="{FBF4429C-9CC6-41D2-B8B9-921593C7780A}"/>
              </a:ext>
            </a:extLst>
          </p:cNvPr>
          <p:cNvSpPr txBox="1"/>
          <p:nvPr/>
        </p:nvSpPr>
        <p:spPr>
          <a:xfrm>
            <a:off x="947291" y="439273"/>
            <a:ext cx="9317937" cy="646331"/>
          </a:xfrm>
          <a:prstGeom prst="rect">
            <a:avLst/>
          </a:prstGeom>
          <a:noFill/>
        </p:spPr>
        <p:txBody>
          <a:bodyPr wrap="square" rtlCol="0">
            <a:spAutoFit/>
          </a:bodyPr>
          <a:lstStyle/>
          <a:p>
            <a:pPr lvl="0" algn="l"/>
            <a:r>
              <a:rPr lang="en-US" altLang="zh-CN"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Methods</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28" name="圆角矩形 9">
            <a:extLst>
              <a:ext uri="{FF2B5EF4-FFF2-40B4-BE49-F238E27FC236}">
                <a16:creationId xmlns:a16="http://schemas.microsoft.com/office/drawing/2014/main" id="{F15A5581-E46C-4968-8381-9E9BB3A5A6FF}"/>
              </a:ext>
            </a:extLst>
          </p:cNvPr>
          <p:cNvSpPr/>
          <p:nvPr/>
        </p:nvSpPr>
        <p:spPr>
          <a:xfrm>
            <a:off x="792657" y="1774005"/>
            <a:ext cx="3240000" cy="432000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The Data was cleaned in three processes</a:t>
            </a:r>
          </a:p>
          <a:p>
            <a:pPr algn="ctr"/>
            <a:endParaRPr lang="en-US" altLang="zh-CN" dirty="0"/>
          </a:p>
          <a:p>
            <a:r>
              <a:rPr lang="en-US" altLang="zh-CN" dirty="0"/>
              <a:t>1- Removing Nulls.</a:t>
            </a:r>
          </a:p>
          <a:p>
            <a:r>
              <a:rPr lang="en-US" altLang="zh-CN" dirty="0"/>
              <a:t>2-Removing duplicates.</a:t>
            </a:r>
          </a:p>
          <a:p>
            <a:r>
              <a:rPr lang="en-US" altLang="zh-CN" dirty="0"/>
              <a:t>3-Removing Outliers</a:t>
            </a:r>
            <a:endParaRPr lang="zh-CN" altLang="en-US" dirty="0"/>
          </a:p>
        </p:txBody>
      </p:sp>
      <p:sp>
        <p:nvSpPr>
          <p:cNvPr id="29" name="圆角矩形 11">
            <a:extLst>
              <a:ext uri="{FF2B5EF4-FFF2-40B4-BE49-F238E27FC236}">
                <a16:creationId xmlns:a16="http://schemas.microsoft.com/office/drawing/2014/main" id="{E8DF6023-7519-485F-9702-35BD0CDB16F7}"/>
              </a:ext>
            </a:extLst>
          </p:cNvPr>
          <p:cNvSpPr/>
          <p:nvPr/>
        </p:nvSpPr>
        <p:spPr>
          <a:xfrm>
            <a:off x="4496219" y="1776396"/>
            <a:ext cx="3240000" cy="4320000"/>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13">
            <a:extLst>
              <a:ext uri="{FF2B5EF4-FFF2-40B4-BE49-F238E27FC236}">
                <a16:creationId xmlns:a16="http://schemas.microsoft.com/office/drawing/2014/main" id="{18250AD6-C35A-4EEB-9B1D-42123D4D2250}"/>
              </a:ext>
            </a:extLst>
          </p:cNvPr>
          <p:cNvSpPr/>
          <p:nvPr/>
        </p:nvSpPr>
        <p:spPr>
          <a:xfrm>
            <a:off x="8196450" y="1774005"/>
            <a:ext cx="3240000" cy="432000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600" dirty="0"/>
          </a:p>
          <a:p>
            <a:r>
              <a:rPr lang="en-US" altLang="zh-CN" sz="1600" dirty="0"/>
              <a:t>1-Finding important features using back word selection.</a:t>
            </a:r>
          </a:p>
          <a:p>
            <a:endParaRPr lang="en-US" altLang="zh-CN" sz="1600" dirty="0"/>
          </a:p>
          <a:p>
            <a:r>
              <a:rPr lang="en-US" altLang="zh-CN" sz="1600" dirty="0"/>
              <a:t>2-Comparing the performance of Linear Regression , when having all features and only important features.</a:t>
            </a:r>
          </a:p>
          <a:p>
            <a:endParaRPr lang="en-US" altLang="zh-CN" sz="1600" dirty="0"/>
          </a:p>
          <a:p>
            <a:r>
              <a:rPr lang="en-US" altLang="zh-CN" sz="1600" dirty="0"/>
              <a:t>3-Applying SVM, LDA, QDA, Logistic Regression to predict if it is a prefered area or not and is it a main road or not .</a:t>
            </a:r>
          </a:p>
          <a:p>
            <a:endParaRPr lang="en-US" altLang="zh-CN" sz="1600" dirty="0"/>
          </a:p>
          <a:p>
            <a:r>
              <a:rPr lang="en-US" altLang="zh-CN" sz="1600" dirty="0"/>
              <a:t>4-Using power Bi to analyze current state </a:t>
            </a:r>
            <a:endParaRPr lang="zh-CN" altLang="en-US" sz="1600" dirty="0"/>
          </a:p>
        </p:txBody>
      </p:sp>
      <p:sp>
        <p:nvSpPr>
          <p:cNvPr id="31" name="文本框 15">
            <a:extLst>
              <a:ext uri="{FF2B5EF4-FFF2-40B4-BE49-F238E27FC236}">
                <a16:creationId xmlns:a16="http://schemas.microsoft.com/office/drawing/2014/main" id="{F874C705-BCF5-44A1-8D1A-AEE89F2302A6}"/>
              </a:ext>
            </a:extLst>
          </p:cNvPr>
          <p:cNvSpPr txBox="1"/>
          <p:nvPr/>
        </p:nvSpPr>
        <p:spPr>
          <a:xfrm>
            <a:off x="1331486" y="1756476"/>
            <a:ext cx="1956412" cy="507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sz="2000" b="1" dirty="0">
                <a:solidFill>
                  <a:schemeClr val="bg1"/>
                </a:solidFill>
                <a:ea typeface="微软雅黑" panose="020B0503020204020204" pitchFamily="34" charset="-122"/>
                <a:sym typeface="Arial" panose="020B0604020202020204" pitchFamily="34" charset="0"/>
              </a:rPr>
              <a:t>Data Cleaning </a:t>
            </a:r>
          </a:p>
        </p:txBody>
      </p:sp>
      <p:sp>
        <p:nvSpPr>
          <p:cNvPr id="32" name="文本框 17">
            <a:extLst>
              <a:ext uri="{FF2B5EF4-FFF2-40B4-BE49-F238E27FC236}">
                <a16:creationId xmlns:a16="http://schemas.microsoft.com/office/drawing/2014/main" id="{A77EE547-27B1-4324-9CA6-679543A91DBD}"/>
              </a:ext>
            </a:extLst>
          </p:cNvPr>
          <p:cNvSpPr txBox="1"/>
          <p:nvPr/>
        </p:nvSpPr>
        <p:spPr>
          <a:xfrm>
            <a:off x="5504685" y="1756475"/>
            <a:ext cx="1389496" cy="507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150000"/>
              </a:lnSpc>
            </a:pPr>
            <a:r>
              <a:rPr lang="en-US" altLang="zh-CN" sz="2000" b="1" dirty="0">
                <a:solidFill>
                  <a:schemeClr val="bg1"/>
                </a:solidFill>
                <a:ea typeface="微软雅黑" panose="020B0503020204020204" pitchFamily="34" charset="-122"/>
                <a:sym typeface="Arial" panose="020B0604020202020204" pitchFamily="34" charset="0"/>
              </a:rPr>
              <a:t>Evaluation</a:t>
            </a:r>
          </a:p>
        </p:txBody>
      </p:sp>
      <p:sp>
        <p:nvSpPr>
          <p:cNvPr id="33" name="文本框 19">
            <a:extLst>
              <a:ext uri="{FF2B5EF4-FFF2-40B4-BE49-F238E27FC236}">
                <a16:creationId xmlns:a16="http://schemas.microsoft.com/office/drawing/2014/main" id="{BB413776-44FD-49AF-B019-DC67968D89FB}"/>
              </a:ext>
            </a:extLst>
          </p:cNvPr>
          <p:cNvSpPr txBox="1"/>
          <p:nvPr/>
        </p:nvSpPr>
        <p:spPr>
          <a:xfrm>
            <a:off x="9112689" y="1654261"/>
            <a:ext cx="1632138" cy="507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150000"/>
              </a:lnSpc>
            </a:pPr>
            <a:r>
              <a:rPr lang="en-US" altLang="zh-CN" sz="2000" b="1" dirty="0">
                <a:solidFill>
                  <a:schemeClr val="bg1"/>
                </a:solidFill>
                <a:ea typeface="微软雅黑" panose="020B0503020204020204" pitchFamily="34" charset="-122"/>
                <a:sym typeface="Arial" panose="020B0604020202020204" pitchFamily="34" charset="0"/>
              </a:rPr>
              <a:t>Processes</a:t>
            </a:r>
          </a:p>
        </p:txBody>
      </p:sp>
      <p:sp>
        <p:nvSpPr>
          <p:cNvPr id="35" name="文本框 34">
            <a:extLst>
              <a:ext uri="{FF2B5EF4-FFF2-40B4-BE49-F238E27FC236}">
                <a16:creationId xmlns:a16="http://schemas.microsoft.com/office/drawing/2014/main" id="{536B708D-0F9D-428C-A744-013476F15866}"/>
              </a:ext>
            </a:extLst>
          </p:cNvPr>
          <p:cNvSpPr txBox="1"/>
          <p:nvPr/>
        </p:nvSpPr>
        <p:spPr>
          <a:xfrm>
            <a:off x="4677870" y="2615150"/>
            <a:ext cx="2876697" cy="29495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dirty="0">
                <a:solidFill>
                  <a:schemeClr val="bg1"/>
                </a:solidFill>
                <a:latin typeface="Arial" panose="020B0604020202020204" pitchFamily="34" charset="0"/>
                <a:ea typeface="微软雅黑" panose="020B0503020204020204" charset="-122"/>
                <a:sym typeface="Arial" panose="020B0604020202020204" pitchFamily="34" charset="0"/>
              </a:rPr>
              <a:t>Key metrics we have looked through all methods:</a:t>
            </a:r>
          </a:p>
          <a:p>
            <a:pPr algn="ctr">
              <a:lnSpc>
                <a:spcPct val="150000"/>
              </a:lnSpc>
            </a:pPr>
            <a:r>
              <a:rPr lang="en-US" altLang="zh-CN" dirty="0">
                <a:solidFill>
                  <a:schemeClr val="bg1"/>
                </a:solidFill>
                <a:latin typeface="Arial" panose="020B0604020202020204" pitchFamily="34" charset="0"/>
                <a:ea typeface="微软雅黑" panose="020B0503020204020204" charset="-122"/>
                <a:sym typeface="Arial" panose="020B0604020202020204" pitchFamily="34" charset="0"/>
              </a:rPr>
              <a:t>R2 and Adjust R2, F1-score, Accuracy, Weight Accuracy, Unit Price and so on.</a:t>
            </a:r>
          </a:p>
        </p:txBody>
      </p:sp>
    </p:spTree>
    <p:extLst>
      <p:ext uri="{BB962C8B-B14F-4D97-AF65-F5344CB8AC3E}">
        <p14:creationId xmlns:p14="http://schemas.microsoft.com/office/powerpoint/2010/main" val="2914548547"/>
      </p:ext>
    </p:extLst>
  </p:cSld>
  <p:clrMapOvr>
    <a:masterClrMapping/>
  </p:clrMapOvr>
  <mc:AlternateContent xmlns:mc="http://schemas.openxmlformats.org/markup-compatibility/2006" xmlns:p14="http://schemas.microsoft.com/office/powerpoint/2010/main">
    <mc:Choice Requires="p14">
      <p:transition spd="slow" p14:dur="2000" advTm="158149"/>
    </mc:Choice>
    <mc:Fallback xmlns="">
      <p:transition spd="slow" advTm="15814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 table, Excel&#10;&#10;Description automatically generated">
            <a:extLst>
              <a:ext uri="{FF2B5EF4-FFF2-40B4-BE49-F238E27FC236}">
                <a16:creationId xmlns:a16="http://schemas.microsoft.com/office/drawing/2014/main" id="{C3C6EC8D-9B8C-45E2-9606-5BFD1C885BF7}"/>
              </a:ext>
            </a:extLst>
          </p:cNvPr>
          <p:cNvPicPr>
            <a:picLocks noChangeAspect="1"/>
          </p:cNvPicPr>
          <p:nvPr/>
        </p:nvPicPr>
        <p:blipFill rotWithShape="1">
          <a:blip r:embed="rId2"/>
          <a:srcRect l="32266" t="30180" r="18011" b="21233"/>
          <a:stretch/>
        </p:blipFill>
        <p:spPr bwMode="auto">
          <a:xfrm>
            <a:off x="1345859" y="1085603"/>
            <a:ext cx="9500281" cy="5593935"/>
          </a:xfrm>
          <a:prstGeom prst="rect">
            <a:avLst/>
          </a:prstGeom>
          <a:ln>
            <a:noFill/>
          </a:ln>
          <a:extLst>
            <a:ext uri="{53640926-AAD7-44D8-BBD7-CCE9431645EC}">
              <a14:shadowObscured xmlns:a14="http://schemas.microsoft.com/office/drawing/2010/main"/>
            </a:ext>
          </a:extLst>
        </p:spPr>
      </p:pic>
      <p:sp>
        <p:nvSpPr>
          <p:cNvPr id="7" name="文本框 10">
            <a:extLst>
              <a:ext uri="{FF2B5EF4-FFF2-40B4-BE49-F238E27FC236}">
                <a16:creationId xmlns:a16="http://schemas.microsoft.com/office/drawing/2014/main" id="{86B40F9B-19D8-48D6-9C75-1CD459229F35}"/>
              </a:ext>
            </a:extLst>
          </p:cNvPr>
          <p:cNvSpPr txBox="1"/>
          <p:nvPr/>
        </p:nvSpPr>
        <p:spPr>
          <a:xfrm>
            <a:off x="947291" y="439273"/>
            <a:ext cx="9317937" cy="646331"/>
          </a:xfrm>
          <a:prstGeom prst="rect">
            <a:avLst/>
          </a:prstGeom>
          <a:noFill/>
        </p:spPr>
        <p:txBody>
          <a:bodyPr wrap="square" rtlCol="0">
            <a:spAutoFit/>
          </a:bodyPr>
          <a:lstStyle/>
          <a:p>
            <a:pPr lvl="0" algn="l"/>
            <a:r>
              <a:rPr lang="en-US" altLang="zh-CN"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Conclusions</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53280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AA0F2D-06D8-47B7-80CC-681EB441D819}"/>
              </a:ext>
            </a:extLst>
          </p:cNvPr>
          <p:cNvSpPr/>
          <p:nvPr/>
        </p:nvSpPr>
        <p:spPr>
          <a:xfrm>
            <a:off x="0" y="0"/>
            <a:ext cx="12192000" cy="6857999"/>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Graphical user interface, application, table, Excel&#10;&#10;Description automatically generated">
            <a:extLst>
              <a:ext uri="{FF2B5EF4-FFF2-40B4-BE49-F238E27FC236}">
                <a16:creationId xmlns:a16="http://schemas.microsoft.com/office/drawing/2014/main" id="{1D359EEC-4264-46BD-96E2-D61A3454AC1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05" t="23932" r="44017" b="25355"/>
          <a:stretch/>
        </p:blipFill>
        <p:spPr bwMode="auto">
          <a:xfrm>
            <a:off x="353351" y="470057"/>
            <a:ext cx="5325887" cy="2958942"/>
          </a:xfrm>
          <a:prstGeom prst="rect">
            <a:avLst/>
          </a:prstGeom>
          <a:ln>
            <a:noFill/>
          </a:ln>
          <a:effectLst>
            <a:softEdge rad="50800"/>
          </a:effectLst>
          <a:extLst>
            <a:ext uri="{53640926-AAD7-44D8-BBD7-CCE9431645EC}">
              <a14:shadowObscured xmlns:a14="http://schemas.microsoft.com/office/drawing/2010/main"/>
            </a:ext>
          </a:extLst>
        </p:spPr>
      </p:pic>
      <p:pic>
        <p:nvPicPr>
          <p:cNvPr id="12" name="Picture 11" descr="Graphical user interface, application, table, Excel&#10;&#10;Description automatically generated">
            <a:extLst>
              <a:ext uri="{FF2B5EF4-FFF2-40B4-BE49-F238E27FC236}">
                <a16:creationId xmlns:a16="http://schemas.microsoft.com/office/drawing/2014/main" id="{B245149C-CC5C-4084-A3B7-5639F8F61E9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419" t="22791" r="44124" b="24787"/>
          <a:stretch/>
        </p:blipFill>
        <p:spPr bwMode="auto">
          <a:xfrm>
            <a:off x="6303476" y="470057"/>
            <a:ext cx="5264285" cy="2958942"/>
          </a:xfrm>
          <a:prstGeom prst="rect">
            <a:avLst/>
          </a:prstGeom>
          <a:ln>
            <a:noFill/>
          </a:ln>
          <a:effectLst>
            <a:softEdge rad="50800"/>
          </a:effectLst>
          <a:extLst>
            <a:ext uri="{53640926-AAD7-44D8-BBD7-CCE9431645EC}">
              <a14:shadowObscured xmlns:a14="http://schemas.microsoft.com/office/drawing/2010/main"/>
            </a:ext>
          </a:extLst>
        </p:spPr>
      </p:pic>
      <p:pic>
        <p:nvPicPr>
          <p:cNvPr id="13" name="Picture 12" descr="Graphical user interface, application, table, Excel&#10;&#10;Description automatically generated">
            <a:extLst>
              <a:ext uri="{FF2B5EF4-FFF2-40B4-BE49-F238E27FC236}">
                <a16:creationId xmlns:a16="http://schemas.microsoft.com/office/drawing/2014/main" id="{11656D1E-47D2-48E0-BAB8-CB1E5509A56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312" t="22792" r="43697" b="24785"/>
          <a:stretch/>
        </p:blipFill>
        <p:spPr bwMode="auto">
          <a:xfrm>
            <a:off x="3694793" y="3569153"/>
            <a:ext cx="5318578" cy="2958942"/>
          </a:xfrm>
          <a:prstGeom prst="rect">
            <a:avLst/>
          </a:prstGeom>
          <a:ln>
            <a:noFill/>
          </a:ln>
          <a:effectLst>
            <a:softEdge rad="5080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420882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0">
            <a:extLst>
              <a:ext uri="{FF2B5EF4-FFF2-40B4-BE49-F238E27FC236}">
                <a16:creationId xmlns:a16="http://schemas.microsoft.com/office/drawing/2014/main" id="{FBF4429C-9CC6-41D2-B8B9-921593C7780A}"/>
              </a:ext>
            </a:extLst>
          </p:cNvPr>
          <p:cNvSpPr txBox="1"/>
          <p:nvPr/>
        </p:nvSpPr>
        <p:spPr>
          <a:xfrm>
            <a:off x="947291" y="439273"/>
            <a:ext cx="9317937" cy="646331"/>
          </a:xfrm>
          <a:prstGeom prst="rect">
            <a:avLst/>
          </a:prstGeom>
          <a:noFill/>
        </p:spPr>
        <p:txBody>
          <a:bodyPr wrap="square" rtlCol="0">
            <a:spAutoFit/>
          </a:bodyPr>
          <a:lstStyle/>
          <a:p>
            <a:pPr lvl="0" algn="l"/>
            <a:r>
              <a:rPr lang="en-US" altLang="zh-CN"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Implications</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28" name="圆角矩形 9">
            <a:extLst>
              <a:ext uri="{FF2B5EF4-FFF2-40B4-BE49-F238E27FC236}">
                <a16:creationId xmlns:a16="http://schemas.microsoft.com/office/drawing/2014/main" id="{F15A5581-E46C-4968-8381-9E9BB3A5A6FF}"/>
              </a:ext>
            </a:extLst>
          </p:cNvPr>
          <p:cNvSpPr/>
          <p:nvPr/>
        </p:nvSpPr>
        <p:spPr>
          <a:xfrm>
            <a:off x="795988" y="1774005"/>
            <a:ext cx="3240000" cy="432000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Having as many features as possible made the model perform better than selecting important features.</a:t>
            </a:r>
            <a:endParaRPr lang="zh-CN" altLang="en-US" dirty="0"/>
          </a:p>
        </p:txBody>
      </p:sp>
      <p:sp>
        <p:nvSpPr>
          <p:cNvPr id="29" name="圆角矩形 11">
            <a:extLst>
              <a:ext uri="{FF2B5EF4-FFF2-40B4-BE49-F238E27FC236}">
                <a16:creationId xmlns:a16="http://schemas.microsoft.com/office/drawing/2014/main" id="{E8DF6023-7519-485F-9702-35BD0CDB16F7}"/>
              </a:ext>
            </a:extLst>
          </p:cNvPr>
          <p:cNvSpPr/>
          <p:nvPr/>
        </p:nvSpPr>
        <p:spPr>
          <a:xfrm>
            <a:off x="4496219" y="1776396"/>
            <a:ext cx="3240000" cy="4320000"/>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LDA performed the best without any enhancements </a:t>
            </a:r>
            <a:endParaRPr lang="zh-CN" altLang="en-US" dirty="0"/>
          </a:p>
        </p:txBody>
      </p:sp>
      <p:sp>
        <p:nvSpPr>
          <p:cNvPr id="30" name="圆角矩形 13">
            <a:extLst>
              <a:ext uri="{FF2B5EF4-FFF2-40B4-BE49-F238E27FC236}">
                <a16:creationId xmlns:a16="http://schemas.microsoft.com/office/drawing/2014/main" id="{18250AD6-C35A-4EEB-9B1D-42123D4D2250}"/>
              </a:ext>
            </a:extLst>
          </p:cNvPr>
          <p:cNvSpPr/>
          <p:nvPr/>
        </p:nvSpPr>
        <p:spPr>
          <a:xfrm>
            <a:off x="8196450" y="1774005"/>
            <a:ext cx="3240000" cy="432000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15">
            <a:extLst>
              <a:ext uri="{FF2B5EF4-FFF2-40B4-BE49-F238E27FC236}">
                <a16:creationId xmlns:a16="http://schemas.microsoft.com/office/drawing/2014/main" id="{F874C705-BCF5-44A1-8D1A-AEE89F2302A6}"/>
              </a:ext>
            </a:extLst>
          </p:cNvPr>
          <p:cNvSpPr txBox="1"/>
          <p:nvPr/>
        </p:nvSpPr>
        <p:spPr>
          <a:xfrm>
            <a:off x="1306286" y="1865336"/>
            <a:ext cx="1811884" cy="96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sz="2000" b="1" dirty="0">
                <a:solidFill>
                  <a:schemeClr val="bg1"/>
                </a:solidFill>
                <a:ea typeface="微软雅黑" panose="020B0503020204020204" pitchFamily="34" charset="-122"/>
                <a:sym typeface="Arial" panose="020B0604020202020204" pitchFamily="34" charset="0"/>
              </a:rPr>
              <a:t>Linear Algorithm </a:t>
            </a:r>
          </a:p>
        </p:txBody>
      </p:sp>
      <p:sp>
        <p:nvSpPr>
          <p:cNvPr id="32" name="文本框 17">
            <a:extLst>
              <a:ext uri="{FF2B5EF4-FFF2-40B4-BE49-F238E27FC236}">
                <a16:creationId xmlns:a16="http://schemas.microsoft.com/office/drawing/2014/main" id="{A77EE547-27B1-4324-9CA6-679543A91DBD}"/>
              </a:ext>
            </a:extLst>
          </p:cNvPr>
          <p:cNvSpPr txBox="1"/>
          <p:nvPr/>
        </p:nvSpPr>
        <p:spPr>
          <a:xfrm>
            <a:off x="5504685" y="1865335"/>
            <a:ext cx="1389496" cy="507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150000"/>
              </a:lnSpc>
            </a:pPr>
            <a:r>
              <a:rPr lang="en-US" altLang="zh-CN" sz="2000" b="1" dirty="0">
                <a:solidFill>
                  <a:schemeClr val="bg1"/>
                </a:solidFill>
                <a:ea typeface="微软雅黑" panose="020B0503020204020204" pitchFamily="34" charset="-122"/>
                <a:sym typeface="Arial" panose="020B0604020202020204" pitchFamily="34" charset="0"/>
              </a:rPr>
              <a:t>LDA</a:t>
            </a:r>
          </a:p>
        </p:txBody>
      </p:sp>
      <p:sp>
        <p:nvSpPr>
          <p:cNvPr id="33" name="文本框 19">
            <a:extLst>
              <a:ext uri="{FF2B5EF4-FFF2-40B4-BE49-F238E27FC236}">
                <a16:creationId xmlns:a16="http://schemas.microsoft.com/office/drawing/2014/main" id="{BB413776-44FD-49AF-B019-DC67968D89FB}"/>
              </a:ext>
            </a:extLst>
          </p:cNvPr>
          <p:cNvSpPr txBox="1"/>
          <p:nvPr/>
        </p:nvSpPr>
        <p:spPr>
          <a:xfrm>
            <a:off x="8495378" y="1865336"/>
            <a:ext cx="2559265" cy="96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150000"/>
              </a:lnSpc>
            </a:pPr>
            <a:r>
              <a:rPr lang="en-US" altLang="zh-CN" sz="2000" b="1" dirty="0">
                <a:solidFill>
                  <a:schemeClr val="bg1"/>
                </a:solidFill>
                <a:ea typeface="微软雅黑" panose="020B0503020204020204" pitchFamily="34" charset="-122"/>
                <a:sym typeface="Arial" panose="020B0604020202020204" pitchFamily="34" charset="0"/>
              </a:rPr>
              <a:t>Other classification Algorithms</a:t>
            </a:r>
          </a:p>
        </p:txBody>
      </p:sp>
      <p:sp>
        <p:nvSpPr>
          <p:cNvPr id="34" name="文本框 33">
            <a:extLst>
              <a:ext uri="{FF2B5EF4-FFF2-40B4-BE49-F238E27FC236}">
                <a16:creationId xmlns:a16="http://schemas.microsoft.com/office/drawing/2014/main" id="{4EF0A049-8A82-4E1F-8C90-5B157F801E42}"/>
              </a:ext>
            </a:extLst>
          </p:cNvPr>
          <p:cNvSpPr txBox="1"/>
          <p:nvPr/>
        </p:nvSpPr>
        <p:spPr>
          <a:xfrm>
            <a:off x="8378101" y="2937791"/>
            <a:ext cx="2876697" cy="26401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600" dirty="0">
                <a:solidFill>
                  <a:schemeClr val="lt1"/>
                </a:solidFill>
                <a:sym typeface="Arial" panose="020B0604020202020204" pitchFamily="34" charset="0"/>
              </a:rPr>
              <a:t>When enhancing our code –applying grid search for example </a:t>
            </a:r>
          </a:p>
          <a:p>
            <a:pPr>
              <a:lnSpc>
                <a:spcPct val="150000"/>
              </a:lnSpc>
            </a:pPr>
            <a:r>
              <a:rPr lang="en-US" altLang="zh-CN" sz="1600" dirty="0">
                <a:solidFill>
                  <a:schemeClr val="lt1"/>
                </a:solidFill>
                <a:sym typeface="Arial" panose="020B0604020202020204" pitchFamily="34" charset="0"/>
              </a:rPr>
              <a:t>Other algorithms like logistic regression and QDA, both performed the best after enhancement.</a:t>
            </a:r>
          </a:p>
        </p:txBody>
      </p:sp>
    </p:spTree>
    <p:extLst>
      <p:ext uri="{BB962C8B-B14F-4D97-AF65-F5344CB8AC3E}">
        <p14:creationId xmlns:p14="http://schemas.microsoft.com/office/powerpoint/2010/main" val="3858708422"/>
      </p:ext>
    </p:extLst>
  </p:cSld>
  <p:clrMapOvr>
    <a:masterClrMapping/>
  </p:clrMapOvr>
  <mc:AlternateContent xmlns:mc="http://schemas.openxmlformats.org/markup-compatibility/2006" xmlns:p14="http://schemas.microsoft.com/office/powerpoint/2010/main">
    <mc:Choice Requires="p14">
      <p:transition spd="slow" p14:dur="2000" advTm="158149"/>
    </mc:Choice>
    <mc:Fallback xmlns="">
      <p:transition spd="slow" advTm="158149"/>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TotalTime>
  <Words>697</Words>
  <Application>Microsoft Office PowerPoint</Application>
  <PresentationFormat>Widescreen</PresentationFormat>
  <Paragraphs>76</Paragraphs>
  <Slides>11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0" baseType="lpstr">
      <vt:lpstr>等线</vt:lpstr>
      <vt:lpstr>等线 Light</vt:lpstr>
      <vt:lpstr>微软雅黑</vt:lpstr>
      <vt:lpstr>Agency FB</vt:lpstr>
      <vt:lpstr>Amasis MT Pro Light</vt:lpstr>
      <vt:lpstr>Arial</vt:lpstr>
      <vt:lpstr>Verdana</vt:lpstr>
      <vt:lpstr>Office 主题​​</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Tianyi</dc:creator>
  <cp:lastModifiedBy>Jumana</cp:lastModifiedBy>
  <cp:revision>98</cp:revision>
  <cp:lastPrinted>2022-04-05T14:58:52Z</cp:lastPrinted>
  <dcterms:created xsi:type="dcterms:W3CDTF">2022-02-17T04:26:22Z</dcterms:created>
  <dcterms:modified xsi:type="dcterms:W3CDTF">2022-04-06T15:15:30Z</dcterms:modified>
</cp:coreProperties>
</file>