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3" r:id="rId4"/>
    <p:sldId id="267" r:id="rId5"/>
    <p:sldId id="265" r:id="rId6"/>
    <p:sldId id="264" r:id="rId7"/>
    <p:sldId id="266" r:id="rId8"/>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06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F74C5-1523-42DE-83FF-4C69365CCB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A101E6-9901-42A4-9DEB-B19E3317E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28E480-72D2-455B-A832-83C5E7AF1E4D}"/>
              </a:ext>
            </a:extLst>
          </p:cNvPr>
          <p:cNvSpPr>
            <a:spLocks noGrp="1"/>
          </p:cNvSpPr>
          <p:nvPr>
            <p:ph type="dt" sz="half" idx="10"/>
          </p:nvPr>
        </p:nvSpPr>
        <p:spPr/>
        <p:txBody>
          <a:bodyPr/>
          <a:lstStyle/>
          <a:p>
            <a:fld id="{7DD7BBA3-FE52-4DF5-A1A9-503EDDABE727}" type="datetimeFigureOut">
              <a:rPr lang="en-US" smtClean="0"/>
              <a:t>1/31/2022</a:t>
            </a:fld>
            <a:endParaRPr lang="en-US"/>
          </a:p>
        </p:txBody>
      </p:sp>
      <p:sp>
        <p:nvSpPr>
          <p:cNvPr id="5" name="Footer Placeholder 4">
            <a:extLst>
              <a:ext uri="{FF2B5EF4-FFF2-40B4-BE49-F238E27FC236}">
                <a16:creationId xmlns:a16="http://schemas.microsoft.com/office/drawing/2014/main" id="{C916674D-56AB-44D3-9175-CC678A725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E1504-19BB-4974-9AA0-1166918B2890}"/>
              </a:ext>
            </a:extLst>
          </p:cNvPr>
          <p:cNvSpPr>
            <a:spLocks noGrp="1"/>
          </p:cNvSpPr>
          <p:nvPr>
            <p:ph type="sldNum" sz="quarter" idx="12"/>
          </p:nvPr>
        </p:nvSpPr>
        <p:spPr/>
        <p:txBody>
          <a:bodyPr/>
          <a:lstStyle/>
          <a:p>
            <a:fld id="{9584E7DE-9726-49C4-A140-113BC6AA74B3}" type="slidenum">
              <a:rPr lang="en-US" smtClean="0"/>
              <a:t>‹#›</a:t>
            </a:fld>
            <a:endParaRPr lang="en-US"/>
          </a:p>
        </p:txBody>
      </p:sp>
    </p:spTree>
    <p:extLst>
      <p:ext uri="{BB962C8B-B14F-4D97-AF65-F5344CB8AC3E}">
        <p14:creationId xmlns:p14="http://schemas.microsoft.com/office/powerpoint/2010/main" val="46670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17646-0787-4D4F-80FB-EA7D202F00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4B0AF-0B89-4A7A-8421-65CF566BC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02D18-CF58-4E72-92F4-CC447BAD1C2D}"/>
              </a:ext>
            </a:extLst>
          </p:cNvPr>
          <p:cNvSpPr>
            <a:spLocks noGrp="1"/>
          </p:cNvSpPr>
          <p:nvPr>
            <p:ph type="dt" sz="half" idx="10"/>
          </p:nvPr>
        </p:nvSpPr>
        <p:spPr/>
        <p:txBody>
          <a:bodyPr/>
          <a:lstStyle/>
          <a:p>
            <a:fld id="{7DD7BBA3-FE52-4DF5-A1A9-503EDDABE727}" type="datetimeFigureOut">
              <a:rPr lang="en-US" smtClean="0"/>
              <a:t>1/31/2022</a:t>
            </a:fld>
            <a:endParaRPr lang="en-US"/>
          </a:p>
        </p:txBody>
      </p:sp>
      <p:sp>
        <p:nvSpPr>
          <p:cNvPr id="5" name="Footer Placeholder 4">
            <a:extLst>
              <a:ext uri="{FF2B5EF4-FFF2-40B4-BE49-F238E27FC236}">
                <a16:creationId xmlns:a16="http://schemas.microsoft.com/office/drawing/2014/main" id="{C59BD2C0-AD63-4C6E-995B-2C6B0C044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FFA67-72AB-4A60-A5DF-C5C1CF5F5E88}"/>
              </a:ext>
            </a:extLst>
          </p:cNvPr>
          <p:cNvSpPr>
            <a:spLocks noGrp="1"/>
          </p:cNvSpPr>
          <p:nvPr>
            <p:ph type="sldNum" sz="quarter" idx="12"/>
          </p:nvPr>
        </p:nvSpPr>
        <p:spPr/>
        <p:txBody>
          <a:bodyPr/>
          <a:lstStyle/>
          <a:p>
            <a:fld id="{9584E7DE-9726-49C4-A140-113BC6AA74B3}" type="slidenum">
              <a:rPr lang="en-US" smtClean="0"/>
              <a:t>‹#›</a:t>
            </a:fld>
            <a:endParaRPr lang="en-US"/>
          </a:p>
        </p:txBody>
      </p:sp>
    </p:spTree>
    <p:extLst>
      <p:ext uri="{BB962C8B-B14F-4D97-AF65-F5344CB8AC3E}">
        <p14:creationId xmlns:p14="http://schemas.microsoft.com/office/powerpoint/2010/main" val="428948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9BE3CE-4E41-4E6F-B0E2-5ECAEB1E08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FB4042-64A0-447C-A12C-201A1F5E80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D8659-1CB3-4117-B077-E31651402C39}"/>
              </a:ext>
            </a:extLst>
          </p:cNvPr>
          <p:cNvSpPr>
            <a:spLocks noGrp="1"/>
          </p:cNvSpPr>
          <p:nvPr>
            <p:ph type="dt" sz="half" idx="10"/>
          </p:nvPr>
        </p:nvSpPr>
        <p:spPr/>
        <p:txBody>
          <a:bodyPr/>
          <a:lstStyle/>
          <a:p>
            <a:fld id="{7DD7BBA3-FE52-4DF5-A1A9-503EDDABE727}" type="datetimeFigureOut">
              <a:rPr lang="en-US" smtClean="0"/>
              <a:t>1/31/2022</a:t>
            </a:fld>
            <a:endParaRPr lang="en-US"/>
          </a:p>
        </p:txBody>
      </p:sp>
      <p:sp>
        <p:nvSpPr>
          <p:cNvPr id="5" name="Footer Placeholder 4">
            <a:extLst>
              <a:ext uri="{FF2B5EF4-FFF2-40B4-BE49-F238E27FC236}">
                <a16:creationId xmlns:a16="http://schemas.microsoft.com/office/drawing/2014/main" id="{C4DACE7A-288B-41BC-9D7B-37F722410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8AB0B-D076-4935-B382-C3D4CA8AD972}"/>
              </a:ext>
            </a:extLst>
          </p:cNvPr>
          <p:cNvSpPr>
            <a:spLocks noGrp="1"/>
          </p:cNvSpPr>
          <p:nvPr>
            <p:ph type="sldNum" sz="quarter" idx="12"/>
          </p:nvPr>
        </p:nvSpPr>
        <p:spPr/>
        <p:txBody>
          <a:bodyPr/>
          <a:lstStyle/>
          <a:p>
            <a:fld id="{9584E7DE-9726-49C4-A140-113BC6AA74B3}" type="slidenum">
              <a:rPr lang="en-US" smtClean="0"/>
              <a:t>‹#›</a:t>
            </a:fld>
            <a:endParaRPr lang="en-US"/>
          </a:p>
        </p:txBody>
      </p:sp>
    </p:spTree>
    <p:extLst>
      <p:ext uri="{BB962C8B-B14F-4D97-AF65-F5344CB8AC3E}">
        <p14:creationId xmlns:p14="http://schemas.microsoft.com/office/powerpoint/2010/main" val="1053379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8CD0-3BD4-48C9-AFDB-6F2B1056EA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6E2A8C-5AB6-4C3C-A152-0BD1795B76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AD8AC-C2E9-4A9A-A543-69AEBC746AF4}"/>
              </a:ext>
            </a:extLst>
          </p:cNvPr>
          <p:cNvSpPr>
            <a:spLocks noGrp="1"/>
          </p:cNvSpPr>
          <p:nvPr>
            <p:ph type="dt" sz="half" idx="10"/>
          </p:nvPr>
        </p:nvSpPr>
        <p:spPr/>
        <p:txBody>
          <a:bodyPr/>
          <a:lstStyle/>
          <a:p>
            <a:fld id="{7DD7BBA3-FE52-4DF5-A1A9-503EDDABE727}" type="datetimeFigureOut">
              <a:rPr lang="en-US" smtClean="0"/>
              <a:t>1/31/2022</a:t>
            </a:fld>
            <a:endParaRPr lang="en-US"/>
          </a:p>
        </p:txBody>
      </p:sp>
      <p:sp>
        <p:nvSpPr>
          <p:cNvPr id="5" name="Footer Placeholder 4">
            <a:extLst>
              <a:ext uri="{FF2B5EF4-FFF2-40B4-BE49-F238E27FC236}">
                <a16:creationId xmlns:a16="http://schemas.microsoft.com/office/drawing/2014/main" id="{80C0FBA1-0A96-4088-BDC4-7A948478B2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BE323-8C91-4691-B5A7-7D3F7B0633A4}"/>
              </a:ext>
            </a:extLst>
          </p:cNvPr>
          <p:cNvSpPr>
            <a:spLocks noGrp="1"/>
          </p:cNvSpPr>
          <p:nvPr>
            <p:ph type="sldNum" sz="quarter" idx="12"/>
          </p:nvPr>
        </p:nvSpPr>
        <p:spPr/>
        <p:txBody>
          <a:bodyPr/>
          <a:lstStyle/>
          <a:p>
            <a:fld id="{9584E7DE-9726-49C4-A140-113BC6AA74B3}" type="slidenum">
              <a:rPr lang="en-US" smtClean="0"/>
              <a:t>‹#›</a:t>
            </a:fld>
            <a:endParaRPr lang="en-US"/>
          </a:p>
        </p:txBody>
      </p:sp>
      <p:pic>
        <p:nvPicPr>
          <p:cNvPr id="1026" name="Picture 2">
            <a:extLst>
              <a:ext uri="{FF2B5EF4-FFF2-40B4-BE49-F238E27FC236}">
                <a16:creationId xmlns:a16="http://schemas.microsoft.com/office/drawing/2014/main" id="{45D12A13-6146-4E02-A294-76466110263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63138" y="5818982"/>
            <a:ext cx="2190750" cy="895350"/>
          </a:xfrm>
          <a:prstGeom prst="rect">
            <a:avLst/>
          </a:prstGeom>
          <a:noFill/>
          <a:ln>
            <a:noFill/>
          </a:ln>
          <a:extLst>
            <a:ext uri="{909E8E84-426E-40DD-AFC4-6F175D3DCCD1}">
              <a14:hiddenFill xmlns:a14="http://schemas.microsoft.com/office/drawing/2010/main">
                <a:solidFill>
                  <a:srgbClr val="4472C4"/>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6261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3EA4-755A-48A7-92DA-FCD5028C9B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4746AE-6402-4661-AF2E-8767565879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6919FB-FD2D-4353-9071-405CE87115A0}"/>
              </a:ext>
            </a:extLst>
          </p:cNvPr>
          <p:cNvSpPr>
            <a:spLocks noGrp="1"/>
          </p:cNvSpPr>
          <p:nvPr>
            <p:ph type="dt" sz="half" idx="10"/>
          </p:nvPr>
        </p:nvSpPr>
        <p:spPr/>
        <p:txBody>
          <a:bodyPr/>
          <a:lstStyle/>
          <a:p>
            <a:fld id="{7DD7BBA3-FE52-4DF5-A1A9-503EDDABE727}" type="datetimeFigureOut">
              <a:rPr lang="en-US" smtClean="0"/>
              <a:t>1/31/2022</a:t>
            </a:fld>
            <a:endParaRPr lang="en-US"/>
          </a:p>
        </p:txBody>
      </p:sp>
      <p:sp>
        <p:nvSpPr>
          <p:cNvPr id="5" name="Footer Placeholder 4">
            <a:extLst>
              <a:ext uri="{FF2B5EF4-FFF2-40B4-BE49-F238E27FC236}">
                <a16:creationId xmlns:a16="http://schemas.microsoft.com/office/drawing/2014/main" id="{8475E7F9-E925-481F-838C-550DBC8D8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F5BD9-E821-4AE3-A8FB-E165DE7B61F7}"/>
              </a:ext>
            </a:extLst>
          </p:cNvPr>
          <p:cNvSpPr>
            <a:spLocks noGrp="1"/>
          </p:cNvSpPr>
          <p:nvPr>
            <p:ph type="sldNum" sz="quarter" idx="12"/>
          </p:nvPr>
        </p:nvSpPr>
        <p:spPr/>
        <p:txBody>
          <a:bodyPr/>
          <a:lstStyle/>
          <a:p>
            <a:fld id="{9584E7DE-9726-49C4-A140-113BC6AA74B3}" type="slidenum">
              <a:rPr lang="en-US" smtClean="0"/>
              <a:t>‹#›</a:t>
            </a:fld>
            <a:endParaRPr lang="en-US"/>
          </a:p>
        </p:txBody>
      </p:sp>
    </p:spTree>
    <p:extLst>
      <p:ext uri="{BB962C8B-B14F-4D97-AF65-F5344CB8AC3E}">
        <p14:creationId xmlns:p14="http://schemas.microsoft.com/office/powerpoint/2010/main" val="52789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2285-B071-426F-A18E-A5E315FA4E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84606E-EDE9-4D32-A957-2198B1EF5F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E175FB-116A-45D6-A34A-4643811C68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2C8EAD-3C00-42DA-BA6E-33A86C0D89A1}"/>
              </a:ext>
            </a:extLst>
          </p:cNvPr>
          <p:cNvSpPr>
            <a:spLocks noGrp="1"/>
          </p:cNvSpPr>
          <p:nvPr>
            <p:ph type="dt" sz="half" idx="10"/>
          </p:nvPr>
        </p:nvSpPr>
        <p:spPr/>
        <p:txBody>
          <a:bodyPr/>
          <a:lstStyle/>
          <a:p>
            <a:fld id="{7DD7BBA3-FE52-4DF5-A1A9-503EDDABE727}" type="datetimeFigureOut">
              <a:rPr lang="en-US" smtClean="0"/>
              <a:t>1/31/2022</a:t>
            </a:fld>
            <a:endParaRPr lang="en-US"/>
          </a:p>
        </p:txBody>
      </p:sp>
      <p:sp>
        <p:nvSpPr>
          <p:cNvPr id="6" name="Footer Placeholder 5">
            <a:extLst>
              <a:ext uri="{FF2B5EF4-FFF2-40B4-BE49-F238E27FC236}">
                <a16:creationId xmlns:a16="http://schemas.microsoft.com/office/drawing/2014/main" id="{C2990A3A-4FE3-431A-A680-312489F7E8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15033-CD61-4CDB-8B7B-AFDCEDBA4065}"/>
              </a:ext>
            </a:extLst>
          </p:cNvPr>
          <p:cNvSpPr>
            <a:spLocks noGrp="1"/>
          </p:cNvSpPr>
          <p:nvPr>
            <p:ph type="sldNum" sz="quarter" idx="12"/>
          </p:nvPr>
        </p:nvSpPr>
        <p:spPr/>
        <p:txBody>
          <a:bodyPr/>
          <a:lstStyle/>
          <a:p>
            <a:fld id="{9584E7DE-9726-49C4-A140-113BC6AA74B3}" type="slidenum">
              <a:rPr lang="en-US" smtClean="0"/>
              <a:t>‹#›</a:t>
            </a:fld>
            <a:endParaRPr lang="en-US"/>
          </a:p>
        </p:txBody>
      </p:sp>
    </p:spTree>
    <p:extLst>
      <p:ext uri="{BB962C8B-B14F-4D97-AF65-F5344CB8AC3E}">
        <p14:creationId xmlns:p14="http://schemas.microsoft.com/office/powerpoint/2010/main" val="390003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A032C-DC6E-4FB6-AB71-12D13BE6DD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AE9568-AE86-4ED3-B2DD-33F41CEE3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6AE574-0D99-4AB2-991B-C2D34BAF6B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47250E-84F7-4562-8159-3B029DAC2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D21D86-4375-4A9B-9902-2FB990C2D9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DEB831-43A7-46B0-9A85-DC2FF8BA9129}"/>
              </a:ext>
            </a:extLst>
          </p:cNvPr>
          <p:cNvSpPr>
            <a:spLocks noGrp="1"/>
          </p:cNvSpPr>
          <p:nvPr>
            <p:ph type="dt" sz="half" idx="10"/>
          </p:nvPr>
        </p:nvSpPr>
        <p:spPr/>
        <p:txBody>
          <a:bodyPr/>
          <a:lstStyle/>
          <a:p>
            <a:fld id="{7DD7BBA3-FE52-4DF5-A1A9-503EDDABE727}" type="datetimeFigureOut">
              <a:rPr lang="en-US" smtClean="0"/>
              <a:t>1/31/2022</a:t>
            </a:fld>
            <a:endParaRPr lang="en-US"/>
          </a:p>
        </p:txBody>
      </p:sp>
      <p:sp>
        <p:nvSpPr>
          <p:cNvPr id="8" name="Footer Placeholder 7">
            <a:extLst>
              <a:ext uri="{FF2B5EF4-FFF2-40B4-BE49-F238E27FC236}">
                <a16:creationId xmlns:a16="http://schemas.microsoft.com/office/drawing/2014/main" id="{7358D2B0-5151-4161-9054-2E37DEAA68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F7EE3A-5CCF-4B18-8282-7E297960FEB3}"/>
              </a:ext>
            </a:extLst>
          </p:cNvPr>
          <p:cNvSpPr>
            <a:spLocks noGrp="1"/>
          </p:cNvSpPr>
          <p:nvPr>
            <p:ph type="sldNum" sz="quarter" idx="12"/>
          </p:nvPr>
        </p:nvSpPr>
        <p:spPr/>
        <p:txBody>
          <a:bodyPr/>
          <a:lstStyle/>
          <a:p>
            <a:fld id="{9584E7DE-9726-49C4-A140-113BC6AA74B3}" type="slidenum">
              <a:rPr lang="en-US" smtClean="0"/>
              <a:t>‹#›</a:t>
            </a:fld>
            <a:endParaRPr lang="en-US"/>
          </a:p>
        </p:txBody>
      </p:sp>
    </p:spTree>
    <p:extLst>
      <p:ext uri="{BB962C8B-B14F-4D97-AF65-F5344CB8AC3E}">
        <p14:creationId xmlns:p14="http://schemas.microsoft.com/office/powerpoint/2010/main" val="401912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8090A-B432-4D23-8D8A-9CFF88BD8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386BD2-3FE6-4BD8-A766-C5DE0514D622}"/>
              </a:ext>
            </a:extLst>
          </p:cNvPr>
          <p:cNvSpPr>
            <a:spLocks noGrp="1"/>
          </p:cNvSpPr>
          <p:nvPr>
            <p:ph type="dt" sz="half" idx="10"/>
          </p:nvPr>
        </p:nvSpPr>
        <p:spPr/>
        <p:txBody>
          <a:bodyPr/>
          <a:lstStyle/>
          <a:p>
            <a:fld id="{7DD7BBA3-FE52-4DF5-A1A9-503EDDABE727}" type="datetimeFigureOut">
              <a:rPr lang="en-US" smtClean="0"/>
              <a:t>1/31/2022</a:t>
            </a:fld>
            <a:endParaRPr lang="en-US"/>
          </a:p>
        </p:txBody>
      </p:sp>
      <p:sp>
        <p:nvSpPr>
          <p:cNvPr id="4" name="Footer Placeholder 3">
            <a:extLst>
              <a:ext uri="{FF2B5EF4-FFF2-40B4-BE49-F238E27FC236}">
                <a16:creationId xmlns:a16="http://schemas.microsoft.com/office/drawing/2014/main" id="{E761576B-346D-48E1-8A5B-F3AF08BFC9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123CD3-D962-4E41-B0F9-D4C1B109891C}"/>
              </a:ext>
            </a:extLst>
          </p:cNvPr>
          <p:cNvSpPr>
            <a:spLocks noGrp="1"/>
          </p:cNvSpPr>
          <p:nvPr>
            <p:ph type="sldNum" sz="quarter" idx="12"/>
          </p:nvPr>
        </p:nvSpPr>
        <p:spPr/>
        <p:txBody>
          <a:bodyPr/>
          <a:lstStyle/>
          <a:p>
            <a:fld id="{9584E7DE-9726-49C4-A140-113BC6AA74B3}" type="slidenum">
              <a:rPr lang="en-US" smtClean="0"/>
              <a:t>‹#›</a:t>
            </a:fld>
            <a:endParaRPr lang="en-US"/>
          </a:p>
        </p:txBody>
      </p:sp>
    </p:spTree>
    <p:extLst>
      <p:ext uri="{BB962C8B-B14F-4D97-AF65-F5344CB8AC3E}">
        <p14:creationId xmlns:p14="http://schemas.microsoft.com/office/powerpoint/2010/main" val="298098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BF5E38-FB5C-453C-B33E-F899FFAFA393}"/>
              </a:ext>
            </a:extLst>
          </p:cNvPr>
          <p:cNvSpPr>
            <a:spLocks noGrp="1"/>
          </p:cNvSpPr>
          <p:nvPr>
            <p:ph type="dt" sz="half" idx="10"/>
          </p:nvPr>
        </p:nvSpPr>
        <p:spPr/>
        <p:txBody>
          <a:bodyPr/>
          <a:lstStyle/>
          <a:p>
            <a:fld id="{7DD7BBA3-FE52-4DF5-A1A9-503EDDABE727}" type="datetimeFigureOut">
              <a:rPr lang="en-US" smtClean="0"/>
              <a:t>1/31/2022</a:t>
            </a:fld>
            <a:endParaRPr lang="en-US"/>
          </a:p>
        </p:txBody>
      </p:sp>
      <p:sp>
        <p:nvSpPr>
          <p:cNvPr id="3" name="Footer Placeholder 2">
            <a:extLst>
              <a:ext uri="{FF2B5EF4-FFF2-40B4-BE49-F238E27FC236}">
                <a16:creationId xmlns:a16="http://schemas.microsoft.com/office/drawing/2014/main" id="{F30829C5-2FCC-4681-914C-C500202AC1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FFA686-D2A6-4D43-88ED-86D4996AEFB4}"/>
              </a:ext>
            </a:extLst>
          </p:cNvPr>
          <p:cNvSpPr>
            <a:spLocks noGrp="1"/>
          </p:cNvSpPr>
          <p:nvPr>
            <p:ph type="sldNum" sz="quarter" idx="12"/>
          </p:nvPr>
        </p:nvSpPr>
        <p:spPr/>
        <p:txBody>
          <a:bodyPr/>
          <a:lstStyle/>
          <a:p>
            <a:fld id="{9584E7DE-9726-49C4-A140-113BC6AA74B3}" type="slidenum">
              <a:rPr lang="en-US" smtClean="0"/>
              <a:t>‹#›</a:t>
            </a:fld>
            <a:endParaRPr lang="en-US"/>
          </a:p>
        </p:txBody>
      </p:sp>
    </p:spTree>
    <p:extLst>
      <p:ext uri="{BB962C8B-B14F-4D97-AF65-F5344CB8AC3E}">
        <p14:creationId xmlns:p14="http://schemas.microsoft.com/office/powerpoint/2010/main" val="66046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1B0D-ED11-46FA-9684-8BEFD0652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9A5E06-525D-4C96-828F-B697E1514A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CC32E0-FFDF-46BF-BCA9-392DEFB023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98E5AB-0ABC-4BCA-9957-B27B8930D04E}"/>
              </a:ext>
            </a:extLst>
          </p:cNvPr>
          <p:cNvSpPr>
            <a:spLocks noGrp="1"/>
          </p:cNvSpPr>
          <p:nvPr>
            <p:ph type="dt" sz="half" idx="10"/>
          </p:nvPr>
        </p:nvSpPr>
        <p:spPr/>
        <p:txBody>
          <a:bodyPr/>
          <a:lstStyle/>
          <a:p>
            <a:fld id="{7DD7BBA3-FE52-4DF5-A1A9-503EDDABE727}" type="datetimeFigureOut">
              <a:rPr lang="en-US" smtClean="0"/>
              <a:t>1/31/2022</a:t>
            </a:fld>
            <a:endParaRPr lang="en-US"/>
          </a:p>
        </p:txBody>
      </p:sp>
      <p:sp>
        <p:nvSpPr>
          <p:cNvPr id="6" name="Footer Placeholder 5">
            <a:extLst>
              <a:ext uri="{FF2B5EF4-FFF2-40B4-BE49-F238E27FC236}">
                <a16:creationId xmlns:a16="http://schemas.microsoft.com/office/drawing/2014/main" id="{F125C895-BECA-44C4-B823-BAA5D429C5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BD477-537F-480A-B1C3-B7B9C8D4DC79}"/>
              </a:ext>
            </a:extLst>
          </p:cNvPr>
          <p:cNvSpPr>
            <a:spLocks noGrp="1"/>
          </p:cNvSpPr>
          <p:nvPr>
            <p:ph type="sldNum" sz="quarter" idx="12"/>
          </p:nvPr>
        </p:nvSpPr>
        <p:spPr/>
        <p:txBody>
          <a:bodyPr/>
          <a:lstStyle/>
          <a:p>
            <a:fld id="{9584E7DE-9726-49C4-A140-113BC6AA74B3}" type="slidenum">
              <a:rPr lang="en-US" smtClean="0"/>
              <a:t>‹#›</a:t>
            </a:fld>
            <a:endParaRPr lang="en-US"/>
          </a:p>
        </p:txBody>
      </p:sp>
    </p:spTree>
    <p:extLst>
      <p:ext uri="{BB962C8B-B14F-4D97-AF65-F5344CB8AC3E}">
        <p14:creationId xmlns:p14="http://schemas.microsoft.com/office/powerpoint/2010/main" val="1403105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C7B4-0AF3-42CD-AF3D-BAA248EE5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8E2F9F-C78F-4CAF-8383-35120CCEB3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4C2D85-A6C0-4303-8043-EC9FE05BF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031AF-6DAA-41F8-85EC-6DD0B0C57FD4}"/>
              </a:ext>
            </a:extLst>
          </p:cNvPr>
          <p:cNvSpPr>
            <a:spLocks noGrp="1"/>
          </p:cNvSpPr>
          <p:nvPr>
            <p:ph type="dt" sz="half" idx="10"/>
          </p:nvPr>
        </p:nvSpPr>
        <p:spPr/>
        <p:txBody>
          <a:bodyPr/>
          <a:lstStyle/>
          <a:p>
            <a:fld id="{7DD7BBA3-FE52-4DF5-A1A9-503EDDABE727}" type="datetimeFigureOut">
              <a:rPr lang="en-US" smtClean="0"/>
              <a:t>1/31/2022</a:t>
            </a:fld>
            <a:endParaRPr lang="en-US"/>
          </a:p>
        </p:txBody>
      </p:sp>
      <p:sp>
        <p:nvSpPr>
          <p:cNvPr id="6" name="Footer Placeholder 5">
            <a:extLst>
              <a:ext uri="{FF2B5EF4-FFF2-40B4-BE49-F238E27FC236}">
                <a16:creationId xmlns:a16="http://schemas.microsoft.com/office/drawing/2014/main" id="{60018222-0CD6-449D-832A-264602ECB2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FE603-478A-4434-B17A-76C4D0961522}"/>
              </a:ext>
            </a:extLst>
          </p:cNvPr>
          <p:cNvSpPr>
            <a:spLocks noGrp="1"/>
          </p:cNvSpPr>
          <p:nvPr>
            <p:ph type="sldNum" sz="quarter" idx="12"/>
          </p:nvPr>
        </p:nvSpPr>
        <p:spPr/>
        <p:txBody>
          <a:bodyPr/>
          <a:lstStyle/>
          <a:p>
            <a:fld id="{9584E7DE-9726-49C4-A140-113BC6AA74B3}" type="slidenum">
              <a:rPr lang="en-US" smtClean="0"/>
              <a:t>‹#›</a:t>
            </a:fld>
            <a:endParaRPr lang="en-US"/>
          </a:p>
        </p:txBody>
      </p:sp>
    </p:spTree>
    <p:extLst>
      <p:ext uri="{BB962C8B-B14F-4D97-AF65-F5344CB8AC3E}">
        <p14:creationId xmlns:p14="http://schemas.microsoft.com/office/powerpoint/2010/main" val="3138417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352BFC-7880-4A2A-83AF-1C79A5C9B8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A32528-5BC7-4422-A6AC-F4B59582D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27852B-68CF-47A8-9D8F-5E1409B168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7BBA3-FE52-4DF5-A1A9-503EDDABE727}" type="datetimeFigureOut">
              <a:rPr lang="en-US" smtClean="0"/>
              <a:t>1/31/2022</a:t>
            </a:fld>
            <a:endParaRPr lang="en-US"/>
          </a:p>
        </p:txBody>
      </p:sp>
      <p:sp>
        <p:nvSpPr>
          <p:cNvPr id="5" name="Footer Placeholder 4">
            <a:extLst>
              <a:ext uri="{FF2B5EF4-FFF2-40B4-BE49-F238E27FC236}">
                <a16:creationId xmlns:a16="http://schemas.microsoft.com/office/drawing/2014/main" id="{AC7648F4-74CA-43B1-B627-24877EA6E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94D3C5-BE52-4BF4-A381-E3A79FAFB4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84E7DE-9726-49C4-A140-113BC6AA74B3}" type="slidenum">
              <a:rPr lang="en-US" smtClean="0"/>
              <a:t>‹#›</a:t>
            </a:fld>
            <a:endParaRPr lang="en-US"/>
          </a:p>
        </p:txBody>
      </p:sp>
    </p:spTree>
    <p:extLst>
      <p:ext uri="{BB962C8B-B14F-4D97-AF65-F5344CB8AC3E}">
        <p14:creationId xmlns:p14="http://schemas.microsoft.com/office/powerpoint/2010/main" val="1626419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FD10B1-8D7F-42EB-A8E9-322BC8197D68}"/>
              </a:ext>
            </a:extLst>
          </p:cNvPr>
          <p:cNvSpPr>
            <a:spLocks noGrp="1"/>
          </p:cNvSpPr>
          <p:nvPr/>
        </p:nvSpPr>
        <p:spPr>
          <a:xfrm>
            <a:off x="1524000" y="1054845"/>
            <a:ext cx="9144000"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b="1" dirty="0">
                <a:solidFill>
                  <a:srgbClr val="0B8261"/>
                </a:solidFill>
              </a:rPr>
              <a:t>KNN Regression</a:t>
            </a:r>
            <a:br>
              <a:rPr lang="en-CA" sz="6000" b="1" dirty="0"/>
            </a:br>
            <a:endParaRPr lang="en-CA" dirty="0"/>
          </a:p>
        </p:txBody>
      </p:sp>
      <p:sp>
        <p:nvSpPr>
          <p:cNvPr id="5" name="Subtitle 2">
            <a:extLst>
              <a:ext uri="{FF2B5EF4-FFF2-40B4-BE49-F238E27FC236}">
                <a16:creationId xmlns:a16="http://schemas.microsoft.com/office/drawing/2014/main" id="{84B1B6E0-7336-48E4-A4BC-19BFDB8A25AE}"/>
              </a:ext>
            </a:extLst>
          </p:cNvPr>
          <p:cNvSpPr>
            <a:spLocks noGrp="1"/>
          </p:cNvSpPr>
          <p:nvPr/>
        </p:nvSpPr>
        <p:spPr>
          <a:xfrm>
            <a:off x="1524000" y="4706094"/>
            <a:ext cx="3409950" cy="96202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CA" b="1" dirty="0"/>
          </a:p>
          <a:p>
            <a:pPr marL="0" indent="0">
              <a:buNone/>
            </a:pPr>
            <a:endParaRPr lang="en-CA" b="1" dirty="0"/>
          </a:p>
          <a:p>
            <a:pPr marL="0" indent="0">
              <a:buNone/>
            </a:pPr>
            <a:r>
              <a:rPr lang="en-CA" sz="5600" b="1" dirty="0">
                <a:solidFill>
                  <a:schemeClr val="tx1">
                    <a:lumMod val="50000"/>
                    <a:lumOff val="50000"/>
                  </a:schemeClr>
                </a:solidFill>
              </a:rPr>
              <a:t>Assignment No1</a:t>
            </a:r>
          </a:p>
          <a:p>
            <a:pPr marL="0" indent="0">
              <a:buNone/>
            </a:pPr>
            <a:r>
              <a:rPr lang="en-CA" sz="5600" b="1" dirty="0">
                <a:solidFill>
                  <a:schemeClr val="tx1">
                    <a:lumMod val="50000"/>
                    <a:lumOff val="50000"/>
                  </a:schemeClr>
                </a:solidFill>
              </a:rPr>
              <a:t>Due Date : </a:t>
            </a:r>
            <a:r>
              <a:rPr lang="en-US" sz="5600" b="1" dirty="0">
                <a:solidFill>
                  <a:schemeClr val="tx1">
                    <a:lumMod val="50000"/>
                    <a:lumOff val="50000"/>
                  </a:schemeClr>
                </a:solidFill>
              </a:rPr>
              <a:t>, 31</a:t>
            </a:r>
            <a:r>
              <a:rPr lang="en-US" sz="5600" b="1" baseline="30000" dirty="0">
                <a:solidFill>
                  <a:schemeClr val="tx1">
                    <a:lumMod val="50000"/>
                    <a:lumOff val="50000"/>
                  </a:schemeClr>
                </a:solidFill>
              </a:rPr>
              <a:t>st</a:t>
            </a:r>
            <a:r>
              <a:rPr lang="en-US" sz="5600" b="1" dirty="0">
                <a:solidFill>
                  <a:schemeClr val="tx1">
                    <a:lumMod val="50000"/>
                    <a:lumOff val="50000"/>
                  </a:schemeClr>
                </a:solidFill>
              </a:rPr>
              <a:t> </a:t>
            </a:r>
            <a:r>
              <a:rPr lang="en-CA" sz="5600" b="1" dirty="0">
                <a:solidFill>
                  <a:schemeClr val="tx1">
                    <a:lumMod val="50000"/>
                    <a:lumOff val="50000"/>
                  </a:schemeClr>
                </a:solidFill>
              </a:rPr>
              <a:t>Jan 2022</a:t>
            </a:r>
            <a:br>
              <a:rPr lang="en-US" b="1" dirty="0"/>
            </a:br>
            <a:endParaRPr lang="en-CA" dirty="0"/>
          </a:p>
        </p:txBody>
      </p:sp>
      <p:cxnSp>
        <p:nvCxnSpPr>
          <p:cNvPr id="6" name="Straight Connector 5">
            <a:extLst>
              <a:ext uri="{FF2B5EF4-FFF2-40B4-BE49-F238E27FC236}">
                <a16:creationId xmlns:a16="http://schemas.microsoft.com/office/drawing/2014/main" id="{B0FAC73E-73C3-408E-9260-0246EEA934F6}"/>
              </a:ext>
            </a:extLst>
          </p:cNvPr>
          <p:cNvCxnSpPr>
            <a:cxnSpLocks/>
          </p:cNvCxnSpPr>
          <p:nvPr/>
        </p:nvCxnSpPr>
        <p:spPr>
          <a:xfrm flipH="1">
            <a:off x="3572177" y="2877739"/>
            <a:ext cx="4824126" cy="0"/>
          </a:xfrm>
          <a:prstGeom prst="line">
            <a:avLst/>
          </a:prstGeom>
          <a:ln w="9525" cap="flat" cmpd="sng" algn="ctr">
            <a:solidFill>
              <a:schemeClr val="accent3"/>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ctangle 6">
            <a:extLst>
              <a:ext uri="{FF2B5EF4-FFF2-40B4-BE49-F238E27FC236}">
                <a16:creationId xmlns:a16="http://schemas.microsoft.com/office/drawing/2014/main" id="{54E31A7A-8529-4F5E-9888-57E02D78C5B4}"/>
              </a:ext>
            </a:extLst>
          </p:cNvPr>
          <p:cNvSpPr/>
          <p:nvPr/>
        </p:nvSpPr>
        <p:spPr>
          <a:xfrm rot="5400000">
            <a:off x="5841830" y="2260050"/>
            <a:ext cx="284819" cy="123537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Subtitle 2">
            <a:extLst>
              <a:ext uri="{FF2B5EF4-FFF2-40B4-BE49-F238E27FC236}">
                <a16:creationId xmlns:a16="http://schemas.microsoft.com/office/drawing/2014/main" id="{B59DC963-7091-41A6-9735-57D9E7EFB1BB}"/>
              </a:ext>
            </a:extLst>
          </p:cNvPr>
          <p:cNvSpPr>
            <a:spLocks noGrp="1"/>
          </p:cNvSpPr>
          <p:nvPr/>
        </p:nvSpPr>
        <p:spPr>
          <a:xfrm>
            <a:off x="3929078" y="3882928"/>
            <a:ext cx="5050535" cy="19202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1800" i="1" kern="1200">
                <a:solidFill>
                  <a:srgbClr val="0B826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600" b="1" i="0" dirty="0">
                <a:solidFill>
                  <a:schemeClr val="bg2">
                    <a:lumMod val="50000"/>
                  </a:schemeClr>
                </a:solidFill>
              </a:rPr>
              <a:t>Statistical Prediction Modeling </a:t>
            </a:r>
            <a:r>
              <a:rPr lang="en-CA" sz="2400" b="1" dirty="0">
                <a:solidFill>
                  <a:schemeClr val="bg2">
                    <a:lumMod val="50000"/>
                  </a:schemeClr>
                </a:solidFill>
              </a:rPr>
              <a:t>DATA 1204</a:t>
            </a:r>
          </a:p>
          <a:p>
            <a:pPr algn="l"/>
            <a:endParaRPr lang="en-US" sz="1600" b="1" i="0" dirty="0"/>
          </a:p>
          <a:p>
            <a:pPr algn="l"/>
            <a:endParaRPr lang="en-US" sz="1600" b="1" i="0" dirty="0"/>
          </a:p>
          <a:p>
            <a:r>
              <a:rPr lang="en-US" sz="1600" b="1" dirty="0"/>
              <a:t>Jumana Obeid</a:t>
            </a:r>
          </a:p>
          <a:p>
            <a:r>
              <a:rPr lang="en-US" sz="1600" b="1" dirty="0"/>
              <a:t>100832624</a:t>
            </a:r>
          </a:p>
        </p:txBody>
      </p:sp>
    </p:spTree>
    <p:extLst>
      <p:ext uri="{BB962C8B-B14F-4D97-AF65-F5344CB8AC3E}">
        <p14:creationId xmlns:p14="http://schemas.microsoft.com/office/powerpoint/2010/main" val="161506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990E23-337B-48DF-9E4A-5584889FF19D}"/>
              </a:ext>
            </a:extLst>
          </p:cNvPr>
          <p:cNvSpPr txBox="1"/>
          <p:nvPr/>
        </p:nvSpPr>
        <p:spPr>
          <a:xfrm>
            <a:off x="1061720" y="325180"/>
            <a:ext cx="9453880" cy="5324535"/>
          </a:xfrm>
          <a:prstGeom prst="rect">
            <a:avLst/>
          </a:prstGeom>
          <a:noFill/>
        </p:spPr>
        <p:txBody>
          <a:bodyPr wrap="square">
            <a:spAutoFit/>
          </a:bodyPr>
          <a:lstStyle/>
          <a:p>
            <a:pPr marL="342900" indent="-342900">
              <a:buAutoNum type="arabicPeriod"/>
            </a:pPr>
            <a:r>
              <a:rPr lang="en-US" sz="2000" b="1" dirty="0">
                <a:solidFill>
                  <a:srgbClr val="018065"/>
                </a:solidFill>
              </a:rPr>
              <a:t>Create a PowerPoint (PPT) presentation that includes the following: </a:t>
            </a:r>
          </a:p>
          <a:p>
            <a:pPr marL="342900" indent="-342900">
              <a:buAutoNum type="arabicPeriod"/>
            </a:pPr>
            <a:endParaRPr lang="en-US" sz="2000" b="1" dirty="0">
              <a:solidFill>
                <a:srgbClr val="018065"/>
              </a:solidFill>
            </a:endParaRPr>
          </a:p>
          <a:p>
            <a:pPr marL="342900" indent="-342900">
              <a:buAutoNum type="alphaLcPeriod"/>
            </a:pPr>
            <a:r>
              <a:rPr lang="en-US" sz="2000" b="1" dirty="0">
                <a:solidFill>
                  <a:srgbClr val="018065"/>
                </a:solidFill>
              </a:rPr>
              <a:t>Rational Statement (summary of the problem or problems to be addressed by the PPT) – 2%</a:t>
            </a:r>
          </a:p>
          <a:p>
            <a:endParaRPr lang="en-US" sz="2000" b="1" dirty="0">
              <a:solidFill>
                <a:srgbClr val="018065"/>
              </a:solidFill>
            </a:endParaRPr>
          </a:p>
          <a:p>
            <a:r>
              <a:rPr lang="en-US" sz="2000" dirty="0"/>
              <a:t>We will use KNN (Nearest Neighbor Algorithm ) to find the best prediction for any point of Data  that we might encounter in the future based on training an available dataset for Energy Use Cooling , this dataset is available in the format of csv file.</a:t>
            </a:r>
          </a:p>
          <a:p>
            <a:endParaRPr lang="en-US" sz="2000" dirty="0"/>
          </a:p>
          <a:p>
            <a:r>
              <a:rPr lang="en-US" sz="2000" dirty="0"/>
              <a:t>The KNN algorithm predicts the output of a value based on the nearest neighbors’ output values, In other words, we can take one neighbor output value as a reference to predict the value of any point , the output of this point will be the exact same value of the output of this neighbor point.</a:t>
            </a:r>
          </a:p>
          <a:p>
            <a:endParaRPr lang="en-US" sz="2000" dirty="0"/>
          </a:p>
          <a:p>
            <a:r>
              <a:rPr lang="en-US" sz="2000" dirty="0"/>
              <a:t>Or we can take two or more nearest points and the value will be the average(mean) of the output of these points. We are using regression and not classification because we are predicting continuous values and not discreate.</a:t>
            </a:r>
          </a:p>
        </p:txBody>
      </p:sp>
    </p:spTree>
    <p:extLst>
      <p:ext uri="{BB962C8B-B14F-4D97-AF65-F5344CB8AC3E}">
        <p14:creationId xmlns:p14="http://schemas.microsoft.com/office/powerpoint/2010/main" val="247241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5B19CF-088E-4B90-BA72-71516ED73248}"/>
              </a:ext>
            </a:extLst>
          </p:cNvPr>
          <p:cNvSpPr txBox="1"/>
          <p:nvPr/>
        </p:nvSpPr>
        <p:spPr>
          <a:xfrm>
            <a:off x="1016000" y="400040"/>
            <a:ext cx="10078720" cy="6856492"/>
          </a:xfrm>
          <a:prstGeom prst="rect">
            <a:avLst/>
          </a:prstGeom>
          <a:noFill/>
        </p:spPr>
        <p:txBody>
          <a:bodyPr wrap="square">
            <a:spAutoFit/>
          </a:bodyPr>
          <a:lstStyle/>
          <a:p>
            <a:r>
              <a:rPr lang="en-US" dirty="0"/>
              <a:t>The features (independent variables (X as mentioned above).</a:t>
            </a:r>
          </a:p>
          <a:p>
            <a:r>
              <a:rPr lang="en-US" dirty="0"/>
              <a:t>The outcome(dependent variable(Y as mentioned above).</a:t>
            </a:r>
          </a:p>
          <a:p>
            <a:pPr lvl="1"/>
            <a:r>
              <a:rPr lang="en-US" sz="1600" dirty="0">
                <a:solidFill>
                  <a:srgbClr val="018065"/>
                </a:solidFill>
              </a:rPr>
              <a:t>Independent Variables: </a:t>
            </a:r>
          </a:p>
          <a:p>
            <a:pPr lvl="1"/>
            <a:r>
              <a:rPr lang="en-US" sz="1600" dirty="0">
                <a:solidFill>
                  <a:srgbClr val="018065"/>
                </a:solidFill>
              </a:rPr>
              <a:t>X1 - Relative Compactness </a:t>
            </a:r>
          </a:p>
          <a:p>
            <a:pPr lvl="1"/>
            <a:r>
              <a:rPr lang="en-US" sz="1600" dirty="0">
                <a:solidFill>
                  <a:srgbClr val="018065"/>
                </a:solidFill>
              </a:rPr>
              <a:t>X2 - Surface Area </a:t>
            </a:r>
          </a:p>
          <a:p>
            <a:pPr lvl="1"/>
            <a:r>
              <a:rPr lang="en-US" sz="1600" dirty="0">
                <a:solidFill>
                  <a:srgbClr val="018065"/>
                </a:solidFill>
              </a:rPr>
              <a:t>X3 - Wall Area </a:t>
            </a:r>
          </a:p>
          <a:p>
            <a:pPr lvl="1"/>
            <a:r>
              <a:rPr lang="en-US" sz="1600" dirty="0">
                <a:solidFill>
                  <a:srgbClr val="018065"/>
                </a:solidFill>
              </a:rPr>
              <a:t>X4 - Roof Area </a:t>
            </a:r>
          </a:p>
          <a:p>
            <a:pPr lvl="1"/>
            <a:r>
              <a:rPr lang="en-US" sz="1600" dirty="0">
                <a:solidFill>
                  <a:srgbClr val="018065"/>
                </a:solidFill>
              </a:rPr>
              <a:t>X5 - Overall Height </a:t>
            </a:r>
          </a:p>
          <a:p>
            <a:pPr lvl="1"/>
            <a:r>
              <a:rPr lang="en-US" sz="1600" dirty="0">
                <a:solidFill>
                  <a:srgbClr val="018065"/>
                </a:solidFill>
              </a:rPr>
              <a:t>X6 - Orientation </a:t>
            </a:r>
          </a:p>
          <a:p>
            <a:pPr lvl="1"/>
            <a:r>
              <a:rPr lang="en-US" sz="1600" dirty="0">
                <a:solidFill>
                  <a:srgbClr val="018065"/>
                </a:solidFill>
              </a:rPr>
              <a:t>X7 - Glazing Area </a:t>
            </a:r>
          </a:p>
          <a:p>
            <a:pPr lvl="1"/>
            <a:r>
              <a:rPr lang="en-US" sz="1600" dirty="0">
                <a:solidFill>
                  <a:srgbClr val="018065"/>
                </a:solidFill>
              </a:rPr>
              <a:t>X8 - Glazing Area </a:t>
            </a:r>
          </a:p>
          <a:p>
            <a:pPr lvl="1"/>
            <a:r>
              <a:rPr lang="en-US" sz="1600" dirty="0">
                <a:solidFill>
                  <a:srgbClr val="018065"/>
                </a:solidFill>
              </a:rPr>
              <a:t>Distribution Dependent Variable:</a:t>
            </a:r>
          </a:p>
          <a:p>
            <a:pPr lvl="1"/>
            <a:r>
              <a:rPr lang="en-US" sz="1600" dirty="0">
                <a:solidFill>
                  <a:srgbClr val="018065"/>
                </a:solidFill>
              </a:rPr>
              <a:t>Y- Cooling Load </a:t>
            </a:r>
          </a:p>
          <a:p>
            <a:endParaRPr lang="en-US" dirty="0"/>
          </a:p>
          <a:p>
            <a:r>
              <a:rPr lang="en-US" dirty="0"/>
              <a:t>The steps are as follows:</a:t>
            </a:r>
          </a:p>
          <a:p>
            <a:pPr marL="342900" marR="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Prepare your data(dataset).</a:t>
            </a:r>
          </a:p>
          <a:p>
            <a:pPr marL="342900" marR="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Split the dataset to a training data and validation(test)data.</a:t>
            </a:r>
          </a:p>
          <a:p>
            <a:pPr marL="342900" marR="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Create </a:t>
            </a:r>
            <a:r>
              <a:rPr lang="en-US" sz="1800" dirty="0" err="1">
                <a:effectLst/>
                <a:latin typeface="Calibri" panose="020F0502020204030204" pitchFamily="34" charset="0"/>
                <a:ea typeface="Calibri" panose="020F0502020204030204" pitchFamily="34" charset="0"/>
                <a:cs typeface="Arial" panose="020B0604020202020204" pitchFamily="34" charset="0"/>
              </a:rPr>
              <a:t>Ml</a:t>
            </a:r>
            <a:r>
              <a:rPr lang="en-US" sz="1800" dirty="0">
                <a:effectLst/>
                <a:latin typeface="Calibri" panose="020F0502020204030204" pitchFamily="34" charset="0"/>
                <a:ea typeface="Calibri" panose="020F0502020204030204" pitchFamily="34" charset="0"/>
                <a:cs typeface="Arial" panose="020B0604020202020204" pitchFamily="34" charset="0"/>
              </a:rPr>
              <a:t> model(KNN).</a:t>
            </a:r>
          </a:p>
          <a:p>
            <a:pPr marL="342900" indent="-342900">
              <a:lnSpc>
                <a:spcPct val="107000"/>
              </a:lnSpc>
              <a:spcAft>
                <a:spcPts val="800"/>
              </a:spcAft>
              <a:buFont typeface="+mj-lt"/>
              <a:buAutoNum type="arabicPeriod"/>
            </a:pPr>
            <a:r>
              <a:rPr lang="en-US" dirty="0">
                <a:latin typeface="Calibri" panose="020F0502020204030204" pitchFamily="34" charset="0"/>
                <a:ea typeface="Calibri" panose="020F0502020204030204" pitchFamily="34" charset="0"/>
                <a:cs typeface="Arial" panose="020B0604020202020204" pitchFamily="34" charset="0"/>
              </a:rPr>
              <a:t>Plot a learning Curve for our KNN-(check bias &amp; variance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Review the ML model predictive performance(see accuracy).</a:t>
            </a:r>
          </a:p>
          <a:p>
            <a:pPr marL="342900" marR="0" indent="-34290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Arial" panose="020B0604020202020204" pitchFamily="34" charset="0"/>
              </a:rPr>
              <a:t>Use Grid Search to know the best K, (number of Neighbor's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a:p>
            <a:endParaRPr lang="en-US" dirty="0">
              <a:solidFill>
                <a:srgbClr val="018065"/>
              </a:solidFill>
            </a:endParaRPr>
          </a:p>
        </p:txBody>
      </p:sp>
    </p:spTree>
    <p:extLst>
      <p:ext uri="{BB962C8B-B14F-4D97-AF65-F5344CB8AC3E}">
        <p14:creationId xmlns:p14="http://schemas.microsoft.com/office/powerpoint/2010/main" val="197827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F260DE-892D-4E35-B9B7-9B76FA27700A}"/>
              </a:ext>
            </a:extLst>
          </p:cNvPr>
          <p:cNvPicPr>
            <a:picLocks noChangeAspect="1"/>
          </p:cNvPicPr>
          <p:nvPr/>
        </p:nvPicPr>
        <p:blipFill rotWithShape="1">
          <a:blip r:embed="rId2"/>
          <a:srcRect l="18250" t="53333" r="28167" b="15408"/>
          <a:stretch/>
        </p:blipFill>
        <p:spPr>
          <a:xfrm>
            <a:off x="1306257" y="1090692"/>
            <a:ext cx="6532880" cy="2143760"/>
          </a:xfrm>
          <a:prstGeom prst="rect">
            <a:avLst/>
          </a:prstGeom>
        </p:spPr>
      </p:pic>
      <p:sp>
        <p:nvSpPr>
          <p:cNvPr id="6" name="TextBox 5">
            <a:extLst>
              <a:ext uri="{FF2B5EF4-FFF2-40B4-BE49-F238E27FC236}">
                <a16:creationId xmlns:a16="http://schemas.microsoft.com/office/drawing/2014/main" id="{0F0EEEEF-CC4C-4BAB-91FA-8D7FD4DD809A}"/>
              </a:ext>
            </a:extLst>
          </p:cNvPr>
          <p:cNvSpPr txBox="1"/>
          <p:nvPr/>
        </p:nvSpPr>
        <p:spPr>
          <a:xfrm>
            <a:off x="1371600" y="721360"/>
            <a:ext cx="2020040" cy="369332"/>
          </a:xfrm>
          <a:prstGeom prst="rect">
            <a:avLst/>
          </a:prstGeom>
          <a:noFill/>
        </p:spPr>
        <p:txBody>
          <a:bodyPr wrap="none" rtlCol="0">
            <a:spAutoFit/>
          </a:bodyPr>
          <a:lstStyle/>
          <a:p>
            <a:r>
              <a:rPr lang="en-US" b="1" dirty="0">
                <a:solidFill>
                  <a:srgbClr val="018065"/>
                </a:solidFill>
              </a:rPr>
              <a:t>Insights of the data</a:t>
            </a:r>
          </a:p>
        </p:txBody>
      </p:sp>
      <p:sp>
        <p:nvSpPr>
          <p:cNvPr id="9" name="TextBox 8">
            <a:extLst>
              <a:ext uri="{FF2B5EF4-FFF2-40B4-BE49-F238E27FC236}">
                <a16:creationId xmlns:a16="http://schemas.microsoft.com/office/drawing/2014/main" id="{B98F4CE9-FD19-42F9-9E9E-82B7586B6E47}"/>
              </a:ext>
            </a:extLst>
          </p:cNvPr>
          <p:cNvSpPr txBox="1"/>
          <p:nvPr/>
        </p:nvSpPr>
        <p:spPr>
          <a:xfrm>
            <a:off x="1545169" y="3718560"/>
            <a:ext cx="6115472" cy="923330"/>
          </a:xfrm>
          <a:prstGeom prst="rect">
            <a:avLst/>
          </a:prstGeom>
          <a:noFill/>
        </p:spPr>
        <p:txBody>
          <a:bodyPr wrap="square" rtlCol="0">
            <a:spAutoFit/>
          </a:bodyPr>
          <a:lstStyle/>
          <a:p>
            <a:pPr marL="285750" indent="-285750">
              <a:buFont typeface="Arial" panose="020B0604020202020204" pitchFamily="34" charset="0"/>
              <a:buChar char="•"/>
            </a:pPr>
            <a:r>
              <a:rPr lang="en-US" dirty="0"/>
              <a:t>75% of the cooling load /output is 33 or below.</a:t>
            </a:r>
          </a:p>
          <a:p>
            <a:pPr marL="285750" indent="-285750">
              <a:buFont typeface="Arial" panose="020B0604020202020204" pitchFamily="34" charset="0"/>
              <a:buChar char="•"/>
            </a:pPr>
            <a:r>
              <a:rPr lang="en-US" dirty="0"/>
              <a:t>50% of the overall height is 5.2.This factor has strong correlation with the output as we are going to see.</a:t>
            </a:r>
          </a:p>
        </p:txBody>
      </p:sp>
    </p:spTree>
    <p:extLst>
      <p:ext uri="{BB962C8B-B14F-4D97-AF65-F5344CB8AC3E}">
        <p14:creationId xmlns:p14="http://schemas.microsoft.com/office/powerpoint/2010/main" val="73973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A384E3-727D-4025-A2BA-DD45A02EEAA2}"/>
              </a:ext>
            </a:extLst>
          </p:cNvPr>
          <p:cNvPicPr>
            <a:picLocks noChangeAspect="1"/>
          </p:cNvPicPr>
          <p:nvPr/>
        </p:nvPicPr>
        <p:blipFill rotWithShape="1">
          <a:blip r:embed="rId2"/>
          <a:srcRect l="18500" t="45482" r="41500" b="14518"/>
          <a:stretch/>
        </p:blipFill>
        <p:spPr>
          <a:xfrm>
            <a:off x="5730240" y="2674184"/>
            <a:ext cx="4876800" cy="2743200"/>
          </a:xfrm>
          <a:prstGeom prst="rect">
            <a:avLst/>
          </a:prstGeom>
        </p:spPr>
      </p:pic>
      <p:sp>
        <p:nvSpPr>
          <p:cNvPr id="7" name="TextBox 6">
            <a:extLst>
              <a:ext uri="{FF2B5EF4-FFF2-40B4-BE49-F238E27FC236}">
                <a16:creationId xmlns:a16="http://schemas.microsoft.com/office/drawing/2014/main" id="{FD18A036-A4B2-4CFC-91BF-7376BFA94B93}"/>
              </a:ext>
            </a:extLst>
          </p:cNvPr>
          <p:cNvSpPr txBox="1"/>
          <p:nvPr/>
        </p:nvSpPr>
        <p:spPr>
          <a:xfrm>
            <a:off x="1076960" y="311835"/>
            <a:ext cx="9855200" cy="5663089"/>
          </a:xfrm>
          <a:prstGeom prst="rect">
            <a:avLst/>
          </a:prstGeom>
          <a:noFill/>
        </p:spPr>
        <p:txBody>
          <a:bodyPr wrap="square">
            <a:spAutoFit/>
          </a:bodyPr>
          <a:lstStyle/>
          <a:p>
            <a:r>
              <a:rPr lang="en-US" dirty="0">
                <a:solidFill>
                  <a:srgbClr val="018065"/>
                </a:solidFill>
                <a:latin typeface="Arial" panose="020B0604020202020204" pitchFamily="34" charset="0"/>
                <a:cs typeface="Arial" panose="020B0604020202020204" pitchFamily="34" charset="0"/>
              </a:rPr>
              <a:t>c. Present the Correlation Heatmap and explain two (2) insights – 2%</a:t>
            </a:r>
          </a:p>
          <a:p>
            <a:endParaRPr lang="en-US" dirty="0">
              <a:solidFill>
                <a:srgbClr val="018065"/>
              </a:solidFill>
              <a:latin typeface="Arial" panose="020B0604020202020204" pitchFamily="34" charset="0"/>
              <a:cs typeface="Arial" panose="020B0604020202020204" pitchFamily="34" charset="0"/>
            </a:endParaRPr>
          </a:p>
          <a:p>
            <a:r>
              <a:rPr lang="en-US" dirty="0">
                <a:solidFill>
                  <a:schemeClr val="tx1">
                    <a:lumMod val="85000"/>
                    <a:lumOff val="15000"/>
                  </a:schemeClr>
                </a:solidFill>
                <a:latin typeface="Arial" panose="020B0604020202020204" pitchFamily="34" charset="0"/>
                <a:cs typeface="Arial" panose="020B0604020202020204" pitchFamily="34" charset="0"/>
              </a:rPr>
              <a:t>As you we see in the heat map(dark areas &amp; very light areas), there is strong correlation more than </a:t>
            </a:r>
            <a:r>
              <a:rPr lang="en-US" sz="2000" b="1" dirty="0">
                <a:solidFill>
                  <a:schemeClr val="tx1">
                    <a:lumMod val="85000"/>
                    <a:lumOff val="15000"/>
                  </a:schemeClr>
                </a:solidFill>
                <a:latin typeface="Arial" panose="020B0604020202020204" pitchFamily="34" charset="0"/>
                <a:cs typeface="Arial" panose="020B0604020202020204" pitchFamily="34" charset="0"/>
              </a:rPr>
              <a:t>8% </a:t>
            </a:r>
            <a:r>
              <a:rPr lang="en-US" dirty="0">
                <a:solidFill>
                  <a:schemeClr val="tx1">
                    <a:lumMod val="85000"/>
                    <a:lumOff val="15000"/>
                  </a:schemeClr>
                </a:solidFill>
                <a:latin typeface="Arial" panose="020B0604020202020204" pitchFamily="34" charset="0"/>
                <a:cs typeface="Arial" panose="020B0604020202020204" pitchFamily="34" charset="0"/>
              </a:rPr>
              <a:t>between: </a:t>
            </a:r>
            <a:r>
              <a:rPr lang="en-US" dirty="0">
                <a:solidFill>
                  <a:schemeClr val="tx1">
                    <a:lumMod val="85000"/>
                    <a:lumOff val="15000"/>
                  </a:schemeClr>
                </a:solidFill>
                <a:latin typeface="Arial" panose="020B0604020202020204" pitchFamily="34" charset="0"/>
                <a:cs typeface="Arial" panose="020B0604020202020204" pitchFamily="34" charset="0"/>
                <a:sym typeface="Wingdings" panose="05000000000000000000" pitchFamily="2" charset="2"/>
              </a:rPr>
              <a:t>–</a:t>
            </a:r>
          </a:p>
          <a:p>
            <a:endParaRPr lang="en-US" dirty="0">
              <a:solidFill>
                <a:schemeClr val="tx1">
                  <a:lumMod val="85000"/>
                  <a:lumOff val="15000"/>
                </a:schemeClr>
              </a:solidFill>
              <a:latin typeface="Arial" panose="020B0604020202020204" pitchFamily="34" charset="0"/>
              <a:cs typeface="Arial" panose="020B0604020202020204" pitchFamily="34" charset="0"/>
              <a:sym typeface="Wingdings" panose="05000000000000000000" pitchFamily="2" charset="2"/>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sym typeface="Wingdings" panose="05000000000000000000" pitchFamily="2" charset="2"/>
              </a:rPr>
              <a:t>Positive correlation:</a:t>
            </a:r>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('X4', 'X2'), ('X5', 'X1'),</a:t>
            </a:r>
            <a:r>
              <a:rPr lang="en-US" altLang="en-US" dirty="0">
                <a:solidFill>
                  <a:schemeClr val="tx1">
                    <a:lumMod val="85000"/>
                    <a:lumOff val="15000"/>
                  </a:schemeClr>
                </a:solidFill>
                <a:latin typeface="Arial" panose="020B0604020202020204" pitchFamily="34" charset="0"/>
                <a:cs typeface="Arial" panose="020B0604020202020204" pitchFamily="34" charset="0"/>
              </a:rPr>
              <a:t> ('Y', 'X5’) </a:t>
            </a:r>
          </a:p>
          <a:p>
            <a:pPr marL="285750" indent="-285750">
              <a:buFont typeface="Arial" panose="020B0604020202020204" pitchFamily="34" charset="0"/>
              <a:buChar char="•"/>
            </a:pPr>
            <a:r>
              <a:rPr lang="en-US" altLang="en-US" dirty="0">
                <a:solidFill>
                  <a:schemeClr val="tx1">
                    <a:lumMod val="85000"/>
                    <a:lumOff val="15000"/>
                  </a:schemeClr>
                </a:solidFill>
                <a:latin typeface="Arial" panose="020B0604020202020204" pitchFamily="34" charset="0"/>
                <a:cs typeface="Arial" panose="020B0604020202020204" pitchFamily="34" charset="0"/>
              </a:rPr>
              <a:t>(</a:t>
            </a:r>
            <a:r>
              <a:rPr lang="en-US" altLang="en-US" dirty="0" err="1">
                <a:solidFill>
                  <a:schemeClr val="tx1">
                    <a:lumMod val="85000"/>
                    <a:lumOff val="15000"/>
                  </a:schemeClr>
                </a:solidFill>
                <a:latin typeface="Arial" panose="020B0604020202020204" pitchFamily="34" charset="0"/>
                <a:cs typeface="Arial" panose="020B0604020202020204" pitchFamily="34" charset="0"/>
              </a:rPr>
              <a:t>RoofArea,SurfaceArea</a:t>
            </a:r>
            <a:r>
              <a:rPr lang="en-US" altLang="en-US" dirty="0">
                <a:solidFill>
                  <a:schemeClr val="tx1">
                    <a:lumMod val="85000"/>
                    <a:lumOff val="15000"/>
                  </a:schemeClr>
                </a:solidFill>
                <a:latin typeface="Arial" panose="020B0604020202020204" pitchFamily="34" charset="0"/>
                <a:cs typeface="Arial" panose="020B0604020202020204" pitchFamily="34" charset="0"/>
              </a:rPr>
              <a:t>),(</a:t>
            </a:r>
            <a:r>
              <a:rPr lang="en-US" altLang="en-US" dirty="0" err="1">
                <a:solidFill>
                  <a:schemeClr val="tx1">
                    <a:lumMod val="85000"/>
                    <a:lumOff val="15000"/>
                  </a:schemeClr>
                </a:solidFill>
                <a:latin typeface="Arial" panose="020B0604020202020204" pitchFamily="34" charset="0"/>
                <a:cs typeface="Arial" panose="020B0604020202020204" pitchFamily="34" charset="0"/>
              </a:rPr>
              <a:t>OverallHight,Relative</a:t>
            </a:r>
            <a:r>
              <a:rPr lang="en-US" altLang="en-US" dirty="0">
                <a:solidFill>
                  <a:schemeClr val="tx1">
                    <a:lumMod val="85000"/>
                    <a:lumOff val="15000"/>
                  </a:schemeClr>
                </a:solidFill>
                <a:latin typeface="Arial" panose="020B0604020202020204" pitchFamily="34" charset="0"/>
                <a:cs typeface="Arial" panose="020B0604020202020204" pitchFamily="34" charset="0"/>
              </a:rPr>
              <a:t> Compactness)</a:t>
            </a:r>
          </a:p>
          <a:p>
            <a:pPr marL="285750" indent="-285750">
              <a:buFont typeface="Arial" panose="020B0604020202020204" pitchFamily="34" charset="0"/>
              <a:buChar char="•"/>
            </a:pPr>
            <a:r>
              <a:rPr lang="en-US" altLang="en-US" dirty="0">
                <a:solidFill>
                  <a:schemeClr val="tx1">
                    <a:lumMod val="85000"/>
                    <a:lumOff val="15000"/>
                  </a:schemeClr>
                </a:solidFill>
                <a:latin typeface="Arial" panose="020B0604020202020204" pitchFamily="34" charset="0"/>
                <a:cs typeface="Arial" panose="020B0604020202020204" pitchFamily="34" charset="0"/>
              </a:rPr>
              <a:t>(</a:t>
            </a:r>
            <a:r>
              <a:rPr lang="en-US" altLang="en-US" dirty="0" err="1">
                <a:solidFill>
                  <a:schemeClr val="tx1">
                    <a:lumMod val="85000"/>
                    <a:lumOff val="15000"/>
                  </a:schemeClr>
                </a:solidFill>
                <a:latin typeface="Arial" panose="020B0604020202020204" pitchFamily="34" charset="0"/>
                <a:cs typeface="Arial" panose="020B0604020202020204" pitchFamily="34" charset="0"/>
              </a:rPr>
              <a:t>CollingLoad,OverallHight</a:t>
            </a:r>
            <a:r>
              <a:rPr lang="en-US" altLang="en-US" dirty="0">
                <a:solidFill>
                  <a:schemeClr val="tx1">
                    <a:lumMod val="85000"/>
                    <a:lumOff val="15000"/>
                  </a:schemeClr>
                </a:solidFill>
                <a:latin typeface="Arial" panose="020B0604020202020204" pitchFamily="34" charset="0"/>
                <a:cs typeface="Arial" panose="020B0604020202020204" pitchFamily="34" charset="0"/>
              </a:rPr>
              <a:t>)</a:t>
            </a:r>
          </a:p>
          <a:p>
            <a:endParaRPr lang="en-US" altLang="en-US"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Negative correlation:</a:t>
            </a:r>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[('X2', 'X1'), ('X4', 'X1'), ('X5', 'X2’),</a:t>
            </a:r>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 ('X5', 'X4'), ('Y', 'X4</a:t>
            </a:r>
            <a:r>
              <a:rPr lang="en-US" altLang="en-US"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altLang="en-US" dirty="0">
                <a:solidFill>
                  <a:schemeClr val="tx1">
                    <a:lumMod val="85000"/>
                    <a:lumOff val="15000"/>
                  </a:schemeClr>
                </a:solidFill>
                <a:latin typeface="Arial" panose="020B0604020202020204" pitchFamily="34" charset="0"/>
                <a:cs typeface="Arial" panose="020B0604020202020204" pitchFamily="34" charset="0"/>
              </a:rPr>
              <a:t>(</a:t>
            </a:r>
            <a:r>
              <a:rPr lang="en-US" altLang="en-US" dirty="0" err="1">
                <a:solidFill>
                  <a:schemeClr val="tx1">
                    <a:lumMod val="85000"/>
                    <a:lumOff val="15000"/>
                  </a:schemeClr>
                </a:solidFill>
                <a:latin typeface="Arial" panose="020B0604020202020204" pitchFamily="34" charset="0"/>
                <a:cs typeface="Arial" panose="020B0604020202020204" pitchFamily="34" charset="0"/>
              </a:rPr>
              <a:t>SurfaceArea,RelativeCompactness</a:t>
            </a:r>
            <a:r>
              <a:rPr lang="en-US" altLang="en-US"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altLang="en-US" dirty="0">
                <a:solidFill>
                  <a:schemeClr val="tx1">
                    <a:lumMod val="85000"/>
                    <a:lumOff val="15000"/>
                  </a:schemeClr>
                </a:solidFill>
                <a:latin typeface="Arial" panose="020B0604020202020204" pitchFamily="34" charset="0"/>
                <a:cs typeface="Arial" panose="020B0604020202020204" pitchFamily="34" charset="0"/>
              </a:rPr>
              <a:t>(</a:t>
            </a:r>
            <a:r>
              <a:rPr lang="en-US" altLang="en-US" dirty="0" err="1">
                <a:solidFill>
                  <a:schemeClr val="tx1">
                    <a:lumMod val="85000"/>
                    <a:lumOff val="15000"/>
                  </a:schemeClr>
                </a:solidFill>
                <a:latin typeface="Arial" panose="020B0604020202020204" pitchFamily="34" charset="0"/>
                <a:cs typeface="Arial" panose="020B0604020202020204" pitchFamily="34" charset="0"/>
              </a:rPr>
              <a:t>RoofArea,RelativeCompactness</a:t>
            </a:r>
            <a:r>
              <a:rPr lang="en-US" altLang="en-US"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altLang="en-US" dirty="0">
                <a:solidFill>
                  <a:schemeClr val="tx1">
                    <a:lumMod val="85000"/>
                    <a:lumOff val="15000"/>
                  </a:schemeClr>
                </a:solidFill>
                <a:latin typeface="Arial" panose="020B0604020202020204" pitchFamily="34" charset="0"/>
                <a:cs typeface="Arial" panose="020B0604020202020204" pitchFamily="34" charset="0"/>
              </a:rPr>
              <a:t>(</a:t>
            </a:r>
            <a:r>
              <a:rPr lang="en-US" altLang="en-US" dirty="0" err="1">
                <a:solidFill>
                  <a:schemeClr val="tx1">
                    <a:lumMod val="85000"/>
                    <a:lumOff val="15000"/>
                  </a:schemeClr>
                </a:solidFill>
                <a:latin typeface="Arial" panose="020B0604020202020204" pitchFamily="34" charset="0"/>
                <a:cs typeface="Arial" panose="020B0604020202020204" pitchFamily="34" charset="0"/>
              </a:rPr>
              <a:t>OverallHight,SurfaceArea</a:t>
            </a:r>
            <a:r>
              <a:rPr lang="en-US" altLang="en-US"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altLang="en-US" dirty="0">
                <a:solidFill>
                  <a:schemeClr val="tx1">
                    <a:lumMod val="85000"/>
                    <a:lumOff val="15000"/>
                  </a:schemeClr>
                </a:solidFill>
                <a:latin typeface="Arial" panose="020B0604020202020204" pitchFamily="34" charset="0"/>
                <a:cs typeface="Arial" panose="020B0604020202020204" pitchFamily="34" charset="0"/>
              </a:rPr>
              <a:t>(</a:t>
            </a:r>
            <a:r>
              <a:rPr lang="en-US" altLang="en-US" dirty="0" err="1">
                <a:solidFill>
                  <a:schemeClr val="tx1">
                    <a:lumMod val="85000"/>
                    <a:lumOff val="15000"/>
                  </a:schemeClr>
                </a:solidFill>
                <a:latin typeface="Arial" panose="020B0604020202020204" pitchFamily="34" charset="0"/>
                <a:cs typeface="Arial" panose="020B0604020202020204" pitchFamily="34" charset="0"/>
              </a:rPr>
              <a:t>OverallHight,RoofArea</a:t>
            </a:r>
            <a:r>
              <a:rPr lang="en-US" altLang="en-US"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altLang="en-US" dirty="0">
                <a:solidFill>
                  <a:schemeClr val="tx1">
                    <a:lumMod val="85000"/>
                    <a:lumOff val="15000"/>
                  </a:schemeClr>
                </a:solidFill>
                <a:latin typeface="Arial" panose="020B0604020202020204" pitchFamily="34" charset="0"/>
                <a:cs typeface="Arial" panose="020B0604020202020204" pitchFamily="34" charset="0"/>
              </a:rPr>
              <a:t>(</a:t>
            </a:r>
            <a:r>
              <a:rPr lang="en-US" altLang="en-US" dirty="0" err="1">
                <a:solidFill>
                  <a:schemeClr val="tx1">
                    <a:lumMod val="85000"/>
                    <a:lumOff val="15000"/>
                  </a:schemeClr>
                </a:solidFill>
                <a:latin typeface="Arial" panose="020B0604020202020204" pitchFamily="34" charset="0"/>
                <a:cs typeface="Arial" panose="020B0604020202020204" pitchFamily="34" charset="0"/>
              </a:rPr>
              <a:t>CoolingLoad</a:t>
            </a:r>
            <a:r>
              <a:rPr lang="en-US" altLang="en-US" dirty="0">
                <a:solidFill>
                  <a:schemeClr val="tx1">
                    <a:lumMod val="85000"/>
                    <a:lumOff val="15000"/>
                  </a:schemeClr>
                </a:solidFill>
                <a:latin typeface="Arial" panose="020B0604020202020204" pitchFamily="34" charset="0"/>
                <a:cs typeface="Arial" panose="020B0604020202020204" pitchFamily="34" charset="0"/>
              </a:rPr>
              <a:t>, </a:t>
            </a:r>
            <a:r>
              <a:rPr lang="en-US" altLang="en-US" dirty="0" err="1">
                <a:solidFill>
                  <a:schemeClr val="tx1">
                    <a:lumMod val="85000"/>
                    <a:lumOff val="15000"/>
                  </a:schemeClr>
                </a:solidFill>
                <a:latin typeface="Arial" panose="020B0604020202020204" pitchFamily="34" charset="0"/>
                <a:cs typeface="Arial" panose="020B0604020202020204" pitchFamily="34" charset="0"/>
              </a:rPr>
              <a:t>RoofArea</a:t>
            </a:r>
            <a:r>
              <a:rPr lang="en-US" altLang="en-US"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altLang="en-US" dirty="0">
              <a:solidFill>
                <a:schemeClr val="tx1">
                  <a:lumMod val="85000"/>
                  <a:lumOff val="15000"/>
                </a:schemeClr>
              </a:solidFill>
              <a:latin typeface="Arial Unicode MS"/>
            </a:endParaRPr>
          </a:p>
          <a:p>
            <a:endParaRPr lang="en-US" dirty="0">
              <a:solidFill>
                <a:srgbClr val="018065"/>
              </a:solidFill>
            </a:endParaRPr>
          </a:p>
        </p:txBody>
      </p:sp>
    </p:spTree>
    <p:extLst>
      <p:ext uri="{BB962C8B-B14F-4D97-AF65-F5344CB8AC3E}">
        <p14:creationId xmlns:p14="http://schemas.microsoft.com/office/powerpoint/2010/main" val="4214396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C53A48-ED48-483B-BDBB-6E5B78F76AAD}"/>
              </a:ext>
            </a:extLst>
          </p:cNvPr>
          <p:cNvSpPr txBox="1"/>
          <p:nvPr/>
        </p:nvSpPr>
        <p:spPr>
          <a:xfrm>
            <a:off x="955040" y="561539"/>
            <a:ext cx="9215120" cy="7294305"/>
          </a:xfrm>
          <a:prstGeom prst="rect">
            <a:avLst/>
          </a:prstGeom>
          <a:noFill/>
        </p:spPr>
        <p:txBody>
          <a:bodyPr wrap="square">
            <a:spAutoFit/>
          </a:bodyPr>
          <a:lstStyle/>
          <a:p>
            <a:r>
              <a:rPr lang="en-US" dirty="0">
                <a:solidFill>
                  <a:srgbClr val="018065"/>
                </a:solidFill>
              </a:rPr>
              <a:t>d. Present the Learning Curve for the k-NN standard model and explain two (2) insights – 2% </a:t>
            </a:r>
          </a:p>
          <a:p>
            <a:r>
              <a:rPr lang="en-US" dirty="0">
                <a:solidFill>
                  <a:schemeClr val="tx1">
                    <a:lumMod val="85000"/>
                    <a:lumOff val="15000"/>
                  </a:schemeClr>
                </a:solidFill>
              </a:rPr>
              <a:t>From the learning curve we conclude that the module has high bias, the plot has both low training and cross validation accuracy. This indicates that the module underfits the training data and thus the case of high bias. The validation accuracy is far from the desired accuracy.</a:t>
            </a:r>
          </a:p>
          <a:p>
            <a:r>
              <a:rPr lang="en-US" dirty="0">
                <a:solidFill>
                  <a:schemeClr val="tx1">
                    <a:lumMod val="85000"/>
                    <a:lumOff val="15000"/>
                  </a:schemeClr>
                </a:solidFill>
              </a:rPr>
              <a:t>To solve this issue, we can either:</a:t>
            </a:r>
          </a:p>
          <a:p>
            <a:pPr marL="285750" indent="-285750">
              <a:buFont typeface="Arial" panose="020B0604020202020204" pitchFamily="34" charset="0"/>
              <a:buChar char="•"/>
            </a:pPr>
            <a:r>
              <a:rPr lang="en-US" dirty="0">
                <a:solidFill>
                  <a:schemeClr val="tx1">
                    <a:lumMod val="85000"/>
                    <a:lumOff val="15000"/>
                  </a:schemeClr>
                </a:solidFill>
              </a:rPr>
              <a:t>Add more features</a:t>
            </a:r>
          </a:p>
          <a:p>
            <a:pPr marL="285750" indent="-285750">
              <a:buFont typeface="Arial" panose="020B0604020202020204" pitchFamily="34" charset="0"/>
              <a:buChar char="•"/>
            </a:pPr>
            <a:r>
              <a:rPr lang="en-US" dirty="0">
                <a:solidFill>
                  <a:schemeClr val="tx1">
                    <a:lumMod val="85000"/>
                    <a:lumOff val="15000"/>
                  </a:schemeClr>
                </a:solidFill>
              </a:rPr>
              <a:t>Decrease the degree of regularization .</a:t>
            </a:r>
          </a:p>
          <a:p>
            <a:endParaRPr lang="en-US" dirty="0">
              <a:solidFill>
                <a:srgbClr val="018065"/>
              </a:solidFill>
            </a:endParaRPr>
          </a:p>
          <a:p>
            <a:endParaRPr lang="en-US" dirty="0">
              <a:solidFill>
                <a:srgbClr val="018065"/>
              </a:solidFill>
            </a:endParaRPr>
          </a:p>
          <a:p>
            <a:endParaRPr lang="en-US" dirty="0">
              <a:solidFill>
                <a:srgbClr val="018065"/>
              </a:solidFill>
            </a:endParaRPr>
          </a:p>
          <a:p>
            <a:endParaRPr lang="en-US" dirty="0">
              <a:solidFill>
                <a:srgbClr val="018065"/>
              </a:solidFill>
            </a:endParaRPr>
          </a:p>
          <a:p>
            <a:endParaRPr lang="en-US" dirty="0">
              <a:solidFill>
                <a:srgbClr val="018065"/>
              </a:solidFill>
            </a:endParaRPr>
          </a:p>
          <a:p>
            <a:endParaRPr lang="en-US" dirty="0">
              <a:solidFill>
                <a:srgbClr val="018065"/>
              </a:solidFill>
            </a:endParaRPr>
          </a:p>
          <a:p>
            <a:r>
              <a:rPr lang="en-US" dirty="0">
                <a:solidFill>
                  <a:srgbClr val="018065"/>
                </a:solidFill>
              </a:rPr>
              <a:t>e. Present and explain two (2) insights from the evaluation metrics (i.e. Adj. R2 , MAE, RMSE) for the Optimized k -NN Regression model – 2%</a:t>
            </a:r>
          </a:p>
          <a:p>
            <a:endParaRPr lang="en-US" dirty="0">
              <a:solidFill>
                <a:srgbClr val="018065"/>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Adj_R2: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9 states </a:t>
            </a:r>
            <a:r>
              <a:rPr lang="en-US" dirty="0">
                <a:latin typeface="Arial" panose="020B0604020202020204" pitchFamily="34" charset="0"/>
                <a:cs typeface="Arial" panose="020B0604020202020204" pitchFamily="34" charset="0"/>
              </a:rPr>
              <a:t>that 90% of the variance of the dependent variable being studied is explained by the variance of the independent variable.</a:t>
            </a:r>
          </a:p>
          <a:p>
            <a:pPr marL="285750" indent="-285750">
              <a:buFont typeface="Arial" panose="020B0604020202020204" pitchFamily="34" charset="0"/>
              <a:buChar char="•"/>
            </a:pPr>
            <a:endParaRPr lang="en-US"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RMSE is very close to 10% of the output mean. Which was 2.8.We can say that it is a pretty good module.</a:t>
            </a:r>
          </a:p>
          <a:p>
            <a:endParaRPr lang="en-US" dirty="0">
              <a:solidFill>
                <a:srgbClr val="018065"/>
              </a:solidFill>
            </a:endParaRPr>
          </a:p>
          <a:p>
            <a:endParaRPr lang="en-US" dirty="0">
              <a:solidFill>
                <a:srgbClr val="018065"/>
              </a:solidFill>
            </a:endParaRPr>
          </a:p>
          <a:p>
            <a:endParaRPr lang="en-US" dirty="0">
              <a:solidFill>
                <a:srgbClr val="018065"/>
              </a:solidFill>
            </a:endParaRPr>
          </a:p>
          <a:p>
            <a:endParaRPr lang="en-US" dirty="0">
              <a:solidFill>
                <a:srgbClr val="018065"/>
              </a:solidFill>
            </a:endParaRPr>
          </a:p>
        </p:txBody>
      </p:sp>
      <p:pic>
        <p:nvPicPr>
          <p:cNvPr id="7" name="Picture 6">
            <a:extLst>
              <a:ext uri="{FF2B5EF4-FFF2-40B4-BE49-F238E27FC236}">
                <a16:creationId xmlns:a16="http://schemas.microsoft.com/office/drawing/2014/main" id="{9BDE7E7A-EE7B-4C06-8434-5BD52F6449EE}"/>
              </a:ext>
            </a:extLst>
          </p:cNvPr>
          <p:cNvPicPr>
            <a:picLocks noChangeAspect="1"/>
          </p:cNvPicPr>
          <p:nvPr/>
        </p:nvPicPr>
        <p:blipFill rotWithShape="1">
          <a:blip r:embed="rId2"/>
          <a:srcRect l="18250" t="41333" r="52417" b="19260"/>
          <a:stretch/>
        </p:blipFill>
        <p:spPr>
          <a:xfrm>
            <a:off x="5887720" y="1738568"/>
            <a:ext cx="3063240" cy="2314835"/>
          </a:xfrm>
          <a:prstGeom prst="rect">
            <a:avLst/>
          </a:prstGeom>
        </p:spPr>
      </p:pic>
    </p:spTree>
    <p:extLst>
      <p:ext uri="{BB962C8B-B14F-4D97-AF65-F5344CB8AC3E}">
        <p14:creationId xmlns:p14="http://schemas.microsoft.com/office/powerpoint/2010/main" val="2564602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B0C53C-6702-444A-B9D9-8CD452B24145}"/>
              </a:ext>
            </a:extLst>
          </p:cNvPr>
          <p:cNvSpPr txBox="1"/>
          <p:nvPr/>
        </p:nvSpPr>
        <p:spPr>
          <a:xfrm>
            <a:off x="1300480" y="850315"/>
            <a:ext cx="8656320" cy="1754326"/>
          </a:xfrm>
          <a:prstGeom prst="rect">
            <a:avLst/>
          </a:prstGeom>
          <a:noFill/>
        </p:spPr>
        <p:txBody>
          <a:bodyPr wrap="square">
            <a:spAutoFit/>
          </a:bodyPr>
          <a:lstStyle/>
          <a:p>
            <a:r>
              <a:rPr lang="en-US" dirty="0">
                <a:solidFill>
                  <a:srgbClr val="018065"/>
                </a:solidFill>
              </a:rPr>
              <a:t> f. State and explain two (2) recommendations for Mr. John Hughes for next steps. – 2%</a:t>
            </a:r>
          </a:p>
          <a:p>
            <a:endParaRPr lang="en-US" dirty="0">
              <a:solidFill>
                <a:srgbClr val="018065"/>
              </a:solidFill>
            </a:endParaRPr>
          </a:p>
          <a:p>
            <a:pPr marL="285750" indent="-285750">
              <a:buFont typeface="Arial" panose="020B0604020202020204" pitchFamily="34" charset="0"/>
              <a:buChar char="•"/>
            </a:pPr>
            <a:r>
              <a:rPr lang="en-US" dirty="0">
                <a:solidFill>
                  <a:schemeClr val="tx1">
                    <a:lumMod val="85000"/>
                    <a:lumOff val="15000"/>
                  </a:schemeClr>
                </a:solidFill>
              </a:rPr>
              <a:t>We recommend that </a:t>
            </a:r>
            <a:r>
              <a:rPr lang="en-US" dirty="0" err="1">
                <a:solidFill>
                  <a:schemeClr val="tx1">
                    <a:lumMod val="85000"/>
                    <a:lumOff val="15000"/>
                  </a:schemeClr>
                </a:solidFill>
              </a:rPr>
              <a:t>Mr.Johns</a:t>
            </a:r>
            <a:r>
              <a:rPr lang="en-US" dirty="0">
                <a:solidFill>
                  <a:schemeClr val="tx1">
                    <a:lumMod val="85000"/>
                    <a:lumOff val="15000"/>
                  </a:schemeClr>
                </a:solidFill>
              </a:rPr>
              <a:t> takes more features into consideration in the coming module to increase the accuracy of the module.(As mentioned above).</a:t>
            </a:r>
          </a:p>
          <a:p>
            <a:pPr marL="285750" indent="-285750">
              <a:buFont typeface="Arial" panose="020B0604020202020204" pitchFamily="34" charset="0"/>
              <a:buChar char="•"/>
            </a:pPr>
            <a:r>
              <a:rPr lang="en-US" dirty="0">
                <a:solidFill>
                  <a:schemeClr val="tx1">
                    <a:lumMod val="85000"/>
                    <a:lumOff val="15000"/>
                  </a:schemeClr>
                </a:solidFill>
              </a:rPr>
              <a:t>Also, try other algorithms like SVM for example.</a:t>
            </a:r>
          </a:p>
          <a:p>
            <a:endParaRPr lang="en-US" dirty="0">
              <a:solidFill>
                <a:srgbClr val="018065"/>
              </a:solidFill>
            </a:endParaRPr>
          </a:p>
        </p:txBody>
      </p:sp>
    </p:spTree>
    <p:extLst>
      <p:ext uri="{BB962C8B-B14F-4D97-AF65-F5344CB8AC3E}">
        <p14:creationId xmlns:p14="http://schemas.microsoft.com/office/powerpoint/2010/main" val="1897652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749</Words>
  <Application>Microsoft Office PowerPoint</Application>
  <PresentationFormat>Widescreen</PresentationFormat>
  <Paragraphs>82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Unicode MS</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Jumana</dc:creator>
  <cp:lastModifiedBy>Jumana</cp:lastModifiedBy>
  <cp:revision>42</cp:revision>
  <cp:lastPrinted>2022-01-31T18:44:10Z</cp:lastPrinted>
  <dcterms:created xsi:type="dcterms:W3CDTF">2021-11-05T21:11:57Z</dcterms:created>
  <dcterms:modified xsi:type="dcterms:W3CDTF">2022-01-31T18:51:01Z</dcterms:modified>
</cp:coreProperties>
</file>