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806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F74C5-1523-42DE-83FF-4C69365CC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A101E6-9901-42A4-9DEB-B19E3317E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8E480-72D2-455B-A832-83C5E7AF1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BBA3-FE52-4DF5-A1A9-503EDDABE727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6674D-56AB-44D3-9175-CC678A725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E1504-19BB-4974-9AA0-1166918B2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E7DE-9726-49C4-A140-113BC6AA7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17646-0787-4D4F-80FB-EA7D202F0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4B0AF-0B89-4A7A-8421-65CF566BC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02D18-CF58-4E72-92F4-CC447BAD1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BBA3-FE52-4DF5-A1A9-503EDDABE727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BD2C0-AD63-4C6E-995B-2C6B0C044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FFA67-72AB-4A60-A5DF-C5C1CF5F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E7DE-9726-49C4-A140-113BC6AA7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82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9BE3CE-4E41-4E6F-B0E2-5ECAEB1E08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B4042-64A0-447C-A12C-201A1F5E8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D8659-1CB3-4117-B077-E31651402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BBA3-FE52-4DF5-A1A9-503EDDABE727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ACE7A-288B-41BC-9D7B-37F722410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8AB0B-D076-4935-B382-C3D4CA8AD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E7DE-9726-49C4-A140-113BC6AA7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79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8CD0-3BD4-48C9-AFDB-6F2B1056E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E2A8C-5AB6-4C3C-A152-0BD1795B7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AD8AC-C2E9-4A9A-A543-69AEBC746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BBA3-FE52-4DF5-A1A9-503EDDABE727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0FBA1-0A96-4088-BDC4-7A948478B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BE323-8C91-4691-B5A7-7D3F7B063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E7DE-9726-49C4-A140-113BC6AA74B3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D12A13-6146-4E02-A294-7646611026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3138" y="5818982"/>
            <a:ext cx="21907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4472C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6261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43EA4-755A-48A7-92DA-FCD5028C9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746AE-6402-4661-AF2E-876756587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919FB-FD2D-4353-9071-405CE871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BBA3-FE52-4DF5-A1A9-503EDDABE727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5E7F9-E925-481F-838C-550DBC8D8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F5BD9-E821-4AE3-A8FB-E165DE7B6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E7DE-9726-49C4-A140-113BC6AA7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90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A2285-B071-426F-A18E-A5E315FA4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4606E-EDE9-4D32-A957-2198B1EF5F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175FB-116A-45D6-A34A-4643811C6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C8EAD-3C00-42DA-BA6E-33A86C0D8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BBA3-FE52-4DF5-A1A9-503EDDABE727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90A3A-4FE3-431A-A680-312489F7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15033-CD61-4CDB-8B7B-AFDCEDBA4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E7DE-9726-49C4-A140-113BC6AA7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35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A032C-DC6E-4FB6-AB71-12D13BE6D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E9568-AE86-4ED3-B2DD-33F41CEE3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AE574-0D99-4AB2-991B-C2D34BAF6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47250E-84F7-4562-8159-3B029DAC2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D21D86-4375-4A9B-9902-2FB990C2D9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DEB831-43A7-46B0-9A85-DC2FF8BA9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BBA3-FE52-4DF5-A1A9-503EDDABE727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8D2B0-5151-4161-9054-2E37DEAA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F7EE3A-5CCF-4B18-8282-7E297960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E7DE-9726-49C4-A140-113BC6AA7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2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8090A-B432-4D23-8D8A-9CFF88BD8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386BD2-3FE6-4BD8-A766-C5DE0514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BBA3-FE52-4DF5-A1A9-503EDDABE727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61576B-346D-48E1-8A5B-F3AF08BF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123CD3-D962-4E41-B0F9-D4C1B1098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E7DE-9726-49C4-A140-113BC6AA7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86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BF5E38-FB5C-453C-B33E-F899FFAFA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BBA3-FE52-4DF5-A1A9-503EDDABE727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0829C5-2FCC-4681-914C-C500202AC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FA686-D2A6-4D43-88ED-86D4996AE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E7DE-9726-49C4-A140-113BC6AA7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6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91B0D-ED11-46FA-9684-8BEFD0652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A5E06-525D-4C96-828F-B697E1514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CC32E0-FFDF-46BF-BCA9-392DEFB02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8E5AB-0ABC-4BCA-9957-B27B8930D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BBA3-FE52-4DF5-A1A9-503EDDABE727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5C895-BECA-44C4-B823-BAA5D429C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BD477-537F-480A-B1C3-B7B9C8D4D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E7DE-9726-49C4-A140-113BC6AA7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05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CC7B4-0AF3-42CD-AF3D-BAA248EE5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8E2F9F-C78F-4CAF-8383-35120CCEB3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4C2D85-A6C0-4303-8043-EC9FE05BF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031AF-6DAA-41F8-85EC-6DD0B0C57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BBA3-FE52-4DF5-A1A9-503EDDABE727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18222-0CD6-449D-832A-264602ECB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FE603-478A-4434-B17A-76C4D096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E7DE-9726-49C4-A140-113BC6AA7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417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352BFC-7880-4A2A-83AF-1C79A5C9B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32528-5BC7-4422-A6AC-F4B59582D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7852B-68CF-47A8-9D8F-5E1409B168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7BBA3-FE52-4DF5-A1A9-503EDDABE727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648F4-74CA-43B1-B627-24877EA6E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4D3C5-BE52-4BF4-A381-E3A79FAFB4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4E7DE-9726-49C4-A140-113BC6AA7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1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3FD10B1-8D7F-42EB-A8E9-322BC8197D68}"/>
              </a:ext>
            </a:extLst>
          </p:cNvPr>
          <p:cNvSpPr>
            <a:spLocks noGrp="1"/>
          </p:cNvSpPr>
          <p:nvPr/>
        </p:nvSpPr>
        <p:spPr>
          <a:xfrm>
            <a:off x="1524000" y="105484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b="1" dirty="0">
                <a:solidFill>
                  <a:srgbClr val="0B8261"/>
                </a:solidFill>
              </a:rPr>
              <a:t>Logistic Regression</a:t>
            </a:r>
            <a:br>
              <a:rPr lang="en-CA" sz="6000" b="1" dirty="0"/>
            </a:br>
            <a:endParaRPr lang="en-CA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4B1B6E0-7336-48E4-A4BC-19BFDB8A25AE}"/>
              </a:ext>
            </a:extLst>
          </p:cNvPr>
          <p:cNvSpPr>
            <a:spLocks noGrp="1"/>
          </p:cNvSpPr>
          <p:nvPr/>
        </p:nvSpPr>
        <p:spPr>
          <a:xfrm>
            <a:off x="1524000" y="4706094"/>
            <a:ext cx="3409950" cy="962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sz="5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Assignment No1</a:t>
            </a:r>
          </a:p>
          <a:p>
            <a:pPr marL="0" indent="0">
              <a:buNone/>
            </a:pPr>
            <a:r>
              <a:rPr lang="en-CA" sz="5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Due Date : </a:t>
            </a:r>
            <a:r>
              <a:rPr lang="en-US" sz="5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,17</a:t>
            </a:r>
            <a:r>
              <a:rPr lang="en-US" sz="5600" b="1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5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CA" sz="5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Feb 2022</a:t>
            </a:r>
            <a:br>
              <a:rPr lang="en-US" b="1" dirty="0"/>
            </a:br>
            <a:endParaRPr lang="en-CA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0FAC73E-73C3-408E-9260-0246EEA934F6}"/>
              </a:ext>
            </a:extLst>
          </p:cNvPr>
          <p:cNvCxnSpPr>
            <a:cxnSpLocks/>
          </p:cNvCxnSpPr>
          <p:nvPr/>
        </p:nvCxnSpPr>
        <p:spPr>
          <a:xfrm flipH="1">
            <a:off x="3572177" y="2877739"/>
            <a:ext cx="4824126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4E31A7A-8529-4F5E-9888-57E02D78C5B4}"/>
              </a:ext>
            </a:extLst>
          </p:cNvPr>
          <p:cNvSpPr/>
          <p:nvPr/>
        </p:nvSpPr>
        <p:spPr>
          <a:xfrm rot="5400000">
            <a:off x="5841830" y="2260050"/>
            <a:ext cx="284819" cy="1235377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59DC963-7091-41A6-9735-57D9E7EFB1BB}"/>
              </a:ext>
            </a:extLst>
          </p:cNvPr>
          <p:cNvSpPr>
            <a:spLocks noGrp="1"/>
          </p:cNvSpPr>
          <p:nvPr/>
        </p:nvSpPr>
        <p:spPr>
          <a:xfrm>
            <a:off x="3929078" y="3882928"/>
            <a:ext cx="5050535" cy="1920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800" i="1" kern="1200">
                <a:solidFill>
                  <a:srgbClr val="0B826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i="0" dirty="0">
                <a:solidFill>
                  <a:schemeClr val="bg2">
                    <a:lumMod val="50000"/>
                  </a:schemeClr>
                </a:solidFill>
              </a:rPr>
              <a:t>Statistical Prediction Modeling </a:t>
            </a:r>
            <a:r>
              <a:rPr lang="en-CA" sz="2400" b="1" dirty="0">
                <a:solidFill>
                  <a:schemeClr val="bg2">
                    <a:lumMod val="50000"/>
                  </a:schemeClr>
                </a:solidFill>
              </a:rPr>
              <a:t>DATA 2204</a:t>
            </a:r>
          </a:p>
          <a:p>
            <a:pPr algn="l"/>
            <a:endParaRPr lang="en-US" sz="1600" b="1" i="0" dirty="0"/>
          </a:p>
          <a:p>
            <a:pPr algn="l"/>
            <a:endParaRPr lang="en-US" sz="1600" b="1" i="0" dirty="0"/>
          </a:p>
          <a:p>
            <a:r>
              <a:rPr lang="en-US" sz="1600" b="1" dirty="0"/>
              <a:t>Jumana Obeid</a:t>
            </a:r>
          </a:p>
          <a:p>
            <a:r>
              <a:rPr lang="en-US" sz="1600" b="1" dirty="0"/>
              <a:t>100832624</a:t>
            </a:r>
          </a:p>
        </p:txBody>
      </p:sp>
    </p:spTree>
    <p:extLst>
      <p:ext uri="{BB962C8B-B14F-4D97-AF65-F5344CB8AC3E}">
        <p14:creationId xmlns:p14="http://schemas.microsoft.com/office/powerpoint/2010/main" val="1615067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990E23-337B-48DF-9E4A-5584889FF19D}"/>
              </a:ext>
            </a:extLst>
          </p:cNvPr>
          <p:cNvSpPr txBox="1"/>
          <p:nvPr/>
        </p:nvSpPr>
        <p:spPr>
          <a:xfrm>
            <a:off x="1061720" y="325180"/>
            <a:ext cx="9667240" cy="661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18065"/>
                </a:solidFill>
              </a:rPr>
              <a:t>b. Rational Statement (summary of the problem or problems to be addressed by the PPT) – 2% </a:t>
            </a:r>
          </a:p>
          <a:p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Mr.Hughes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In this problem, needs to predict if the patient have cancer based on some input, the algorithm that we will use is "Logistic regression” this algorithm will return the probability of a having either a Benign or Malignant cancer.</a:t>
            </a:r>
          </a:p>
          <a:p>
            <a:r>
              <a:rPr lang="en-US" sz="2000" dirty="0">
                <a:effectLst/>
              </a:rPr>
              <a:t>This type of analysis can help you predict the likelihood of an event happening or a choice being </a:t>
            </a:r>
            <a:r>
              <a:rPr lang="en-US" sz="2000" dirty="0" err="1">
                <a:effectLst/>
              </a:rPr>
              <a:t>made.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This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algorithm assumes that the output , follow a binomial distribution, and that there is a linear relationship between the independent variables and the link function(logit).Also , the independent variables(input/features) have mutually exclusive and exhaustive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categories.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</a:rPr>
              <a:t>The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 dataset contains the following variables: 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ID - ID number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Clump Thickness – 1-10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</a:rPr>
              <a:t>UofCSize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 - Uniformity of Cell Size 1-10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</a:rPr>
              <a:t>UofShape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 - Uniformity of Cell Shape 1-10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Marginal Adhesion - 1-10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</a:rPr>
              <a:t>SECSize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 - Single Epithelial Cell Size 1-10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Bare Nuclei - 1-10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Bland Chromatin - 1-10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Normal Nucleoli - 1-10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Mitoses - 1-10 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Dependent Variable Class –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Benign (i.e. No Cancer) - 2,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Malignant (i.e. Cancer) - 4</a:t>
            </a:r>
          </a:p>
        </p:txBody>
      </p:sp>
    </p:spTree>
    <p:extLst>
      <p:ext uri="{BB962C8B-B14F-4D97-AF65-F5344CB8AC3E}">
        <p14:creationId xmlns:p14="http://schemas.microsoft.com/office/powerpoint/2010/main" val="2472418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990E23-337B-48DF-9E4A-5584889FF19D}"/>
              </a:ext>
            </a:extLst>
          </p:cNvPr>
          <p:cNvSpPr txBox="1"/>
          <p:nvPr/>
        </p:nvSpPr>
        <p:spPr>
          <a:xfrm>
            <a:off x="1061720" y="325180"/>
            <a:ext cx="9453880" cy="71404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18065"/>
                </a:solidFill>
              </a:rPr>
              <a:t>c. Present the Correlation Heatmap and explain two (2) insights – 2% </a:t>
            </a: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Correlated columns, 0.8 and above 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000" dirty="0">
                <a:latin typeface="Arial Unicode MS"/>
              </a:rPr>
              <a:t>There is a strong relation between the class and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UofC</a:t>
            </a:r>
            <a:r>
              <a:rPr lang="en-US" altLang="en-US" sz="2000" dirty="0" err="1">
                <a:latin typeface="Arial Unicode MS"/>
              </a:rPr>
              <a:t>size</a:t>
            </a:r>
            <a:r>
              <a:rPr lang="en-US" altLang="en-US" sz="2000" dirty="0">
                <a:latin typeface="Arial Unicode MS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UofC</a:t>
            </a:r>
            <a:r>
              <a:rPr lang="en-US" altLang="en-US" sz="2000" dirty="0" err="1">
                <a:latin typeface="Arial Unicode MS"/>
              </a:rPr>
              <a:t>shape</a:t>
            </a:r>
            <a:r>
              <a:rPr lang="en-US" altLang="en-US" sz="2000" dirty="0">
                <a:latin typeface="Arial Unicode MS"/>
              </a:rPr>
              <a:t> and barre Nuclei.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Class,UofCSize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sym typeface="Wingdings" panose="05000000000000000000" pitchFamily="2" charset="2"/>
              </a:rPr>
              <a:t>.82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Class ,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UofCShape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sym typeface="Wingdings" panose="05000000000000000000" pitchFamily="2" charset="2"/>
              </a:rPr>
              <a:t> .82</a:t>
            </a:r>
            <a:endParaRPr lang="en-US" altLang="en-US" sz="2000" dirty="0"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Class ,Bare Nuclei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sym typeface="Wingdings" panose="05000000000000000000" pitchFamily="2" charset="2"/>
              </a:rPr>
              <a:t> .82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indent="-457200">
              <a:buFont typeface="+mj-lt"/>
              <a:buAutoNum type="arabicPeriod"/>
            </a:pPr>
            <a:endParaRPr lang="en-US" altLang="en-US" sz="2000" dirty="0">
              <a:latin typeface="Arial Unicode MS"/>
            </a:endParaRPr>
          </a:p>
          <a:p>
            <a:pPr marL="457200" indent="-457200"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The size and shape are </a:t>
            </a:r>
            <a:r>
              <a:rPr lang="en-US" altLang="en-US" sz="2000" dirty="0">
                <a:latin typeface="Arial Unicode MS"/>
              </a:rPr>
              <a:t>strongly correlated, we can keep one of them in the analysis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UofC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Size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and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UofCShape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sym typeface="Wingdings" panose="05000000000000000000" pitchFamily="2" charset="2"/>
              </a:rPr>
              <a:t>.91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en-US" sz="2000" dirty="0">
              <a:latin typeface="Arial Unicode MS"/>
              <a:sym typeface="Wingdings" panose="05000000000000000000" pitchFamily="2" charset="2"/>
            </a:endParaRPr>
          </a:p>
          <a:p>
            <a:r>
              <a:rPr lang="en-US" sz="2000" b="1" dirty="0">
                <a:solidFill>
                  <a:srgbClr val="018065"/>
                </a:solidFill>
              </a:rPr>
              <a:t>c. Present the Learning Curve for the Logistical Regression standard model and identify two (2) insights – 2% </a:t>
            </a:r>
          </a:p>
          <a:p>
            <a:endParaRPr lang="en-US" sz="2000" b="1" dirty="0">
              <a:solidFill>
                <a:srgbClr val="018065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is high accuracy the model tells us that it could be an Overfitting </a:t>
            </a:r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number of features are so many(training and validation are so close to</a:t>
            </a:r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each other.</a:t>
            </a:r>
          </a:p>
          <a:p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Average Bias: 0.02 </a:t>
            </a:r>
          </a:p>
          <a:p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Average Variance: 0.01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000" b="1" dirty="0">
              <a:solidFill>
                <a:srgbClr val="018065"/>
              </a:solidFill>
            </a:endParaRPr>
          </a:p>
          <a:p>
            <a:endParaRPr lang="en-US" sz="2000" b="1" dirty="0">
              <a:solidFill>
                <a:srgbClr val="018065"/>
              </a:solidFill>
            </a:endParaRPr>
          </a:p>
          <a:p>
            <a:endParaRPr lang="en-US" sz="2000" b="1" dirty="0">
              <a:solidFill>
                <a:srgbClr val="018065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55228A-B825-456D-AEEC-403AFC49B4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84" t="44297" r="53500" b="17481"/>
          <a:stretch/>
        </p:blipFill>
        <p:spPr>
          <a:xfrm>
            <a:off x="6878320" y="4426572"/>
            <a:ext cx="2783840" cy="210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399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990E23-337B-48DF-9E4A-5584889FF19D}"/>
              </a:ext>
            </a:extLst>
          </p:cNvPr>
          <p:cNvSpPr txBox="1"/>
          <p:nvPr/>
        </p:nvSpPr>
        <p:spPr>
          <a:xfrm>
            <a:off x="1061720" y="325180"/>
            <a:ext cx="945388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18065"/>
                </a:solidFill>
              </a:rPr>
              <a:t>d. Present and Explain three (3) key insights from the classification report metrics (i.e. Precision, Recall, F1) for the Optimized Logistical Regression Model – 7%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Precision, out of all predictions , we got 98% correct.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about being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precise.how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accurate the model.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Recall , out of all correct guesses(truth) , we got 98% correct.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When predicts positive , how often it is correct. 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F1, the harmonic mean of Precision and Recall, we got 98%.</a:t>
            </a:r>
            <a:endParaRPr lang="en-US" sz="2000" b="1" dirty="0">
              <a:solidFill>
                <a:srgbClr val="018065"/>
              </a:solidFill>
            </a:endParaRPr>
          </a:p>
          <a:p>
            <a:r>
              <a:rPr lang="en-US" sz="2000" b="1" dirty="0">
                <a:solidFill>
                  <a:srgbClr val="018065"/>
                </a:solidFill>
              </a:rPr>
              <a:t>e. Present and Explain two (2) key insights from ROC/AUC Curve (Optimized Model) – 2%</a:t>
            </a:r>
          </a:p>
          <a:p>
            <a:r>
              <a:rPr lang="en-US" sz="2000" b="1" dirty="0">
                <a:solidFill>
                  <a:srgbClr val="018065"/>
                </a:solidFill>
              </a:rPr>
              <a:t>The ROC is plotted with the True Positive rate(y-access) against the FPR(False positive rate).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ROC is a curve of probability , ROC in our case is 1 , it is a perfect model ,it shows the trade off between sensitivity (True Positive Rate)and False Positive Rate(1-Specifity).Classifier that give curves closer to the top-left corner indicate better performance.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Same for the area under the graph AUC , which means that the two classes don’t overlap and are well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separated.This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again supports our assumption of over fitting.</a:t>
            </a:r>
          </a:p>
          <a:p>
            <a:endParaRPr lang="en-US" sz="2000" b="1" dirty="0">
              <a:solidFill>
                <a:srgbClr val="018065"/>
              </a:solidFill>
            </a:endParaRPr>
          </a:p>
          <a:p>
            <a:r>
              <a:rPr lang="en-US" sz="2000" b="1" dirty="0">
                <a:solidFill>
                  <a:srgbClr val="018065"/>
                </a:solidFill>
              </a:rPr>
              <a:t>f. State and explain two (2) recommendations for Mr. John Hughes for next steps. – 2%</a:t>
            </a:r>
            <a:endParaRPr lang="en-US" altLang="en-US" sz="2000" b="1" dirty="0">
              <a:solidFill>
                <a:srgbClr val="018065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Collect more training data,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Reduce the complexity of the model by taking important features only.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Increase the regularization parameter for regularized model.</a:t>
            </a:r>
          </a:p>
          <a:p>
            <a:endParaRPr lang="en-US" sz="2000" b="1" dirty="0">
              <a:solidFill>
                <a:srgbClr val="0180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981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657</Words>
  <Application>Microsoft Office PowerPoint</Application>
  <PresentationFormat>Widescreen</PresentationFormat>
  <Paragraphs>61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Unicode MS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Jumana</dc:creator>
  <cp:lastModifiedBy>Jumana</cp:lastModifiedBy>
  <cp:revision>64</cp:revision>
  <cp:lastPrinted>2022-01-31T18:44:10Z</cp:lastPrinted>
  <dcterms:created xsi:type="dcterms:W3CDTF">2021-11-05T21:11:57Z</dcterms:created>
  <dcterms:modified xsi:type="dcterms:W3CDTF">2022-02-15T15:05:46Z</dcterms:modified>
</cp:coreProperties>
</file>