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0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74C5-1523-42DE-83FF-4C69365CC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101E6-9901-42A4-9DEB-B19E3317E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E480-72D2-455B-A832-83C5E7AF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674D-56AB-44D3-9175-CC678A72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E1504-19BB-4974-9AA0-1166918B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7646-0787-4D4F-80FB-EA7D202F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4B0AF-0B89-4A7A-8421-65CF566BC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2D18-CF58-4E72-92F4-CC447BAD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D2C0-AD63-4C6E-995B-2C6B0C04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FFA67-72AB-4A60-A5DF-C5C1CF5F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BE3CE-4E41-4E6F-B0E2-5ECAEB1E0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B4042-64A0-447C-A12C-201A1F5E8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8659-1CB3-4117-B077-E3165140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ACE7A-288B-41BC-9D7B-37F72241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AB0B-D076-4935-B382-C3D4CA8A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7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8CD0-3BD4-48C9-AFDB-6F2B1056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2A8C-5AB6-4C3C-A152-0BD1795B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D8AC-C2E9-4A9A-A543-69AEBC74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FBA1-0A96-4088-BDC4-7A948478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E323-8C91-4691-B5A7-7D3F7B06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D12A13-6146-4E02-A294-764661102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138" y="5818982"/>
            <a:ext cx="2190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472C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26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3EA4-755A-48A7-92DA-FCD5028C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746AE-6402-4661-AF2E-87675658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919FB-FD2D-4353-9071-405CE871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E7F9-E925-481F-838C-550DBC8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5BD9-E821-4AE3-A8FB-E165DE7B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2285-B071-426F-A18E-A5E315FA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606E-EDE9-4D32-A957-2198B1EF5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175FB-116A-45D6-A34A-4643811C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C8EAD-3C00-42DA-BA6E-33A86C0D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0A3A-4FE3-431A-A680-312489F7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15033-CD61-4CDB-8B7B-AFDCEDBA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032C-DC6E-4FB6-AB71-12D13BE6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E9568-AE86-4ED3-B2DD-33F41CEE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AE574-0D99-4AB2-991B-C2D34BAF6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7250E-84F7-4562-8159-3B029DAC2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21D86-4375-4A9B-9902-2FB990C2D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EB831-43A7-46B0-9A85-DC2FF8B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8D2B0-5151-4161-9054-2E37DEAA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7EE3A-5CCF-4B18-8282-7E29796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090A-B432-4D23-8D8A-9CFF88BD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86BD2-3FE6-4BD8-A766-C5DE0514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1576B-346D-48E1-8A5B-F3AF08BF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23CD3-D962-4E41-B0F9-D4C1B109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F5E38-FB5C-453C-B33E-F899FFAF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829C5-2FCC-4681-914C-C500202A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FA686-D2A6-4D43-88ED-86D4996A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1B0D-ED11-46FA-9684-8BEFD065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5E06-525D-4C96-828F-B697E151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C32E0-FFDF-46BF-BCA9-392DEFB02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E5AB-0ABC-4BCA-9957-B27B8930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5C895-BECA-44C4-B823-BAA5D429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D477-537F-480A-B1C3-B7B9C8D4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C7B4-0AF3-42CD-AF3D-BAA248EE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E2F9F-C78F-4CAF-8383-35120CCEB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C2D85-A6C0-4303-8043-EC9FE05B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031AF-6DAA-41F8-85EC-6DD0B0C5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BBA3-FE52-4DF5-A1A9-503EDDABE72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18222-0CD6-449D-832A-264602EC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FE603-478A-4434-B17A-76C4D096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1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52BFC-7880-4A2A-83AF-1C79A5C9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32528-5BC7-4422-A6AC-F4B59582D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852B-68CF-47A8-9D8F-5E1409B16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BBA3-FE52-4DF5-A1A9-503EDDABE72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48F4-74CA-43B1-B627-24877EA6E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D3C5-BE52-4BF4-A381-E3A79FAFB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E7DE-9726-49C4-A140-113BC6AA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FD10B1-8D7F-42EB-A8E9-322BC8197D68}"/>
              </a:ext>
            </a:extLst>
          </p:cNvPr>
          <p:cNvSpPr>
            <a:spLocks noGrp="1"/>
          </p:cNvSpPr>
          <p:nvPr/>
        </p:nvSpPr>
        <p:spPr>
          <a:xfrm>
            <a:off x="1524000" y="10548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0B8261"/>
                </a:solidFill>
              </a:rPr>
              <a:t>Linear Discriminant </a:t>
            </a:r>
          </a:p>
          <a:p>
            <a:r>
              <a:rPr lang="en-CA" b="1" dirty="0">
                <a:solidFill>
                  <a:srgbClr val="0B8261"/>
                </a:solidFill>
              </a:rPr>
              <a:t>Analysis</a:t>
            </a:r>
            <a:br>
              <a:rPr lang="en-CA" sz="6000" b="1" dirty="0"/>
            </a:br>
            <a:endParaRPr lang="en-CA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4B1B6E0-7336-48E4-A4BC-19BFDB8A25AE}"/>
              </a:ext>
            </a:extLst>
          </p:cNvPr>
          <p:cNvSpPr>
            <a:spLocks noGrp="1"/>
          </p:cNvSpPr>
          <p:nvPr/>
        </p:nvSpPr>
        <p:spPr>
          <a:xfrm>
            <a:off x="1524000" y="4706094"/>
            <a:ext cx="3409950" cy="962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5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Assignment No3</a:t>
            </a:r>
          </a:p>
          <a:p>
            <a:pPr marL="0" indent="0">
              <a:buNone/>
            </a:pPr>
            <a:r>
              <a:rPr lang="en-CA" sz="5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Due Date : </a:t>
            </a:r>
            <a:r>
              <a:rPr lang="en-US" sz="5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,10</a:t>
            </a:r>
            <a:r>
              <a:rPr lang="en-US" sz="56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5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5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March 2022</a:t>
            </a:r>
            <a:br>
              <a:rPr lang="en-US" b="1" dirty="0"/>
            </a:b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FAC73E-73C3-408E-9260-0246EEA934F6}"/>
              </a:ext>
            </a:extLst>
          </p:cNvPr>
          <p:cNvCxnSpPr>
            <a:cxnSpLocks/>
          </p:cNvCxnSpPr>
          <p:nvPr/>
        </p:nvCxnSpPr>
        <p:spPr>
          <a:xfrm flipH="1">
            <a:off x="3572177" y="2877739"/>
            <a:ext cx="482412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4E31A7A-8529-4F5E-9888-57E02D78C5B4}"/>
              </a:ext>
            </a:extLst>
          </p:cNvPr>
          <p:cNvSpPr/>
          <p:nvPr/>
        </p:nvSpPr>
        <p:spPr>
          <a:xfrm rot="5400000">
            <a:off x="5841830" y="2260050"/>
            <a:ext cx="284819" cy="123537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9DC963-7091-41A6-9735-57D9E7EFB1BB}"/>
              </a:ext>
            </a:extLst>
          </p:cNvPr>
          <p:cNvSpPr>
            <a:spLocks noGrp="1"/>
          </p:cNvSpPr>
          <p:nvPr/>
        </p:nvSpPr>
        <p:spPr>
          <a:xfrm>
            <a:off x="3929078" y="3882928"/>
            <a:ext cx="5050535" cy="192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i="1" kern="1200">
                <a:solidFill>
                  <a:srgbClr val="0B826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</a:rPr>
              <a:t>Statistical Prediction Modeling </a:t>
            </a:r>
            <a:r>
              <a:rPr lang="en-CA" sz="2400" b="1" dirty="0">
                <a:solidFill>
                  <a:schemeClr val="bg2">
                    <a:lumMod val="50000"/>
                  </a:schemeClr>
                </a:solidFill>
              </a:rPr>
              <a:t>DATA 2204</a:t>
            </a:r>
          </a:p>
          <a:p>
            <a:pPr algn="l"/>
            <a:endParaRPr lang="en-US" sz="1600" b="1" i="0" dirty="0"/>
          </a:p>
          <a:p>
            <a:pPr algn="l"/>
            <a:endParaRPr lang="en-US" sz="1600" b="1" i="0" dirty="0"/>
          </a:p>
          <a:p>
            <a:r>
              <a:rPr lang="en-US" sz="1600" b="1" dirty="0"/>
              <a:t>Jumana Obeid</a:t>
            </a:r>
          </a:p>
          <a:p>
            <a:r>
              <a:rPr lang="en-US" sz="1600" b="1" dirty="0"/>
              <a:t>100832624</a:t>
            </a:r>
          </a:p>
        </p:txBody>
      </p:sp>
    </p:spTree>
    <p:extLst>
      <p:ext uri="{BB962C8B-B14F-4D97-AF65-F5344CB8AC3E}">
        <p14:creationId xmlns:p14="http://schemas.microsoft.com/office/powerpoint/2010/main" val="161506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990E23-337B-48DF-9E4A-5584889FF19D}"/>
              </a:ext>
            </a:extLst>
          </p:cNvPr>
          <p:cNvSpPr txBox="1"/>
          <p:nvPr/>
        </p:nvSpPr>
        <p:spPr>
          <a:xfrm>
            <a:off x="1082040" y="505122"/>
            <a:ext cx="1029716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18065"/>
                </a:solidFill>
              </a:rPr>
              <a:t>b. Rational Statement (summary of the problem or problems to be addressed by the PPT) – 2% </a:t>
            </a:r>
          </a:p>
          <a:p>
            <a:r>
              <a:rPr lang="en-US" sz="2000" b="1" dirty="0">
                <a:solidFill>
                  <a:srgbClr val="018065"/>
                </a:solidFill>
              </a:rPr>
              <a:t>1) Limitations of logistic regression, why we tried LDA :</a:t>
            </a:r>
            <a:br>
              <a:rPr lang="en-US" dirty="0"/>
            </a:br>
            <a:r>
              <a:rPr lang="en-US" dirty="0"/>
              <a:t>• Unstable with Well Separated Classes. Logistic regression can become unstable when</a:t>
            </a:r>
            <a:br>
              <a:rPr lang="en-US" dirty="0"/>
            </a:br>
            <a:r>
              <a:rPr lang="en-US" dirty="0"/>
              <a:t>the classes are well separated.</a:t>
            </a:r>
            <a:br>
              <a:rPr lang="en-US" dirty="0"/>
            </a:br>
            <a:r>
              <a:rPr lang="en-US" dirty="0"/>
              <a:t>• Unstable with Few Examples. Logistic regression can become unstable when there are</a:t>
            </a:r>
            <a:br>
              <a:rPr lang="en-US" dirty="0"/>
            </a:br>
            <a:r>
              <a:rPr lang="en-US" dirty="0"/>
              <a:t>few examples from which to estimate the parameters.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LDA algorithm is going to compute the probability of being classified as Benign (No Cancer) or Malignant ( Cancer) , Discriminant score will separate the two classes as mentioned before to Benign and Malignant. Having the below features in the dataset :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The independent variables: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Clump Thickness –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UofCSize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- Uniformity of Cell Size 1-10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UofShape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- Uniformity of Cell Shape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Marginal Adhesion - 1-10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SECSize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- Single Epithelial Cell Size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Bare Nuclei - 1-10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Bland Chromatin - 1-10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Normal Nucleoli - 1-10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Mitoses - 1-10 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Dependent Variable Class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Benign (i.e. No Cancer) - 2,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Malignant (i.e. Cancer) - 4</a:t>
            </a:r>
          </a:p>
        </p:txBody>
      </p:sp>
    </p:spTree>
    <p:extLst>
      <p:ext uri="{BB962C8B-B14F-4D97-AF65-F5344CB8AC3E}">
        <p14:creationId xmlns:p14="http://schemas.microsoft.com/office/powerpoint/2010/main" val="247241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990E23-337B-48DF-9E4A-5584889FF19D}"/>
              </a:ext>
            </a:extLst>
          </p:cNvPr>
          <p:cNvSpPr txBox="1"/>
          <p:nvPr/>
        </p:nvSpPr>
        <p:spPr>
          <a:xfrm>
            <a:off x="1021080" y="1351340"/>
            <a:ext cx="94538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18065"/>
                </a:solidFill>
              </a:rPr>
              <a:t>c.Identify</a:t>
            </a:r>
            <a:r>
              <a:rPr lang="en-US" sz="2000" b="1" dirty="0">
                <a:solidFill>
                  <a:srgbClr val="018065"/>
                </a:solidFill>
              </a:rPr>
              <a:t> and explain two (2) key insights from the Pandas Profile Report – 2%</a:t>
            </a:r>
            <a:endParaRPr lang="ar-DZ" sz="2000" b="1" dirty="0">
              <a:solidFill>
                <a:srgbClr val="018065"/>
              </a:solidFill>
            </a:endParaRPr>
          </a:p>
          <a:p>
            <a:endParaRPr lang="ar-DZ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is high correlation between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UofSize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UofCShape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we can exclude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UofCShape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from our test , ensuring that the dataset features are independent, In other words ensuring the accuracy of our test results.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mean of Clump Thickness is 4.442 in the data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and the maximum is 10, minimum is 1.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could be skewed a little and having more data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Could be beneficial .</a:t>
            </a:r>
          </a:p>
          <a:p>
            <a:endParaRPr lang="en-US" sz="2000" b="1" dirty="0">
              <a:solidFill>
                <a:srgbClr val="018065"/>
              </a:solidFill>
            </a:endParaRPr>
          </a:p>
          <a:p>
            <a:endParaRPr lang="en-US" sz="2000" b="1" dirty="0">
              <a:solidFill>
                <a:srgbClr val="01806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A126D-E07B-40C4-965C-FCBDA62FC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00" t="40889" r="31750" b="31407"/>
          <a:stretch/>
        </p:blipFill>
        <p:spPr>
          <a:xfrm>
            <a:off x="6888480" y="3159760"/>
            <a:ext cx="4419600" cy="18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9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990E23-337B-48DF-9E4A-5584889FF19D}"/>
              </a:ext>
            </a:extLst>
          </p:cNvPr>
          <p:cNvSpPr txBox="1"/>
          <p:nvPr/>
        </p:nvSpPr>
        <p:spPr>
          <a:xfrm>
            <a:off x="1061720" y="325180"/>
            <a:ext cx="945388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18065"/>
                </a:solidFill>
              </a:rPr>
              <a:t>d. Present and explain three (3) key insights from the Optimized LDA classification report, but first use SMOTE to ensure that the dataset is balanced. – 6%</a:t>
            </a:r>
          </a:p>
          <a:p>
            <a:r>
              <a:rPr lang="en-US" sz="2000" b="1" dirty="0">
                <a:solidFill>
                  <a:srgbClr val="018065"/>
                </a:solidFill>
              </a:rPr>
              <a:t>1)Using SMOTE </a:t>
            </a:r>
          </a:p>
          <a:p>
            <a:endParaRPr lang="en-US" sz="2000" b="1" dirty="0">
              <a:solidFill>
                <a:srgbClr val="018065"/>
              </a:solidFill>
            </a:endParaRPr>
          </a:p>
          <a:p>
            <a:endParaRPr lang="en-US" sz="2000" b="1" dirty="0">
              <a:solidFill>
                <a:srgbClr val="018065"/>
              </a:solidFill>
            </a:endParaRPr>
          </a:p>
          <a:p>
            <a:endParaRPr lang="en-US" sz="2000" b="1" dirty="0">
              <a:solidFill>
                <a:srgbClr val="018065"/>
              </a:solidFill>
            </a:endParaRPr>
          </a:p>
          <a:p>
            <a:endParaRPr lang="en-US" sz="2000" b="1" dirty="0">
              <a:solidFill>
                <a:srgbClr val="018065"/>
              </a:solidFill>
            </a:endParaRPr>
          </a:p>
          <a:p>
            <a:endParaRPr lang="en-US" sz="2000" b="1" dirty="0">
              <a:solidFill>
                <a:srgbClr val="018065"/>
              </a:solidFill>
            </a:endParaRPr>
          </a:p>
          <a:p>
            <a:endParaRPr lang="en-US" sz="2000" b="1" dirty="0">
              <a:solidFill>
                <a:srgbClr val="018065"/>
              </a:solidFill>
            </a:endParaRPr>
          </a:p>
          <a:p>
            <a:endParaRPr lang="en-US" sz="2000" b="1" dirty="0">
              <a:solidFill>
                <a:srgbClr val="018065"/>
              </a:solidFill>
            </a:endParaRPr>
          </a:p>
          <a:p>
            <a:r>
              <a:rPr lang="en-US" sz="2000" b="1" dirty="0">
                <a:solidFill>
                  <a:srgbClr val="018065"/>
                </a:solidFill>
              </a:rPr>
              <a:t>2) The F1 score is 98% , the model is optimal and the Area under the graph is approximately the largest , the model could be overfitting.</a:t>
            </a:r>
          </a:p>
          <a:p>
            <a:endParaRPr lang="en-US" sz="2000" b="1" dirty="0">
              <a:solidFill>
                <a:srgbClr val="018065"/>
              </a:solidFill>
            </a:endParaRPr>
          </a:p>
          <a:p>
            <a:r>
              <a:rPr lang="en-US" sz="2000" b="1" dirty="0">
                <a:solidFill>
                  <a:srgbClr val="018065"/>
                </a:solidFill>
              </a:rPr>
              <a:t>3)Precision( out of all predictions we got 98% right) and Recall (out of all Correct Predictions the truths, we got 98% right).</a:t>
            </a:r>
          </a:p>
          <a:p>
            <a:endParaRPr lang="en-US" sz="2000" b="1" dirty="0">
              <a:solidFill>
                <a:srgbClr val="018065"/>
              </a:solidFill>
            </a:endParaRPr>
          </a:p>
          <a:p>
            <a:r>
              <a:rPr lang="en-US" sz="2000" b="1" dirty="0">
                <a:solidFill>
                  <a:srgbClr val="018065"/>
                </a:solidFill>
              </a:rPr>
              <a:t>4) ROC ,</a:t>
            </a:r>
            <a:r>
              <a:rPr lang="en-US" sz="2000" dirty="0"/>
              <a:t> The ROC curve shows </a:t>
            </a:r>
            <a:r>
              <a:rPr lang="en-US" sz="2000" b="1" dirty="0"/>
              <a:t>the trade-off between sensitivity (or TPR) and specificity (1 – FPR)</a:t>
            </a:r>
            <a:r>
              <a:rPr lang="en-US" sz="2000" dirty="0"/>
              <a:t>.</a:t>
            </a:r>
            <a:r>
              <a:rPr lang="en-US" sz="2000" b="1" dirty="0">
                <a:solidFill>
                  <a:srgbClr val="018065"/>
                </a:solidFill>
              </a:rPr>
              <a:t> tells us </a:t>
            </a:r>
            <a:r>
              <a:rPr lang="en-US" sz="2000" dirty="0"/>
              <a:t>Classifiers that give curves closer to the top-left corner indicate a better performance.</a:t>
            </a:r>
            <a:endParaRPr lang="en-US" sz="2000" b="1" dirty="0">
              <a:solidFill>
                <a:srgbClr val="018065"/>
              </a:solidFill>
            </a:endParaRPr>
          </a:p>
          <a:p>
            <a:endParaRPr lang="en-US" sz="2000" b="1" dirty="0">
              <a:solidFill>
                <a:srgbClr val="018065"/>
              </a:solidFill>
            </a:endParaRPr>
          </a:p>
          <a:p>
            <a:endParaRPr lang="en-US" sz="2000" b="1" dirty="0">
              <a:solidFill>
                <a:srgbClr val="018065"/>
              </a:solidFill>
            </a:endParaRPr>
          </a:p>
          <a:p>
            <a:endParaRPr lang="en-US" sz="2000" b="1" dirty="0">
              <a:solidFill>
                <a:srgbClr val="01806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F4F2A-F658-4E76-A0EE-53A1B6AFB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0" t="30074" r="20000" b="44741"/>
          <a:stretch/>
        </p:blipFill>
        <p:spPr>
          <a:xfrm>
            <a:off x="1061720" y="1441639"/>
            <a:ext cx="7833360" cy="172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C2388-4DCA-46F0-84FE-E8BBACF0A9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17" t="50000" r="52582" b="16148"/>
          <a:stretch/>
        </p:blipFill>
        <p:spPr>
          <a:xfrm>
            <a:off x="9692640" y="3429000"/>
            <a:ext cx="2113280" cy="15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8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74B44D-7659-47A2-B78E-B267A0A5B90B}"/>
              </a:ext>
            </a:extLst>
          </p:cNvPr>
          <p:cNvSpPr txBox="1"/>
          <p:nvPr/>
        </p:nvSpPr>
        <p:spPr>
          <a:xfrm>
            <a:off x="1087120" y="399703"/>
            <a:ext cx="847344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18065"/>
                </a:solidFill>
              </a:rPr>
              <a:t>e. Compare the Optimized LDA to the Optimized Logistical Regression model (from page 1) identifying three (3) key insights. – 3% </a:t>
            </a:r>
          </a:p>
          <a:p>
            <a:endParaRPr lang="en-US" b="1" dirty="0">
              <a:solidFill>
                <a:srgbClr val="018065"/>
              </a:solidFill>
            </a:endParaRPr>
          </a:p>
          <a:p>
            <a:r>
              <a:rPr lang="en-US" sz="1800" b="1" dirty="0">
                <a:solidFill>
                  <a:srgbClr val="018065"/>
                </a:solidFill>
              </a:rPr>
              <a:t>1)The performance of the two models approximately the same , I believe that this is because we have only two classes , where logistic regression performs </a:t>
            </a:r>
            <a:r>
              <a:rPr lang="en-US" sz="1800" b="1" dirty="0" err="1">
                <a:solidFill>
                  <a:srgbClr val="018065"/>
                </a:solidFill>
              </a:rPr>
              <a:t>well.Both</a:t>
            </a:r>
            <a:r>
              <a:rPr lang="en-US" sz="1800" b="1" dirty="0">
                <a:solidFill>
                  <a:srgbClr val="018065"/>
                </a:solidFill>
              </a:rPr>
              <a:t> score </a:t>
            </a:r>
          </a:p>
          <a:p>
            <a:r>
              <a:rPr lang="en-US" b="1" dirty="0">
                <a:solidFill>
                  <a:srgbClr val="018065"/>
                </a:solidFill>
              </a:rPr>
              <a:t>98% in F1 score.</a:t>
            </a:r>
            <a:endParaRPr lang="en-US" sz="1800" b="1" dirty="0">
              <a:solidFill>
                <a:srgbClr val="018065"/>
              </a:solidFill>
            </a:endParaRPr>
          </a:p>
          <a:p>
            <a:endParaRPr lang="en-US" b="1" dirty="0">
              <a:solidFill>
                <a:srgbClr val="018065"/>
              </a:solidFill>
            </a:endParaRPr>
          </a:p>
          <a:p>
            <a:r>
              <a:rPr lang="en-US" sz="1800" b="1" dirty="0">
                <a:solidFill>
                  <a:srgbClr val="018065"/>
                </a:solidFill>
              </a:rPr>
              <a:t>2)AUC-(Area under the curve , the bigger the better) and ORC -</a:t>
            </a:r>
            <a:r>
              <a:rPr lang="en-US" sz="1800" dirty="0"/>
              <a:t>shows </a:t>
            </a:r>
            <a:r>
              <a:rPr lang="en-US" sz="1800" b="1" dirty="0"/>
              <a:t>the trade-off between sensitivity (or TPR) and specificity (1 – FPR).</a:t>
            </a:r>
            <a:r>
              <a:rPr lang="en-US" sz="1800" b="1" dirty="0">
                <a:solidFill>
                  <a:srgbClr val="018065"/>
                </a:solidFill>
              </a:rPr>
              <a:t>for both models indicates that these models performs very well. There could be an overfitting .</a:t>
            </a:r>
          </a:p>
          <a:p>
            <a:endParaRPr lang="en-US" b="1" dirty="0">
              <a:solidFill>
                <a:srgbClr val="018065"/>
              </a:solidFill>
            </a:endParaRPr>
          </a:p>
          <a:p>
            <a:r>
              <a:rPr lang="en-US" sz="1800" b="1" dirty="0">
                <a:solidFill>
                  <a:srgbClr val="018065"/>
                </a:solidFill>
              </a:rPr>
              <a:t>3)Precision and Recall tells us that both models perform very well.</a:t>
            </a:r>
          </a:p>
          <a:p>
            <a:r>
              <a:rPr lang="en-US" sz="1800" b="1" dirty="0">
                <a:solidFill>
                  <a:srgbClr val="018065"/>
                </a:solidFill>
              </a:rPr>
              <a:t>Precision( out of all predictions we got 98% right) and Recall (out of all Correct Predictions the truths, we got 98% right).</a:t>
            </a:r>
          </a:p>
          <a:p>
            <a:endParaRPr lang="en-US" sz="1800" b="1" dirty="0">
              <a:solidFill>
                <a:srgbClr val="018065"/>
              </a:solidFill>
            </a:endParaRPr>
          </a:p>
          <a:p>
            <a:endParaRPr lang="en-US" sz="1800" b="1" dirty="0">
              <a:solidFill>
                <a:srgbClr val="018065"/>
              </a:solidFill>
            </a:endParaRPr>
          </a:p>
          <a:p>
            <a:r>
              <a:rPr lang="en-US" sz="1800" b="1" dirty="0">
                <a:solidFill>
                  <a:srgbClr val="018065"/>
                </a:solidFill>
              </a:rPr>
              <a:t>f. State and explain two (2) recommendations for Mr. John Hughes for next steps. – 2%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b="1" dirty="0">
                <a:solidFill>
                  <a:srgbClr val="018065"/>
                </a:solidFill>
              </a:rPr>
              <a:t>1-Gather more data for better accuracy .</a:t>
            </a:r>
          </a:p>
          <a:p>
            <a:r>
              <a:rPr lang="en-US" b="1" dirty="0">
                <a:solidFill>
                  <a:srgbClr val="018065"/>
                </a:solidFill>
              </a:rPr>
              <a:t>2-Use important features(from independent variables) only.</a:t>
            </a:r>
            <a:endParaRPr lang="en-US" sz="1800" b="1" dirty="0">
              <a:solidFill>
                <a:srgbClr val="018065"/>
              </a:solidFill>
            </a:endParaRPr>
          </a:p>
          <a:p>
            <a:endParaRPr lang="en-US" sz="1800" b="1" dirty="0">
              <a:solidFill>
                <a:srgbClr val="0180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648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Jumana</dc:creator>
  <cp:lastModifiedBy>Jumana</cp:lastModifiedBy>
  <cp:revision>85</cp:revision>
  <cp:lastPrinted>2022-03-07T16:47:26Z</cp:lastPrinted>
  <dcterms:created xsi:type="dcterms:W3CDTF">2021-11-05T21:11:57Z</dcterms:created>
  <dcterms:modified xsi:type="dcterms:W3CDTF">2022-03-07T16:52:25Z</dcterms:modified>
</cp:coreProperties>
</file>