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 id="259" r:id="rId6"/>
  </p:sldIdLst>
  <p:sldSz cx="12192000" cy="6858000"/>
  <p:notesSz cx="7102475" cy="9037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E25-3470-5BA1-DE3D-C25338E2F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18E28-545C-E1F4-63A5-580A5F495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A7232-3359-31C1-A8CB-A5FDB3CB3E51}"/>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5" name="Footer Placeholder 4">
            <a:extLst>
              <a:ext uri="{FF2B5EF4-FFF2-40B4-BE49-F238E27FC236}">
                <a16:creationId xmlns:a16="http://schemas.microsoft.com/office/drawing/2014/main" id="{4D35A519-0105-DBD0-69B5-6EF255514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8AB51-93C2-150A-65DE-F7A0D9FBD614}"/>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277904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BE6B-7F58-0CF2-FE35-40CF1617CD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2FD7B9-2158-8B16-5973-1ECE825DA5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A2E3C-025D-E033-4209-7FC1F29C1010}"/>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5" name="Footer Placeholder 4">
            <a:extLst>
              <a:ext uri="{FF2B5EF4-FFF2-40B4-BE49-F238E27FC236}">
                <a16:creationId xmlns:a16="http://schemas.microsoft.com/office/drawing/2014/main" id="{7D9F0646-6F5A-900B-5749-1D576C59E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6886B-5DFD-99A2-FCE2-379C5704E0A6}"/>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379732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62719-D22C-F479-010C-FCE6E93BE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F307B-DDA1-0398-0942-97371DA9DA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64017-3087-88F9-C16B-77149AF4EBD2}"/>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5" name="Footer Placeholder 4">
            <a:extLst>
              <a:ext uri="{FF2B5EF4-FFF2-40B4-BE49-F238E27FC236}">
                <a16:creationId xmlns:a16="http://schemas.microsoft.com/office/drawing/2014/main" id="{0E957C0E-1D26-4BE3-22A1-2A03A65EE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D1B22-43BB-C8DC-705E-F3F44A2495A6}"/>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136662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CC67-B4D2-6D6D-618A-8AE2D9FE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64C7F-F8AB-B88A-31D1-CE7706F84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D8F5C-287B-7AE0-786F-CC44B4359A18}"/>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5" name="Footer Placeholder 4">
            <a:extLst>
              <a:ext uri="{FF2B5EF4-FFF2-40B4-BE49-F238E27FC236}">
                <a16:creationId xmlns:a16="http://schemas.microsoft.com/office/drawing/2014/main" id="{B7FC6DE1-0AE7-3CCC-54C4-E8869966D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9DF4A-59EA-5B53-1D7D-EBD0F97BA2F7}"/>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107826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A7F2-8132-5695-F4FB-86622FED4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C1F4C4-90FC-9A6F-F826-24E3D06C2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FD3DBC-A50C-88E3-E3EC-C38099D45D9A}"/>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5" name="Footer Placeholder 4">
            <a:extLst>
              <a:ext uri="{FF2B5EF4-FFF2-40B4-BE49-F238E27FC236}">
                <a16:creationId xmlns:a16="http://schemas.microsoft.com/office/drawing/2014/main" id="{02D71212-3D16-E8BF-F4D2-32B8425E1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10B6B-EF53-8C3C-7A0A-55DA38B1260B}"/>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245271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B5F8-C3D0-866C-C198-AE0EAF7FA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D17F4D-5A8B-E643-F409-CFC7FB8F9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2EAAD-CE08-EEDC-C264-FFBA62170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37505B-D20C-1E3B-D097-2CD67CD2B633}"/>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6" name="Footer Placeholder 5">
            <a:extLst>
              <a:ext uri="{FF2B5EF4-FFF2-40B4-BE49-F238E27FC236}">
                <a16:creationId xmlns:a16="http://schemas.microsoft.com/office/drawing/2014/main" id="{14CDEFE7-E27C-1448-BC87-87B73FA51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CD8D-E5F6-C382-E297-9FF1AF02FD00}"/>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320024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406-7078-48BA-128D-4CAC344AC5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BF6E77-F2DB-1E13-0A40-EE54264C5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2B65E-42F4-8AF2-0338-09D1D8C04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3EC7C-B18E-21B8-8849-3D9FA6905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D4DB4-2FD2-D140-9148-405ABCC94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331C2-DF15-7663-4EEB-9A3C5FF0F828}"/>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8" name="Footer Placeholder 7">
            <a:extLst>
              <a:ext uri="{FF2B5EF4-FFF2-40B4-BE49-F238E27FC236}">
                <a16:creationId xmlns:a16="http://schemas.microsoft.com/office/drawing/2014/main" id="{FBAA776F-CD3D-60F0-7493-B193762110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918538-2526-FDBE-163E-38C371A0CE40}"/>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12202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3ABE-DD96-1E2E-B67D-205773D41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7AB36-3FF7-146E-EB46-09B598312992}"/>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4" name="Footer Placeholder 3">
            <a:extLst>
              <a:ext uri="{FF2B5EF4-FFF2-40B4-BE49-F238E27FC236}">
                <a16:creationId xmlns:a16="http://schemas.microsoft.com/office/drawing/2014/main" id="{187F4EA2-26A9-C7F0-C5DE-4F3936C55C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41525-2C4F-B193-ADD7-396CB1EE39F7}"/>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412064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ABA93-3E19-12E4-F1CE-BED2920C2539}"/>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3" name="Footer Placeholder 2">
            <a:extLst>
              <a:ext uri="{FF2B5EF4-FFF2-40B4-BE49-F238E27FC236}">
                <a16:creationId xmlns:a16="http://schemas.microsoft.com/office/drawing/2014/main" id="{DC828133-8C0E-9A57-AFE4-419660BA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931B0-4915-6EF6-1683-D0B4E9E5DB52}"/>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108149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E0B3-5455-DF27-D499-3D93AE645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A574AF-6701-23D7-40FC-6A4AE3515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91A1F2-0886-2767-B54C-B569EE326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D96C2-ED64-4D1E-1BD2-023EAC405B57}"/>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6" name="Footer Placeholder 5">
            <a:extLst>
              <a:ext uri="{FF2B5EF4-FFF2-40B4-BE49-F238E27FC236}">
                <a16:creationId xmlns:a16="http://schemas.microsoft.com/office/drawing/2014/main" id="{29BD9774-D3C4-8E53-342A-18256EB4B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B305F-03F4-AA77-836D-82A28841657B}"/>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202499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38AC-81D1-CD84-53E9-4B6F17F1E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97518B-509F-B0B9-48C0-415DCEAB0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30178-882D-9E5F-5367-80FB02381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08F1E-42F0-5A59-7EF7-67AE4D2AB587}"/>
              </a:ext>
            </a:extLst>
          </p:cNvPr>
          <p:cNvSpPr>
            <a:spLocks noGrp="1"/>
          </p:cNvSpPr>
          <p:nvPr>
            <p:ph type="dt" sz="half" idx="10"/>
          </p:nvPr>
        </p:nvSpPr>
        <p:spPr/>
        <p:txBody>
          <a:bodyPr/>
          <a:lstStyle/>
          <a:p>
            <a:fld id="{FF116353-945F-4106-BEFD-D5D71FA5247C}" type="datetimeFigureOut">
              <a:rPr lang="en-US" smtClean="0"/>
              <a:t>12/3/2022</a:t>
            </a:fld>
            <a:endParaRPr lang="en-US"/>
          </a:p>
        </p:txBody>
      </p:sp>
      <p:sp>
        <p:nvSpPr>
          <p:cNvPr id="6" name="Footer Placeholder 5">
            <a:extLst>
              <a:ext uri="{FF2B5EF4-FFF2-40B4-BE49-F238E27FC236}">
                <a16:creationId xmlns:a16="http://schemas.microsoft.com/office/drawing/2014/main" id="{38D43CB0-E607-1BAA-2859-3BA0827BA2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0A155A-55E5-26CF-CF39-F0856A68E502}"/>
              </a:ext>
            </a:extLst>
          </p:cNvPr>
          <p:cNvSpPr>
            <a:spLocks noGrp="1"/>
          </p:cNvSpPr>
          <p:nvPr>
            <p:ph type="sldNum" sz="quarter" idx="12"/>
          </p:nvPr>
        </p:nvSpPr>
        <p:spPr/>
        <p:txBody>
          <a:bodyPr/>
          <a:lstStyle/>
          <a:p>
            <a:fld id="{2FB6F442-3091-4752-AC24-3F3C7F378F72}" type="slidenum">
              <a:rPr lang="en-US" smtClean="0"/>
              <a:t>‹#›</a:t>
            </a:fld>
            <a:endParaRPr lang="en-US"/>
          </a:p>
        </p:txBody>
      </p:sp>
    </p:spTree>
    <p:extLst>
      <p:ext uri="{BB962C8B-B14F-4D97-AF65-F5344CB8AC3E}">
        <p14:creationId xmlns:p14="http://schemas.microsoft.com/office/powerpoint/2010/main" val="202722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2ECD5-4981-BD7D-59ED-E5C2B3613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02E93-BF31-EE27-60C5-E2C386BD4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9E3DA-BA06-7132-CFC3-43A50CA5C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16353-945F-4106-BEFD-D5D71FA5247C}" type="datetimeFigureOut">
              <a:rPr lang="en-US" smtClean="0"/>
              <a:t>12/3/2022</a:t>
            </a:fld>
            <a:endParaRPr lang="en-US"/>
          </a:p>
        </p:txBody>
      </p:sp>
      <p:sp>
        <p:nvSpPr>
          <p:cNvPr id="5" name="Footer Placeholder 4">
            <a:extLst>
              <a:ext uri="{FF2B5EF4-FFF2-40B4-BE49-F238E27FC236}">
                <a16:creationId xmlns:a16="http://schemas.microsoft.com/office/drawing/2014/main" id="{A14998A7-1478-5208-3F92-2F0ACF750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9CD41-978E-824C-B5E2-D5F78C7A4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6F442-3091-4752-AC24-3F3C7F378F72}" type="slidenum">
              <a:rPr lang="en-US" smtClean="0"/>
              <a:t>‹#›</a:t>
            </a:fld>
            <a:endParaRPr lang="en-US"/>
          </a:p>
        </p:txBody>
      </p:sp>
    </p:spTree>
    <p:extLst>
      <p:ext uri="{BB962C8B-B14F-4D97-AF65-F5344CB8AC3E}">
        <p14:creationId xmlns:p14="http://schemas.microsoft.com/office/powerpoint/2010/main" val="2716590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BA79D-DCF7-DCD6-12E0-49C31700A067}"/>
              </a:ext>
            </a:extLst>
          </p:cNvPr>
          <p:cNvSpPr>
            <a:spLocks noGrp="1"/>
          </p:cNvSpPr>
          <p:nvPr>
            <p:ph type="title"/>
          </p:nvPr>
        </p:nvSpPr>
        <p:spPr>
          <a:xfrm>
            <a:off x="965199" y="851517"/>
            <a:ext cx="5130795" cy="1461778"/>
          </a:xfrm>
        </p:spPr>
        <p:txBody>
          <a:bodyPr>
            <a:normAutofit/>
          </a:bodyPr>
          <a:lstStyle/>
          <a:p>
            <a:r>
              <a:rPr lang="en-US" sz="4000" b="1" dirty="0"/>
              <a:t>Practice 4</a:t>
            </a:r>
            <a:br>
              <a:rPr lang="en-US" sz="4000" b="1" dirty="0"/>
            </a:br>
            <a:r>
              <a:rPr lang="en-US" sz="4000" dirty="0"/>
              <a:t>Hypothesis Testing</a:t>
            </a:r>
            <a:endParaRPr lang="en-US" sz="4000" b="1" dirty="0"/>
          </a:p>
        </p:txBody>
      </p:sp>
      <p:pic>
        <p:nvPicPr>
          <p:cNvPr id="7" name="Content Placeholder 6" descr="Snooze with solid fill">
            <a:extLst>
              <a:ext uri="{FF2B5EF4-FFF2-40B4-BE49-F238E27FC236}">
                <a16:creationId xmlns:a16="http://schemas.microsoft.com/office/drawing/2014/main" id="{ABBF25AA-6BCD-41AE-67D5-29A39EB37ED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1042" y="1519612"/>
            <a:ext cx="1162356" cy="1162356"/>
          </a:xfrm>
        </p:spPr>
      </p:pic>
      <p:sp>
        <p:nvSpPr>
          <p:cNvPr id="14"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at outline">
            <a:extLst>
              <a:ext uri="{FF2B5EF4-FFF2-40B4-BE49-F238E27FC236}">
                <a16:creationId xmlns:a16="http://schemas.microsoft.com/office/drawing/2014/main" id="{57C01F7D-6286-EC71-C065-932BE5BA1B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3832" y="2103811"/>
            <a:ext cx="3217333" cy="3217333"/>
          </a:xfrm>
          <a:prstGeom prst="rect">
            <a:avLst/>
          </a:prstGeom>
        </p:spPr>
      </p:pic>
      <p:sp>
        <p:nvSpPr>
          <p:cNvPr id="8" name="TextBox 7">
            <a:extLst>
              <a:ext uri="{FF2B5EF4-FFF2-40B4-BE49-F238E27FC236}">
                <a16:creationId xmlns:a16="http://schemas.microsoft.com/office/drawing/2014/main" id="{41170DEA-89E2-79B6-6C60-7E16D327C161}"/>
              </a:ext>
            </a:extLst>
          </p:cNvPr>
          <p:cNvSpPr txBox="1"/>
          <p:nvPr/>
        </p:nvSpPr>
        <p:spPr>
          <a:xfrm>
            <a:off x="965199" y="3821272"/>
            <a:ext cx="4831772" cy="2308324"/>
          </a:xfrm>
          <a:prstGeom prst="rect">
            <a:avLst/>
          </a:prstGeom>
          <a:noFill/>
        </p:spPr>
        <p:txBody>
          <a:bodyPr wrap="none" rtlCol="0">
            <a:spAutoFit/>
          </a:bodyPr>
          <a:lstStyle/>
          <a:p>
            <a:r>
              <a:rPr lang="en-US" sz="2400" i="0" u="none" strike="noStrike" baseline="0" dirty="0">
                <a:solidFill>
                  <a:schemeClr val="tx1">
                    <a:lumMod val="85000"/>
                    <a:lumOff val="15000"/>
                  </a:schemeClr>
                </a:solidFill>
                <a:latin typeface="Aharoni" panose="02010803020104030203" pitchFamily="2" charset="-79"/>
                <a:cs typeface="Aharoni" panose="02010803020104030203" pitchFamily="2" charset="-79"/>
              </a:rPr>
              <a:t>ALY 6010</a:t>
            </a:r>
          </a:p>
          <a:p>
            <a:endParaRPr lang="en-US" sz="2400" i="0" u="none" strike="noStrike" baseline="0" dirty="0">
              <a:solidFill>
                <a:schemeClr val="tx1">
                  <a:lumMod val="85000"/>
                  <a:lumOff val="15000"/>
                </a:schemeClr>
              </a:solidFill>
              <a:latin typeface="Aharoni" panose="02010803020104030203" pitchFamily="2" charset="-79"/>
              <a:cs typeface="Aharoni" panose="02010803020104030203" pitchFamily="2" charset="-79"/>
            </a:endParaRPr>
          </a:p>
          <a:p>
            <a:r>
              <a:rPr lang="en-US" sz="2400" i="0" u="none" strike="noStrike" baseline="0" dirty="0">
                <a:solidFill>
                  <a:schemeClr val="tx1">
                    <a:lumMod val="85000"/>
                    <a:lumOff val="15000"/>
                  </a:schemeClr>
                </a:solidFill>
                <a:latin typeface="Aharoni" panose="02010803020104030203" pitchFamily="2" charset="-79"/>
                <a:cs typeface="Aharoni" panose="02010803020104030203" pitchFamily="2" charset="-79"/>
              </a:rPr>
              <a:t>DR. HARPREET SHARMA</a:t>
            </a:r>
          </a:p>
          <a:p>
            <a:r>
              <a:rPr lang="en-US" sz="2400" i="0" u="none" strike="noStrike" baseline="0" dirty="0">
                <a:solidFill>
                  <a:schemeClr val="tx1">
                    <a:lumMod val="85000"/>
                    <a:lumOff val="15000"/>
                  </a:schemeClr>
                </a:solidFill>
                <a:latin typeface="Aharoni" panose="02010803020104030203" pitchFamily="2" charset="-79"/>
                <a:cs typeface="Aharoni" panose="02010803020104030203" pitchFamily="2" charset="-79"/>
              </a:rPr>
              <a:t>By</a:t>
            </a:r>
          </a:p>
          <a:p>
            <a:r>
              <a:rPr lang="en-US" sz="2400" i="0" u="none" strike="noStrike" baseline="0" dirty="0">
                <a:solidFill>
                  <a:schemeClr val="tx1">
                    <a:lumMod val="85000"/>
                    <a:lumOff val="15000"/>
                  </a:schemeClr>
                </a:solidFill>
                <a:latin typeface="Aharoni" panose="02010803020104030203" pitchFamily="2" charset="-79"/>
                <a:cs typeface="Aharoni" panose="02010803020104030203" pitchFamily="2" charset="-79"/>
              </a:rPr>
              <a:t>JOUMANA OBEID   Nov30th, 2022</a:t>
            </a:r>
            <a:endParaRPr lang="en-US" sz="2400" dirty="0">
              <a:solidFill>
                <a:schemeClr val="tx1">
                  <a:lumMod val="85000"/>
                  <a:lumOff val="15000"/>
                </a:schemeClr>
              </a:solidFill>
              <a:latin typeface="Aharoni" panose="02010803020104030203" pitchFamily="2" charset="-79"/>
              <a:cs typeface="Aharoni" panose="02010803020104030203" pitchFamily="2" charset="-79"/>
            </a:endParaRPr>
          </a:p>
          <a:p>
            <a:endParaRPr lang="en-US" sz="2400" dirty="0">
              <a:solidFill>
                <a:schemeClr val="tx1">
                  <a:lumMod val="85000"/>
                  <a:lumOff val="15000"/>
                </a:schemeClr>
              </a:solidFill>
            </a:endParaRPr>
          </a:p>
        </p:txBody>
      </p:sp>
    </p:spTree>
    <p:extLst>
      <p:ext uri="{BB962C8B-B14F-4D97-AF65-F5344CB8AC3E}">
        <p14:creationId xmlns:p14="http://schemas.microsoft.com/office/powerpoint/2010/main" val="269712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97E88-78C9-C1C8-2700-9C57B71C4DF2}"/>
              </a:ext>
            </a:extLst>
          </p:cNvPr>
          <p:cNvSpPr txBox="1"/>
          <p:nvPr/>
        </p:nvSpPr>
        <p:spPr>
          <a:xfrm>
            <a:off x="555172" y="370114"/>
            <a:ext cx="1512850" cy="400110"/>
          </a:xfrm>
          <a:prstGeom prst="rect">
            <a:avLst/>
          </a:prstGeom>
          <a:noFill/>
        </p:spPr>
        <p:txBody>
          <a:bodyPr wrap="none" rtlCol="0">
            <a:spAutoFit/>
          </a:bodyPr>
          <a:lstStyle/>
          <a:p>
            <a:r>
              <a:rPr lang="en-US" sz="2000" b="1" dirty="0"/>
              <a:t>Introduction</a:t>
            </a:r>
          </a:p>
        </p:txBody>
      </p:sp>
      <p:cxnSp>
        <p:nvCxnSpPr>
          <p:cNvPr id="5" name="Straight Connector 4">
            <a:extLst>
              <a:ext uri="{FF2B5EF4-FFF2-40B4-BE49-F238E27FC236}">
                <a16:creationId xmlns:a16="http://schemas.microsoft.com/office/drawing/2014/main" id="{65940FB0-027E-B0AA-1A43-31844A4F46AF}"/>
              </a:ext>
            </a:extLst>
          </p:cNvPr>
          <p:cNvCxnSpPr/>
          <p:nvPr/>
        </p:nvCxnSpPr>
        <p:spPr>
          <a:xfrm>
            <a:off x="653143" y="770224"/>
            <a:ext cx="978625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A896BAFF-CBC2-62B7-3D61-4B1ABDCDF183}"/>
              </a:ext>
            </a:extLst>
          </p:cNvPr>
          <p:cNvSpPr txBox="1">
            <a:spLocks/>
          </p:cNvSpPr>
          <p:nvPr/>
        </p:nvSpPr>
        <p:spPr>
          <a:xfrm>
            <a:off x="555172" y="770224"/>
            <a:ext cx="8359648" cy="949960"/>
          </a:xfrm>
          <a:prstGeom prst="rect">
            <a:avLst/>
          </a:prstGeom>
        </p:spPr>
        <p:txBody>
          <a:bodyPr>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800" dirty="0"/>
              <a:t>Assumptions about the data in this test </a:t>
            </a:r>
          </a:p>
          <a:p>
            <a:pPr marL="857250" indent="-857250">
              <a:buFont typeface="Wingdings" panose="05000000000000000000" pitchFamily="2" charset="2"/>
              <a:buChar char="v"/>
            </a:pPr>
            <a:endParaRPr lang="en-US" dirty="0"/>
          </a:p>
        </p:txBody>
      </p:sp>
      <p:sp>
        <p:nvSpPr>
          <p:cNvPr id="8" name="TextBox 7">
            <a:extLst>
              <a:ext uri="{FF2B5EF4-FFF2-40B4-BE49-F238E27FC236}">
                <a16:creationId xmlns:a16="http://schemas.microsoft.com/office/drawing/2014/main" id="{AD4FD28D-6DC0-82A6-9116-72AF3EFF283B}"/>
              </a:ext>
            </a:extLst>
          </p:cNvPr>
          <p:cNvSpPr txBox="1"/>
          <p:nvPr/>
        </p:nvSpPr>
        <p:spPr>
          <a:xfrm>
            <a:off x="555172" y="3610917"/>
            <a:ext cx="6096000" cy="1200329"/>
          </a:xfrm>
          <a:prstGeom prst="rect">
            <a:avLst/>
          </a:prstGeom>
          <a:noFill/>
        </p:spPr>
        <p:txBody>
          <a:bodyPr wrap="square">
            <a:spAutoFit/>
          </a:bodyPr>
          <a:lstStyle/>
          <a:p>
            <a:r>
              <a:rPr lang="en-US" sz="1800" b="1" dirty="0">
                <a:solidFill>
                  <a:schemeClr val="accent6">
                    <a:lumMod val="75000"/>
                  </a:schemeClr>
                </a:solidFill>
              </a:rPr>
              <a:t>We will use t-test </a:t>
            </a:r>
            <a:r>
              <a:rPr lang="en-US" sz="1800" b="1">
                <a:solidFill>
                  <a:schemeClr val="accent6">
                    <a:lumMod val="75000"/>
                  </a:schemeClr>
                </a:solidFill>
              </a:rPr>
              <a:t>to because</a:t>
            </a:r>
            <a:r>
              <a:rPr lang="en-US" sz="1800" b="1" dirty="0">
                <a:solidFill>
                  <a:schemeClr val="accent6">
                    <a:lumMod val="75000"/>
                  </a:schemeClr>
                </a:solidFill>
              </a:rPr>
              <a:t>:</a:t>
            </a:r>
          </a:p>
          <a:p>
            <a:r>
              <a:rPr lang="en-US" sz="1800" dirty="0"/>
              <a:t>The data set record is less than 30 </a:t>
            </a:r>
          </a:p>
          <a:p>
            <a:r>
              <a:rPr lang="en-US" sz="1800" dirty="0"/>
              <a:t>The population standard deviation is not known.</a:t>
            </a:r>
          </a:p>
          <a:p>
            <a:r>
              <a:rPr lang="en-US" dirty="0"/>
              <a:t>The data is normally distributed.</a:t>
            </a:r>
            <a:r>
              <a:rPr lang="en-US" sz="1800" dirty="0"/>
              <a:t> </a:t>
            </a:r>
          </a:p>
        </p:txBody>
      </p:sp>
      <p:sp>
        <p:nvSpPr>
          <p:cNvPr id="9" name="TextBox 8">
            <a:extLst>
              <a:ext uri="{FF2B5EF4-FFF2-40B4-BE49-F238E27FC236}">
                <a16:creationId xmlns:a16="http://schemas.microsoft.com/office/drawing/2014/main" id="{B941AE30-1BFB-BF66-0D64-3D7F14DC38C4}"/>
              </a:ext>
            </a:extLst>
          </p:cNvPr>
          <p:cNvSpPr txBox="1"/>
          <p:nvPr/>
        </p:nvSpPr>
        <p:spPr>
          <a:xfrm>
            <a:off x="555172" y="1787199"/>
            <a:ext cx="7848600" cy="1219200"/>
          </a:xfrm>
          <a:prstGeom prst="rect">
            <a:avLst/>
          </a:prstGeom>
          <a:noFill/>
        </p:spPr>
        <p:txBody>
          <a:bodyPr wrap="square" rtlCol="0">
            <a:spAutoFit/>
          </a:bodyPr>
          <a:lstStyle/>
          <a:p>
            <a:r>
              <a:rPr lang="en-US" dirty="0"/>
              <a:t>The t-test of two samples is done to know if there is a significant difference between the two samples. These two samples can be independent, as seen in the first example. The second two samples are related. We will do the paired test as in the second example.</a:t>
            </a:r>
          </a:p>
        </p:txBody>
      </p:sp>
    </p:spTree>
    <p:extLst>
      <p:ext uri="{BB962C8B-B14F-4D97-AF65-F5344CB8AC3E}">
        <p14:creationId xmlns:p14="http://schemas.microsoft.com/office/powerpoint/2010/main" val="190794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40922A-0837-EEF4-1BAD-10949B2367D5}"/>
              </a:ext>
            </a:extLst>
          </p:cNvPr>
          <p:cNvSpPr/>
          <p:nvPr/>
        </p:nvSpPr>
        <p:spPr>
          <a:xfrm>
            <a:off x="5546272" y="2416629"/>
            <a:ext cx="5872842" cy="2394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CC460E-2A8D-4D91-E6B6-01A84A6F16B6}"/>
              </a:ext>
            </a:extLst>
          </p:cNvPr>
          <p:cNvSpPr txBox="1"/>
          <p:nvPr/>
        </p:nvSpPr>
        <p:spPr>
          <a:xfrm>
            <a:off x="555172" y="370114"/>
            <a:ext cx="4626331" cy="400110"/>
          </a:xfrm>
          <a:prstGeom prst="rect">
            <a:avLst/>
          </a:prstGeom>
          <a:noFill/>
        </p:spPr>
        <p:txBody>
          <a:bodyPr wrap="none" rtlCol="0">
            <a:spAutoFit/>
          </a:bodyPr>
          <a:lstStyle/>
          <a:p>
            <a:r>
              <a:rPr lang="en-US" sz="2000" b="1" dirty="0"/>
              <a:t>Part 1 Male and Female Cats Body Weight</a:t>
            </a:r>
          </a:p>
        </p:txBody>
      </p:sp>
      <p:cxnSp>
        <p:nvCxnSpPr>
          <p:cNvPr id="6" name="Straight Connector 5">
            <a:extLst>
              <a:ext uri="{FF2B5EF4-FFF2-40B4-BE49-F238E27FC236}">
                <a16:creationId xmlns:a16="http://schemas.microsoft.com/office/drawing/2014/main" id="{994119BF-AB42-6BF7-01F6-2F76B393CA29}"/>
              </a:ext>
            </a:extLst>
          </p:cNvPr>
          <p:cNvCxnSpPr/>
          <p:nvPr/>
        </p:nvCxnSpPr>
        <p:spPr>
          <a:xfrm>
            <a:off x="653143" y="770224"/>
            <a:ext cx="97862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60E53C6C-802B-D448-6B36-20A16C54840F}"/>
              </a:ext>
            </a:extLst>
          </p:cNvPr>
          <p:cNvSpPr txBox="1">
            <a:spLocks/>
          </p:cNvSpPr>
          <p:nvPr/>
        </p:nvSpPr>
        <p:spPr>
          <a:xfrm>
            <a:off x="555172" y="770224"/>
            <a:ext cx="8359648" cy="949960"/>
          </a:xfrm>
          <a:prstGeom prst="rect">
            <a:avLst/>
          </a:prstGeom>
        </p:spPr>
        <p:txBody>
          <a:bodyPr>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800" dirty="0"/>
              <a:t>Introduction and Problem Statement </a:t>
            </a:r>
          </a:p>
          <a:p>
            <a:pPr marL="857250" indent="-857250">
              <a:buFont typeface="Wingdings" panose="05000000000000000000" pitchFamily="2" charset="2"/>
              <a:buChar char="v"/>
            </a:pPr>
            <a:endParaRPr lang="en-US" dirty="0"/>
          </a:p>
        </p:txBody>
      </p:sp>
      <p:sp>
        <p:nvSpPr>
          <p:cNvPr id="9" name="TextBox 8">
            <a:extLst>
              <a:ext uri="{FF2B5EF4-FFF2-40B4-BE49-F238E27FC236}">
                <a16:creationId xmlns:a16="http://schemas.microsoft.com/office/drawing/2014/main" id="{AA37F440-E61A-A665-CC3D-2E0185062142}"/>
              </a:ext>
            </a:extLst>
          </p:cNvPr>
          <p:cNvSpPr txBox="1"/>
          <p:nvPr/>
        </p:nvSpPr>
        <p:spPr>
          <a:xfrm>
            <a:off x="555171" y="1397019"/>
            <a:ext cx="9241971" cy="646331"/>
          </a:xfrm>
          <a:prstGeom prst="rect">
            <a:avLst/>
          </a:prstGeom>
          <a:noFill/>
        </p:spPr>
        <p:txBody>
          <a:bodyPr wrap="square">
            <a:spAutoFit/>
          </a:bodyPr>
          <a:lstStyle/>
          <a:p>
            <a:r>
              <a:rPr lang="en-US" dirty="0"/>
              <a:t>We want to know if the average male cat's body weight and the average female cat's body weight difference is insignificant. (</a:t>
            </a:r>
            <a:r>
              <a:rPr lang="en-US" b="1" dirty="0"/>
              <a:t>NULL Hypothesis</a:t>
            </a:r>
            <a:r>
              <a:rPr lang="en-US" dirty="0"/>
              <a:t>).</a:t>
            </a:r>
          </a:p>
        </p:txBody>
      </p:sp>
      <p:sp>
        <p:nvSpPr>
          <p:cNvPr id="10" name="TextBox 9">
            <a:extLst>
              <a:ext uri="{FF2B5EF4-FFF2-40B4-BE49-F238E27FC236}">
                <a16:creationId xmlns:a16="http://schemas.microsoft.com/office/drawing/2014/main" id="{5D2A776B-4FA8-9160-13B3-510273439F1D}"/>
              </a:ext>
            </a:extLst>
          </p:cNvPr>
          <p:cNvSpPr txBox="1"/>
          <p:nvPr/>
        </p:nvSpPr>
        <p:spPr>
          <a:xfrm>
            <a:off x="555171" y="3318705"/>
            <a:ext cx="3973286" cy="3139321"/>
          </a:xfrm>
          <a:prstGeom prst="rect">
            <a:avLst/>
          </a:prstGeom>
          <a:noFill/>
        </p:spPr>
        <p:txBody>
          <a:bodyPr wrap="square" rtlCol="0">
            <a:spAutoFit/>
          </a:bodyPr>
          <a:lstStyle/>
          <a:p>
            <a:r>
              <a:rPr lang="en-US" b="1" dirty="0"/>
              <a:t>Alternate Hypothesis </a:t>
            </a:r>
            <a:r>
              <a:rPr lang="en-US" dirty="0"/>
              <a:t>: The difference is significant.</a:t>
            </a:r>
          </a:p>
          <a:p>
            <a:endParaRPr lang="en-US" dirty="0"/>
          </a:p>
          <a:p>
            <a:r>
              <a:rPr lang="en-US" dirty="0"/>
              <a:t>We </a:t>
            </a:r>
            <a:r>
              <a:rPr lang="en-US" b="1" dirty="0"/>
              <a:t>reject </a:t>
            </a:r>
            <a:r>
              <a:rPr lang="en-US" dirty="0"/>
              <a:t>the null hypothesis because the p-value.</a:t>
            </a:r>
            <a:r>
              <a:rPr lang="en-US" b="1" dirty="0"/>
              <a:t>0024 &lt;.05 </a:t>
            </a:r>
            <a:r>
              <a:rPr lang="en-US" dirty="0"/>
              <a:t>significance level at a </a:t>
            </a:r>
            <a:r>
              <a:rPr lang="en-US" b="1" dirty="0"/>
              <a:t>95% </a:t>
            </a:r>
            <a:r>
              <a:rPr lang="en-US" dirty="0"/>
              <a:t>confidence interval.</a:t>
            </a:r>
          </a:p>
          <a:p>
            <a:endParaRPr lang="en-US" dirty="0"/>
          </a:p>
          <a:p>
            <a:r>
              <a:rPr lang="en-US" dirty="0"/>
              <a:t>We conclude that the difference is significant between the female cat’s weight and the male cat’s weight at 95% confidence level .</a:t>
            </a:r>
          </a:p>
        </p:txBody>
      </p:sp>
      <p:pic>
        <p:nvPicPr>
          <p:cNvPr id="3" name="Picture 2">
            <a:extLst>
              <a:ext uri="{FF2B5EF4-FFF2-40B4-BE49-F238E27FC236}">
                <a16:creationId xmlns:a16="http://schemas.microsoft.com/office/drawing/2014/main" id="{6FD75744-A395-9D85-0021-E20892D8EB50}"/>
              </a:ext>
            </a:extLst>
          </p:cNvPr>
          <p:cNvPicPr>
            <a:picLocks noChangeAspect="1"/>
          </p:cNvPicPr>
          <p:nvPr/>
        </p:nvPicPr>
        <p:blipFill rotWithShape="1">
          <a:blip r:embed="rId2"/>
          <a:srcRect l="804" t="63188" r="54509" b="11231"/>
          <a:stretch/>
        </p:blipFill>
        <p:spPr>
          <a:xfrm>
            <a:off x="5758542" y="2812590"/>
            <a:ext cx="5448301" cy="1754327"/>
          </a:xfrm>
          <a:prstGeom prst="rect">
            <a:avLst/>
          </a:prstGeom>
        </p:spPr>
      </p:pic>
      <p:pic>
        <p:nvPicPr>
          <p:cNvPr id="8" name="Picture 7">
            <a:extLst>
              <a:ext uri="{FF2B5EF4-FFF2-40B4-BE49-F238E27FC236}">
                <a16:creationId xmlns:a16="http://schemas.microsoft.com/office/drawing/2014/main" id="{246B37EE-1469-7D4F-1A72-707BA9E10345}"/>
              </a:ext>
            </a:extLst>
          </p:cNvPr>
          <p:cNvPicPr>
            <a:picLocks noChangeAspect="1"/>
          </p:cNvPicPr>
          <p:nvPr/>
        </p:nvPicPr>
        <p:blipFill rotWithShape="1">
          <a:blip r:embed="rId3"/>
          <a:srcRect l="29018" t="75602" r="43661" b="13333"/>
          <a:stretch/>
        </p:blipFill>
        <p:spPr>
          <a:xfrm>
            <a:off x="443594" y="2346978"/>
            <a:ext cx="3331029" cy="758843"/>
          </a:xfrm>
          <a:prstGeom prst="rect">
            <a:avLst/>
          </a:prstGeom>
        </p:spPr>
      </p:pic>
    </p:spTree>
    <p:extLst>
      <p:ext uri="{BB962C8B-B14F-4D97-AF65-F5344CB8AC3E}">
        <p14:creationId xmlns:p14="http://schemas.microsoft.com/office/powerpoint/2010/main" val="46261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0368DE-A07D-829C-8B81-4670B16A661B}"/>
              </a:ext>
            </a:extLst>
          </p:cNvPr>
          <p:cNvSpPr/>
          <p:nvPr/>
        </p:nvSpPr>
        <p:spPr>
          <a:xfrm>
            <a:off x="5611586" y="2742968"/>
            <a:ext cx="5872842" cy="2394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598773-442A-36F7-CD0E-2626ED884BEB}"/>
              </a:ext>
            </a:extLst>
          </p:cNvPr>
          <p:cNvPicPr>
            <a:picLocks noChangeAspect="1"/>
          </p:cNvPicPr>
          <p:nvPr/>
        </p:nvPicPr>
        <p:blipFill rotWithShape="1">
          <a:blip r:embed="rId2"/>
          <a:srcRect l="715" t="63016" r="55445" b="12699"/>
          <a:stretch/>
        </p:blipFill>
        <p:spPr>
          <a:xfrm>
            <a:off x="5875564" y="3099396"/>
            <a:ext cx="5344885" cy="1665514"/>
          </a:xfrm>
          <a:prstGeom prst="rect">
            <a:avLst/>
          </a:prstGeom>
        </p:spPr>
      </p:pic>
      <p:cxnSp>
        <p:nvCxnSpPr>
          <p:cNvPr id="8" name="Straight Connector 7">
            <a:extLst>
              <a:ext uri="{FF2B5EF4-FFF2-40B4-BE49-F238E27FC236}">
                <a16:creationId xmlns:a16="http://schemas.microsoft.com/office/drawing/2014/main" id="{761A7508-A517-A0AF-F05C-463775E0E367}"/>
              </a:ext>
            </a:extLst>
          </p:cNvPr>
          <p:cNvCxnSpPr/>
          <p:nvPr/>
        </p:nvCxnSpPr>
        <p:spPr>
          <a:xfrm>
            <a:off x="653143" y="770224"/>
            <a:ext cx="97862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BA16FE9-18DD-E851-40C5-44A8F8CD8FF7}"/>
              </a:ext>
            </a:extLst>
          </p:cNvPr>
          <p:cNvSpPr txBox="1">
            <a:spLocks/>
          </p:cNvSpPr>
          <p:nvPr/>
        </p:nvSpPr>
        <p:spPr>
          <a:xfrm>
            <a:off x="555172" y="770224"/>
            <a:ext cx="8359648" cy="949960"/>
          </a:xfrm>
          <a:prstGeom prst="rect">
            <a:avLst/>
          </a:prstGeom>
        </p:spPr>
        <p:txBody>
          <a:bodyPr>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800" dirty="0"/>
              <a:t>Introduction and Problem Statement </a:t>
            </a:r>
          </a:p>
          <a:p>
            <a:pPr marL="857250" indent="-857250">
              <a:buFont typeface="Wingdings" panose="05000000000000000000" pitchFamily="2" charset="2"/>
              <a:buChar char="v"/>
            </a:pPr>
            <a:endParaRPr lang="en-US" dirty="0"/>
          </a:p>
        </p:txBody>
      </p:sp>
      <p:sp>
        <p:nvSpPr>
          <p:cNvPr id="10" name="TextBox 9">
            <a:extLst>
              <a:ext uri="{FF2B5EF4-FFF2-40B4-BE49-F238E27FC236}">
                <a16:creationId xmlns:a16="http://schemas.microsoft.com/office/drawing/2014/main" id="{ADFD4EA9-74F8-F241-623E-ADE20FDDA388}"/>
              </a:ext>
            </a:extLst>
          </p:cNvPr>
          <p:cNvSpPr txBox="1"/>
          <p:nvPr/>
        </p:nvSpPr>
        <p:spPr>
          <a:xfrm>
            <a:off x="555172" y="370114"/>
            <a:ext cx="5227585" cy="400110"/>
          </a:xfrm>
          <a:prstGeom prst="rect">
            <a:avLst/>
          </a:prstGeom>
          <a:noFill/>
        </p:spPr>
        <p:txBody>
          <a:bodyPr wrap="none" rtlCol="0">
            <a:spAutoFit/>
          </a:bodyPr>
          <a:lstStyle/>
          <a:p>
            <a:r>
              <a:rPr lang="en-US" sz="2000" b="1" dirty="0"/>
              <a:t>Part 2 Sleep Readings in Two Weeks-Paired Test</a:t>
            </a:r>
          </a:p>
        </p:txBody>
      </p:sp>
      <p:sp>
        <p:nvSpPr>
          <p:cNvPr id="11" name="TextBox 10">
            <a:extLst>
              <a:ext uri="{FF2B5EF4-FFF2-40B4-BE49-F238E27FC236}">
                <a16:creationId xmlns:a16="http://schemas.microsoft.com/office/drawing/2014/main" id="{FB300E72-AD77-A6A1-28EA-0546FF56CFB1}"/>
              </a:ext>
            </a:extLst>
          </p:cNvPr>
          <p:cNvSpPr txBox="1"/>
          <p:nvPr/>
        </p:nvSpPr>
        <p:spPr>
          <a:xfrm>
            <a:off x="566057" y="1397019"/>
            <a:ext cx="9241971" cy="646331"/>
          </a:xfrm>
          <a:prstGeom prst="rect">
            <a:avLst/>
          </a:prstGeom>
          <a:noFill/>
        </p:spPr>
        <p:txBody>
          <a:bodyPr wrap="square">
            <a:spAutoFit/>
          </a:bodyPr>
          <a:lstStyle/>
          <a:p>
            <a:r>
              <a:rPr lang="en-US" dirty="0"/>
              <a:t>We want to know if the meditation influences the sleep quality .</a:t>
            </a:r>
          </a:p>
          <a:p>
            <a:r>
              <a:rPr lang="en-US" dirty="0"/>
              <a:t>We will assume that the mediation has no effect. (</a:t>
            </a:r>
            <a:r>
              <a:rPr lang="en-US" b="1" dirty="0"/>
              <a:t>NULL Hypothesis</a:t>
            </a:r>
            <a:r>
              <a:rPr lang="en-US" dirty="0"/>
              <a:t>).</a:t>
            </a:r>
          </a:p>
        </p:txBody>
      </p:sp>
      <p:pic>
        <p:nvPicPr>
          <p:cNvPr id="12" name="Picture 11">
            <a:extLst>
              <a:ext uri="{FF2B5EF4-FFF2-40B4-BE49-F238E27FC236}">
                <a16:creationId xmlns:a16="http://schemas.microsoft.com/office/drawing/2014/main" id="{0B90EBD4-F1D7-E641-D3A8-097B7CD5666C}"/>
              </a:ext>
            </a:extLst>
          </p:cNvPr>
          <p:cNvPicPr>
            <a:picLocks noChangeAspect="1"/>
          </p:cNvPicPr>
          <p:nvPr/>
        </p:nvPicPr>
        <p:blipFill rotWithShape="1">
          <a:blip r:embed="rId3"/>
          <a:srcRect l="29018" t="75602" r="43661" b="13333"/>
          <a:stretch/>
        </p:blipFill>
        <p:spPr>
          <a:xfrm>
            <a:off x="555171" y="2290722"/>
            <a:ext cx="3331029" cy="758843"/>
          </a:xfrm>
          <a:prstGeom prst="rect">
            <a:avLst/>
          </a:prstGeom>
        </p:spPr>
      </p:pic>
      <p:sp>
        <p:nvSpPr>
          <p:cNvPr id="14" name="TextBox 13">
            <a:extLst>
              <a:ext uri="{FF2B5EF4-FFF2-40B4-BE49-F238E27FC236}">
                <a16:creationId xmlns:a16="http://schemas.microsoft.com/office/drawing/2014/main" id="{CF34AFAE-8B49-ACBF-4F9D-59202B7EE306}"/>
              </a:ext>
            </a:extLst>
          </p:cNvPr>
          <p:cNvSpPr txBox="1"/>
          <p:nvPr/>
        </p:nvSpPr>
        <p:spPr>
          <a:xfrm>
            <a:off x="555171" y="3285822"/>
            <a:ext cx="3646715" cy="646331"/>
          </a:xfrm>
          <a:prstGeom prst="rect">
            <a:avLst/>
          </a:prstGeom>
          <a:noFill/>
        </p:spPr>
        <p:txBody>
          <a:bodyPr wrap="square">
            <a:spAutoFit/>
          </a:bodyPr>
          <a:lstStyle/>
          <a:p>
            <a:r>
              <a:rPr lang="en-US" b="1" dirty="0"/>
              <a:t>Alternate Hypothesis </a:t>
            </a:r>
            <a:r>
              <a:rPr lang="en-US" dirty="0"/>
              <a:t>: The meditation affects the sleep quality.</a:t>
            </a:r>
          </a:p>
        </p:txBody>
      </p:sp>
      <p:sp>
        <p:nvSpPr>
          <p:cNvPr id="16" name="TextBox 15">
            <a:extLst>
              <a:ext uri="{FF2B5EF4-FFF2-40B4-BE49-F238E27FC236}">
                <a16:creationId xmlns:a16="http://schemas.microsoft.com/office/drawing/2014/main" id="{EF32D915-15EF-1687-CC8D-473D68C77A70}"/>
              </a:ext>
            </a:extLst>
          </p:cNvPr>
          <p:cNvSpPr txBox="1"/>
          <p:nvPr/>
        </p:nvSpPr>
        <p:spPr>
          <a:xfrm>
            <a:off x="555171" y="4350655"/>
            <a:ext cx="3526972" cy="2031325"/>
          </a:xfrm>
          <a:prstGeom prst="rect">
            <a:avLst/>
          </a:prstGeom>
          <a:noFill/>
        </p:spPr>
        <p:txBody>
          <a:bodyPr wrap="square">
            <a:spAutoFit/>
          </a:bodyPr>
          <a:lstStyle/>
          <a:p>
            <a:r>
              <a:rPr lang="en-US" dirty="0"/>
              <a:t>We </a:t>
            </a:r>
            <a:r>
              <a:rPr lang="en-US" b="1" dirty="0"/>
              <a:t>reject </a:t>
            </a:r>
            <a:r>
              <a:rPr lang="en-US" dirty="0"/>
              <a:t>the null hypothesis because the p-value.</a:t>
            </a:r>
            <a:r>
              <a:rPr lang="en-US" b="1" dirty="0"/>
              <a:t>0833 &lt;.05 </a:t>
            </a:r>
            <a:r>
              <a:rPr lang="en-US" dirty="0"/>
              <a:t>significance level at a </a:t>
            </a:r>
            <a:r>
              <a:rPr lang="en-US" b="1" dirty="0"/>
              <a:t>95% </a:t>
            </a:r>
            <a:r>
              <a:rPr lang="en-US" dirty="0"/>
              <a:t>confidence interval.</a:t>
            </a:r>
          </a:p>
          <a:p>
            <a:endParaRPr lang="en-US" dirty="0"/>
          </a:p>
          <a:p>
            <a:r>
              <a:rPr lang="en-US" dirty="0"/>
              <a:t>The meditation affects the sleeping quality .</a:t>
            </a:r>
          </a:p>
        </p:txBody>
      </p:sp>
    </p:spTree>
    <p:extLst>
      <p:ext uri="{BB962C8B-B14F-4D97-AF65-F5344CB8AC3E}">
        <p14:creationId xmlns:p14="http://schemas.microsoft.com/office/powerpoint/2010/main" val="118922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921C94-DD93-2B22-1CF7-F38E72744BDF}"/>
              </a:ext>
            </a:extLst>
          </p:cNvPr>
          <p:cNvSpPr/>
          <p:nvPr/>
        </p:nvSpPr>
        <p:spPr>
          <a:xfrm>
            <a:off x="5546272" y="2416629"/>
            <a:ext cx="5872842" cy="2394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4E49D6-FE91-9620-CD2F-440F7E314563}"/>
              </a:ext>
            </a:extLst>
          </p:cNvPr>
          <p:cNvPicPr>
            <a:picLocks noChangeAspect="1"/>
          </p:cNvPicPr>
          <p:nvPr/>
        </p:nvPicPr>
        <p:blipFill rotWithShape="1">
          <a:blip r:embed="rId2"/>
          <a:srcRect l="804" t="67460" r="55803" b="11746"/>
          <a:stretch/>
        </p:blipFill>
        <p:spPr>
          <a:xfrm>
            <a:off x="5837464" y="2901039"/>
            <a:ext cx="5290458" cy="1426028"/>
          </a:xfrm>
          <a:prstGeom prst="rect">
            <a:avLst/>
          </a:prstGeom>
        </p:spPr>
      </p:pic>
      <p:sp>
        <p:nvSpPr>
          <p:cNvPr id="7" name="TextBox 6">
            <a:extLst>
              <a:ext uri="{FF2B5EF4-FFF2-40B4-BE49-F238E27FC236}">
                <a16:creationId xmlns:a16="http://schemas.microsoft.com/office/drawing/2014/main" id="{8C1D7275-6FE9-8625-ACF9-3BF47FD7E3C4}"/>
              </a:ext>
            </a:extLst>
          </p:cNvPr>
          <p:cNvSpPr txBox="1"/>
          <p:nvPr/>
        </p:nvSpPr>
        <p:spPr>
          <a:xfrm>
            <a:off x="555172" y="370114"/>
            <a:ext cx="5227585" cy="400110"/>
          </a:xfrm>
          <a:prstGeom prst="rect">
            <a:avLst/>
          </a:prstGeom>
          <a:noFill/>
        </p:spPr>
        <p:txBody>
          <a:bodyPr wrap="none" rtlCol="0">
            <a:spAutoFit/>
          </a:bodyPr>
          <a:lstStyle/>
          <a:p>
            <a:r>
              <a:rPr lang="en-US" sz="2000" b="1" dirty="0"/>
              <a:t>Part 2 Sleep Readings in Two Weeks-Paired Test</a:t>
            </a:r>
          </a:p>
        </p:txBody>
      </p:sp>
      <p:cxnSp>
        <p:nvCxnSpPr>
          <p:cNvPr id="8" name="Straight Connector 7">
            <a:extLst>
              <a:ext uri="{FF2B5EF4-FFF2-40B4-BE49-F238E27FC236}">
                <a16:creationId xmlns:a16="http://schemas.microsoft.com/office/drawing/2014/main" id="{4A17CDE0-91FC-252B-DDAF-6070E0F17C76}"/>
              </a:ext>
            </a:extLst>
          </p:cNvPr>
          <p:cNvCxnSpPr/>
          <p:nvPr/>
        </p:nvCxnSpPr>
        <p:spPr>
          <a:xfrm>
            <a:off x="653143" y="770224"/>
            <a:ext cx="97862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4A7200E-BDF6-6BED-2F99-2CD62B234AFA}"/>
              </a:ext>
            </a:extLst>
          </p:cNvPr>
          <p:cNvSpPr txBox="1">
            <a:spLocks/>
          </p:cNvSpPr>
          <p:nvPr/>
        </p:nvSpPr>
        <p:spPr>
          <a:xfrm>
            <a:off x="555172" y="770224"/>
            <a:ext cx="8359648" cy="949960"/>
          </a:xfrm>
          <a:prstGeom prst="rect">
            <a:avLst/>
          </a:prstGeom>
        </p:spPr>
        <p:txBody>
          <a:bodyPr>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800" dirty="0"/>
              <a:t>Continued</a:t>
            </a:r>
          </a:p>
          <a:p>
            <a:pPr marL="857250" indent="-857250">
              <a:buFont typeface="Wingdings" panose="05000000000000000000" pitchFamily="2" charset="2"/>
              <a:buChar char="v"/>
            </a:pPr>
            <a:endParaRPr lang="en-US" dirty="0"/>
          </a:p>
        </p:txBody>
      </p:sp>
      <p:sp>
        <p:nvSpPr>
          <p:cNvPr id="10" name="TextBox 9">
            <a:extLst>
              <a:ext uri="{FF2B5EF4-FFF2-40B4-BE49-F238E27FC236}">
                <a16:creationId xmlns:a16="http://schemas.microsoft.com/office/drawing/2014/main" id="{A560A061-99B6-5ABC-4E8B-A0DF1485D188}"/>
              </a:ext>
            </a:extLst>
          </p:cNvPr>
          <p:cNvSpPr txBox="1"/>
          <p:nvPr/>
        </p:nvSpPr>
        <p:spPr>
          <a:xfrm>
            <a:off x="555172" y="3071566"/>
            <a:ext cx="3766457" cy="3416320"/>
          </a:xfrm>
          <a:prstGeom prst="rect">
            <a:avLst/>
          </a:prstGeom>
          <a:noFill/>
        </p:spPr>
        <p:txBody>
          <a:bodyPr wrap="square" rtlCol="0">
            <a:spAutoFit/>
          </a:bodyPr>
          <a:lstStyle/>
          <a:p>
            <a:r>
              <a:rPr lang="en-US" dirty="0"/>
              <a:t>If we choose the confidence level to be </a:t>
            </a:r>
            <a:r>
              <a:rPr lang="en-US" b="1" dirty="0"/>
              <a:t>90%.</a:t>
            </a:r>
          </a:p>
          <a:p>
            <a:endParaRPr lang="en-US" dirty="0"/>
          </a:p>
          <a:p>
            <a:r>
              <a:rPr lang="en-US" dirty="0"/>
              <a:t>Our finding will not change because p-value is .</a:t>
            </a:r>
            <a:r>
              <a:rPr lang="en-US" b="1" dirty="0"/>
              <a:t>08&lt;.1 </a:t>
            </a:r>
            <a:r>
              <a:rPr lang="en-US" dirty="0"/>
              <a:t>the significance level.</a:t>
            </a:r>
          </a:p>
          <a:p>
            <a:r>
              <a:rPr lang="en-US" dirty="0"/>
              <a:t>We reject the null hypothesis at </a:t>
            </a:r>
            <a:r>
              <a:rPr lang="en-US" b="1" dirty="0"/>
              <a:t>90% </a:t>
            </a:r>
            <a:r>
              <a:rPr lang="en-US" dirty="0"/>
              <a:t>confidence level as well.</a:t>
            </a:r>
          </a:p>
          <a:p>
            <a:endParaRPr lang="en-US" dirty="0"/>
          </a:p>
          <a:p>
            <a:r>
              <a:rPr lang="en-US" dirty="0"/>
              <a:t>The meditation affects the sleeping quality at </a:t>
            </a:r>
            <a:r>
              <a:rPr lang="en-US" b="1" dirty="0"/>
              <a:t>90% </a:t>
            </a:r>
            <a:r>
              <a:rPr lang="en-US" dirty="0"/>
              <a:t>confidence level.</a:t>
            </a:r>
          </a:p>
          <a:p>
            <a:endParaRPr lang="en-US" dirty="0"/>
          </a:p>
          <a:p>
            <a:r>
              <a:rPr lang="en-US" dirty="0"/>
              <a:t> </a:t>
            </a:r>
          </a:p>
        </p:txBody>
      </p:sp>
      <p:pic>
        <p:nvPicPr>
          <p:cNvPr id="2" name="Picture 1">
            <a:extLst>
              <a:ext uri="{FF2B5EF4-FFF2-40B4-BE49-F238E27FC236}">
                <a16:creationId xmlns:a16="http://schemas.microsoft.com/office/drawing/2014/main" id="{CFF2801E-7B4F-4E4E-B390-65D445C2285B}"/>
              </a:ext>
            </a:extLst>
          </p:cNvPr>
          <p:cNvPicPr>
            <a:picLocks noChangeAspect="1"/>
          </p:cNvPicPr>
          <p:nvPr/>
        </p:nvPicPr>
        <p:blipFill rotWithShape="1">
          <a:blip r:embed="rId3"/>
          <a:srcRect l="29018" t="75602" r="43661" b="13333"/>
          <a:stretch/>
        </p:blipFill>
        <p:spPr>
          <a:xfrm>
            <a:off x="555172" y="2268338"/>
            <a:ext cx="3331029" cy="758843"/>
          </a:xfrm>
          <a:prstGeom prst="rect">
            <a:avLst/>
          </a:prstGeom>
        </p:spPr>
      </p:pic>
      <p:sp>
        <p:nvSpPr>
          <p:cNvPr id="4" name="TextBox 3">
            <a:extLst>
              <a:ext uri="{FF2B5EF4-FFF2-40B4-BE49-F238E27FC236}">
                <a16:creationId xmlns:a16="http://schemas.microsoft.com/office/drawing/2014/main" id="{BFC4EEA4-34B6-160A-28C3-8150A43D6BF9}"/>
              </a:ext>
            </a:extLst>
          </p:cNvPr>
          <p:cNvSpPr txBox="1"/>
          <p:nvPr/>
        </p:nvSpPr>
        <p:spPr>
          <a:xfrm>
            <a:off x="653143" y="1417773"/>
            <a:ext cx="6694714" cy="646331"/>
          </a:xfrm>
          <a:prstGeom prst="rect">
            <a:avLst/>
          </a:prstGeom>
          <a:noFill/>
        </p:spPr>
        <p:txBody>
          <a:bodyPr wrap="square">
            <a:spAutoFit/>
          </a:bodyPr>
          <a:lstStyle/>
          <a:p>
            <a:r>
              <a:rPr lang="en-US" b="1" dirty="0"/>
              <a:t>NULL Hypothesis Meditation doesn’t affect the sleeping quality </a:t>
            </a:r>
          </a:p>
          <a:p>
            <a:r>
              <a:rPr lang="en-US" b="1" dirty="0"/>
              <a:t>Alternate Hypothesis: Meditation affects the sleeping quality.</a:t>
            </a:r>
            <a:endParaRPr lang="en-US" dirty="0"/>
          </a:p>
        </p:txBody>
      </p:sp>
    </p:spTree>
    <p:extLst>
      <p:ext uri="{BB962C8B-B14F-4D97-AF65-F5344CB8AC3E}">
        <p14:creationId xmlns:p14="http://schemas.microsoft.com/office/powerpoint/2010/main" val="89988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351</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Calibri</vt:lpstr>
      <vt:lpstr>Calibri Light</vt:lpstr>
      <vt:lpstr>Wingdings</vt:lpstr>
      <vt:lpstr>Office Theme</vt:lpstr>
      <vt:lpstr>Practice 4 Hypothesis Testing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Obeid</dc:creator>
  <cp:lastModifiedBy>Joumana Obeid</cp:lastModifiedBy>
  <cp:revision>19</cp:revision>
  <cp:lastPrinted>2022-11-24T20:09:28Z</cp:lastPrinted>
  <dcterms:created xsi:type="dcterms:W3CDTF">2022-11-23T17:59:09Z</dcterms:created>
  <dcterms:modified xsi:type="dcterms:W3CDTF">2022-12-03T15:41:23Z</dcterms:modified>
</cp:coreProperties>
</file>