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34581a2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34581a2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34581a2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34581a2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34581a2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34581a2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34581a2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34581a2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85750" y="592825"/>
            <a:ext cx="8572500" cy="413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60475" y="0"/>
            <a:ext cx="8180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5723"/>
                </a:solidFill>
              </a:rPr>
              <a:t>b. Rational Statement (summary of the problem or problems to be addressed by the PPT) – 2%</a:t>
            </a:r>
            <a:endParaRPr b="1">
              <a:solidFill>
                <a:srgbClr val="385723"/>
              </a:solidFill>
            </a:endParaRPr>
          </a:p>
          <a:p>
            <a:pPr indent="0" lvl="0" marL="0" rtl="0" algn="l">
              <a:spcBef>
                <a:spcPts val="0"/>
              </a:spcBef>
              <a:spcAft>
                <a:spcPts val="0"/>
              </a:spcAft>
              <a:buNone/>
            </a:pPr>
            <a:r>
              <a:t/>
            </a:r>
            <a:endParaRPr b="1">
              <a:solidFill>
                <a:srgbClr val="385723"/>
              </a:solidFill>
            </a:endParaRPr>
          </a:p>
          <a:p>
            <a:pPr indent="0" lvl="0" marL="0" rtl="0" algn="l">
              <a:spcBef>
                <a:spcPts val="0"/>
              </a:spcBef>
              <a:spcAft>
                <a:spcPts val="0"/>
              </a:spcAft>
              <a:buClr>
                <a:schemeClr val="dk1"/>
              </a:buClr>
              <a:buSzPts val="1100"/>
              <a:buFont typeface="Arial"/>
              <a:buNone/>
            </a:pPr>
            <a:r>
              <a:rPr lang="en" sz="1750">
                <a:solidFill>
                  <a:schemeClr val="dk1"/>
                </a:solidFill>
              </a:rPr>
              <a:t>We would like to classify -based on the features provided if this kind of cancer is benign or malignant. For that, we are using the Support Vector Machines Algorithm.SVM performs classification by finding the hyperplane that maximizes</a:t>
            </a:r>
            <a:endParaRPr sz="1750">
              <a:solidFill>
                <a:schemeClr val="dk1"/>
              </a:solidFill>
            </a:endParaRPr>
          </a:p>
          <a:p>
            <a:pPr indent="0" lvl="0" marL="0" rtl="0" algn="l">
              <a:spcBef>
                <a:spcPts val="0"/>
              </a:spcBef>
              <a:spcAft>
                <a:spcPts val="0"/>
              </a:spcAft>
              <a:buNone/>
            </a:pPr>
            <a:r>
              <a:rPr lang="en" sz="1750">
                <a:solidFill>
                  <a:schemeClr val="dk1"/>
                </a:solidFill>
              </a:rPr>
              <a:t>the margin between the two classes.</a:t>
            </a:r>
            <a:endParaRPr sz="17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 name="Google Shape;60;p14"/>
          <p:cNvSpPr txBox="1"/>
          <p:nvPr/>
        </p:nvSpPr>
        <p:spPr>
          <a:xfrm>
            <a:off x="454425" y="1729675"/>
            <a:ext cx="55866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385723"/>
                </a:solidFill>
                <a:latin typeface="Calibri"/>
                <a:ea typeface="Calibri"/>
                <a:cs typeface="Calibri"/>
                <a:sym typeface="Calibri"/>
              </a:rPr>
              <a:t>The independent variables(features):</a:t>
            </a:r>
            <a:endParaRPr b="1" sz="1600">
              <a:solidFill>
                <a:srgbClr val="385723"/>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1.</a:t>
            </a:r>
            <a:r>
              <a:rPr lang="en" sz="1600">
                <a:solidFill>
                  <a:srgbClr val="548235"/>
                </a:solidFill>
                <a:latin typeface="Calibri"/>
                <a:ea typeface="Calibri"/>
                <a:cs typeface="Calibri"/>
                <a:sym typeface="Calibri"/>
              </a:rPr>
              <a:t>Clump Thickness –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2.</a:t>
            </a:r>
            <a:r>
              <a:rPr lang="en" sz="1600">
                <a:solidFill>
                  <a:srgbClr val="548235"/>
                </a:solidFill>
                <a:latin typeface="Calibri"/>
                <a:ea typeface="Calibri"/>
                <a:cs typeface="Calibri"/>
                <a:sym typeface="Calibri"/>
              </a:rPr>
              <a:t>UofCSize - Uniformity of Cell Size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3.</a:t>
            </a:r>
            <a:r>
              <a:rPr lang="en" sz="1600">
                <a:solidFill>
                  <a:srgbClr val="548235"/>
                </a:solidFill>
                <a:latin typeface="Calibri"/>
                <a:ea typeface="Calibri"/>
                <a:cs typeface="Calibri"/>
                <a:sym typeface="Calibri"/>
              </a:rPr>
              <a:t>UofShape - Uniformity of Cell Shape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4.</a:t>
            </a:r>
            <a:r>
              <a:rPr lang="en" sz="1600">
                <a:solidFill>
                  <a:srgbClr val="548235"/>
                </a:solidFill>
                <a:latin typeface="Calibri"/>
                <a:ea typeface="Calibri"/>
                <a:cs typeface="Calibri"/>
                <a:sym typeface="Calibri"/>
              </a:rPr>
              <a:t>Marginal Adhesion - 1-10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5.</a:t>
            </a:r>
            <a:r>
              <a:rPr lang="en" sz="1600">
                <a:solidFill>
                  <a:srgbClr val="548235"/>
                </a:solidFill>
                <a:latin typeface="Calibri"/>
                <a:ea typeface="Calibri"/>
                <a:cs typeface="Calibri"/>
                <a:sym typeface="Calibri"/>
              </a:rPr>
              <a:t>SECSize - Single Epithelial Cell Size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6.</a:t>
            </a:r>
            <a:r>
              <a:rPr lang="en" sz="1600">
                <a:solidFill>
                  <a:srgbClr val="548235"/>
                </a:solidFill>
                <a:latin typeface="Calibri"/>
                <a:ea typeface="Calibri"/>
                <a:cs typeface="Calibri"/>
                <a:sym typeface="Calibri"/>
              </a:rPr>
              <a:t>Bare Nuclei - 1-10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7.</a:t>
            </a:r>
            <a:r>
              <a:rPr lang="en" sz="1600">
                <a:solidFill>
                  <a:srgbClr val="548235"/>
                </a:solidFill>
                <a:latin typeface="Calibri"/>
                <a:ea typeface="Calibri"/>
                <a:cs typeface="Calibri"/>
                <a:sym typeface="Calibri"/>
              </a:rPr>
              <a:t>Bland Chromatin - 1-10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8.</a:t>
            </a:r>
            <a:r>
              <a:rPr lang="en" sz="1600">
                <a:solidFill>
                  <a:srgbClr val="548235"/>
                </a:solidFill>
                <a:latin typeface="Calibri"/>
                <a:ea typeface="Calibri"/>
                <a:cs typeface="Calibri"/>
                <a:sym typeface="Calibri"/>
              </a:rPr>
              <a:t>Normal Nucleoli - 1-10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rPr>
              <a:t>9.</a:t>
            </a:r>
            <a:r>
              <a:rPr lang="en" sz="1600">
                <a:solidFill>
                  <a:srgbClr val="548235"/>
                </a:solidFill>
                <a:latin typeface="Calibri"/>
                <a:ea typeface="Calibri"/>
                <a:cs typeface="Calibri"/>
                <a:sym typeface="Calibri"/>
              </a:rPr>
              <a:t>Mitoses - 1-10</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rgbClr val="548235"/>
              </a:solidFill>
              <a:latin typeface="Calibri"/>
              <a:ea typeface="Calibri"/>
              <a:cs typeface="Calibri"/>
              <a:sym typeface="Calibri"/>
            </a:endParaRPr>
          </a:p>
        </p:txBody>
      </p:sp>
      <p:sp>
        <p:nvSpPr>
          <p:cNvPr id="61" name="Google Shape;61;p14"/>
          <p:cNvSpPr txBox="1"/>
          <p:nvPr/>
        </p:nvSpPr>
        <p:spPr>
          <a:xfrm>
            <a:off x="4822300" y="1729675"/>
            <a:ext cx="73371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385723"/>
                </a:solidFill>
                <a:latin typeface="Calibri"/>
                <a:ea typeface="Calibri"/>
                <a:cs typeface="Calibri"/>
                <a:sym typeface="Calibri"/>
              </a:rPr>
              <a:t>Dependent Variable Class –</a:t>
            </a:r>
            <a:endParaRPr b="1" sz="1600">
              <a:solidFill>
                <a:srgbClr val="385723"/>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1.</a:t>
            </a:r>
            <a:r>
              <a:rPr lang="en" sz="1600">
                <a:solidFill>
                  <a:srgbClr val="548235"/>
                </a:solidFill>
                <a:latin typeface="Calibri"/>
                <a:ea typeface="Calibri"/>
                <a:cs typeface="Calibri"/>
                <a:sym typeface="Calibri"/>
              </a:rPr>
              <a:t>Benign (i.e. No Cancer) - 2,</a:t>
            </a:r>
            <a:endParaRPr sz="1600">
              <a:solidFill>
                <a:srgbClr val="548235"/>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2.</a:t>
            </a:r>
            <a:r>
              <a:rPr lang="en" sz="1600">
                <a:solidFill>
                  <a:srgbClr val="548235"/>
                </a:solidFill>
                <a:latin typeface="Calibri"/>
                <a:ea typeface="Calibri"/>
                <a:cs typeface="Calibri"/>
                <a:sym typeface="Calibri"/>
              </a:rPr>
              <a:t>Malignant (i.e. Cancer) - 4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0" y="0"/>
            <a:ext cx="885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5723"/>
                </a:solidFill>
              </a:rPr>
              <a:t>c. Present the Learning Curve for the Original SVM Model and explain three (3) insights – 3%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67" name="Google Shape;67;p15"/>
          <p:cNvPicPr preferRelativeResize="0"/>
          <p:nvPr/>
        </p:nvPicPr>
        <p:blipFill>
          <a:blip r:embed="rId3">
            <a:alphaModFix/>
          </a:blip>
          <a:stretch>
            <a:fillRect/>
          </a:stretch>
        </p:blipFill>
        <p:spPr>
          <a:xfrm>
            <a:off x="235025" y="538075"/>
            <a:ext cx="5682075" cy="2176725"/>
          </a:xfrm>
          <a:prstGeom prst="rect">
            <a:avLst/>
          </a:prstGeom>
          <a:noFill/>
          <a:ln>
            <a:noFill/>
          </a:ln>
        </p:spPr>
      </p:pic>
      <p:sp>
        <p:nvSpPr>
          <p:cNvPr id="68" name="Google Shape;68;p15"/>
          <p:cNvSpPr txBox="1"/>
          <p:nvPr/>
        </p:nvSpPr>
        <p:spPr>
          <a:xfrm>
            <a:off x="756600" y="2961125"/>
            <a:ext cx="7337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The </a:t>
            </a:r>
            <a:r>
              <a:rPr lang="en"/>
              <a:t>accuracy</a:t>
            </a:r>
            <a:r>
              <a:rPr lang="en"/>
              <a:t> of the module .99 which is almost perfect, based on F1 which is the harmonic mean between precision and recall.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Precision, is .99 , almost perfect , precision is out of all predictions we got 99% right.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Recall is .99 almost perfect , recall is out of all truths we got 99% right.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0" y="0"/>
            <a:ext cx="9144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5723"/>
                </a:solidFill>
              </a:rPr>
              <a:t>d. Present and explain three (3) key insights from the Optimized SVM model classification report, but first use SMOTE to balance the Classes. – 7% </a:t>
            </a:r>
            <a:endParaRPr b="1">
              <a:solidFill>
                <a:srgbClr val="385723"/>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235025" y="753500"/>
            <a:ext cx="6053875" cy="2554176"/>
          </a:xfrm>
          <a:prstGeom prst="rect">
            <a:avLst/>
          </a:prstGeom>
          <a:noFill/>
          <a:ln>
            <a:noFill/>
          </a:ln>
        </p:spPr>
      </p:pic>
      <p:sp>
        <p:nvSpPr>
          <p:cNvPr id="75" name="Google Shape;75;p16"/>
          <p:cNvSpPr txBox="1"/>
          <p:nvPr/>
        </p:nvSpPr>
        <p:spPr>
          <a:xfrm>
            <a:off x="319150" y="3498200"/>
            <a:ext cx="8469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The best </a:t>
            </a:r>
            <a:r>
              <a:rPr lang="en"/>
              <a:t>kernel</a:t>
            </a:r>
            <a:r>
              <a:rPr lang="en"/>
              <a:t> method is polynomial </a:t>
            </a:r>
            <a:r>
              <a:rPr lang="en"/>
              <a:t>Kernel</a:t>
            </a:r>
            <a:r>
              <a:rPr lang="en"/>
              <a:t> .Which creates non-linear </a:t>
            </a:r>
            <a:r>
              <a:rPr lang="en"/>
              <a:t>kernel</a:t>
            </a:r>
            <a:r>
              <a:rPr lang="en"/>
              <a:t>, it generates new features by applying the polynomial combination of all the </a:t>
            </a:r>
            <a:r>
              <a:rPr lang="en"/>
              <a:t>existing</a:t>
            </a:r>
            <a:r>
              <a:rPr lang="en"/>
              <a:t> features.</a:t>
            </a:r>
            <a:endParaRPr/>
          </a:p>
          <a:p>
            <a:pPr indent="-317500" lvl="0" marL="457200" rtl="0" algn="l">
              <a:spcBef>
                <a:spcPts val="0"/>
              </a:spcBef>
              <a:spcAft>
                <a:spcPts val="0"/>
              </a:spcAft>
              <a:buSzPts val="1400"/>
              <a:buAutoNum type="arabicPeriod"/>
            </a:pPr>
            <a:r>
              <a:rPr lang="en"/>
              <a:t>The best c is 100.The penalty to </a:t>
            </a:r>
            <a:r>
              <a:rPr lang="en"/>
              <a:t>miss classifying</a:t>
            </a:r>
            <a:r>
              <a:rPr lang="en"/>
              <a:t> the data is moderate ,in other words  it is ok to miss </a:t>
            </a:r>
            <a:r>
              <a:rPr lang="en"/>
              <a:t>classify</a:t>
            </a:r>
            <a:r>
              <a:rPr lang="en"/>
              <a:t> some points.</a:t>
            </a:r>
            <a:endParaRPr/>
          </a:p>
          <a:p>
            <a:pPr indent="-317500" lvl="0" marL="457200" rtl="0" algn="l">
              <a:spcBef>
                <a:spcPts val="0"/>
              </a:spcBef>
              <a:spcAft>
                <a:spcPts val="0"/>
              </a:spcAft>
              <a:buSzPts val="1400"/>
              <a:buAutoNum type="arabicPeriod"/>
            </a:pPr>
            <a:r>
              <a:rPr lang="en"/>
              <a:t>The best gamma is .01, low gamma is </a:t>
            </a:r>
            <a:r>
              <a:rPr lang="en"/>
              <a:t>preferred</a:t>
            </a:r>
            <a:r>
              <a:rPr lang="en"/>
              <a:t> that the decision </a:t>
            </a:r>
            <a:r>
              <a:rPr lang="en"/>
              <a:t>boundary</a:t>
            </a:r>
            <a:r>
              <a:rPr lang="en"/>
              <a:t> is not so </a:t>
            </a:r>
            <a:r>
              <a:rPr lang="en"/>
              <a:t>curvy by that it is </a:t>
            </a:r>
            <a:r>
              <a:rPr lang="en"/>
              <a:t>reducing variance.(reducing overfitting)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0" y="0"/>
            <a:ext cx="914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5723"/>
                </a:solidFill>
              </a:rPr>
              <a:t>e. State and explain three (3) recommendations for Mr. John Hughes for next steps. – 3% </a:t>
            </a:r>
            <a:endParaRPr b="1">
              <a:solidFill>
                <a:srgbClr val="385723"/>
              </a:solidFill>
            </a:endParaRPr>
          </a:p>
          <a:p>
            <a:pPr indent="0" lvl="0" marL="0" rtl="0" algn="l">
              <a:spcBef>
                <a:spcPts val="0"/>
              </a:spcBef>
              <a:spcAft>
                <a:spcPts val="0"/>
              </a:spcAft>
              <a:buNone/>
            </a:pPr>
            <a:r>
              <a:t/>
            </a:r>
            <a:endParaRPr b="1">
              <a:solidFill>
                <a:srgbClr val="385723"/>
              </a:solidFill>
            </a:endParaRPr>
          </a:p>
          <a:p>
            <a:pPr indent="0" lvl="0" marL="0" rtl="0" algn="l">
              <a:spcBef>
                <a:spcPts val="0"/>
              </a:spcBef>
              <a:spcAft>
                <a:spcPts val="0"/>
              </a:spcAft>
              <a:buNone/>
            </a:pPr>
            <a:r>
              <a:rPr lang="en">
                <a:solidFill>
                  <a:schemeClr val="dk1"/>
                </a:solidFill>
              </a:rPr>
              <a:t>We recommend the following</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Add more data to reduce the problem of overfitting.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Remove less important features.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Increase regularization SVM.</a:t>
            </a:r>
            <a:r>
              <a:rPr lang="en">
                <a:solidFill>
                  <a:srgbClr val="202124"/>
                </a:solidFill>
                <a:highlight>
                  <a:srgbClr val="FFFFFF"/>
                </a:highlight>
              </a:rPr>
              <a:t> Higher the C parameter</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