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1"/>
  </p:sldMasterIdLst>
  <p:notesMasterIdLst>
    <p:notesMasterId r:id="rId26"/>
  </p:notesMasterIdLst>
  <p:sldIdLst>
    <p:sldId id="256" r:id="rId2"/>
    <p:sldId id="279" r:id="rId3"/>
    <p:sldId id="280" r:id="rId4"/>
    <p:sldId id="278" r:id="rId5"/>
    <p:sldId id="257" r:id="rId6"/>
    <p:sldId id="258" r:id="rId7"/>
    <p:sldId id="259" r:id="rId8"/>
    <p:sldId id="260" r:id="rId9"/>
    <p:sldId id="273" r:id="rId10"/>
    <p:sldId id="291" r:id="rId11"/>
    <p:sldId id="285" r:id="rId12"/>
    <p:sldId id="272" r:id="rId13"/>
    <p:sldId id="262" r:id="rId14"/>
    <p:sldId id="281" r:id="rId15"/>
    <p:sldId id="282" r:id="rId16"/>
    <p:sldId id="288" r:id="rId17"/>
    <p:sldId id="266" r:id="rId18"/>
    <p:sldId id="286" r:id="rId19"/>
    <p:sldId id="283" r:id="rId20"/>
    <p:sldId id="289" r:id="rId21"/>
    <p:sldId id="292" r:id="rId22"/>
    <p:sldId id="290" r:id="rId23"/>
    <p:sldId id="277"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EC0A88-8015-BC45-B842-02EADEE88BE1}">
          <p14:sldIdLst>
            <p14:sldId id="256"/>
            <p14:sldId id="279"/>
            <p14:sldId id="280"/>
            <p14:sldId id="278"/>
            <p14:sldId id="257"/>
            <p14:sldId id="258"/>
            <p14:sldId id="259"/>
            <p14:sldId id="260"/>
            <p14:sldId id="273"/>
            <p14:sldId id="291"/>
            <p14:sldId id="285"/>
            <p14:sldId id="272"/>
            <p14:sldId id="262"/>
            <p14:sldId id="281"/>
            <p14:sldId id="282"/>
            <p14:sldId id="288"/>
            <p14:sldId id="266"/>
            <p14:sldId id="286"/>
            <p14:sldId id="283"/>
            <p14:sldId id="289"/>
            <p14:sldId id="292"/>
            <p14:sldId id="290"/>
            <p14:sldId id="277"/>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5"/>
  </p:normalViewPr>
  <p:slideViewPr>
    <p:cSldViewPr snapToGrid="0" snapToObjects="1">
      <p:cViewPr>
        <p:scale>
          <a:sx n="100" d="100"/>
          <a:sy n="100" d="100"/>
        </p:scale>
        <p:origin x="10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7A99C-EFB5-E349-975F-C93216122E85}" type="datetimeFigureOut">
              <a:rPr lang="en-US" smtClean="0"/>
              <a:t>5/23/17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C3512-7D9A-B24D-9E26-C450E1911BEF}" type="slidenum">
              <a:rPr lang="en-US" smtClean="0"/>
              <a:t>‹#›</a:t>
            </a:fld>
            <a:endParaRPr lang="en-US"/>
          </a:p>
        </p:txBody>
      </p:sp>
    </p:spTree>
    <p:extLst>
      <p:ext uri="{BB962C8B-B14F-4D97-AF65-F5344CB8AC3E}">
        <p14:creationId xmlns:p14="http://schemas.microsoft.com/office/powerpoint/2010/main" val="34634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C3512-7D9A-B24D-9E26-C450E1911BEF}" type="slidenum">
              <a:rPr lang="en-US" smtClean="0"/>
              <a:t>2</a:t>
            </a:fld>
            <a:endParaRPr lang="en-US"/>
          </a:p>
        </p:txBody>
      </p:sp>
    </p:spTree>
    <p:extLst>
      <p:ext uri="{BB962C8B-B14F-4D97-AF65-F5344CB8AC3E}">
        <p14:creationId xmlns:p14="http://schemas.microsoft.com/office/powerpoint/2010/main" val="1673581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C3512-7D9A-B24D-9E26-C450E1911BEF}" type="slidenum">
              <a:rPr lang="en-US" smtClean="0"/>
              <a:t>4</a:t>
            </a:fld>
            <a:endParaRPr lang="en-US"/>
          </a:p>
        </p:txBody>
      </p:sp>
    </p:spTree>
    <p:extLst>
      <p:ext uri="{BB962C8B-B14F-4D97-AF65-F5344CB8AC3E}">
        <p14:creationId xmlns:p14="http://schemas.microsoft.com/office/powerpoint/2010/main" val="108309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C3512-7D9A-B24D-9E26-C450E1911BEF}" type="slidenum">
              <a:rPr lang="en-US" smtClean="0"/>
              <a:t>8</a:t>
            </a:fld>
            <a:endParaRPr lang="en-US"/>
          </a:p>
        </p:txBody>
      </p:sp>
    </p:spTree>
    <p:extLst>
      <p:ext uri="{BB962C8B-B14F-4D97-AF65-F5344CB8AC3E}">
        <p14:creationId xmlns:p14="http://schemas.microsoft.com/office/powerpoint/2010/main" val="1266343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C3512-7D9A-B24D-9E26-C450E1911BEF}" type="slidenum">
              <a:rPr lang="en-US" smtClean="0"/>
              <a:t>9</a:t>
            </a:fld>
            <a:endParaRPr lang="en-US"/>
          </a:p>
        </p:txBody>
      </p:sp>
    </p:spTree>
    <p:extLst>
      <p:ext uri="{BB962C8B-B14F-4D97-AF65-F5344CB8AC3E}">
        <p14:creationId xmlns:p14="http://schemas.microsoft.com/office/powerpoint/2010/main" val="193614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a:t>
            </a:r>
            <a:r>
              <a:rPr lang="en-US" baseline="0" dirty="0" smtClean="0"/>
              <a:t> CITATION</a:t>
            </a:r>
            <a:endParaRPr lang="en-US" dirty="0"/>
          </a:p>
        </p:txBody>
      </p:sp>
      <p:sp>
        <p:nvSpPr>
          <p:cNvPr id="4" name="Slide Number Placeholder 3"/>
          <p:cNvSpPr>
            <a:spLocks noGrp="1"/>
          </p:cNvSpPr>
          <p:nvPr>
            <p:ph type="sldNum" sz="quarter" idx="10"/>
          </p:nvPr>
        </p:nvSpPr>
        <p:spPr/>
        <p:txBody>
          <a:bodyPr/>
          <a:lstStyle/>
          <a:p>
            <a:fld id="{787C3512-7D9A-B24D-9E26-C450E1911BEF}" type="slidenum">
              <a:rPr lang="en-US" smtClean="0"/>
              <a:t>13</a:t>
            </a:fld>
            <a:endParaRPr lang="en-US"/>
          </a:p>
        </p:txBody>
      </p:sp>
    </p:spTree>
    <p:extLst>
      <p:ext uri="{BB962C8B-B14F-4D97-AF65-F5344CB8AC3E}">
        <p14:creationId xmlns:p14="http://schemas.microsoft.com/office/powerpoint/2010/main" val="512553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7C3512-7D9A-B24D-9E26-C450E1911BEF}" type="slidenum">
              <a:rPr lang="en-US" smtClean="0"/>
              <a:t>14</a:t>
            </a:fld>
            <a:endParaRPr lang="en-US"/>
          </a:p>
        </p:txBody>
      </p:sp>
    </p:spTree>
    <p:extLst>
      <p:ext uri="{BB962C8B-B14F-4D97-AF65-F5344CB8AC3E}">
        <p14:creationId xmlns:p14="http://schemas.microsoft.com/office/powerpoint/2010/main" val="31067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5/23/17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5/23/17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5/23/17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t>5/23/17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5/23/17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5/23/17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5/23/17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5/23/17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762903"/>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src.nist.gov/groups/SNS/acts/documents/kuhn-cmu.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keisan.casio.com/calculator" TargetMode="External"/><Relationship Id="rId4" Type="http://schemas.openxmlformats.org/officeDocument/2006/relationships/hyperlink" Target="http://nvlpubs.nist.gov/nistpubs/Legacy/SP/nistspecialpublication800-142.pdf"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Living the dream</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An Introduction to Automated Test </a:t>
            </a:r>
            <a:r>
              <a:rPr lang="en-US" dirty="0"/>
              <a:t>C</a:t>
            </a:r>
            <a:r>
              <a:rPr lang="en-US" dirty="0" smtClean="0"/>
              <a:t>ase </a:t>
            </a:r>
            <a:r>
              <a:rPr lang="en-US" dirty="0"/>
              <a:t>D</a:t>
            </a:r>
            <a:r>
              <a:rPr lang="en-US" dirty="0" smtClean="0"/>
              <a:t>iscovery</a:t>
            </a:r>
          </a:p>
          <a:p>
            <a:r>
              <a:rPr lang="en-US" dirty="0"/>
              <a:t>b</a:t>
            </a:r>
            <a:r>
              <a:rPr lang="en-US" dirty="0" smtClean="0"/>
              <a:t>y Justin </a:t>
            </a:r>
            <a:r>
              <a:rPr lang="en-US" dirty="0"/>
              <a:t>M</a:t>
            </a:r>
            <a:r>
              <a:rPr lang="en-US" dirty="0" smtClean="0"/>
              <a:t>olis</a:t>
            </a:r>
            <a:endParaRPr lang="en-US" dirty="0"/>
          </a:p>
        </p:txBody>
      </p:sp>
    </p:spTree>
    <p:extLst>
      <p:ext uri="{BB962C8B-B14F-4D97-AF65-F5344CB8AC3E}">
        <p14:creationId xmlns:p14="http://schemas.microsoft.com/office/powerpoint/2010/main" val="328671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DO ABOUT IT?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7099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Combinatorial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06910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a:xfrm>
            <a:off x="1141412" y="2249486"/>
            <a:ext cx="9905999" cy="4279901"/>
          </a:xfrm>
        </p:spPr>
        <p:txBody>
          <a:bodyPr>
            <a:normAutofit/>
          </a:bodyPr>
          <a:lstStyle/>
          <a:p>
            <a:r>
              <a:rPr lang="en-US" dirty="0" smtClean="0"/>
              <a:t>A test case minimization strategy that uses an an algorithm to derive test cases to maximize covered combinations (or permutations)</a:t>
            </a:r>
          </a:p>
          <a:p>
            <a:r>
              <a:rPr lang="en-US" dirty="0" smtClean="0"/>
              <a:t>Is often referred to as “pairwise” testing, though you can test combinations of more than 2 variables</a:t>
            </a:r>
          </a:p>
          <a:p>
            <a:r>
              <a:rPr lang="en-US" dirty="0"/>
              <a:t>Pairwise methods can uncover between 50% and 90% of bugs in SUT (</a:t>
            </a:r>
            <a:r>
              <a:rPr lang="en-US" dirty="0">
                <a:hlinkClick r:id="rId2"/>
              </a:rPr>
              <a:t>http://</a:t>
            </a:r>
            <a:r>
              <a:rPr lang="en-US" dirty="0" smtClean="0">
                <a:hlinkClick r:id="rId2"/>
              </a:rPr>
              <a:t>csrc.nist.gov/groups/SNS/acts/documents/kuhn-cmu.pdf</a:t>
            </a:r>
            <a:r>
              <a:rPr lang="en-US" dirty="0" smtClean="0"/>
              <a:t>) </a:t>
            </a:r>
            <a:endParaRPr lang="en-US" baseline="30000" dirty="0" smtClean="0"/>
          </a:p>
          <a:p>
            <a:r>
              <a:rPr lang="en-US" dirty="0" smtClean="0"/>
              <a:t>Arguably can be subdivided into 2 approaches</a:t>
            </a:r>
            <a:endParaRPr lang="en-US" baseline="30000" dirty="0" smtClean="0"/>
          </a:p>
          <a:p>
            <a:pPr lvl="1"/>
            <a:r>
              <a:rPr lang="en-US" dirty="0" smtClean="0"/>
              <a:t>Configuration testing</a:t>
            </a:r>
          </a:p>
          <a:p>
            <a:pPr lvl="1"/>
            <a:r>
              <a:rPr lang="en-US" dirty="0" smtClean="0"/>
              <a:t>Input testing</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944087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would you use it?  </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To minimize the number of test cases, and therefore, the cost of testing</a:t>
            </a:r>
          </a:p>
          <a:p>
            <a:endParaRPr lang="en-US" dirty="0" smtClean="0"/>
          </a:p>
          <a:p>
            <a:r>
              <a:rPr lang="en-US" dirty="0" smtClean="0"/>
              <a:t>Because you have a large number of possible inputs or configuration values to test with limited resources</a:t>
            </a:r>
          </a:p>
          <a:p>
            <a:endParaRPr lang="en-US" dirty="0" smtClean="0"/>
          </a:p>
          <a:p>
            <a:r>
              <a:rPr lang="en-US" dirty="0" smtClean="0"/>
              <a:t>Because you are trying to improve coverage without creating a lot of extra test cases</a:t>
            </a:r>
          </a:p>
          <a:p>
            <a:endParaRPr lang="en-US" dirty="0" smtClean="0"/>
          </a:p>
        </p:txBody>
      </p:sp>
    </p:spTree>
    <p:extLst>
      <p:ext uri="{BB962C8B-B14F-4D97-AF65-F5344CB8AC3E}">
        <p14:creationId xmlns:p14="http://schemas.microsoft.com/office/powerpoint/2010/main" val="1446011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it work?</a:t>
            </a:r>
            <a:endParaRPr lang="en-US" baseline="300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030" y="1770840"/>
            <a:ext cx="6240462" cy="4430728"/>
          </a:xfrm>
        </p:spPr>
      </p:pic>
      <p:sp>
        <p:nvSpPr>
          <p:cNvPr id="5" name="TextBox 4"/>
          <p:cNvSpPr txBox="1"/>
          <p:nvPr/>
        </p:nvSpPr>
        <p:spPr>
          <a:xfrm>
            <a:off x="1428750" y="6286500"/>
            <a:ext cx="8358188" cy="369332"/>
          </a:xfrm>
          <a:prstGeom prst="rect">
            <a:avLst/>
          </a:prstGeom>
          <a:noFill/>
        </p:spPr>
        <p:txBody>
          <a:bodyPr wrap="square" rtlCol="0">
            <a:spAutoFit/>
          </a:bodyPr>
          <a:lstStyle/>
          <a:p>
            <a:r>
              <a:rPr lang="en-US" dirty="0"/>
              <a:t>Source: http://</a:t>
            </a:r>
            <a:r>
              <a:rPr lang="en-US" dirty="0" err="1"/>
              <a:t>csrc.nist.gov</a:t>
            </a:r>
            <a:r>
              <a:rPr lang="en-US" dirty="0"/>
              <a:t>/groups/SNS/acts/</a:t>
            </a:r>
            <a:r>
              <a:rPr lang="en-US" dirty="0" err="1"/>
              <a:t>index.html</a:t>
            </a:r>
            <a:endParaRPr lang="en-US" dirty="0"/>
          </a:p>
        </p:txBody>
      </p:sp>
    </p:spTree>
    <p:extLst>
      <p:ext uri="{BB962C8B-B14F-4D97-AF65-F5344CB8AC3E}">
        <p14:creationId xmlns:p14="http://schemas.microsoft.com/office/powerpoint/2010/main" val="791913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4357720"/>
              </p:ext>
            </p:extLst>
          </p:nvPr>
        </p:nvGraphicFramePr>
        <p:xfrm>
          <a:off x="1046815" y="2711669"/>
          <a:ext cx="10073125" cy="2747232"/>
        </p:xfrm>
        <a:graphic>
          <a:graphicData uri="http://schemas.openxmlformats.org/drawingml/2006/table">
            <a:tbl>
              <a:tblPr firstRow="1" bandRow="1">
                <a:tableStyleId>{7DF18680-E054-41AD-8BC1-D1AEF772440D}</a:tableStyleId>
              </a:tblPr>
              <a:tblGrid>
                <a:gridCol w="2014625"/>
                <a:gridCol w="2014625"/>
                <a:gridCol w="2014625"/>
                <a:gridCol w="2014625"/>
                <a:gridCol w="2014625"/>
              </a:tblGrid>
              <a:tr h="181428">
                <a:tc>
                  <a:txBody>
                    <a:bodyPr/>
                    <a:lstStyle/>
                    <a:p>
                      <a:r>
                        <a:rPr lang="en-US" dirty="0" err="1" smtClean="0"/>
                        <a:t>Config</a:t>
                      </a:r>
                      <a:r>
                        <a:rPr lang="en-US" baseline="0" dirty="0" smtClean="0"/>
                        <a:t> Option 1</a:t>
                      </a:r>
                      <a:endParaRPr lang="en-US" dirty="0"/>
                    </a:p>
                  </a:txBody>
                  <a:tcPr/>
                </a:tc>
                <a:tc>
                  <a:txBody>
                    <a:bodyPr/>
                    <a:lstStyle/>
                    <a:p>
                      <a:r>
                        <a:rPr lang="en-US" dirty="0" err="1" smtClean="0"/>
                        <a:t>Config</a:t>
                      </a:r>
                      <a:r>
                        <a:rPr lang="en-US" dirty="0" smtClean="0"/>
                        <a:t> Option 2</a:t>
                      </a:r>
                      <a:endParaRPr lang="en-US" dirty="0"/>
                    </a:p>
                  </a:txBody>
                  <a:tcPr/>
                </a:tc>
                <a:tc>
                  <a:txBody>
                    <a:bodyPr/>
                    <a:lstStyle/>
                    <a:p>
                      <a:r>
                        <a:rPr lang="en-US" dirty="0" err="1" smtClean="0"/>
                        <a:t>Config</a:t>
                      </a:r>
                      <a:r>
                        <a:rPr lang="en-US" baseline="0" dirty="0" smtClean="0"/>
                        <a:t> Option 3</a:t>
                      </a:r>
                      <a:endParaRPr lang="en-US" dirty="0"/>
                    </a:p>
                  </a:txBody>
                  <a:tcPr/>
                </a:tc>
                <a:tc>
                  <a:txBody>
                    <a:bodyPr/>
                    <a:lstStyle/>
                    <a:p>
                      <a:r>
                        <a:rPr lang="en-US" dirty="0" err="1" smtClean="0"/>
                        <a:t>Config</a:t>
                      </a:r>
                      <a:r>
                        <a:rPr lang="en-US" dirty="0" smtClean="0"/>
                        <a:t> Option 4</a:t>
                      </a:r>
                      <a:endParaRPr lang="en-US" dirty="0"/>
                    </a:p>
                  </a:txBody>
                  <a:tcPr/>
                </a:tc>
                <a:tc>
                  <a:txBody>
                    <a:bodyPr/>
                    <a:lstStyle/>
                    <a:p>
                      <a:r>
                        <a:rPr lang="en-US" dirty="0" err="1" smtClean="0"/>
                        <a:t>Config</a:t>
                      </a:r>
                      <a:r>
                        <a:rPr lang="en-US" dirty="0" smtClean="0"/>
                        <a:t> Option 5</a:t>
                      </a:r>
                      <a:endParaRPr lang="en-US" dirty="0"/>
                    </a:p>
                  </a:txBody>
                  <a:tcPr/>
                </a:tc>
              </a:tr>
              <a:tr h="396912">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r h="396912">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96912">
                <a:tc>
                  <a:txBody>
                    <a:bodyPr/>
                    <a:lstStyle/>
                    <a:p>
                      <a:pPr algn="ctr"/>
                      <a:r>
                        <a:rPr lang="en-US" dirty="0" smtClean="0"/>
                        <a:t>FALSE </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r>
              <a:tr h="396912">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TRUE</a:t>
                      </a:r>
                      <a:endParaRPr lang="en-US" dirty="0"/>
                    </a:p>
                  </a:txBody>
                  <a:tcPr/>
                </a:tc>
              </a:tr>
              <a:tr h="396912">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 </a:t>
                      </a:r>
                      <a:endParaRPr lang="en-US" dirty="0"/>
                    </a:p>
                  </a:txBody>
                  <a:tcPr/>
                </a:tc>
                <a:tc>
                  <a:txBody>
                    <a:bodyPr/>
                    <a:lstStyle/>
                    <a:p>
                      <a:pPr algn="ctr"/>
                      <a:r>
                        <a:rPr lang="en-US" dirty="0" smtClean="0"/>
                        <a:t>TRUE</a:t>
                      </a:r>
                      <a:endParaRPr lang="en-US" dirty="0"/>
                    </a:p>
                  </a:txBody>
                  <a:tcPr/>
                </a:tc>
              </a:tr>
              <a:tr h="396912">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TRUE</a:t>
                      </a:r>
                      <a:endParaRPr lang="en-US" dirty="0"/>
                    </a:p>
                  </a:txBody>
                  <a:tcPr/>
                </a:tc>
                <a:tc>
                  <a:txBody>
                    <a:bodyPr/>
                    <a:lstStyle/>
                    <a:p>
                      <a:pPr algn="ctr"/>
                      <a:r>
                        <a:rPr lang="en-US" dirty="0" smtClean="0"/>
                        <a:t>FALSE</a:t>
                      </a:r>
                      <a:endParaRPr lang="en-US" dirty="0"/>
                    </a:p>
                  </a:txBody>
                  <a:tcPr/>
                </a:tc>
                <a:tc>
                  <a:txBody>
                    <a:bodyPr/>
                    <a:lstStyle/>
                    <a:p>
                      <a:pPr algn="ctr"/>
                      <a:r>
                        <a:rPr lang="en-US" dirty="0" smtClean="0"/>
                        <a:t>FALSE</a:t>
                      </a:r>
                      <a:endParaRPr lang="en-US" dirty="0"/>
                    </a:p>
                  </a:txBody>
                  <a:tcPr/>
                </a:tc>
              </a:tr>
            </a:tbl>
          </a:graphicData>
        </a:graphic>
      </p:graphicFrame>
      <p:sp>
        <p:nvSpPr>
          <p:cNvPr id="6" name="TextBox 5"/>
          <p:cNvSpPr txBox="1"/>
          <p:nvPr/>
        </p:nvSpPr>
        <p:spPr>
          <a:xfrm>
            <a:off x="1141412" y="5580993"/>
            <a:ext cx="9579140" cy="369332"/>
          </a:xfrm>
          <a:prstGeom prst="rect">
            <a:avLst/>
          </a:prstGeom>
          <a:noFill/>
        </p:spPr>
        <p:txBody>
          <a:bodyPr wrap="square" rtlCol="0">
            <a:spAutoFit/>
          </a:bodyPr>
          <a:lstStyle/>
          <a:p>
            <a:r>
              <a:rPr lang="en-US" dirty="0" smtClean="0"/>
              <a:t>These 6 tests actually cover 40 pairwise combinations!</a:t>
            </a:r>
            <a:endParaRPr lang="en-US" dirty="0"/>
          </a:p>
        </p:txBody>
      </p:sp>
      <p:sp>
        <p:nvSpPr>
          <p:cNvPr id="3" name="TextBox 2"/>
          <p:cNvSpPr txBox="1"/>
          <p:nvPr/>
        </p:nvSpPr>
        <p:spPr>
          <a:xfrm>
            <a:off x="1141412" y="2220245"/>
            <a:ext cx="8702676" cy="646331"/>
          </a:xfrm>
          <a:prstGeom prst="rect">
            <a:avLst/>
          </a:prstGeom>
          <a:noFill/>
        </p:spPr>
        <p:txBody>
          <a:bodyPr wrap="square" rtlCol="0">
            <a:spAutoFit/>
          </a:bodyPr>
          <a:lstStyle/>
          <a:p>
            <a:r>
              <a:rPr lang="en-US"/>
              <a:t>Your test cases probably cover more of these combinations than you realize!</a:t>
            </a:r>
          </a:p>
          <a:p>
            <a:endParaRPr lang="en-US" dirty="0"/>
          </a:p>
        </p:txBody>
      </p:sp>
    </p:spTree>
    <p:extLst>
      <p:ext uri="{BB962C8B-B14F-4D97-AF65-F5344CB8AC3E}">
        <p14:creationId xmlns:p14="http://schemas.microsoft.com/office/powerpoint/2010/main" val="1130165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software is available?</a:t>
            </a:r>
            <a:endParaRPr lang="en-US" dirty="0"/>
          </a:p>
        </p:txBody>
      </p:sp>
      <p:sp>
        <p:nvSpPr>
          <p:cNvPr id="3" name="Content Placeholder 2"/>
          <p:cNvSpPr>
            <a:spLocks noGrp="1"/>
          </p:cNvSpPr>
          <p:nvPr>
            <p:ph sz="half" idx="1"/>
          </p:nvPr>
        </p:nvSpPr>
        <p:spPr>
          <a:xfrm>
            <a:off x="1141410" y="2249486"/>
            <a:ext cx="9906001" cy="4266928"/>
          </a:xfrm>
        </p:spPr>
        <p:txBody>
          <a:bodyPr>
            <a:normAutofit lnSpcReduction="10000"/>
          </a:bodyPr>
          <a:lstStyle/>
          <a:p>
            <a:r>
              <a:rPr lang="en-US" dirty="0"/>
              <a:t>Automated Combinatorial Testing for Software (ACTS3.0) </a:t>
            </a:r>
            <a:endParaRPr lang="en-US" dirty="0" smtClean="0"/>
          </a:p>
          <a:p>
            <a:pPr lvl="1"/>
            <a:r>
              <a:rPr lang="en-US" dirty="0" smtClean="0"/>
              <a:t>Developed </a:t>
            </a:r>
            <a:r>
              <a:rPr lang="en-US" dirty="0"/>
              <a:t>by National Institute of Standards and Technology (NIST</a:t>
            </a:r>
            <a:r>
              <a:rPr lang="en-US" dirty="0" smtClean="0"/>
              <a:t>)</a:t>
            </a:r>
          </a:p>
          <a:p>
            <a:pPr lvl="1"/>
            <a:r>
              <a:rPr lang="en-US" dirty="0" smtClean="0"/>
              <a:t>Public domain (that’s right </a:t>
            </a:r>
            <a:r>
              <a:rPr lang="mr-IN" dirty="0" smtClean="0"/>
              <a:t>…</a:t>
            </a:r>
            <a:r>
              <a:rPr lang="en-US" dirty="0" smtClean="0"/>
              <a:t> no licenses at all)</a:t>
            </a:r>
          </a:p>
          <a:p>
            <a:pPr lvl="1"/>
            <a:r>
              <a:rPr lang="en-US" dirty="0" smtClean="0"/>
              <a:t>To obtain, email </a:t>
            </a:r>
            <a:r>
              <a:rPr lang="en-US" dirty="0"/>
              <a:t>Rick Kuhn - </a:t>
            </a:r>
            <a:r>
              <a:rPr lang="en-US" dirty="0" err="1"/>
              <a:t>kuhn@nist.gov</a:t>
            </a:r>
            <a:endParaRPr lang="en-US" dirty="0"/>
          </a:p>
          <a:p>
            <a:r>
              <a:rPr lang="en-US" dirty="0"/>
              <a:t>Pairwise Independent Combinatorial </a:t>
            </a:r>
            <a:r>
              <a:rPr lang="en-US" dirty="0" smtClean="0"/>
              <a:t>Testing (PICT)</a:t>
            </a:r>
          </a:p>
          <a:p>
            <a:pPr lvl="1"/>
            <a:r>
              <a:rPr lang="en-US" dirty="0" smtClean="0"/>
              <a:t>Developed by Microsoft</a:t>
            </a:r>
          </a:p>
          <a:p>
            <a:pPr lvl="1"/>
            <a:r>
              <a:rPr lang="en-US" dirty="0" smtClean="0"/>
              <a:t>MIT licensed (yes, really)</a:t>
            </a:r>
          </a:p>
          <a:p>
            <a:pPr lvl="1"/>
            <a:r>
              <a:rPr lang="en-US" dirty="0" smtClean="0"/>
              <a:t>https://</a:t>
            </a:r>
            <a:r>
              <a:rPr lang="en-US" dirty="0" err="1" smtClean="0"/>
              <a:t>github.com</a:t>
            </a:r>
            <a:r>
              <a:rPr lang="en-US" dirty="0" smtClean="0"/>
              <a:t>/Microsoft/</a:t>
            </a:r>
            <a:r>
              <a:rPr lang="en-US" dirty="0" err="1" smtClean="0"/>
              <a:t>pict</a:t>
            </a:r>
            <a:endParaRPr lang="en-US" dirty="0" smtClean="0"/>
          </a:p>
          <a:p>
            <a:r>
              <a:rPr lang="en-US" dirty="0" err="1" smtClean="0"/>
              <a:t>Tcases</a:t>
            </a:r>
            <a:endParaRPr lang="en-US" dirty="0" smtClean="0"/>
          </a:p>
          <a:p>
            <a:pPr lvl="1"/>
            <a:r>
              <a:rPr lang="en-US" dirty="0" smtClean="0"/>
              <a:t>MIT licensed</a:t>
            </a:r>
          </a:p>
          <a:p>
            <a:pPr lvl="1"/>
            <a:r>
              <a:rPr lang="en-US" dirty="0" smtClean="0"/>
              <a:t>N-wise</a:t>
            </a:r>
          </a:p>
          <a:p>
            <a:pPr lvl="1"/>
            <a:r>
              <a:rPr lang="en-US" dirty="0"/>
              <a:t>https://</a:t>
            </a:r>
            <a:r>
              <a:rPr lang="en-US" dirty="0" err="1"/>
              <a:t>github.com</a:t>
            </a:r>
            <a:r>
              <a:rPr lang="en-US" dirty="0"/>
              <a:t>/</a:t>
            </a:r>
            <a:r>
              <a:rPr lang="en-US" dirty="0" err="1"/>
              <a:t>Cornutum</a:t>
            </a:r>
            <a:r>
              <a:rPr lang="en-US" dirty="0"/>
              <a:t>/</a:t>
            </a:r>
            <a:r>
              <a:rPr lang="en-US" dirty="0" err="1"/>
              <a:t>tcases</a:t>
            </a:r>
            <a:endParaRPr lang="en-US" dirty="0" smtClean="0"/>
          </a:p>
          <a:p>
            <a:endParaRPr lang="en-US" dirty="0"/>
          </a:p>
        </p:txBody>
      </p:sp>
    </p:spTree>
    <p:extLst>
      <p:ext uri="{BB962C8B-B14F-4D97-AF65-F5344CB8AC3E}">
        <p14:creationId xmlns:p14="http://schemas.microsoft.com/office/powerpoint/2010/main" val="14094233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are the drawbacks?</a:t>
            </a:r>
            <a:endParaRPr lang="en-US" dirty="0"/>
          </a:p>
        </p:txBody>
      </p:sp>
      <p:sp>
        <p:nvSpPr>
          <p:cNvPr id="4" name="Content Placeholder 3"/>
          <p:cNvSpPr>
            <a:spLocks noGrp="1"/>
          </p:cNvSpPr>
          <p:nvPr>
            <p:ph sz="half" idx="1"/>
          </p:nvPr>
        </p:nvSpPr>
        <p:spPr>
          <a:xfrm>
            <a:off x="1141414" y="2249486"/>
            <a:ext cx="9905998" cy="3541714"/>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a:lnSpc>
                <a:spcPct val="100000"/>
              </a:lnSpc>
              <a:spcBef>
                <a:spcPts val="0"/>
              </a:spcBef>
              <a:buSzTx/>
            </a:pPr>
            <a:r>
              <a:rPr lang="en-US" dirty="0" smtClean="0"/>
              <a:t>Many tools are pairwise, ACTS is limited to 6-way interactions</a:t>
            </a:r>
          </a:p>
          <a:p>
            <a:pPr>
              <a:lnSpc>
                <a:spcPct val="100000"/>
              </a:lnSpc>
              <a:spcBef>
                <a:spcPts val="0"/>
              </a:spcBef>
              <a:buSzTx/>
            </a:pPr>
            <a:endParaRPr lang="en-US" dirty="0" smtClean="0"/>
          </a:p>
          <a:p>
            <a:pPr>
              <a:lnSpc>
                <a:spcPct val="100000"/>
              </a:lnSpc>
              <a:spcBef>
                <a:spcPts val="0"/>
              </a:spcBef>
              <a:buSzTx/>
            </a:pPr>
            <a:r>
              <a:rPr lang="en-US" dirty="0" smtClean="0"/>
              <a:t>There aren’t a lot of options for software</a:t>
            </a:r>
          </a:p>
          <a:p>
            <a:pPr>
              <a:lnSpc>
                <a:spcPct val="100000"/>
              </a:lnSpc>
              <a:spcBef>
                <a:spcPts val="0"/>
              </a:spcBef>
              <a:buSzTx/>
            </a:pPr>
            <a:endParaRPr lang="en-US" dirty="0" smtClean="0"/>
          </a:p>
          <a:p>
            <a:pPr>
              <a:lnSpc>
                <a:spcPct val="100000"/>
              </a:lnSpc>
              <a:spcBef>
                <a:spcPts val="0"/>
              </a:spcBef>
              <a:buSzTx/>
            </a:pPr>
            <a:r>
              <a:rPr lang="en-US" dirty="0" smtClean="0"/>
              <a:t>Algorithms can miss obvious test cases (happy path)</a:t>
            </a:r>
          </a:p>
          <a:p>
            <a:pPr>
              <a:lnSpc>
                <a:spcPct val="100000"/>
              </a:lnSpc>
              <a:spcBef>
                <a:spcPts val="0"/>
              </a:spcBef>
              <a:buSzTx/>
            </a:pPr>
            <a:endParaRPr lang="en-US" dirty="0" smtClean="0"/>
          </a:p>
          <a:p>
            <a:pPr>
              <a:lnSpc>
                <a:spcPct val="100000"/>
              </a:lnSpc>
              <a:spcBef>
                <a:spcPts val="0"/>
              </a:spcBef>
              <a:buSzTx/>
            </a:pPr>
            <a:r>
              <a:rPr lang="en-US" dirty="0" smtClean="0"/>
              <a:t>Requires a test oracle to analyze results</a:t>
            </a:r>
          </a:p>
        </p:txBody>
      </p:sp>
    </p:spTree>
    <p:extLst>
      <p:ext uri="{BB962C8B-B14F-4D97-AF65-F5344CB8AC3E}">
        <p14:creationId xmlns:p14="http://schemas.microsoft.com/office/powerpoint/2010/main" val="1674807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Model-based testing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3052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  </a:t>
            </a:r>
            <a:endParaRPr lang="en-US" dirty="0"/>
          </a:p>
        </p:txBody>
      </p:sp>
      <p:sp>
        <p:nvSpPr>
          <p:cNvPr id="3" name="Content Placeholder 2"/>
          <p:cNvSpPr>
            <a:spLocks noGrp="1"/>
          </p:cNvSpPr>
          <p:nvPr>
            <p:ph sz="half" idx="1"/>
          </p:nvPr>
        </p:nvSpPr>
        <p:spPr>
          <a:xfrm>
            <a:off x="1141413" y="2259996"/>
            <a:ext cx="9905998" cy="3541714"/>
          </a:xfrm>
        </p:spPr>
        <p:txBody>
          <a:bodyPr/>
          <a:lstStyle/>
          <a:p>
            <a:pPr marL="0" indent="0">
              <a:buNone/>
            </a:pPr>
            <a:r>
              <a:rPr lang="en-US" dirty="0" smtClean="0"/>
              <a:t>“Draw pictures whenever possible to explain what you are doing or going to do, and use it to create and maintain your </a:t>
            </a:r>
            <a:r>
              <a:rPr lang="en-US" dirty="0" err="1" smtClean="0"/>
              <a:t>testware</a:t>
            </a:r>
            <a:r>
              <a:rPr lang="en-US" dirty="0" smtClean="0"/>
              <a:t>” </a:t>
            </a:r>
          </a:p>
          <a:p>
            <a:pPr marL="0" indent="0">
              <a:buNone/>
            </a:pPr>
            <a:r>
              <a:rPr lang="en-US" dirty="0"/>
              <a:t>	</a:t>
            </a:r>
            <a:r>
              <a:rPr lang="en-US" i="1" dirty="0" smtClean="0"/>
              <a:t>Model-Based Testing Essentials</a:t>
            </a:r>
            <a:r>
              <a:rPr lang="en-US" dirty="0" smtClean="0"/>
              <a:t> by Kramer &amp; </a:t>
            </a:r>
            <a:r>
              <a:rPr lang="en-US" dirty="0" err="1" smtClean="0"/>
              <a:t>Legeard</a:t>
            </a:r>
            <a:r>
              <a:rPr lang="en-US" dirty="0" smtClean="0"/>
              <a:t>, 2016, p. 2)</a:t>
            </a:r>
          </a:p>
          <a:p>
            <a:endParaRPr lang="en-US" dirty="0"/>
          </a:p>
        </p:txBody>
      </p:sp>
    </p:spTree>
    <p:extLst>
      <p:ext uri="{BB962C8B-B14F-4D97-AF65-F5344CB8AC3E}">
        <p14:creationId xmlns:p14="http://schemas.microsoft.com/office/powerpoint/2010/main" val="2032092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a pop quiz</a:t>
            </a:r>
            <a:endParaRPr lang="en-US" dirty="0"/>
          </a:p>
        </p:txBody>
      </p:sp>
      <p:sp>
        <p:nvSpPr>
          <p:cNvPr id="3" name="Content Placeholder 2"/>
          <p:cNvSpPr>
            <a:spLocks noGrp="1"/>
          </p:cNvSpPr>
          <p:nvPr>
            <p:ph idx="1"/>
          </p:nvPr>
        </p:nvSpPr>
        <p:spPr/>
        <p:txBody>
          <a:bodyPr/>
          <a:lstStyle/>
          <a:p>
            <a:pPr marL="0" indent="0">
              <a:buNone/>
            </a:pPr>
            <a:r>
              <a:rPr lang="en-US" dirty="0" smtClean="0"/>
              <a:t>Suppose a website has 25 feature flags that can affect the behavior of the site.  Each feature flag turns the feature on or off.  How many different combinations of feature flags are there?  </a:t>
            </a:r>
          </a:p>
          <a:p>
            <a:endParaRPr lang="en-US" dirty="0"/>
          </a:p>
          <a:p>
            <a:endParaRPr lang="en-US" dirty="0"/>
          </a:p>
        </p:txBody>
      </p:sp>
    </p:spTree>
    <p:extLst>
      <p:ext uri="{BB962C8B-B14F-4D97-AF65-F5344CB8AC3E}">
        <p14:creationId xmlns:p14="http://schemas.microsoft.com/office/powerpoint/2010/main" val="646477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would I use it?</a:t>
            </a:r>
            <a:endParaRPr lang="en-US" dirty="0"/>
          </a:p>
        </p:txBody>
      </p:sp>
      <p:sp>
        <p:nvSpPr>
          <p:cNvPr id="3" name="Content Placeholder 2"/>
          <p:cNvSpPr>
            <a:spLocks noGrp="1"/>
          </p:cNvSpPr>
          <p:nvPr>
            <p:ph idx="1"/>
          </p:nvPr>
        </p:nvSpPr>
        <p:spPr/>
        <p:txBody>
          <a:bodyPr>
            <a:normAutofit/>
          </a:bodyPr>
          <a:lstStyle/>
          <a:p>
            <a:r>
              <a:rPr lang="en-US" dirty="0" smtClean="0"/>
              <a:t>To augment user stories with diagrams</a:t>
            </a:r>
          </a:p>
          <a:p>
            <a:endParaRPr lang="en-US" dirty="0" smtClean="0"/>
          </a:p>
          <a:p>
            <a:r>
              <a:rPr lang="en-US" dirty="0" smtClean="0"/>
              <a:t>To add details to your requirements</a:t>
            </a:r>
          </a:p>
          <a:p>
            <a:endParaRPr lang="en-US" dirty="0" smtClean="0"/>
          </a:p>
          <a:p>
            <a:r>
              <a:rPr lang="en-US" dirty="0" smtClean="0"/>
              <a:t>To visualize the complexity of the project</a:t>
            </a:r>
          </a:p>
          <a:p>
            <a:endParaRPr lang="en-US" dirty="0" smtClean="0"/>
          </a:p>
          <a:p>
            <a:r>
              <a:rPr lang="en-US" dirty="0" smtClean="0"/>
              <a:t>To be able to generate test cases from pictures</a:t>
            </a:r>
          </a:p>
          <a:p>
            <a:endParaRPr lang="en-US" dirty="0"/>
          </a:p>
          <a:p>
            <a:endParaRPr lang="en-US" dirty="0" smtClean="0"/>
          </a:p>
        </p:txBody>
      </p:sp>
    </p:spTree>
    <p:extLst>
      <p:ext uri="{BB962C8B-B14F-4D97-AF65-F5344CB8AC3E}">
        <p14:creationId xmlns:p14="http://schemas.microsoft.com/office/powerpoint/2010/main" val="932095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types of modeling languages? </a:t>
            </a:r>
            <a:endParaRPr lang="en-US" dirty="0"/>
          </a:p>
        </p:txBody>
      </p:sp>
      <p:sp>
        <p:nvSpPr>
          <p:cNvPr id="3" name="Content Placeholder 2"/>
          <p:cNvSpPr>
            <a:spLocks noGrp="1"/>
          </p:cNvSpPr>
          <p:nvPr>
            <p:ph idx="1"/>
          </p:nvPr>
        </p:nvSpPr>
        <p:spPr>
          <a:xfrm>
            <a:off x="685800" y="2194560"/>
            <a:ext cx="4114800" cy="4024125"/>
          </a:xfrm>
        </p:spPr>
        <p:txBody>
          <a:bodyPr>
            <a:normAutofit lnSpcReduction="10000"/>
          </a:bodyPr>
          <a:lstStyle/>
          <a:p>
            <a:pPr marL="0" indent="0">
              <a:buNone/>
            </a:pPr>
            <a:r>
              <a:rPr lang="en-US" sz="2400" b="1" dirty="0" smtClean="0"/>
              <a:t>Categories</a:t>
            </a:r>
          </a:p>
          <a:p>
            <a:r>
              <a:rPr lang="en-US" sz="2400" dirty="0" smtClean="0"/>
              <a:t>Structural</a:t>
            </a:r>
          </a:p>
          <a:p>
            <a:pPr lvl="1"/>
            <a:r>
              <a:rPr lang="en-US" dirty="0" smtClean="0"/>
              <a:t>What are its pieces</a:t>
            </a:r>
          </a:p>
          <a:p>
            <a:pPr lvl="1"/>
            <a:r>
              <a:rPr lang="en-US" dirty="0" smtClean="0"/>
              <a:t>UML package diagram</a:t>
            </a:r>
          </a:p>
          <a:p>
            <a:r>
              <a:rPr lang="en-US" sz="2400" dirty="0" smtClean="0"/>
              <a:t>Behavioral</a:t>
            </a:r>
          </a:p>
          <a:p>
            <a:pPr lvl="1"/>
            <a:r>
              <a:rPr lang="en-US" dirty="0" smtClean="0"/>
              <a:t>What it does</a:t>
            </a:r>
          </a:p>
          <a:p>
            <a:pPr lvl="1"/>
            <a:r>
              <a:rPr lang="en-US" dirty="0" smtClean="0"/>
              <a:t>State and activity diagrams</a:t>
            </a:r>
          </a:p>
          <a:p>
            <a:r>
              <a:rPr lang="en-US" sz="2400" dirty="0" smtClean="0"/>
              <a:t>Data </a:t>
            </a:r>
          </a:p>
          <a:p>
            <a:pPr lvl="1"/>
            <a:r>
              <a:rPr lang="en-US" dirty="0" smtClean="0"/>
              <a:t>How it’s built</a:t>
            </a:r>
          </a:p>
          <a:p>
            <a:pPr lvl="1"/>
            <a:r>
              <a:rPr lang="en-US" dirty="0" smtClean="0"/>
              <a:t>Class diagrams</a:t>
            </a:r>
          </a:p>
          <a:p>
            <a:pPr marL="0" indent="0">
              <a:buNone/>
            </a:pPr>
            <a:endParaRPr lang="en-US" sz="2400" dirty="0"/>
          </a:p>
        </p:txBody>
      </p:sp>
      <p:sp>
        <p:nvSpPr>
          <p:cNvPr id="5" name="Content Placeholder 2"/>
          <p:cNvSpPr txBox="1">
            <a:spLocks/>
          </p:cNvSpPr>
          <p:nvPr/>
        </p:nvSpPr>
        <p:spPr>
          <a:xfrm>
            <a:off x="5461000" y="2194559"/>
            <a:ext cx="4114800" cy="4024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2400" b="1" dirty="0"/>
              <a:t>Formats</a:t>
            </a:r>
          </a:p>
          <a:p>
            <a:pPr marL="342900" indent="-342900">
              <a:buFont typeface="Arial" charset="0"/>
              <a:buChar char="•"/>
            </a:pPr>
            <a:r>
              <a:rPr lang="en-US" sz="2400" dirty="0"/>
              <a:t>Textual</a:t>
            </a:r>
          </a:p>
          <a:p>
            <a:pPr marL="800100" lvl="1" indent="-342900">
              <a:buFont typeface="Arial" charset="0"/>
              <a:buChar char="•"/>
            </a:pPr>
            <a:r>
              <a:rPr lang="en-US" sz="2400" dirty="0"/>
              <a:t>Programming languages</a:t>
            </a:r>
          </a:p>
          <a:p>
            <a:pPr marL="800100" lvl="1" indent="-342900">
              <a:buFont typeface="Arial" charset="0"/>
              <a:buChar char="•"/>
            </a:pPr>
            <a:r>
              <a:rPr lang="en-US" sz="2400" dirty="0"/>
              <a:t>Domain-specific languages</a:t>
            </a:r>
          </a:p>
          <a:p>
            <a:pPr marL="800100" lvl="1" indent="-342900">
              <a:buFont typeface="Arial" charset="0"/>
              <a:buChar char="•"/>
            </a:pPr>
            <a:endParaRPr lang="en-US" sz="2400" dirty="0"/>
          </a:p>
          <a:p>
            <a:pPr marL="342900" indent="-342900">
              <a:buFont typeface="Arial" charset="0"/>
              <a:buChar char="•"/>
            </a:pPr>
            <a:r>
              <a:rPr lang="en-US" sz="2400" dirty="0"/>
              <a:t>Graphical</a:t>
            </a:r>
          </a:p>
          <a:p>
            <a:pPr marL="800100" lvl="1" indent="-342900">
              <a:buFont typeface="Arial" charset="0"/>
              <a:buChar char="•"/>
            </a:pPr>
            <a:r>
              <a:rPr lang="en-US" sz="2400" dirty="0"/>
              <a:t>UML</a:t>
            </a:r>
          </a:p>
          <a:p>
            <a:pPr marL="800100" lvl="1" indent="-342900">
              <a:buFont typeface="Arial" charset="0"/>
              <a:buChar char="•"/>
            </a:pPr>
            <a:r>
              <a:rPr lang="en-US" sz="2400" dirty="0"/>
              <a:t>BPMN</a:t>
            </a:r>
          </a:p>
          <a:p>
            <a:pPr marL="800100" lvl="1" indent="-342900">
              <a:buFont typeface="Arial" charset="0"/>
              <a:buChar char="•"/>
            </a:pPr>
            <a:r>
              <a:rPr lang="en-US" sz="2400" dirty="0"/>
              <a:t>Directed graph</a:t>
            </a:r>
          </a:p>
        </p:txBody>
      </p:sp>
    </p:spTree>
    <p:extLst>
      <p:ext uri="{BB962C8B-B14F-4D97-AF65-F5344CB8AC3E}">
        <p14:creationId xmlns:p14="http://schemas.microsoft.com/office/powerpoint/2010/main" val="1598064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use it? </a:t>
            </a:r>
            <a:endParaRPr lang="en-US" dirty="0"/>
          </a:p>
        </p:txBody>
      </p:sp>
      <p:sp>
        <p:nvSpPr>
          <p:cNvPr id="3" name="Content Placeholder 2"/>
          <p:cNvSpPr>
            <a:spLocks noGrp="1"/>
          </p:cNvSpPr>
          <p:nvPr>
            <p:ph idx="1"/>
          </p:nvPr>
        </p:nvSpPr>
        <p:spPr>
          <a:xfrm>
            <a:off x="1141412" y="2249487"/>
            <a:ext cx="9905999" cy="4351010"/>
          </a:xfrm>
        </p:spPr>
        <p:txBody>
          <a:bodyPr>
            <a:normAutofit/>
          </a:bodyPr>
          <a:lstStyle/>
          <a:p>
            <a:pPr>
              <a:lnSpc>
                <a:spcPct val="100000"/>
              </a:lnSpc>
              <a:spcBef>
                <a:spcPts val="0"/>
              </a:spcBef>
              <a:buSzTx/>
            </a:pPr>
            <a:r>
              <a:rPr lang="en-US" dirty="0" smtClean="0"/>
              <a:t>Divide and conquer </a:t>
            </a:r>
            <a:r>
              <a:rPr lang="mr-IN" dirty="0" smtClean="0"/>
              <a:t>–</a:t>
            </a:r>
            <a:r>
              <a:rPr lang="en-US" dirty="0" smtClean="0"/>
              <a:t> Don’t try to put the entire system into one model.  It will quickly become a mess!</a:t>
            </a:r>
          </a:p>
          <a:p>
            <a:pPr>
              <a:lnSpc>
                <a:spcPct val="100000"/>
              </a:lnSpc>
              <a:spcBef>
                <a:spcPts val="0"/>
              </a:spcBef>
              <a:buSzTx/>
            </a:pPr>
            <a:endParaRPr lang="en-US" dirty="0" smtClean="0"/>
          </a:p>
          <a:p>
            <a:pPr>
              <a:lnSpc>
                <a:spcPct val="100000"/>
              </a:lnSpc>
              <a:spcBef>
                <a:spcPts val="0"/>
              </a:spcBef>
              <a:buSzTx/>
            </a:pPr>
            <a:r>
              <a:rPr lang="en-US" dirty="0" smtClean="0"/>
              <a:t>Break it down into small pieces and model those</a:t>
            </a:r>
          </a:p>
          <a:p>
            <a:pPr>
              <a:lnSpc>
                <a:spcPct val="100000"/>
              </a:lnSpc>
              <a:spcBef>
                <a:spcPts val="0"/>
              </a:spcBef>
              <a:buSzTx/>
            </a:pPr>
            <a:endParaRPr lang="en-US" dirty="0" smtClean="0"/>
          </a:p>
          <a:p>
            <a:pPr>
              <a:lnSpc>
                <a:spcPct val="100000"/>
              </a:lnSpc>
              <a:spcBef>
                <a:spcPts val="0"/>
              </a:spcBef>
              <a:buSzTx/>
            </a:pPr>
            <a:r>
              <a:rPr lang="en-US" dirty="0" smtClean="0"/>
              <a:t>Don’t forget your basics (boundary-value analysis, truth tables)</a:t>
            </a:r>
          </a:p>
          <a:p>
            <a:pPr>
              <a:lnSpc>
                <a:spcPct val="100000"/>
              </a:lnSpc>
              <a:spcBef>
                <a:spcPts val="0"/>
              </a:spcBef>
              <a:buSzTx/>
            </a:pPr>
            <a:endParaRPr lang="en-US" dirty="0" smtClean="0"/>
          </a:p>
          <a:p>
            <a:pPr>
              <a:lnSpc>
                <a:spcPct val="100000"/>
              </a:lnSpc>
              <a:spcBef>
                <a:spcPts val="0"/>
              </a:spcBef>
              <a:buSzTx/>
            </a:pPr>
            <a:r>
              <a:rPr lang="en-US" dirty="0" smtClean="0"/>
              <a:t>Be clear about what you want to test! </a:t>
            </a:r>
          </a:p>
          <a:p>
            <a:pPr lvl="1">
              <a:lnSpc>
                <a:spcPct val="100000"/>
              </a:lnSpc>
              <a:spcBef>
                <a:spcPts val="0"/>
              </a:spcBef>
              <a:buSzTx/>
            </a:pPr>
            <a:r>
              <a:rPr lang="en-US" dirty="0" smtClean="0"/>
              <a:t>The same feature may require multiple models to provide the level of coverage you want</a:t>
            </a:r>
          </a:p>
          <a:p>
            <a:pPr lvl="1">
              <a:lnSpc>
                <a:spcPct val="100000"/>
              </a:lnSpc>
              <a:spcBef>
                <a:spcPts val="0"/>
              </a:spcBef>
              <a:buSzTx/>
            </a:pPr>
            <a:r>
              <a:rPr lang="en-US" dirty="0" smtClean="0"/>
              <a:t>Don’t be afraid to throw out bad test cases</a:t>
            </a:r>
            <a:endParaRPr lang="en-US" dirty="0"/>
          </a:p>
          <a:p>
            <a:pPr lvl="1">
              <a:lnSpc>
                <a:spcPct val="100000"/>
              </a:lnSpc>
              <a:spcBef>
                <a:spcPts val="0"/>
              </a:spcBef>
              <a:buSzTx/>
            </a:pPr>
            <a:r>
              <a:rPr lang="en-US" dirty="0" smtClean="0"/>
              <a:t>In many situations, test case minimization is on you</a:t>
            </a:r>
          </a:p>
        </p:txBody>
      </p:sp>
    </p:spTree>
    <p:extLst>
      <p:ext uri="{BB962C8B-B14F-4D97-AF65-F5344CB8AC3E}">
        <p14:creationId xmlns:p14="http://schemas.microsoft.com/office/powerpoint/2010/main" val="1337521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drawbacks?</a:t>
            </a:r>
            <a:endParaRPr lang="en-US" dirty="0"/>
          </a:p>
        </p:txBody>
      </p:sp>
      <p:sp>
        <p:nvSpPr>
          <p:cNvPr id="3" name="Content Placeholder 2"/>
          <p:cNvSpPr>
            <a:spLocks noGrp="1"/>
          </p:cNvSpPr>
          <p:nvPr>
            <p:ph idx="1"/>
          </p:nvPr>
        </p:nvSpPr>
        <p:spPr/>
        <p:txBody>
          <a:bodyPr>
            <a:normAutofit/>
          </a:bodyPr>
          <a:lstStyle/>
          <a:p>
            <a:pPr>
              <a:lnSpc>
                <a:spcPct val="100000"/>
              </a:lnSpc>
              <a:spcBef>
                <a:spcPts val="0"/>
              </a:spcBef>
              <a:buSzTx/>
            </a:pPr>
            <a:r>
              <a:rPr lang="en-US" dirty="0" smtClean="0"/>
              <a:t>It takes time!  There are numerous modeling languages, diagram types, and tools available to you</a:t>
            </a:r>
          </a:p>
          <a:p>
            <a:pPr>
              <a:lnSpc>
                <a:spcPct val="100000"/>
              </a:lnSpc>
              <a:spcBef>
                <a:spcPts val="0"/>
              </a:spcBef>
              <a:buSzTx/>
            </a:pPr>
            <a:endParaRPr lang="en-US" dirty="0"/>
          </a:p>
          <a:p>
            <a:pPr>
              <a:lnSpc>
                <a:spcPct val="100000"/>
              </a:lnSpc>
              <a:spcBef>
                <a:spcPts val="0"/>
              </a:spcBef>
              <a:buSzTx/>
            </a:pPr>
            <a:r>
              <a:rPr lang="en-US" dirty="0" smtClean="0"/>
              <a:t>There are few open source options available and even fewer under active development</a:t>
            </a:r>
          </a:p>
          <a:p>
            <a:pPr>
              <a:lnSpc>
                <a:spcPct val="100000"/>
              </a:lnSpc>
              <a:spcBef>
                <a:spcPts val="0"/>
              </a:spcBef>
              <a:buSzTx/>
            </a:pPr>
            <a:endParaRPr lang="en-US" dirty="0" smtClean="0"/>
          </a:p>
          <a:p>
            <a:pPr>
              <a:lnSpc>
                <a:spcPct val="100000"/>
              </a:lnSpc>
              <a:spcBef>
                <a:spcPts val="0"/>
              </a:spcBef>
              <a:buSzTx/>
            </a:pPr>
            <a:r>
              <a:rPr lang="en-US" dirty="0" smtClean="0"/>
              <a:t>You </a:t>
            </a:r>
            <a:r>
              <a:rPr lang="en-US" dirty="0"/>
              <a:t>must construct your diagrams a certain </a:t>
            </a:r>
            <a:r>
              <a:rPr lang="en-US" dirty="0" smtClean="0"/>
              <a:t>way</a:t>
            </a:r>
            <a:endParaRPr lang="en-US" dirty="0"/>
          </a:p>
          <a:p>
            <a:pPr>
              <a:lnSpc>
                <a:spcPct val="100000"/>
              </a:lnSpc>
              <a:spcBef>
                <a:spcPts val="0"/>
              </a:spcBef>
              <a:buSzTx/>
            </a:pPr>
            <a:endParaRPr lang="en-US" dirty="0" smtClean="0"/>
          </a:p>
          <a:p>
            <a:pPr>
              <a:lnSpc>
                <a:spcPct val="100000"/>
              </a:lnSpc>
              <a:spcBef>
                <a:spcPts val="0"/>
              </a:spcBef>
              <a:buSzTx/>
            </a:pPr>
            <a:r>
              <a:rPr lang="en-US" dirty="0" smtClean="0"/>
              <a:t>Designed to maximize coverage, not minimize test cases</a:t>
            </a:r>
          </a:p>
          <a:p>
            <a:pPr>
              <a:lnSpc>
                <a:spcPct val="100000"/>
              </a:lnSpc>
              <a:spcBef>
                <a:spcPts val="0"/>
              </a:spcBef>
              <a:buSzTx/>
            </a:pPr>
            <a:endParaRPr lang="en-US" dirty="0" smtClean="0"/>
          </a:p>
          <a:p>
            <a:pPr>
              <a:lnSpc>
                <a:spcPct val="100000"/>
              </a:lnSpc>
              <a:spcBef>
                <a:spcPts val="0"/>
              </a:spcBef>
              <a:buSzTx/>
            </a:pPr>
            <a:r>
              <a:rPr lang="en-US" dirty="0" smtClean="0"/>
              <a:t>Balancing simplicity and detail in your diagrams is REALLY DIFFICULT.  </a:t>
            </a:r>
            <a:endParaRPr lang="en-US" dirty="0"/>
          </a:p>
        </p:txBody>
      </p:sp>
    </p:spTree>
    <p:extLst>
      <p:ext uri="{BB962C8B-B14F-4D97-AF65-F5344CB8AC3E}">
        <p14:creationId xmlns:p14="http://schemas.microsoft.com/office/powerpoint/2010/main" val="998863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smtClean="0"/>
          </a:p>
          <a:p>
            <a:r>
              <a:rPr lang="en-US" dirty="0" smtClean="0"/>
              <a:t>Automated test case discovery is a valuable tool, but </a:t>
            </a:r>
            <a:r>
              <a:rPr lang="en-US" i="1" dirty="0" smtClean="0"/>
              <a:t>not</a:t>
            </a:r>
            <a:r>
              <a:rPr lang="en-US" dirty="0" smtClean="0"/>
              <a:t> a replacement for traditional test case development techniques like boundary-value analysis or state diagrams</a:t>
            </a:r>
          </a:p>
          <a:p>
            <a:endParaRPr lang="en-US" dirty="0" smtClean="0"/>
          </a:p>
          <a:p>
            <a:r>
              <a:rPr lang="en-US" dirty="0" smtClean="0"/>
              <a:t>There is no free ride.  Although test case discovery can be automated, there is still work to do in defining the system, developing your models, and determining which test cases are actually important</a:t>
            </a:r>
          </a:p>
          <a:p>
            <a:endParaRPr lang="en-US" dirty="0" smtClean="0"/>
          </a:p>
          <a:p>
            <a:r>
              <a:rPr lang="en-US" dirty="0" smtClean="0"/>
              <a:t>This is just an introduction.  There is LOTS more to learn about the subject</a:t>
            </a:r>
          </a:p>
        </p:txBody>
      </p:sp>
    </p:spTree>
    <p:extLst>
      <p:ext uri="{BB962C8B-B14F-4D97-AF65-F5344CB8AC3E}">
        <p14:creationId xmlns:p14="http://schemas.microsoft.com/office/powerpoint/2010/main" val="1230021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a:t>
            </a:r>
            <a:endParaRPr lang="en-US" dirty="0"/>
          </a:p>
        </p:txBody>
      </p:sp>
      <p:sp>
        <p:nvSpPr>
          <p:cNvPr id="3" name="Content Placeholder 2"/>
          <p:cNvSpPr>
            <a:spLocks noGrp="1"/>
          </p:cNvSpPr>
          <p:nvPr>
            <p:ph idx="1"/>
          </p:nvPr>
        </p:nvSpPr>
        <p:spPr/>
        <p:txBody>
          <a:bodyPr/>
          <a:lstStyle/>
          <a:p>
            <a:pPr marL="0" indent="0">
              <a:buNone/>
            </a:pPr>
            <a:r>
              <a:rPr lang="en-US" dirty="0" smtClean="0"/>
              <a:t>a. 25</a:t>
            </a:r>
          </a:p>
          <a:p>
            <a:pPr marL="0" indent="0">
              <a:buNone/>
            </a:pPr>
            <a:r>
              <a:rPr lang="en-US" dirty="0" smtClean="0"/>
              <a:t>b. 25^2 = 625</a:t>
            </a:r>
          </a:p>
          <a:p>
            <a:pPr marL="0" indent="0">
              <a:buNone/>
            </a:pPr>
            <a:r>
              <a:rPr lang="en-US" dirty="0" smtClean="0"/>
              <a:t>c. 2^25 = </a:t>
            </a:r>
            <a:r>
              <a:rPr lang="is-IS" dirty="0" smtClean="0"/>
              <a:t>33,554,432</a:t>
            </a:r>
            <a:r>
              <a:rPr lang="en-US" dirty="0" smtClean="0"/>
              <a:t> </a:t>
            </a:r>
          </a:p>
          <a:p>
            <a:pPr marL="0" indent="0">
              <a:buNone/>
            </a:pPr>
            <a:r>
              <a:rPr lang="en-US" dirty="0" smtClean="0"/>
              <a:t>d. Who cares?  I only have 3 hours to test before we go to prod anyway!</a:t>
            </a:r>
          </a:p>
        </p:txBody>
      </p:sp>
    </p:spTree>
    <p:extLst>
      <p:ext uri="{BB962C8B-B14F-4D97-AF65-F5344CB8AC3E}">
        <p14:creationId xmlns:p14="http://schemas.microsoft.com/office/powerpoint/2010/main" val="165867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MATH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It’s easy (IF you can find a big enough calculator </a:t>
                </a:r>
                <a:r>
                  <a:rPr lang="mr-IN" dirty="0" smtClean="0"/>
                  <a:t>…</a:t>
                </a:r>
                <a:r>
                  <a:rPr lang="en-US" dirty="0" smtClean="0"/>
                  <a:t> try 2^2700 in Excel)</a:t>
                </a:r>
              </a:p>
              <a:p>
                <a:r>
                  <a:rPr lang="en-US" dirty="0">
                    <a:hlinkClick r:id="rId3"/>
                  </a:rPr>
                  <a:t>http://</a:t>
                </a:r>
                <a:r>
                  <a:rPr lang="en-US" dirty="0" smtClean="0">
                    <a:hlinkClick r:id="rId3"/>
                  </a:rPr>
                  <a:t>keisan.casio.com/calculator</a:t>
                </a:r>
                <a:r>
                  <a:rPr lang="en-US" dirty="0" smtClean="0"/>
                  <a:t> is a big enough calculator</a:t>
                </a:r>
              </a:p>
              <a:p>
                <a14:m>
                  <m:oMath xmlns:m="http://schemas.openxmlformats.org/officeDocument/2006/math">
                    <m:sSup>
                      <m:sSupPr>
                        <m:ctrlPr>
                          <a:rPr lang="en-US" b="0" i="1" smtClean="0">
                            <a:latin typeface="Cambria Math" charset="0"/>
                          </a:rPr>
                        </m:ctrlPr>
                      </m:sSupPr>
                      <m:e>
                        <m:r>
                          <a:rPr lang="en-US" b="0" i="1" smtClean="0">
                            <a:latin typeface="Cambria Math" charset="0"/>
                          </a:rPr>
                          <m:t>𝑣</m:t>
                        </m:r>
                      </m:e>
                      <m:sup>
                        <m:r>
                          <a:rPr lang="en-US" b="0" i="1" smtClean="0">
                            <a:latin typeface="Cambria Math" charset="0"/>
                          </a:rPr>
                          <m:t>𝑡</m:t>
                        </m:r>
                      </m:sup>
                    </m:sSup>
                    <m:r>
                      <a:rPr lang="en-US" b="0" i="1" smtClean="0">
                        <a:latin typeface="Cambria Math" charset="0"/>
                      </a:rPr>
                      <m:t> </m:t>
                    </m:r>
                  </m:oMath>
                </a14:m>
                <a:endParaRPr lang="en-US" dirty="0" smtClean="0"/>
              </a:p>
              <a:p>
                <a:pPr lvl="1"/>
                <a:r>
                  <a:rPr lang="en-US" dirty="0" smtClean="0"/>
                  <a:t>v = number of possible values</a:t>
                </a:r>
              </a:p>
              <a:p>
                <a:pPr lvl="1"/>
                <a:r>
                  <a:rPr lang="en-US" dirty="0" smtClean="0"/>
                  <a:t>t = the number of variables in SUT </a:t>
                </a:r>
                <a:r>
                  <a:rPr lang="en-US" sz="1200" dirty="0"/>
                  <a:t>(</a:t>
                </a:r>
                <a:r>
                  <a:rPr lang="en-US" sz="1200" dirty="0">
                    <a:hlinkClick r:id="rId4"/>
                  </a:rPr>
                  <a:t>http://</a:t>
                </a:r>
                <a:r>
                  <a:rPr lang="en-US" sz="1200" dirty="0" smtClean="0">
                    <a:hlinkClick r:id="rId4"/>
                  </a:rPr>
                  <a:t>nvlpubs.nist.gov/nistpubs/Legacy/SP/nistspecialpublication800-142.pdf</a:t>
                </a:r>
                <a:r>
                  <a:rPr lang="en-US" sz="1200" dirty="0" smtClean="0"/>
                  <a:t>, p32)</a:t>
                </a:r>
                <a:endParaRPr lang="en-US" sz="1200" baseline="30000" dirty="0"/>
              </a:p>
              <a:p>
                <a:r>
                  <a:rPr lang="en-US" dirty="0" smtClean="0"/>
                  <a:t>For different numbers of possible values, multiply</a:t>
                </a:r>
              </a:p>
              <a:p>
                <a:pPr lvl="1"/>
                <a:r>
                  <a:rPr lang="en-US" dirty="0" smtClean="0"/>
                  <a:t>2^25*3^4*4^3 =</a:t>
                </a:r>
                <a:r>
                  <a:rPr lang="is-IS" dirty="0"/>
                  <a:t> </a:t>
                </a:r>
                <a:r>
                  <a:rPr lang="is-IS" dirty="0" smtClean="0"/>
                  <a:t>173,946,175,488</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5"/>
                <a:stretch>
                  <a:fillRect l="-676" t="-1818"/>
                </a:stretch>
              </a:blipFill>
            </p:spPr>
            <p:txBody>
              <a:bodyPr/>
              <a:lstStyle/>
              <a:p>
                <a:r>
                  <a:rPr lang="en-US">
                    <a:noFill/>
                  </a:rPr>
                  <a:t> </a:t>
                </a:r>
              </a:p>
            </p:txBody>
          </p:sp>
        </mc:Fallback>
      </mc:AlternateContent>
    </p:spTree>
    <p:extLst>
      <p:ext uri="{BB962C8B-B14F-4D97-AF65-F5344CB8AC3E}">
        <p14:creationId xmlns:p14="http://schemas.microsoft.com/office/powerpoint/2010/main" val="17856943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I care?</a:t>
            </a:r>
            <a:endParaRPr lang="en-US" dirty="0"/>
          </a:p>
        </p:txBody>
      </p:sp>
      <p:sp>
        <p:nvSpPr>
          <p:cNvPr id="3" name="Content Placeholder 2"/>
          <p:cNvSpPr>
            <a:spLocks noGrp="1"/>
          </p:cNvSpPr>
          <p:nvPr>
            <p:ph idx="1"/>
          </p:nvPr>
        </p:nvSpPr>
        <p:spPr/>
        <p:txBody>
          <a:bodyPr/>
          <a:lstStyle/>
          <a:p>
            <a:pPr marL="0" indent="0">
              <a:buNone/>
            </a:pPr>
            <a:r>
              <a:rPr lang="en-US" dirty="0" smtClean="0"/>
              <a:t>Have you ever found yourself doing this?</a:t>
            </a:r>
            <a:endParaRPr lang="en-US" dirty="0"/>
          </a:p>
          <a:p>
            <a:pPr marL="0" indent="0">
              <a:buNone/>
            </a:pPr>
            <a:r>
              <a:rPr lang="en-US" dirty="0" smtClean="0"/>
              <a:t>Test Cases</a:t>
            </a:r>
          </a:p>
          <a:p>
            <a:pPr marL="914400" lvl="1" indent="-457200">
              <a:buFont typeface="+mj-lt"/>
              <a:buAutoNum type="arabicPeriod"/>
            </a:pPr>
            <a:r>
              <a:rPr lang="en-US" dirty="0" smtClean="0"/>
              <a:t>Login to site with valid credentials</a:t>
            </a:r>
          </a:p>
          <a:p>
            <a:pPr marL="914400" lvl="1" indent="-457200">
              <a:buFont typeface="+mj-lt"/>
              <a:buAutoNum type="arabicPeriod"/>
            </a:pPr>
            <a:r>
              <a:rPr lang="en-US" dirty="0" smtClean="0"/>
              <a:t>Login to site with invalid credentials</a:t>
            </a:r>
          </a:p>
          <a:p>
            <a:pPr marL="457200" lvl="1"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69051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then becomes </a:t>
            </a:r>
            <a:r>
              <a:rPr lang="mr-IN" dirty="0" smtClean="0"/>
              <a:t>…</a:t>
            </a:r>
            <a:endParaRPr lang="en-US" dirty="0"/>
          </a:p>
        </p:txBody>
      </p:sp>
      <p:sp>
        <p:nvSpPr>
          <p:cNvPr id="3" name="Content Placeholder 2"/>
          <p:cNvSpPr>
            <a:spLocks noGrp="1"/>
          </p:cNvSpPr>
          <p:nvPr>
            <p:ph idx="1"/>
          </p:nvPr>
        </p:nvSpPr>
        <p:spPr/>
        <p:txBody>
          <a:bodyPr/>
          <a:lstStyle/>
          <a:p>
            <a:pPr marL="0" indent="0">
              <a:buNone/>
            </a:pPr>
            <a:r>
              <a:rPr lang="en-US" dirty="0"/>
              <a:t>Test Cases</a:t>
            </a:r>
          </a:p>
          <a:p>
            <a:pPr marL="914400" lvl="1" indent="-457200">
              <a:buFont typeface="+mj-lt"/>
              <a:buAutoNum type="arabicPeriod"/>
            </a:pPr>
            <a:r>
              <a:rPr lang="en-US" dirty="0" smtClean="0"/>
              <a:t>Administrator - Login </a:t>
            </a:r>
            <a:r>
              <a:rPr lang="en-US" dirty="0"/>
              <a:t>to site with valid </a:t>
            </a:r>
            <a:r>
              <a:rPr lang="en-US" dirty="0" smtClean="0"/>
              <a:t>credentials</a:t>
            </a:r>
          </a:p>
          <a:p>
            <a:pPr marL="914400" lvl="1" indent="-457200">
              <a:buFont typeface="+mj-lt"/>
              <a:buAutoNum type="arabicPeriod"/>
            </a:pPr>
            <a:r>
              <a:rPr lang="en-US" dirty="0" smtClean="0"/>
              <a:t>User </a:t>
            </a:r>
            <a:r>
              <a:rPr lang="en-US" dirty="0"/>
              <a:t>- Login to site with valid </a:t>
            </a:r>
            <a:r>
              <a:rPr lang="en-US" dirty="0" smtClean="0"/>
              <a:t>credentials</a:t>
            </a:r>
          </a:p>
          <a:p>
            <a:pPr marL="914400" lvl="1" indent="-457200">
              <a:buFont typeface="+mj-lt"/>
              <a:buAutoNum type="arabicPeriod"/>
            </a:pPr>
            <a:r>
              <a:rPr lang="en-US" dirty="0" smtClean="0"/>
              <a:t>Guest - Login </a:t>
            </a:r>
            <a:r>
              <a:rPr lang="en-US" dirty="0"/>
              <a:t>to site with valid credentials</a:t>
            </a:r>
          </a:p>
          <a:p>
            <a:pPr marL="914400" lvl="1" indent="-457200">
              <a:buFont typeface="+mj-lt"/>
              <a:buAutoNum type="arabicPeriod"/>
            </a:pPr>
            <a:r>
              <a:rPr lang="en-US" dirty="0" smtClean="0"/>
              <a:t>Login </a:t>
            </a:r>
            <a:r>
              <a:rPr lang="en-US" dirty="0"/>
              <a:t>to site with invalid credentials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68905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76852"/>
            <a:ext cx="9905999" cy="4950372"/>
          </a:xfrm>
        </p:spPr>
        <p:txBody>
          <a:bodyPr>
            <a:normAutofit/>
          </a:bodyPr>
          <a:lstStyle/>
          <a:p>
            <a:pPr marL="0" indent="0">
              <a:buNone/>
            </a:pPr>
            <a:r>
              <a:rPr lang="en-US" dirty="0"/>
              <a:t>Test Cases</a:t>
            </a:r>
          </a:p>
          <a:p>
            <a:pPr marL="914400" lvl="1" indent="-457200">
              <a:buFont typeface="+mj-lt"/>
              <a:buAutoNum type="arabicPeriod"/>
            </a:pPr>
            <a:r>
              <a:rPr lang="en-US" dirty="0" smtClean="0"/>
              <a:t>Chrome - Administrator </a:t>
            </a:r>
            <a:r>
              <a:rPr lang="en-US" dirty="0"/>
              <a:t>- Login to site with valid credentials</a:t>
            </a:r>
          </a:p>
          <a:p>
            <a:pPr marL="914400" lvl="1" indent="-457200">
              <a:buFont typeface="+mj-lt"/>
              <a:buAutoNum type="arabicPeriod"/>
            </a:pPr>
            <a:r>
              <a:rPr lang="en-US" dirty="0" smtClean="0"/>
              <a:t>Chrome - User </a:t>
            </a:r>
            <a:r>
              <a:rPr lang="en-US" dirty="0"/>
              <a:t>- Login to site with valid credentials</a:t>
            </a:r>
          </a:p>
          <a:p>
            <a:pPr marL="914400" lvl="1" indent="-457200">
              <a:buFont typeface="+mj-lt"/>
              <a:buAutoNum type="arabicPeriod"/>
            </a:pPr>
            <a:r>
              <a:rPr lang="en-US" dirty="0" smtClean="0"/>
              <a:t>Chrome - Guest </a:t>
            </a:r>
            <a:r>
              <a:rPr lang="en-US" dirty="0"/>
              <a:t>- Login to site with valid credentials</a:t>
            </a:r>
          </a:p>
          <a:p>
            <a:pPr marL="914400" lvl="1" indent="-457200">
              <a:buFont typeface="+mj-lt"/>
              <a:buAutoNum type="arabicPeriod"/>
            </a:pPr>
            <a:r>
              <a:rPr lang="en-US" dirty="0" smtClean="0"/>
              <a:t>Chrome - Login </a:t>
            </a:r>
            <a:r>
              <a:rPr lang="en-US" dirty="0"/>
              <a:t>to site with invalid </a:t>
            </a:r>
            <a:r>
              <a:rPr lang="en-US" dirty="0" smtClean="0"/>
              <a:t>credentials</a:t>
            </a:r>
          </a:p>
          <a:p>
            <a:pPr marL="914400" lvl="1" indent="-457200">
              <a:buFont typeface="+mj-lt"/>
              <a:buAutoNum type="arabicPeriod"/>
            </a:pPr>
            <a:r>
              <a:rPr lang="en-US" dirty="0" smtClean="0"/>
              <a:t>Firefox </a:t>
            </a:r>
            <a:r>
              <a:rPr lang="en-US" dirty="0"/>
              <a:t>- Administrator - Login to site with valid credentials</a:t>
            </a:r>
          </a:p>
          <a:p>
            <a:pPr marL="914400" lvl="1" indent="-457200">
              <a:buFont typeface="+mj-lt"/>
              <a:buAutoNum type="arabicPeriod"/>
            </a:pPr>
            <a:r>
              <a:rPr lang="en-US" dirty="0" smtClean="0"/>
              <a:t>Firefox </a:t>
            </a:r>
            <a:r>
              <a:rPr lang="en-US" dirty="0"/>
              <a:t>- User - Login to site with valid credentials</a:t>
            </a:r>
          </a:p>
          <a:p>
            <a:pPr marL="914400" lvl="1" indent="-457200">
              <a:buFont typeface="+mj-lt"/>
              <a:buAutoNum type="arabicPeriod"/>
            </a:pPr>
            <a:r>
              <a:rPr lang="en-US" dirty="0" smtClean="0"/>
              <a:t>Firefox </a:t>
            </a:r>
            <a:r>
              <a:rPr lang="en-US" dirty="0"/>
              <a:t>- Guest - Login to site with valid credentials</a:t>
            </a:r>
          </a:p>
          <a:p>
            <a:pPr marL="914400" lvl="1" indent="-457200">
              <a:buFont typeface="+mj-lt"/>
              <a:buAutoNum type="arabicPeriod"/>
            </a:pPr>
            <a:r>
              <a:rPr lang="en-US" dirty="0" smtClean="0"/>
              <a:t>Firefox </a:t>
            </a:r>
            <a:r>
              <a:rPr lang="en-US" dirty="0"/>
              <a:t>- Login to site with invalid </a:t>
            </a:r>
            <a:r>
              <a:rPr lang="en-US" dirty="0" smtClean="0"/>
              <a:t>credentials</a:t>
            </a:r>
          </a:p>
          <a:p>
            <a:pPr marL="914400" lvl="1" indent="-457200">
              <a:buFont typeface="+mj-lt"/>
              <a:buAutoNum type="arabicPeriod"/>
            </a:pPr>
            <a:r>
              <a:rPr lang="en-US" dirty="0" smtClean="0"/>
              <a:t>IE </a:t>
            </a:r>
            <a:r>
              <a:rPr lang="en-US" dirty="0"/>
              <a:t>- Administrator - Login to site with valid credentials</a:t>
            </a:r>
          </a:p>
          <a:p>
            <a:pPr marL="914400" lvl="1" indent="-457200">
              <a:buFont typeface="+mj-lt"/>
              <a:buAutoNum type="arabicPeriod"/>
            </a:pPr>
            <a:r>
              <a:rPr lang="en-US" dirty="0" smtClean="0"/>
              <a:t>IE </a:t>
            </a:r>
            <a:r>
              <a:rPr lang="en-US" dirty="0"/>
              <a:t>- User - Login to site with valid credentials</a:t>
            </a:r>
          </a:p>
          <a:p>
            <a:pPr marL="914400" lvl="1" indent="-457200">
              <a:buFont typeface="+mj-lt"/>
              <a:buAutoNum type="arabicPeriod"/>
            </a:pPr>
            <a:r>
              <a:rPr lang="en-US" dirty="0" smtClean="0"/>
              <a:t>IE </a:t>
            </a:r>
            <a:r>
              <a:rPr lang="en-US" dirty="0"/>
              <a:t>- Guest - Login to site with valid credentials</a:t>
            </a:r>
          </a:p>
          <a:p>
            <a:pPr marL="914400" lvl="1" indent="-457200">
              <a:buFont typeface="+mj-lt"/>
              <a:buAutoNum type="arabicPeriod"/>
            </a:pPr>
            <a:r>
              <a:rPr lang="en-US" dirty="0" smtClean="0"/>
              <a:t>IE </a:t>
            </a:r>
            <a:r>
              <a:rPr lang="en-US" dirty="0"/>
              <a:t>- Login to site with invalid </a:t>
            </a:r>
            <a:r>
              <a:rPr lang="en-US" dirty="0" smtClean="0"/>
              <a:t>credentials</a:t>
            </a:r>
            <a:endParaRPr lang="en-US" dirty="0"/>
          </a:p>
          <a:p>
            <a:pPr marL="914400" lvl="1" indent="-457200">
              <a:buFont typeface="+mj-lt"/>
              <a:buAutoNum type="arabicPeriod"/>
            </a:pPr>
            <a:r>
              <a:rPr lang="mr-IN" dirty="0" smtClean="0"/>
              <a:t>…</a:t>
            </a:r>
            <a:endParaRPr lang="en-US" dirty="0"/>
          </a:p>
          <a:p>
            <a:endParaRPr lang="en-US" dirty="0"/>
          </a:p>
        </p:txBody>
      </p:sp>
    </p:spTree>
    <p:extLst>
      <p:ext uri="{BB962C8B-B14F-4D97-AF65-F5344CB8AC3E}">
        <p14:creationId xmlns:p14="http://schemas.microsoft.com/office/powerpoint/2010/main" val="1282489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1434" y="336330"/>
            <a:ext cx="10605977" cy="6232635"/>
          </a:xfrm>
        </p:spPr>
        <p:txBody>
          <a:bodyPr>
            <a:normAutofit fontScale="55000" lnSpcReduction="20000"/>
          </a:bodyPr>
          <a:lstStyle/>
          <a:p>
            <a:pPr marL="0" indent="0">
              <a:buNone/>
            </a:pPr>
            <a:r>
              <a:rPr lang="en-US" dirty="0"/>
              <a:t>Test Cases</a:t>
            </a:r>
          </a:p>
          <a:p>
            <a:pPr marL="914400" lvl="1" indent="-457200">
              <a:buFont typeface="+mj-lt"/>
              <a:buAutoNum type="arabicPeriod"/>
            </a:pPr>
            <a:r>
              <a:rPr lang="en-US" dirty="0" smtClean="0"/>
              <a:t>OS X - Chrome </a:t>
            </a:r>
            <a:r>
              <a:rPr lang="en-US" dirty="0"/>
              <a:t>- Administrator - Login to site with valid credentials</a:t>
            </a:r>
          </a:p>
          <a:p>
            <a:pPr marL="914400" lvl="1" indent="-457200">
              <a:buFont typeface="+mj-lt"/>
              <a:buAutoNum type="arabicPeriod"/>
            </a:pPr>
            <a:r>
              <a:rPr lang="en-US" dirty="0" smtClean="0"/>
              <a:t>OS X - Chrome </a:t>
            </a:r>
            <a:r>
              <a:rPr lang="en-US" dirty="0"/>
              <a:t>- User - Login to site with valid credentials</a:t>
            </a:r>
          </a:p>
          <a:p>
            <a:pPr marL="914400" lvl="1" indent="-457200">
              <a:buFont typeface="+mj-lt"/>
              <a:buAutoNum type="arabicPeriod"/>
            </a:pPr>
            <a:r>
              <a:rPr lang="en-US" dirty="0" smtClean="0"/>
              <a:t>OS X - Chrome </a:t>
            </a:r>
            <a:r>
              <a:rPr lang="en-US" dirty="0"/>
              <a:t>- Guest - Login to site with valid credentials</a:t>
            </a:r>
          </a:p>
          <a:p>
            <a:pPr marL="914400" lvl="1" indent="-457200">
              <a:buFont typeface="+mj-lt"/>
              <a:buAutoNum type="arabicPeriod"/>
            </a:pPr>
            <a:r>
              <a:rPr lang="en-US" dirty="0" smtClean="0"/>
              <a:t>OS X - Chrome </a:t>
            </a:r>
            <a:r>
              <a:rPr lang="en-US" dirty="0"/>
              <a:t>- Login to site with invalid credentials</a:t>
            </a:r>
          </a:p>
          <a:p>
            <a:pPr marL="914400" lvl="1" indent="-457200">
              <a:buFont typeface="+mj-lt"/>
              <a:buAutoNum type="arabicPeriod"/>
            </a:pPr>
            <a:r>
              <a:rPr lang="en-US" dirty="0" smtClean="0"/>
              <a:t>Windows </a:t>
            </a:r>
            <a:r>
              <a:rPr lang="en-US" dirty="0"/>
              <a:t>- Chrome - Administrator - Login to site with valid credentials</a:t>
            </a:r>
          </a:p>
          <a:p>
            <a:pPr marL="914400" lvl="1" indent="-457200">
              <a:buFont typeface="+mj-lt"/>
              <a:buAutoNum type="arabicPeriod"/>
            </a:pPr>
            <a:r>
              <a:rPr lang="en-US" dirty="0" smtClean="0"/>
              <a:t>Windows </a:t>
            </a:r>
            <a:r>
              <a:rPr lang="en-US" dirty="0"/>
              <a:t>- Chrome - User - Login to site with valid credentials</a:t>
            </a:r>
          </a:p>
          <a:p>
            <a:pPr marL="914400" lvl="1" indent="-457200">
              <a:buFont typeface="+mj-lt"/>
              <a:buAutoNum type="arabicPeriod"/>
            </a:pPr>
            <a:r>
              <a:rPr lang="en-US" dirty="0" smtClean="0"/>
              <a:t>Windows </a:t>
            </a:r>
            <a:r>
              <a:rPr lang="en-US" dirty="0"/>
              <a:t>- Chrome - Guest - Login to site with valid credentials</a:t>
            </a:r>
          </a:p>
          <a:p>
            <a:pPr marL="914400" lvl="1" indent="-457200">
              <a:buFont typeface="+mj-lt"/>
              <a:buAutoNum type="arabicPeriod"/>
            </a:pPr>
            <a:r>
              <a:rPr lang="en-US" dirty="0" smtClean="0"/>
              <a:t>Windows </a:t>
            </a:r>
            <a:r>
              <a:rPr lang="en-US" dirty="0"/>
              <a:t>- Chrome - Login to site with invalid credentials</a:t>
            </a:r>
          </a:p>
          <a:p>
            <a:pPr marL="914400" lvl="1" indent="-457200">
              <a:buFont typeface="+mj-lt"/>
              <a:buAutoNum type="arabicPeriod"/>
            </a:pPr>
            <a:r>
              <a:rPr lang="en-US" dirty="0" smtClean="0"/>
              <a:t>Android </a:t>
            </a:r>
            <a:r>
              <a:rPr lang="en-US" dirty="0"/>
              <a:t>- Chrome - Administrator - Login to site with valid credentials</a:t>
            </a:r>
          </a:p>
          <a:p>
            <a:pPr marL="914400" lvl="1" indent="-457200">
              <a:buFont typeface="+mj-lt"/>
              <a:buAutoNum type="arabicPeriod"/>
            </a:pPr>
            <a:r>
              <a:rPr lang="en-US" dirty="0" smtClean="0"/>
              <a:t>Android </a:t>
            </a:r>
            <a:r>
              <a:rPr lang="en-US" dirty="0"/>
              <a:t>- Chrome - User - Login to site with valid credentials</a:t>
            </a:r>
          </a:p>
          <a:p>
            <a:pPr marL="914400" lvl="1" indent="-457200">
              <a:buFont typeface="+mj-lt"/>
              <a:buAutoNum type="arabicPeriod"/>
            </a:pPr>
            <a:r>
              <a:rPr lang="en-US" dirty="0" smtClean="0"/>
              <a:t>Android </a:t>
            </a:r>
            <a:r>
              <a:rPr lang="en-US" dirty="0"/>
              <a:t>- Chrome - Guest - Login to site with valid credentials</a:t>
            </a:r>
          </a:p>
          <a:p>
            <a:pPr marL="914400" lvl="1" indent="-457200">
              <a:buFont typeface="+mj-lt"/>
              <a:buAutoNum type="arabicPeriod"/>
            </a:pPr>
            <a:r>
              <a:rPr lang="en-US" dirty="0" smtClean="0"/>
              <a:t>Android </a:t>
            </a:r>
            <a:r>
              <a:rPr lang="en-US" dirty="0"/>
              <a:t>- Chrome - Login to site with invalid credentials</a:t>
            </a:r>
          </a:p>
          <a:p>
            <a:pPr marL="914400" lvl="1" indent="-457200">
              <a:buFont typeface="+mj-lt"/>
              <a:buAutoNum type="arabicPeriod"/>
            </a:pPr>
            <a:r>
              <a:rPr lang="en-US" dirty="0" smtClean="0"/>
              <a:t>iOS </a:t>
            </a:r>
            <a:r>
              <a:rPr lang="en-US" dirty="0"/>
              <a:t>- Chrome - Administrator - Login to site with valid credentials</a:t>
            </a:r>
          </a:p>
          <a:p>
            <a:pPr marL="914400" lvl="1" indent="-457200">
              <a:buFont typeface="+mj-lt"/>
              <a:buAutoNum type="arabicPeriod"/>
            </a:pPr>
            <a:r>
              <a:rPr lang="en-US" dirty="0" smtClean="0"/>
              <a:t>iOS </a:t>
            </a:r>
            <a:r>
              <a:rPr lang="en-US" dirty="0"/>
              <a:t>- Chrome - User - Login to site with valid credentials</a:t>
            </a:r>
          </a:p>
          <a:p>
            <a:pPr marL="914400" lvl="1" indent="-457200">
              <a:buFont typeface="+mj-lt"/>
              <a:buAutoNum type="arabicPeriod"/>
            </a:pPr>
            <a:r>
              <a:rPr lang="en-US" dirty="0" smtClean="0"/>
              <a:t>iOS </a:t>
            </a:r>
            <a:r>
              <a:rPr lang="en-US" dirty="0"/>
              <a:t>- Chrome - Guest - Login to site with valid credentials</a:t>
            </a:r>
          </a:p>
          <a:p>
            <a:pPr marL="914400" lvl="1" indent="-457200">
              <a:buFont typeface="+mj-lt"/>
              <a:buAutoNum type="arabicPeriod"/>
            </a:pPr>
            <a:r>
              <a:rPr lang="en-US" dirty="0" smtClean="0"/>
              <a:t>iOS </a:t>
            </a:r>
            <a:r>
              <a:rPr lang="en-US" dirty="0"/>
              <a:t>- Chrome - Login to site with invalid credentials</a:t>
            </a:r>
          </a:p>
          <a:p>
            <a:pPr marL="914400" lvl="1" indent="-457200">
              <a:buFont typeface="+mj-lt"/>
              <a:buAutoNum type="arabicPeriod"/>
            </a:pPr>
            <a:r>
              <a:rPr lang="en-US" dirty="0"/>
              <a:t>OS X - </a:t>
            </a:r>
            <a:r>
              <a:rPr lang="en-US" dirty="0" smtClean="0"/>
              <a:t>Firefox </a:t>
            </a:r>
            <a:r>
              <a:rPr lang="en-US" dirty="0"/>
              <a:t>- Administrator - Login to site with valid credentials</a:t>
            </a:r>
          </a:p>
          <a:p>
            <a:pPr marL="914400" lvl="1" indent="-457200">
              <a:buFont typeface="+mj-lt"/>
              <a:buAutoNum type="arabicPeriod"/>
            </a:pPr>
            <a:r>
              <a:rPr lang="en-US" dirty="0"/>
              <a:t>OS X - Firefox</a:t>
            </a:r>
            <a:r>
              <a:rPr lang="en-US" dirty="0" smtClean="0"/>
              <a:t> </a:t>
            </a:r>
            <a:r>
              <a:rPr lang="en-US" dirty="0"/>
              <a:t>- User - Login to site with valid credentials</a:t>
            </a:r>
          </a:p>
          <a:p>
            <a:pPr marL="914400" lvl="1" indent="-457200">
              <a:buFont typeface="+mj-lt"/>
              <a:buAutoNum type="arabicPeriod"/>
            </a:pPr>
            <a:r>
              <a:rPr lang="en-US" dirty="0"/>
              <a:t>OS X - Firefox</a:t>
            </a:r>
            <a:r>
              <a:rPr lang="en-US" dirty="0" smtClean="0"/>
              <a:t> </a:t>
            </a:r>
            <a:r>
              <a:rPr lang="en-US" dirty="0"/>
              <a:t>- Guest - Login to site with valid credentials</a:t>
            </a:r>
          </a:p>
          <a:p>
            <a:pPr marL="914400" lvl="1" indent="-457200">
              <a:buFont typeface="+mj-lt"/>
              <a:buAutoNum type="arabicPeriod"/>
            </a:pPr>
            <a:r>
              <a:rPr lang="en-US" dirty="0"/>
              <a:t>OS X - Firefox</a:t>
            </a:r>
            <a:r>
              <a:rPr lang="en-US" dirty="0" smtClean="0"/>
              <a:t> </a:t>
            </a:r>
            <a:r>
              <a:rPr lang="en-US" dirty="0"/>
              <a:t>- Login to site with invalid credentials</a:t>
            </a:r>
          </a:p>
          <a:p>
            <a:pPr marL="914400" lvl="1" indent="-457200">
              <a:buFont typeface="+mj-lt"/>
              <a:buAutoNum type="arabicPeriod"/>
            </a:pPr>
            <a:r>
              <a:rPr lang="en-US" dirty="0"/>
              <a:t>Windows - Firefox</a:t>
            </a:r>
            <a:r>
              <a:rPr lang="en-US" dirty="0" smtClean="0"/>
              <a:t> </a:t>
            </a:r>
            <a:r>
              <a:rPr lang="en-US" dirty="0"/>
              <a:t>- Administrator - Login to site with valid credentials</a:t>
            </a:r>
          </a:p>
          <a:p>
            <a:pPr marL="914400" lvl="1" indent="-457200">
              <a:buFont typeface="+mj-lt"/>
              <a:buAutoNum type="arabicPeriod"/>
            </a:pPr>
            <a:r>
              <a:rPr lang="en-US" dirty="0"/>
              <a:t>Windows - Firefox</a:t>
            </a:r>
            <a:r>
              <a:rPr lang="en-US" dirty="0" smtClean="0"/>
              <a:t> </a:t>
            </a:r>
            <a:r>
              <a:rPr lang="en-US" dirty="0"/>
              <a:t>- User - Login to site with valid credentials</a:t>
            </a:r>
          </a:p>
          <a:p>
            <a:pPr marL="914400" lvl="1" indent="-457200">
              <a:buFont typeface="+mj-lt"/>
              <a:buAutoNum type="arabicPeriod"/>
            </a:pPr>
            <a:r>
              <a:rPr lang="en-US" dirty="0"/>
              <a:t>Windows - Firefox</a:t>
            </a:r>
            <a:r>
              <a:rPr lang="en-US" dirty="0" smtClean="0"/>
              <a:t> </a:t>
            </a:r>
            <a:r>
              <a:rPr lang="en-US" dirty="0"/>
              <a:t>- Guest - Login to site with valid credentials</a:t>
            </a:r>
          </a:p>
          <a:p>
            <a:pPr marL="914400" lvl="1" indent="-457200">
              <a:buFont typeface="+mj-lt"/>
              <a:buAutoNum type="arabicPeriod"/>
            </a:pPr>
            <a:r>
              <a:rPr lang="en-US" dirty="0"/>
              <a:t>Windows - Firefox</a:t>
            </a:r>
            <a:r>
              <a:rPr lang="en-US" dirty="0" smtClean="0"/>
              <a:t> </a:t>
            </a:r>
            <a:r>
              <a:rPr lang="en-US" dirty="0"/>
              <a:t>- Login to site with invalid credentials</a:t>
            </a:r>
          </a:p>
          <a:p>
            <a:pPr marL="914400" lvl="1" indent="-457200">
              <a:buFont typeface="+mj-lt"/>
              <a:buAutoNum type="arabicPeriod"/>
            </a:pPr>
            <a:r>
              <a:rPr lang="en-US" dirty="0"/>
              <a:t>Android - Firefox</a:t>
            </a:r>
            <a:r>
              <a:rPr lang="en-US" dirty="0" smtClean="0"/>
              <a:t> </a:t>
            </a:r>
            <a:r>
              <a:rPr lang="en-US" dirty="0"/>
              <a:t>- Administrator - Login to site with valid credentials</a:t>
            </a:r>
          </a:p>
          <a:p>
            <a:pPr marL="914400" lvl="1" indent="-457200">
              <a:buFont typeface="+mj-lt"/>
              <a:buAutoNum type="arabicPeriod"/>
            </a:pPr>
            <a:r>
              <a:rPr lang="en-US" dirty="0"/>
              <a:t>Android - Firefox</a:t>
            </a:r>
            <a:r>
              <a:rPr lang="en-US" dirty="0" smtClean="0"/>
              <a:t> </a:t>
            </a:r>
            <a:r>
              <a:rPr lang="en-US" dirty="0"/>
              <a:t>- User - Login to site with valid credentials</a:t>
            </a:r>
          </a:p>
          <a:p>
            <a:pPr marL="914400" lvl="1" indent="-457200">
              <a:buFont typeface="+mj-lt"/>
              <a:buAutoNum type="arabicPeriod"/>
            </a:pPr>
            <a:r>
              <a:rPr lang="en-US" dirty="0"/>
              <a:t>Android - Firefox</a:t>
            </a:r>
            <a:r>
              <a:rPr lang="en-US" dirty="0" smtClean="0"/>
              <a:t> </a:t>
            </a:r>
            <a:r>
              <a:rPr lang="en-US" dirty="0"/>
              <a:t>- Guest - Login to site with valid credentials</a:t>
            </a:r>
          </a:p>
          <a:p>
            <a:pPr marL="914400" lvl="1" indent="-457200">
              <a:buFont typeface="+mj-lt"/>
              <a:buAutoNum type="arabicPeriod"/>
            </a:pPr>
            <a:r>
              <a:rPr lang="en-US" dirty="0"/>
              <a:t>Android - Firefox</a:t>
            </a:r>
            <a:r>
              <a:rPr lang="en-US" dirty="0" smtClean="0"/>
              <a:t> </a:t>
            </a:r>
            <a:r>
              <a:rPr lang="en-US" dirty="0"/>
              <a:t>- Login to site with invalid credentials</a:t>
            </a:r>
          </a:p>
          <a:p>
            <a:pPr marL="914400" lvl="1" indent="-457200">
              <a:buFont typeface="+mj-lt"/>
              <a:buAutoNum type="arabicPeriod"/>
            </a:pPr>
            <a:r>
              <a:rPr lang="en-US" dirty="0"/>
              <a:t>iOS - Firefox</a:t>
            </a:r>
            <a:r>
              <a:rPr lang="en-US" dirty="0" smtClean="0"/>
              <a:t> </a:t>
            </a:r>
            <a:r>
              <a:rPr lang="en-US" dirty="0"/>
              <a:t>- Administrator - Login to site with valid credentials</a:t>
            </a:r>
          </a:p>
          <a:p>
            <a:pPr marL="914400" lvl="1" indent="-457200">
              <a:buFont typeface="+mj-lt"/>
              <a:buAutoNum type="arabicPeriod"/>
            </a:pPr>
            <a:r>
              <a:rPr lang="en-US" dirty="0"/>
              <a:t>iOS - Firefox</a:t>
            </a:r>
            <a:r>
              <a:rPr lang="en-US" dirty="0" smtClean="0"/>
              <a:t> </a:t>
            </a:r>
            <a:r>
              <a:rPr lang="en-US" dirty="0"/>
              <a:t>- User - Login to site with valid credentials</a:t>
            </a:r>
          </a:p>
          <a:p>
            <a:pPr marL="914400" lvl="1" indent="-457200">
              <a:buFont typeface="+mj-lt"/>
              <a:buAutoNum type="arabicPeriod"/>
            </a:pPr>
            <a:r>
              <a:rPr lang="en-US" dirty="0"/>
              <a:t>iOS - Firefox</a:t>
            </a:r>
            <a:r>
              <a:rPr lang="en-US" dirty="0" smtClean="0"/>
              <a:t> </a:t>
            </a:r>
            <a:r>
              <a:rPr lang="en-US" dirty="0"/>
              <a:t>- Guest - Login to site with valid credentials</a:t>
            </a:r>
          </a:p>
          <a:p>
            <a:pPr marL="914400" lvl="1" indent="-457200">
              <a:buFont typeface="+mj-lt"/>
              <a:buAutoNum type="arabicPeriod"/>
            </a:pPr>
            <a:r>
              <a:rPr lang="en-US" dirty="0"/>
              <a:t>iOS - Firefox</a:t>
            </a:r>
            <a:r>
              <a:rPr lang="en-US" dirty="0" smtClean="0"/>
              <a:t> </a:t>
            </a:r>
            <a:r>
              <a:rPr lang="en-US" dirty="0"/>
              <a:t>- Login to site with invalid </a:t>
            </a:r>
            <a:r>
              <a:rPr lang="en-US" dirty="0" smtClean="0"/>
              <a:t>credentials</a:t>
            </a:r>
          </a:p>
          <a:p>
            <a:pPr marL="914400" lvl="1" indent="-457200">
              <a:buFont typeface="+mj-lt"/>
              <a:buAutoNum type="arabicPeriod"/>
            </a:pPr>
            <a:r>
              <a:rPr lang="mr-IN" dirty="0" smtClean="0"/>
              <a:t>…</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2" name="TextBox 1"/>
          <p:cNvSpPr txBox="1"/>
          <p:nvPr/>
        </p:nvSpPr>
        <p:spPr>
          <a:xfrm>
            <a:off x="6295697" y="661166"/>
            <a:ext cx="4751714" cy="4801314"/>
          </a:xfrm>
          <a:prstGeom prst="rect">
            <a:avLst/>
          </a:prstGeom>
          <a:noFill/>
        </p:spPr>
        <p:txBody>
          <a:bodyPr wrap="square" rtlCol="0">
            <a:spAutoFit/>
          </a:bodyPr>
          <a:lstStyle/>
          <a:p>
            <a:r>
              <a:rPr lang="en-US" sz="2400" dirty="0" smtClean="0"/>
              <a:t>AT THIS POINT, YOU ARE STILL MISSING</a:t>
            </a:r>
          </a:p>
          <a:p>
            <a:endParaRPr lang="en-US" sz="2400" dirty="0" smtClean="0"/>
          </a:p>
          <a:p>
            <a:pPr marL="342900" indent="-342900">
              <a:buAutoNum type="arabicPeriod"/>
            </a:pPr>
            <a:r>
              <a:rPr lang="en-US" sz="2400" dirty="0" smtClean="0"/>
              <a:t>OS versions</a:t>
            </a:r>
          </a:p>
          <a:p>
            <a:pPr marL="342900" indent="-342900">
              <a:buAutoNum type="arabicPeriod"/>
            </a:pPr>
            <a:r>
              <a:rPr lang="en-US" sz="2400" dirty="0" smtClean="0"/>
              <a:t>Descriptions</a:t>
            </a:r>
          </a:p>
          <a:p>
            <a:pPr marL="342900" indent="-342900">
              <a:buAutoNum type="arabicPeriod"/>
            </a:pPr>
            <a:r>
              <a:rPr lang="en-US" sz="2400" dirty="0" smtClean="0"/>
              <a:t>Test steps</a:t>
            </a:r>
          </a:p>
          <a:p>
            <a:pPr marL="342900" indent="-342900">
              <a:buAutoNum type="arabicPeriod"/>
            </a:pPr>
            <a:r>
              <a:rPr lang="en-US" sz="2400" dirty="0" smtClean="0"/>
              <a:t>Probably documentation</a:t>
            </a:r>
          </a:p>
          <a:p>
            <a:pPr marL="342900" indent="-342900">
              <a:buAutoNum type="arabicPeriod"/>
            </a:pPr>
            <a:r>
              <a:rPr lang="en-US" sz="2400" dirty="0" smtClean="0"/>
              <a:t>An environment</a:t>
            </a:r>
          </a:p>
          <a:p>
            <a:pPr marL="342900" indent="-342900">
              <a:buAutoNum type="arabicPeriod"/>
            </a:pPr>
            <a:endParaRPr lang="en-US" sz="2400" dirty="0" smtClean="0"/>
          </a:p>
          <a:p>
            <a:r>
              <a:rPr lang="en-US" sz="2400" dirty="0" smtClean="0"/>
              <a:t>Once you have all of that, you still have to execute the tests.  </a:t>
            </a:r>
          </a:p>
          <a:p>
            <a:endParaRPr lang="en-US" sz="2400" dirty="0"/>
          </a:p>
          <a:p>
            <a:endParaRPr lang="en-US" dirty="0"/>
          </a:p>
        </p:txBody>
      </p:sp>
    </p:spTree>
    <p:extLst>
      <p:ext uri="{BB962C8B-B14F-4D97-AF65-F5344CB8AC3E}">
        <p14:creationId xmlns:p14="http://schemas.microsoft.com/office/powerpoint/2010/main" val="1221155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it’s more than browser combinations!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28712691"/>
              </p:ext>
            </p:extLst>
          </p:nvPr>
        </p:nvGraphicFramePr>
        <p:xfrm>
          <a:off x="1141410" y="2249487"/>
          <a:ext cx="9574214" cy="3908425"/>
        </p:xfrm>
        <a:graphic>
          <a:graphicData uri="http://schemas.openxmlformats.org/drawingml/2006/table">
            <a:tbl>
              <a:tblPr firstRow="1" bandRow="1">
                <a:tableStyleId>{5C22544A-7EE6-4342-B048-85BDC9FD1C3A}</a:tableStyleId>
              </a:tblPr>
              <a:tblGrid>
                <a:gridCol w="4787107"/>
                <a:gridCol w="4787107"/>
              </a:tblGrid>
              <a:tr h="781685">
                <a:tc>
                  <a:txBody>
                    <a:bodyPr/>
                    <a:lstStyle/>
                    <a:p>
                      <a:r>
                        <a:rPr lang="en-US" sz="2400" dirty="0" smtClean="0"/>
                        <a:t>Project</a:t>
                      </a:r>
                      <a:endParaRPr lang="en-US" sz="2400" dirty="0"/>
                    </a:p>
                  </a:txBody>
                  <a:tcPr/>
                </a:tc>
                <a:tc>
                  <a:txBody>
                    <a:bodyPr/>
                    <a:lstStyle/>
                    <a:p>
                      <a:r>
                        <a:rPr lang="en-US" sz="2400" dirty="0" smtClean="0"/>
                        <a:t>Estimated</a:t>
                      </a:r>
                      <a:r>
                        <a:rPr lang="en-US" sz="2400" baseline="0" dirty="0" smtClean="0"/>
                        <a:t> Lines of Code</a:t>
                      </a:r>
                      <a:r>
                        <a:rPr lang="en-US" sz="2400" baseline="30000" dirty="0" smtClean="0"/>
                        <a:t>2</a:t>
                      </a:r>
                      <a:endParaRPr lang="en-US" sz="2400" baseline="30000" dirty="0"/>
                    </a:p>
                  </a:txBody>
                  <a:tcPr/>
                </a:tc>
              </a:tr>
              <a:tr h="781685">
                <a:tc>
                  <a:txBody>
                    <a:bodyPr/>
                    <a:lstStyle/>
                    <a:p>
                      <a:r>
                        <a:rPr lang="en-US" dirty="0" smtClean="0"/>
                        <a:t>Mars Pathfinder spacecraft</a:t>
                      </a:r>
                      <a:endParaRPr lang="en-US" dirty="0"/>
                    </a:p>
                  </a:txBody>
                  <a:tcPr/>
                </a:tc>
                <a:tc>
                  <a:txBody>
                    <a:bodyPr/>
                    <a:lstStyle/>
                    <a:p>
                      <a:r>
                        <a:rPr lang="en-US" dirty="0" smtClean="0"/>
                        <a:t>155,000</a:t>
                      </a:r>
                      <a:endParaRPr lang="en-US" dirty="0"/>
                    </a:p>
                  </a:txBody>
                  <a:tcPr/>
                </a:tc>
              </a:tr>
              <a:tr h="781685">
                <a:tc>
                  <a:txBody>
                    <a:bodyPr/>
                    <a:lstStyle/>
                    <a:p>
                      <a:r>
                        <a:rPr lang="en-US" dirty="0" smtClean="0"/>
                        <a:t>Boeing 777</a:t>
                      </a:r>
                      <a:endParaRPr lang="en-US" dirty="0"/>
                    </a:p>
                  </a:txBody>
                  <a:tcPr/>
                </a:tc>
                <a:tc>
                  <a:txBody>
                    <a:bodyPr/>
                    <a:lstStyle/>
                    <a:p>
                      <a:r>
                        <a:rPr lang="en-US" dirty="0" smtClean="0"/>
                        <a:t>6,500,000</a:t>
                      </a:r>
                      <a:endParaRPr lang="en-US" dirty="0"/>
                    </a:p>
                  </a:txBody>
                  <a:tcPr/>
                </a:tc>
              </a:tr>
              <a:tr h="781685">
                <a:tc>
                  <a:txBody>
                    <a:bodyPr/>
                    <a:lstStyle/>
                    <a:p>
                      <a:r>
                        <a:rPr lang="en-US" dirty="0" smtClean="0"/>
                        <a:t>Windows XP (You’re not still doing your banking on this, are you?)</a:t>
                      </a:r>
                      <a:endParaRPr lang="en-US" dirty="0"/>
                    </a:p>
                  </a:txBody>
                  <a:tcPr/>
                </a:tc>
                <a:tc>
                  <a:txBody>
                    <a:bodyPr/>
                    <a:lstStyle/>
                    <a:p>
                      <a:r>
                        <a:rPr lang="en-US" dirty="0" smtClean="0"/>
                        <a:t>40,000,000</a:t>
                      </a:r>
                      <a:endParaRPr lang="en-US" dirty="0"/>
                    </a:p>
                  </a:txBody>
                  <a:tcPr/>
                </a:tc>
              </a:tr>
              <a:tr h="781685">
                <a:tc>
                  <a:txBody>
                    <a:bodyPr/>
                    <a:lstStyle/>
                    <a:p>
                      <a:r>
                        <a:rPr lang="en-US" dirty="0" smtClean="0"/>
                        <a:t>Your car</a:t>
                      </a:r>
                      <a:endParaRPr lang="en-US" dirty="0"/>
                    </a:p>
                  </a:txBody>
                  <a:tcPr/>
                </a:tc>
                <a:tc>
                  <a:txBody>
                    <a:bodyPr/>
                    <a:lstStyle/>
                    <a:p>
                      <a:r>
                        <a:rPr lang="en-US" dirty="0" smtClean="0"/>
                        <a:t>100,000,000</a:t>
                      </a:r>
                      <a:endParaRPr lang="en-US" dirty="0"/>
                    </a:p>
                  </a:txBody>
                  <a:tcPr/>
                </a:tc>
              </a:tr>
            </a:tbl>
          </a:graphicData>
        </a:graphic>
      </p:graphicFrame>
      <p:sp>
        <p:nvSpPr>
          <p:cNvPr id="4" name="TextBox 3"/>
          <p:cNvSpPr txBox="1"/>
          <p:nvPr/>
        </p:nvSpPr>
        <p:spPr>
          <a:xfrm>
            <a:off x="1428750" y="6286500"/>
            <a:ext cx="8358188" cy="369332"/>
          </a:xfrm>
          <a:prstGeom prst="rect">
            <a:avLst/>
          </a:prstGeom>
          <a:noFill/>
        </p:spPr>
        <p:txBody>
          <a:bodyPr wrap="square" rtlCol="0">
            <a:spAutoFit/>
          </a:bodyPr>
          <a:lstStyle/>
          <a:p>
            <a:r>
              <a:rPr lang="en-US" dirty="0"/>
              <a:t>Source: http://</a:t>
            </a:r>
            <a:r>
              <a:rPr lang="en-US" dirty="0" err="1"/>
              <a:t>csrc.nist.gov</a:t>
            </a:r>
            <a:r>
              <a:rPr lang="en-US" dirty="0"/>
              <a:t>/groups/SNS/acts/documents/</a:t>
            </a:r>
            <a:r>
              <a:rPr lang="en-US" dirty="0" err="1"/>
              <a:t>ieee-rs-atr.pdf</a:t>
            </a:r>
            <a:endParaRPr lang="en-US" dirty="0"/>
          </a:p>
        </p:txBody>
      </p:sp>
    </p:spTree>
    <p:extLst>
      <p:ext uri="{BB962C8B-B14F-4D97-AF65-F5344CB8AC3E}">
        <p14:creationId xmlns:p14="http://schemas.microsoft.com/office/powerpoint/2010/main" val="947929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507</TotalTime>
  <Words>1468</Words>
  <Application>Microsoft Macintosh PowerPoint</Application>
  <PresentationFormat>Widescreen</PresentationFormat>
  <Paragraphs>243</Paragraphs>
  <Slides>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Cambria Math</vt:lpstr>
      <vt:lpstr>Century Gothic</vt:lpstr>
      <vt:lpstr>Mangal</vt:lpstr>
      <vt:lpstr>Arial</vt:lpstr>
      <vt:lpstr>Vapor Trail</vt:lpstr>
      <vt:lpstr>Living the dream</vt:lpstr>
      <vt:lpstr>Let’s start with a pop quiz</vt:lpstr>
      <vt:lpstr>Answers</vt:lpstr>
      <vt:lpstr>THE MATH</vt:lpstr>
      <vt:lpstr>Why should I care?</vt:lpstr>
      <vt:lpstr>Which then becomes …</vt:lpstr>
      <vt:lpstr>PowerPoint Presentation</vt:lpstr>
      <vt:lpstr>PowerPoint Presentation</vt:lpstr>
      <vt:lpstr>and it’s more than browser combinations!</vt:lpstr>
      <vt:lpstr>SO WHAT DO WE DO ABOUT IT?  </vt:lpstr>
      <vt:lpstr>Combinatorial testing</vt:lpstr>
      <vt:lpstr>What is it?</vt:lpstr>
      <vt:lpstr>Why would you use it?  </vt:lpstr>
      <vt:lpstr>Why does it work?</vt:lpstr>
      <vt:lpstr>How do I use it?  </vt:lpstr>
      <vt:lpstr>What software is available?</vt:lpstr>
      <vt:lpstr>What are the drawbacks?</vt:lpstr>
      <vt:lpstr>Model-based testing</vt:lpstr>
      <vt:lpstr>What is it?  </vt:lpstr>
      <vt:lpstr>Why would I use it?</vt:lpstr>
      <vt:lpstr>What are the types of modeling languages? </vt:lpstr>
      <vt:lpstr>How do I use it? </vt:lpstr>
      <vt:lpstr>What are the drawbacks?</vt:lpstr>
      <vt:lpstr>Conclusion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Living the dream</dc:title>
  <dc:creator>Molis, Justin</dc:creator>
  <cp:lastModifiedBy>Molis, Justin</cp:lastModifiedBy>
  <cp:revision>72</cp:revision>
  <dcterms:created xsi:type="dcterms:W3CDTF">2017-05-14T13:46:23Z</dcterms:created>
  <dcterms:modified xsi:type="dcterms:W3CDTF">2017-05-24T00:57:01Z</dcterms:modified>
</cp:coreProperties>
</file>