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tiff" ContentType="image/tiff"/>
  <Default Extension="jpe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355" r:id="rId4"/>
    <p:sldId id="346" r:id="rId5"/>
    <p:sldId id="359" r:id="rId6"/>
    <p:sldId id="351" r:id="rId7"/>
    <p:sldId id="347" r:id="rId8"/>
    <p:sldId id="348" r:id="rId9"/>
    <p:sldId id="361" r:id="rId10"/>
    <p:sldId id="360" r:id="rId11"/>
    <p:sldId id="362" r:id="rId12"/>
    <p:sldId id="363" r:id="rId13"/>
    <p:sldId id="352" r:id="rId14"/>
    <p:sldId id="353" r:id="rId15"/>
    <p:sldId id="345" r:id="rId16"/>
    <p:sldId id="349" r:id="rId17"/>
    <p:sldId id="356" r:id="rId18"/>
    <p:sldId id="350" r:id="rId19"/>
    <p:sldId id="354" r:id="rId20"/>
    <p:sldId id="358" r:id="rId21"/>
    <p:sldId id="342" r:id="rId22"/>
    <p:sldId id="344" r:id="rId23"/>
    <p:sldId id="343" r:id="rId24"/>
    <p:sldId id="341" r:id="rId25"/>
    <p:sldId id="357" r:id="rId26"/>
    <p:sldId id="364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CA"/>
    <a:srgbClr val="00D7FF"/>
    <a:srgbClr val="1CFF00"/>
    <a:srgbClr val="EB755D"/>
    <a:srgbClr val="333333"/>
    <a:srgbClr val="FDFA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394" autoAdjust="0"/>
    <p:restoredTop sz="86380" autoAdjust="0"/>
  </p:normalViewPr>
  <p:slideViewPr>
    <p:cSldViewPr snapToGrid="0" snapToObjects="1">
      <p:cViewPr varScale="1">
        <p:scale>
          <a:sx n="89" d="100"/>
          <a:sy n="89" d="100"/>
        </p:scale>
        <p:origin x="-101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74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47771-BE1A-0F41-A2AB-502D986D5C71}" type="datetimeFigureOut">
              <a:rPr lang="en-US" smtClean="0"/>
              <a:t>4/9/15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D281F-2346-EF47-A74C-E30C5D43A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462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3CDE4-3FA1-6A4B-862D-E61F193A4941}" type="datetimeFigureOut">
              <a:rPr lang="en-US" smtClean="0"/>
              <a:t>4/9/15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85131-72B0-344C-846D-7A83BD8CA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863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32386"/>
            <a:ext cx="7772400" cy="161534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66261"/>
            <a:ext cx="6400800" cy="660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52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549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ingle Cod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>
                <a:latin typeface="Andale Mono"/>
                <a:cs typeface="Andale Mono"/>
              </a:defRPr>
            </a:lvl1pPr>
            <a:lvl2pPr marL="457200" indent="0">
              <a:buNone/>
              <a:defRPr sz="1800">
                <a:latin typeface="Andale Mono"/>
                <a:cs typeface="Andale Mono"/>
              </a:defRPr>
            </a:lvl2pPr>
            <a:lvl3pPr>
              <a:defRPr sz="1800">
                <a:latin typeface="Andale Mono"/>
                <a:cs typeface="Andale Mono"/>
              </a:defRPr>
            </a:lvl3pPr>
            <a:lvl4pPr>
              <a:defRPr sz="1800">
                <a:latin typeface="Andale Mono"/>
                <a:cs typeface="Andale Mono"/>
              </a:defRPr>
            </a:lvl4pPr>
            <a:lvl5pPr>
              <a:defRPr sz="1800">
                <a:latin typeface="Andale Mono"/>
                <a:cs typeface="Andale Mono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040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de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65377"/>
            <a:ext cx="4038600" cy="4158166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Andale Mono"/>
                <a:cs typeface="Andale Mono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65377"/>
            <a:ext cx="4038600" cy="4158166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Andale Mono"/>
                <a:cs typeface="Andale Mono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900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395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417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530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62667"/>
            <a:ext cx="8229600" cy="3877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80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8" r:id="rId3"/>
    <p:sldLayoutId id="2147483664" r:id="rId4"/>
    <p:sldLayoutId id="2147483666" r:id="rId5"/>
    <p:sldLayoutId id="2147483667" r:id="rId6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aniel.fone.net.nz/blog/2013/05/28/why-you-should-never-rescue-exception-in-ruby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jDXsEzOHb2M&amp;feature=youtu.be" TargetMode="External"/><Relationship Id="rId3" Type="http://schemas.openxmlformats.org/officeDocument/2006/relationships/hyperlink" Target="http://blog.makersquare.com/2013/12/27/using-pry-as-a-debugger-and-irb-replacement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12266"/>
            <a:ext cx="6400800" cy="94744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why, where &amp;&amp; WTF </a:t>
            </a:r>
          </a:p>
          <a:p>
            <a:r>
              <a:rPr lang="en-US" dirty="0" smtClean="0"/>
              <a:t>behind your error messages…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40410" y="6324603"/>
            <a:ext cx="287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accent3"/>
                </a:solidFill>
              </a:rPr>
              <a:t>Phase 1:  Day 4</a:t>
            </a: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4" name="Picture 3" descr="DBC-logo-OnB-twit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0463" y="0"/>
            <a:ext cx="11944485" cy="39814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8386" y="6324603"/>
            <a:ext cx="236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Hunter T. 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862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671589"/>
            <a:ext cx="822959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dirty="0"/>
              <a:t>Read the error messages!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/>
              <a:t>Know what your expected behavior is.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/>
              <a:t>Understand the input(s).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/>
              <a:t>Understand the program state.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/>
              <a:t>Make incremental changes.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/>
              <a:t>Check your assumptions.</a:t>
            </a:r>
          </a:p>
        </p:txBody>
      </p:sp>
    </p:spTree>
    <p:extLst>
      <p:ext uri="{BB962C8B-B14F-4D97-AF65-F5344CB8AC3E}">
        <p14:creationId xmlns:p14="http://schemas.microsoft.com/office/powerpoint/2010/main" val="1054351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112610" y="2855909"/>
            <a:ext cx="822959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dirty="0" smtClean="0"/>
              <a:t>Debug “inline”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Use a REPL (</a:t>
            </a:r>
            <a:r>
              <a:rPr lang="en-US" sz="3200" dirty="0" err="1" smtClean="0"/>
              <a:t>irb</a:t>
            </a:r>
            <a:r>
              <a:rPr lang="en-US" sz="3200" dirty="0" smtClean="0"/>
              <a:t> || pry)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Guess &amp;&amp; Check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Raise – Rescue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14389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“inline”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74194" y="1671589"/>
            <a:ext cx="8412605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000" dirty="0" smtClean="0"/>
              <a:t>Use p statements to quickly show variable’s value</a:t>
            </a:r>
            <a:br>
              <a:rPr lang="en-US" sz="3000" dirty="0" smtClean="0"/>
            </a:br>
            <a:endParaRPr lang="en-US" sz="3000" dirty="0" smtClean="0"/>
          </a:p>
          <a:p>
            <a:pPr marL="457200" indent="-457200">
              <a:buFont typeface="Arial"/>
              <a:buChar char="•"/>
            </a:pPr>
            <a:r>
              <a:rPr lang="en-US" sz="3000" dirty="0" smtClean="0"/>
              <a:t>Quickly determine if you are reaching a method 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/>
              <a:t>Use “signaling code” to easily flag your spot</a:t>
            </a:r>
            <a:br>
              <a:rPr lang="en-US" sz="3000" dirty="0" smtClean="0"/>
            </a:br>
            <a:r>
              <a:rPr lang="en-US" sz="3000" dirty="0" err="1" smtClean="0"/>
              <a:t>ie</a:t>
            </a:r>
            <a:r>
              <a:rPr lang="en-US" sz="3000" dirty="0" smtClean="0"/>
              <a:t>: p “~” * 80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408565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pic>
        <p:nvPicPr>
          <p:cNvPr id="5" name="Picture 4" descr="tool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838" y="1685466"/>
            <a:ext cx="4736019" cy="473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079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</a:t>
            </a:r>
            <a:r>
              <a:rPr lang="en-US" dirty="0" err="1" smtClean="0"/>
              <a:t>wesome_print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19356" y="1962520"/>
            <a:ext cx="470132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g</a:t>
            </a:r>
            <a:r>
              <a:rPr lang="en-US" sz="3200" dirty="0" smtClean="0"/>
              <a:t>em install </a:t>
            </a:r>
            <a:r>
              <a:rPr lang="en-US" sz="3200" dirty="0" err="1" smtClean="0"/>
              <a:t>awesome_print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/>
              <a:t>r</a:t>
            </a:r>
            <a:r>
              <a:rPr lang="en-US" sz="3200" dirty="0" smtClean="0"/>
              <a:t>equire ‘</a:t>
            </a:r>
            <a:r>
              <a:rPr lang="en-US" sz="3200" dirty="0" err="1" smtClean="0"/>
              <a:t>awesome_print</a:t>
            </a:r>
            <a:r>
              <a:rPr lang="en-US" sz="3200" dirty="0" smtClean="0"/>
              <a:t>’</a:t>
            </a:r>
          </a:p>
          <a:p>
            <a:r>
              <a:rPr lang="en-US" sz="3200" dirty="0" err="1"/>
              <a:t>a</a:t>
            </a:r>
            <a:r>
              <a:rPr lang="en-US" sz="3200" dirty="0" err="1" smtClean="0"/>
              <a:t>p</a:t>
            </a:r>
            <a:r>
              <a:rPr lang="en-US" sz="3200" dirty="0" smtClean="0"/>
              <a:t> </a:t>
            </a:r>
            <a:r>
              <a:rPr lang="en-US" sz="3200" dirty="0" err="1" smtClean="0"/>
              <a:t>some_array</a:t>
            </a:r>
            <a:endParaRPr lang="en-US" sz="3200" dirty="0" smtClean="0"/>
          </a:p>
          <a:p>
            <a:r>
              <a:rPr lang="en-US" sz="3200" dirty="0" err="1"/>
              <a:t>a</a:t>
            </a:r>
            <a:r>
              <a:rPr lang="en-US" sz="3200" dirty="0" err="1" smtClean="0"/>
              <a:t>p</a:t>
            </a:r>
            <a:r>
              <a:rPr lang="en-US" sz="3200" dirty="0" smtClean="0"/>
              <a:t> </a:t>
            </a:r>
            <a:r>
              <a:rPr lang="en-US" sz="3200" dirty="0" err="1" smtClean="0"/>
              <a:t>some_hash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04152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dirty="0" smtClean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PRY – Th</a:t>
            </a:r>
            <a:r>
              <a:rPr lang="en-US" dirty="0" smtClean="0"/>
              <a:t>e IRB Alternative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9762" y="1822592"/>
            <a:ext cx="874166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Pry is a REPL (Read-</a:t>
            </a:r>
            <a:r>
              <a:rPr lang="en-US" sz="3200" dirty="0" err="1"/>
              <a:t>Eval</a:t>
            </a:r>
            <a:r>
              <a:rPr lang="en-US" sz="3200" dirty="0"/>
              <a:t>-Print-Loop) much like IRB but with 3 additional key features:</a:t>
            </a:r>
          </a:p>
          <a:p>
            <a:endParaRPr lang="en-US" sz="3200" dirty="0"/>
          </a:p>
          <a:p>
            <a:pPr marL="457200" indent="-457200">
              <a:buFont typeface="Arial"/>
              <a:buChar char="•"/>
            </a:pPr>
            <a:r>
              <a:rPr lang="en-US" sz="3200" dirty="0"/>
              <a:t>Syntax Highlighting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/>
              <a:t>Built in methods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/>
              <a:t>A </a:t>
            </a:r>
            <a:r>
              <a:rPr lang="en-US" sz="3200" dirty="0" smtClean="0"/>
              <a:t>Debugger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Tabbed completion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23413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dirty="0" smtClean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PRY – Install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9762" y="1822592"/>
            <a:ext cx="874166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g</a:t>
            </a:r>
            <a:r>
              <a:rPr lang="en-US" sz="3200" dirty="0" smtClean="0"/>
              <a:t>em install pry</a:t>
            </a:r>
          </a:p>
          <a:p>
            <a:r>
              <a:rPr lang="en-US" sz="3200" dirty="0"/>
              <a:t>g</a:t>
            </a:r>
            <a:r>
              <a:rPr lang="en-US" sz="3200" dirty="0" smtClean="0"/>
              <a:t>em install pry-doc</a:t>
            </a:r>
          </a:p>
          <a:p>
            <a:r>
              <a:rPr lang="en-US" sz="3200" dirty="0" smtClean="0"/>
              <a:t>gem install pry-</a:t>
            </a:r>
            <a:r>
              <a:rPr lang="en-US" sz="3200" dirty="0" err="1" smtClean="0"/>
              <a:t>byebug</a:t>
            </a:r>
            <a:endParaRPr lang="en-US" sz="3200" dirty="0" smtClean="0"/>
          </a:p>
          <a:p>
            <a:r>
              <a:rPr lang="en-US" sz="3200" dirty="0" err="1"/>
              <a:t>r</a:t>
            </a:r>
            <a:r>
              <a:rPr lang="en-US" sz="3200" dirty="0" err="1" smtClean="0"/>
              <a:t>benv</a:t>
            </a:r>
            <a:r>
              <a:rPr lang="en-US" sz="3200" dirty="0" smtClean="0"/>
              <a:t> rehash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35942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dirty="0" smtClean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PRY – terminal commands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9762" y="1822592"/>
            <a:ext cx="874166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ls</a:t>
            </a:r>
            <a:r>
              <a:rPr lang="en-US" sz="3200" dirty="0" smtClean="0"/>
              <a:t>  (list methods) </a:t>
            </a:r>
          </a:p>
          <a:p>
            <a:r>
              <a:rPr lang="en-US" sz="3200" dirty="0" smtClean="0"/>
              <a:t>_   (the last output)</a:t>
            </a:r>
          </a:p>
          <a:p>
            <a:r>
              <a:rPr lang="en-US" sz="3200" dirty="0" smtClean="0"/>
              <a:t>?   (show-doc)</a:t>
            </a:r>
          </a:p>
          <a:p>
            <a:r>
              <a:rPr lang="en-US" sz="3200" dirty="0" smtClean="0"/>
              <a:t>.    (send command to bash)</a:t>
            </a:r>
          </a:p>
          <a:p>
            <a:r>
              <a:rPr lang="en-US" sz="3200" dirty="0"/>
              <a:t>c</a:t>
            </a:r>
            <a:r>
              <a:rPr lang="en-US" sz="3200" dirty="0" smtClean="0"/>
              <a:t>at filename (displays the given file)</a:t>
            </a:r>
          </a:p>
          <a:p>
            <a:r>
              <a:rPr lang="en-US" sz="3200" dirty="0" err="1"/>
              <a:t>w</a:t>
            </a:r>
            <a:r>
              <a:rPr lang="en-US" sz="3200" dirty="0" err="1" smtClean="0"/>
              <a:t>tf</a:t>
            </a:r>
            <a:r>
              <a:rPr lang="en-US" sz="3200" dirty="0" smtClean="0"/>
              <a:t>? (</a:t>
            </a:r>
            <a:r>
              <a:rPr lang="en-US" sz="3200" dirty="0" err="1" smtClean="0"/>
              <a:t>wtf</a:t>
            </a:r>
            <a:r>
              <a:rPr lang="en-US" sz="3200" dirty="0" smtClean="0"/>
              <a:t>………)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14816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dirty="0" err="1" smtClean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PRY#show-doc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pic>
        <p:nvPicPr>
          <p:cNvPr id="3" name="Picture 2" descr="pry-show-doc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80" y="1534938"/>
            <a:ext cx="52832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024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pry</a:t>
            </a:r>
            <a:r>
              <a:rPr lang="en-US" sz="4400" b="1" kern="1200" dirty="0" smtClean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-</a:t>
            </a:r>
            <a:r>
              <a:rPr lang="en-US" sz="4400" b="1" kern="1200" dirty="0" err="1" smtClean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byebug</a:t>
            </a:r>
            <a:r>
              <a:rPr lang="en-US" sz="4400" b="1" kern="1200" dirty="0" smtClean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 commands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12063" y="1587333"/>
            <a:ext cx="822959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step</a:t>
            </a:r>
            <a:r>
              <a:rPr lang="en-US" dirty="0"/>
              <a:t>: Step execution into the next line or method. Takes an optional numeric argument to step multiple times.</a:t>
            </a:r>
          </a:p>
          <a:p>
            <a:endParaRPr lang="en-US" dirty="0"/>
          </a:p>
          <a:p>
            <a:r>
              <a:rPr lang="en-US" b="1" dirty="0"/>
              <a:t>next</a:t>
            </a:r>
            <a:r>
              <a:rPr lang="en-US" dirty="0"/>
              <a:t>: Step over to the next line within the same frame. Also takes an optional numeric argument to step multiple lines.</a:t>
            </a:r>
          </a:p>
          <a:p>
            <a:endParaRPr lang="en-US" dirty="0"/>
          </a:p>
          <a:p>
            <a:r>
              <a:rPr lang="en-US" b="1" dirty="0"/>
              <a:t>finish</a:t>
            </a:r>
            <a:r>
              <a:rPr lang="en-US" dirty="0"/>
              <a:t>: Execute until current stack frame returns.</a:t>
            </a:r>
          </a:p>
          <a:p>
            <a:endParaRPr lang="en-US" dirty="0"/>
          </a:p>
          <a:p>
            <a:r>
              <a:rPr lang="en-US" b="1" dirty="0"/>
              <a:t>continue</a:t>
            </a:r>
            <a:r>
              <a:rPr lang="en-US" dirty="0"/>
              <a:t>: Continue program execution and end the Pry session.</a:t>
            </a:r>
          </a:p>
          <a:p>
            <a:endParaRPr lang="en-US" dirty="0"/>
          </a:p>
          <a:p>
            <a:r>
              <a:rPr lang="en-US" b="1" dirty="0"/>
              <a:t>up</a:t>
            </a:r>
            <a:r>
              <a:rPr lang="en-US" dirty="0"/>
              <a:t>: Moves the stack frame up. Takes an optional numeric argument to move multiple frames.</a:t>
            </a:r>
          </a:p>
          <a:p>
            <a:endParaRPr lang="en-US" dirty="0"/>
          </a:p>
          <a:p>
            <a:r>
              <a:rPr lang="en-US" b="1" dirty="0"/>
              <a:t>down</a:t>
            </a:r>
            <a:r>
              <a:rPr lang="en-US" dirty="0"/>
              <a:t>: Moves the stack frame down. Takes an optional numeric argument to move multiple frames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799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</a:p>
          <a:p>
            <a:r>
              <a:rPr lang="en-US" dirty="0" smtClean="0"/>
              <a:t>Reading Error messages</a:t>
            </a:r>
          </a:p>
          <a:p>
            <a:r>
              <a:rPr lang="en-US" dirty="0" smtClean="0"/>
              <a:t>Different Strategies for attack</a:t>
            </a:r>
            <a:endParaRPr lang="en-US" dirty="0"/>
          </a:p>
          <a:p>
            <a:r>
              <a:rPr lang="en-US" dirty="0" smtClean="0"/>
              <a:t>Tools</a:t>
            </a:r>
          </a:p>
          <a:p>
            <a:r>
              <a:rPr lang="en-US" dirty="0" smtClean="0"/>
              <a:t>Cleanup some code (maybe)</a:t>
            </a:r>
          </a:p>
          <a:p>
            <a:r>
              <a:rPr lang="en-US" dirty="0" smtClean="0"/>
              <a:t>Ten most common errors </a:t>
            </a:r>
            <a:r>
              <a:rPr lang="en-US" smtClean="0"/>
              <a:t>with examples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739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pry</a:t>
            </a:r>
            <a:r>
              <a:rPr lang="en-US" sz="4400" b="1" kern="1200" dirty="0" smtClean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-</a:t>
            </a:r>
            <a:r>
              <a:rPr lang="en-US" sz="4400" b="1" kern="1200" dirty="0" err="1" smtClean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byebug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12064" y="1732133"/>
            <a:ext cx="837758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gem install pry-</a:t>
            </a:r>
            <a:r>
              <a:rPr lang="en-US" sz="3200" dirty="0" err="1" smtClean="0"/>
              <a:t>byebug</a:t>
            </a:r>
            <a:endParaRPr lang="en-US" sz="3200" dirty="0" smtClean="0"/>
          </a:p>
          <a:p>
            <a:endParaRPr lang="en-US" sz="3200" dirty="0"/>
          </a:p>
          <a:p>
            <a:r>
              <a:rPr lang="en-US" sz="3200" dirty="0"/>
              <a:t>require "pry-</a:t>
            </a:r>
            <a:r>
              <a:rPr lang="en-US" sz="3200" dirty="0" err="1" smtClean="0"/>
              <a:t>byebug</a:t>
            </a:r>
            <a:r>
              <a:rPr lang="en-US" sz="3200" dirty="0" smtClean="0"/>
              <a:t>”</a:t>
            </a:r>
          </a:p>
          <a:p>
            <a:endParaRPr lang="en-US" sz="3200" dirty="0"/>
          </a:p>
          <a:p>
            <a:r>
              <a:rPr lang="en-US" sz="3200" dirty="0" err="1"/>
              <a:t>binding.pry</a:t>
            </a:r>
            <a:r>
              <a:rPr lang="en-US" sz="3200" dirty="0"/>
              <a:t> to stop execution and enter the REPL</a:t>
            </a:r>
          </a:p>
        </p:txBody>
      </p:sp>
    </p:spTree>
    <p:extLst>
      <p:ext uri="{BB962C8B-B14F-4D97-AF65-F5344CB8AC3E}">
        <p14:creationId xmlns:p14="http://schemas.microsoft.com/office/powerpoint/2010/main" val="406319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1709076"/>
            <a:ext cx="8229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dirty="0"/>
              <a:t>An instance of the Exception class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/>
              <a:t>A raised exception will propagate through each method in the call stack until it is stopped or reaches the point where the program started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/>
              <a:t>Raising and rescuing exceptions</a:t>
            </a:r>
          </a:p>
        </p:txBody>
      </p:sp>
    </p:spTree>
    <p:extLst>
      <p:ext uri="{BB962C8B-B14F-4D97-AF65-F5344CB8AC3E}">
        <p14:creationId xmlns:p14="http://schemas.microsoft.com/office/powerpoint/2010/main" val="650808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dirty="0" smtClean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 Raise leads to Rescue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9762" y="1822592"/>
            <a:ext cx="874166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If we just had a raise with no conditions our code would never run.</a:t>
            </a:r>
          </a:p>
          <a:p>
            <a:endParaRPr lang="en-US" sz="3200" dirty="0"/>
          </a:p>
          <a:p>
            <a:r>
              <a:rPr lang="en-US" sz="3200" dirty="0" smtClean="0"/>
              <a:t>Use a rescue to handle the error generated by raise and render user useful data back instead of a giant fail whale.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27005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dirty="0" smtClean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Rescue to the Rescue?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9762" y="1822592"/>
            <a:ext cx="87416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Careful:</a:t>
            </a:r>
          </a:p>
          <a:p>
            <a:r>
              <a:rPr lang="en-US" sz="3200" dirty="0" smtClean="0"/>
              <a:t>Rescue isn’t the bug free savior you might think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1962650" y="4184787"/>
            <a:ext cx="60611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linkClick r:id="rId2"/>
              </a:rPr>
              <a:t>Why You Should Never Rescue Exception in Ruby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99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dirty="0" smtClean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Debugging </a:t>
            </a:r>
            <a:r>
              <a:rPr lang="en-US" sz="4400" b="1" kern="1200" dirty="0" err="1" smtClean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Wrapup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96550" y="2996474"/>
            <a:ext cx="29862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Questions?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791299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Sweet Links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52821" y="1652565"/>
            <a:ext cx="54559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hlinkClick r:id="rId2"/>
              </a:rPr>
              <a:t>Pry Usage (youtube)</a:t>
            </a:r>
            <a:endParaRPr lang="en-US" sz="4800" dirty="0" smtClean="0"/>
          </a:p>
          <a:p>
            <a:r>
              <a:rPr lang="en-US" sz="4800" dirty="0" smtClean="0">
                <a:hlinkClick r:id="rId3"/>
              </a:rPr>
              <a:t>Replace IRB with PRY</a:t>
            </a:r>
            <a:endParaRPr lang="en-US" sz="4800" dirty="0" smtClean="0"/>
          </a:p>
        </p:txBody>
      </p:sp>
    </p:spTree>
    <p:extLst>
      <p:ext uri="{BB962C8B-B14F-4D97-AF65-F5344CB8AC3E}">
        <p14:creationId xmlns:p14="http://schemas.microsoft.com/office/powerpoint/2010/main" val="3076589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Thought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2064" y="1652565"/>
            <a:ext cx="805657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Just saying; a well tested app</a:t>
            </a:r>
          </a:p>
          <a:p>
            <a:pPr algn="ctr"/>
            <a:r>
              <a:rPr lang="en-US" sz="4800" dirty="0"/>
              <a:t>w</a:t>
            </a:r>
            <a:r>
              <a:rPr lang="en-US" sz="4800" dirty="0" smtClean="0"/>
              <a:t>ill greatly reduce the </a:t>
            </a:r>
          </a:p>
          <a:p>
            <a:pPr algn="ctr"/>
            <a:r>
              <a:rPr lang="en-US" sz="4800" dirty="0"/>
              <a:t>a</a:t>
            </a:r>
            <a:r>
              <a:rPr lang="en-US" sz="4800" dirty="0" smtClean="0"/>
              <a:t>mount of debuggin</a:t>
            </a:r>
            <a:r>
              <a:rPr lang="en-US" sz="4800" dirty="0" smtClean="0"/>
              <a:t>g you</a:t>
            </a:r>
          </a:p>
          <a:p>
            <a:pPr algn="ctr"/>
            <a:r>
              <a:rPr lang="en-US" sz="4800" dirty="0"/>
              <a:t>d</a:t>
            </a:r>
            <a:r>
              <a:rPr lang="en-US" sz="4800" dirty="0" smtClean="0"/>
              <a:t>o each day….</a:t>
            </a:r>
            <a:endParaRPr lang="en-US" sz="4800" dirty="0" smtClean="0"/>
          </a:p>
        </p:txBody>
      </p:sp>
    </p:spTree>
    <p:extLst>
      <p:ext uri="{BB962C8B-B14F-4D97-AF65-F5344CB8AC3E}">
        <p14:creationId xmlns:p14="http://schemas.microsoft.com/office/powerpoint/2010/main" val="1221609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you care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3934"/>
            <a:ext cx="8229600" cy="437122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80% of your time as a </a:t>
            </a:r>
            <a:r>
              <a:rPr lang="en-US" dirty="0" err="1" smtClean="0"/>
              <a:t>dev</a:t>
            </a:r>
            <a:r>
              <a:rPr lang="en-US" dirty="0" smtClean="0"/>
              <a:t> is spent </a:t>
            </a:r>
            <a:br>
              <a:rPr lang="en-US" dirty="0" smtClean="0"/>
            </a:br>
            <a:r>
              <a:rPr lang="en-US" dirty="0" smtClean="0"/>
              <a:t>READING CODE</a:t>
            </a:r>
          </a:p>
          <a:p>
            <a:endParaRPr lang="en-US" dirty="0" smtClean="0"/>
          </a:p>
          <a:p>
            <a:r>
              <a:rPr lang="en-US" dirty="0"/>
              <a:t>60% of </a:t>
            </a:r>
            <a:r>
              <a:rPr lang="en-US" dirty="0" smtClean="0"/>
              <a:t>that time is </a:t>
            </a:r>
            <a:r>
              <a:rPr lang="en-US" dirty="0"/>
              <a:t>spent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DEBUGGING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 smtClean="0"/>
              <a:t>Good Debugging skills is the one thing that will keep you sane in this </a:t>
            </a:r>
            <a:r>
              <a:rPr lang="en-US" dirty="0" err="1" smtClean="0"/>
              <a:t>jerb</a:t>
            </a:r>
            <a:r>
              <a:rPr lang="en-US" dirty="0" smtClean="0"/>
              <a:t>…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pic>
        <p:nvPicPr>
          <p:cNvPr id="5" name="Picture 4" descr="Ahhhhhhhh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382" y="2317733"/>
            <a:ext cx="31115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836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337" y="1475760"/>
            <a:ext cx="5617579" cy="466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643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 Knowledge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501406"/>
            <a:ext cx="8229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dirty="0" smtClean="0"/>
              <a:t>BUG: Whenever </a:t>
            </a:r>
            <a:r>
              <a:rPr lang="en-US" sz="3200" dirty="0"/>
              <a:t>a program/system is not behaving the way we </a:t>
            </a:r>
            <a:r>
              <a:rPr lang="en-US" sz="3200" dirty="0" smtClean="0"/>
              <a:t>expect</a:t>
            </a:r>
            <a:endParaRPr lang="en-US" sz="3200" dirty="0"/>
          </a:p>
          <a:p>
            <a:pPr marL="285750" indent="-285750">
              <a:buFont typeface="Arial"/>
              <a:buChar char="•"/>
            </a:pPr>
            <a:r>
              <a:rPr lang="en-US" sz="3200" dirty="0" smtClean="0"/>
              <a:t>Debugging </a:t>
            </a:r>
            <a:r>
              <a:rPr lang="en-US" sz="3200" dirty="0"/>
              <a:t>is the process of figuring out the source of the error and fixing it.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/>
              <a:t>I think of it as the disconnect between my assumptions and what the code is actually doing.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/>
              <a:t>It's a skill, so you'll need to practice it. This is another great reason to help your peers.</a:t>
            </a:r>
          </a:p>
        </p:txBody>
      </p:sp>
    </p:spTree>
    <p:extLst>
      <p:ext uri="{BB962C8B-B14F-4D97-AF65-F5344CB8AC3E}">
        <p14:creationId xmlns:p14="http://schemas.microsoft.com/office/powerpoint/2010/main" val="3373590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Messages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pic>
        <p:nvPicPr>
          <p:cNvPr id="3" name="Picture 2" descr="fail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062" y="1361069"/>
            <a:ext cx="4892194" cy="459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479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Messages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49237" y="1875939"/>
            <a:ext cx="474801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The First rule of debugging:</a:t>
            </a:r>
          </a:p>
          <a:p>
            <a:endParaRPr lang="en-US" sz="3200" dirty="0" smtClean="0"/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Read the error message!</a:t>
            </a:r>
          </a:p>
          <a:p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83953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Messages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49237" y="1875939"/>
            <a:ext cx="5238133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The First rule of debugging:</a:t>
            </a:r>
          </a:p>
          <a:p>
            <a:endParaRPr lang="en-US" sz="3200" dirty="0" smtClean="0"/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Read the error message!</a:t>
            </a:r>
          </a:p>
          <a:p>
            <a:endParaRPr lang="en-US" sz="3200" dirty="0" smtClean="0"/>
          </a:p>
          <a:p>
            <a:r>
              <a:rPr lang="en-US" sz="3200" dirty="0"/>
              <a:t>The </a:t>
            </a:r>
            <a:r>
              <a:rPr lang="en-US" sz="3200" dirty="0" smtClean="0"/>
              <a:t>Second </a:t>
            </a:r>
            <a:r>
              <a:rPr lang="en-US" sz="3200" dirty="0"/>
              <a:t>rule of debugging</a:t>
            </a:r>
            <a:r>
              <a:rPr lang="en-US" sz="3200" dirty="0" smtClean="0"/>
              <a:t>:</a:t>
            </a:r>
          </a:p>
          <a:p>
            <a:endParaRPr lang="en-US" sz="3200" dirty="0"/>
          </a:p>
          <a:p>
            <a:pPr marL="457200" indent="-457200">
              <a:buFont typeface="Arial"/>
              <a:buChar char="•"/>
            </a:pPr>
            <a:r>
              <a:rPr lang="en-US" sz="3200" dirty="0"/>
              <a:t>Read the error message!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42419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Messages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70970" y="1934158"/>
            <a:ext cx="6494062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/>
              <a:t>Errors are your friends</a:t>
            </a:r>
            <a:r>
              <a:rPr lang="en-US" sz="4800" dirty="0" smtClean="0"/>
              <a:t>!</a:t>
            </a:r>
          </a:p>
          <a:p>
            <a:endParaRPr lang="en-US" sz="3200" dirty="0"/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Analyze the message 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Note the line number(s)</a:t>
            </a:r>
          </a:p>
          <a:p>
            <a:pPr marL="457200" indent="-457200">
              <a:buFont typeface="Arial"/>
              <a:buChar char="•"/>
            </a:pPr>
            <a:endParaRPr lang="en-US" sz="3200" dirty="0"/>
          </a:p>
          <a:p>
            <a:pPr marL="457200" indent="-457200">
              <a:buFont typeface="Arial"/>
              <a:buChar char="•"/>
            </a:pPr>
            <a:r>
              <a:rPr lang="en-US" sz="3200" dirty="0"/>
              <a:t>stack trace</a:t>
            </a:r>
          </a:p>
        </p:txBody>
      </p:sp>
    </p:spTree>
    <p:extLst>
      <p:ext uri="{BB962C8B-B14F-4D97-AF65-F5344CB8AC3E}">
        <p14:creationId xmlns:p14="http://schemas.microsoft.com/office/powerpoint/2010/main" val="992259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v Bootcamp">
  <a:themeElements>
    <a:clrScheme name="Dev Bootcamp">
      <a:dk1>
        <a:srgbClr val="000000"/>
      </a:dk1>
      <a:lt1>
        <a:srgbClr val="000000"/>
      </a:lt1>
      <a:dk2>
        <a:srgbClr val="000000"/>
      </a:dk2>
      <a:lt2>
        <a:srgbClr val="000000"/>
      </a:lt2>
      <a:accent1>
        <a:srgbClr val="F8F8F8"/>
      </a:accent1>
      <a:accent2>
        <a:srgbClr val="333333"/>
      </a:accent2>
      <a:accent3>
        <a:srgbClr val="7E7F80"/>
      </a:accent3>
      <a:accent4>
        <a:srgbClr val="EA4A3C"/>
      </a:accent4>
      <a:accent5>
        <a:srgbClr val="00A9B9"/>
      </a:accent5>
      <a:accent6>
        <a:srgbClr val="91AF3D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Dev Bootcamp.thmx</Template>
  <TotalTime>9749</TotalTime>
  <Words>711</Words>
  <Application>Microsoft Macintosh PowerPoint</Application>
  <PresentationFormat>On-screen Show (4:3)</PresentationFormat>
  <Paragraphs>152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Dev Bootcamp</vt:lpstr>
      <vt:lpstr>Debugging </vt:lpstr>
      <vt:lpstr>Lecture Topics</vt:lpstr>
      <vt:lpstr>Why you care</vt:lpstr>
      <vt:lpstr>History</vt:lpstr>
      <vt:lpstr>Gen Knowledge</vt:lpstr>
      <vt:lpstr>Error Messages</vt:lpstr>
      <vt:lpstr>Error Messages</vt:lpstr>
      <vt:lpstr>Error Messages</vt:lpstr>
      <vt:lpstr>Error Messages</vt:lpstr>
      <vt:lpstr>Strategies</vt:lpstr>
      <vt:lpstr>Strategies</vt:lpstr>
      <vt:lpstr>Debugging “inline”</vt:lpstr>
      <vt:lpstr>Tools</vt:lpstr>
      <vt:lpstr>awesome_print</vt:lpstr>
      <vt:lpstr>PRY – The IRB Alternative</vt:lpstr>
      <vt:lpstr>PRY – Install</vt:lpstr>
      <vt:lpstr>PRY – terminal commands</vt:lpstr>
      <vt:lpstr>PRY#show-doc</vt:lpstr>
      <vt:lpstr>pry-byebug commands</vt:lpstr>
      <vt:lpstr>pry-byebug</vt:lpstr>
      <vt:lpstr>Exceptions</vt:lpstr>
      <vt:lpstr> Raise leads to Rescue</vt:lpstr>
      <vt:lpstr>Rescue to the Rescue?</vt:lpstr>
      <vt:lpstr>Debugging Wrapup</vt:lpstr>
      <vt:lpstr>Sweet Links</vt:lpstr>
      <vt:lpstr>Final Thought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Isabel Ihringer</dc:creator>
  <cp:lastModifiedBy>tom Green</cp:lastModifiedBy>
  <cp:revision>129</cp:revision>
  <dcterms:created xsi:type="dcterms:W3CDTF">2014-01-28T03:04:51Z</dcterms:created>
  <dcterms:modified xsi:type="dcterms:W3CDTF">2015-04-09T16:33:20Z</dcterms:modified>
</cp:coreProperties>
</file>