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1" r:id="rId6"/>
    <p:sldId id="262" r:id="rId7"/>
    <p:sldId id="265" r:id="rId8"/>
    <p:sldId id="259" r:id="rId9"/>
    <p:sldId id="267" r:id="rId10"/>
    <p:sldId id="268" r:id="rId11"/>
    <p:sldId id="269" r:id="rId12"/>
    <p:sldId id="270" r:id="rId13"/>
    <p:sldId id="282" r:id="rId14"/>
    <p:sldId id="272" r:id="rId15"/>
    <p:sldId id="273" r:id="rId16"/>
    <p:sldId id="284" r:id="rId17"/>
    <p:sldId id="275" r:id="rId18"/>
    <p:sldId id="276" r:id="rId19"/>
    <p:sldId id="278" r:id="rId20"/>
    <p:sldId id="279" r:id="rId21"/>
    <p:sldId id="281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D0DF"/>
    <a:srgbClr val="B4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9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913CE-79C7-469A-8391-6FA5A28614DD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F822E-631D-4FD6-8405-EBF090505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822E-631D-4FD6-8405-EBF0905055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8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0003-94CA-4D77-8170-1F0964388868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2CA9-4792-45C4-8FEC-43266381C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0003-94CA-4D77-8170-1F0964388868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2CA9-4792-45C4-8FEC-43266381C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0003-94CA-4D77-8170-1F0964388868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2CA9-4792-45C4-8FEC-43266381C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2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0003-94CA-4D77-8170-1F0964388868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2CA9-4792-45C4-8FEC-43266381C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0003-94CA-4D77-8170-1F0964388868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2CA9-4792-45C4-8FEC-43266381C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6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0003-94CA-4D77-8170-1F0964388868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2CA9-4792-45C4-8FEC-43266381C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15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0003-94CA-4D77-8170-1F0964388868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2CA9-4792-45C4-8FEC-43266381C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3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0003-94CA-4D77-8170-1F0964388868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2CA9-4792-45C4-8FEC-43266381C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3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0003-94CA-4D77-8170-1F0964388868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2CA9-4792-45C4-8FEC-43266381C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0003-94CA-4D77-8170-1F0964388868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2CA9-4792-45C4-8FEC-43266381C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0003-94CA-4D77-8170-1F0964388868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2CA9-4792-45C4-8FEC-43266381C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0003-94CA-4D77-8170-1F0964388868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2CA9-4792-45C4-8FEC-43266381C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6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9"/>
            <a:ext cx="13197435" cy="6857031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709344" y="563886"/>
            <a:ext cx="5782790" cy="2226520"/>
            <a:chOff x="3898314" y="472446"/>
            <a:chExt cx="5782790" cy="2226520"/>
          </a:xfrm>
        </p:grpSpPr>
        <p:sp>
          <p:nvSpPr>
            <p:cNvPr id="20" name="타원 19"/>
            <p:cNvSpPr/>
            <p:nvPr/>
          </p:nvSpPr>
          <p:spPr>
            <a:xfrm>
              <a:off x="3898314" y="472446"/>
              <a:ext cx="1702385" cy="1702385"/>
            </a:xfrm>
            <a:prstGeom prst="ellipse">
              <a:avLst/>
            </a:prstGeom>
            <a:solidFill>
              <a:srgbClr val="41D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738429" y="1314546"/>
              <a:ext cx="1330278" cy="1330278"/>
            </a:xfrm>
            <a:prstGeom prst="ellipse">
              <a:avLst/>
            </a:prstGeom>
            <a:solidFill>
              <a:srgbClr val="B4E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3440" y="673376"/>
              <a:ext cx="46666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스케치명조" panose="02020600000000000000" pitchFamily="18" charset="-127"/>
                  <a:ea typeface="a스케치명조" panose="02020600000000000000" pitchFamily="18" charset="-127"/>
                </a:rPr>
                <a:t>칸트의 </a:t>
              </a:r>
              <a:r>
                <a:rPr lang="ko-KR" altLang="en-US" sz="60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스케치명조" panose="02020600000000000000" pitchFamily="18" charset="-127"/>
                  <a:ea typeface="a스케치명조" panose="02020600000000000000" pitchFamily="18" charset="-127"/>
                </a:rPr>
                <a:t>윤리</a:t>
              </a:r>
              <a:r>
                <a:rPr lang="ko-KR" altLang="en-US" sz="6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스케치명조" panose="02020600000000000000" pitchFamily="18" charset="-127"/>
                  <a:ea typeface="a스케치명조" panose="02020600000000000000" pitchFamily="18" charset="-127"/>
                </a:rPr>
                <a:t>관</a:t>
              </a:r>
              <a:endParaRPr lang="ko-KR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스케치명조" panose="02020600000000000000" pitchFamily="18" charset="-127"/>
                <a:ea typeface="a스케치명조" panose="02020600000000000000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51072" y="1867969"/>
              <a:ext cx="433003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스케치명조" panose="02020600000000000000" pitchFamily="18" charset="-127"/>
                  <a:ea typeface="a스케치명조" panose="02020600000000000000" pitchFamily="18" charset="-127"/>
                </a:rPr>
                <a:t>우리의 </a:t>
              </a:r>
              <a:r>
                <a:rPr lang="ko-KR" altLang="en-US" sz="4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스케치명조" panose="02020600000000000000" pitchFamily="18" charset="-127"/>
                  <a:ea typeface="a스케치명조" panose="02020600000000000000" pitchFamily="18" charset="-127"/>
                </a:rPr>
                <a:t>도덕</a:t>
              </a:r>
              <a:r>
                <a:rPr lang="ko-KR" altLang="en-US" sz="4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스케치명조" panose="02020600000000000000" pitchFamily="18" charset="-127"/>
                  <a:ea typeface="a스케치명조" panose="02020600000000000000" pitchFamily="18" charset="-127"/>
                </a:rPr>
                <a:t>교육</a:t>
              </a:r>
              <a:endParaRPr lang="ko-KR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스케치명조" panose="02020600000000000000" pitchFamily="18" charset="-127"/>
                <a:ea typeface="a스케치명조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57767" y="1461155"/>
              <a:ext cx="14590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스케치명조" panose="02020600000000000000" pitchFamily="18" charset="-127"/>
                  <a:ea typeface="a스케치명조" panose="02020600000000000000" pitchFamily="18" charset="-127"/>
                </a:rPr>
                <a:t>그리고</a:t>
              </a:r>
              <a:endPara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이등변 삼각형 22"/>
          <p:cNvSpPr/>
          <p:nvPr/>
        </p:nvSpPr>
        <p:spPr>
          <a:xfrm rot="204064">
            <a:off x="5714144" y="-2958032"/>
            <a:ext cx="9515973" cy="12866775"/>
          </a:xfrm>
          <a:prstGeom prst="triangle">
            <a:avLst>
              <a:gd name="adj" fmla="val 85682"/>
            </a:avLst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134470" y="3486785"/>
            <a:ext cx="4241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34470" y="5958512"/>
            <a:ext cx="4241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97221" y="3768622"/>
            <a:ext cx="2643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드림고딕1" panose="02020600000000000000" pitchFamily="18" charset="-127"/>
              </a:rPr>
              <a:t>디자인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드림고딕1" panose="02020600000000000000" pitchFamily="18" charset="-127"/>
              </a:rPr>
              <a:t>Mingyu JANG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a드림고딕1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6758" y="4233167"/>
            <a:ext cx="2422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드림고딕1" panose="02020600000000000000" pitchFamily="18" charset="-127"/>
              </a:rPr>
              <a:t>계획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드림고딕1" panose="02020600000000000000" pitchFamily="18" charset="-127"/>
              </a:rPr>
              <a:t>Mingyu JANG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a드림고딕1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2244" y="4696422"/>
            <a:ext cx="244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드림고딕1" panose="02020600000000000000" pitchFamily="18" charset="-127"/>
              </a:rPr>
              <a:t>총괄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드림고딕1" panose="02020600000000000000" pitchFamily="18" charset="-127"/>
              </a:rPr>
              <a:t>Mingyu JANG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a드림고딕1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7730" y="5158230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드림고딕1" panose="02020600000000000000" pitchFamily="18" charset="-127"/>
              </a:rPr>
              <a:t>발표 수고했어 동수야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a드림고딕1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92244" y="3850235"/>
            <a:ext cx="45719" cy="229507"/>
          </a:xfrm>
          <a:prstGeom prst="rect">
            <a:avLst/>
          </a:prstGeom>
          <a:solidFill>
            <a:srgbClr val="41D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92244" y="4306982"/>
            <a:ext cx="45719" cy="229507"/>
          </a:xfrm>
          <a:prstGeom prst="rect">
            <a:avLst/>
          </a:prstGeom>
          <a:solidFill>
            <a:srgbClr val="41D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92244" y="4770295"/>
            <a:ext cx="45719" cy="229507"/>
          </a:xfrm>
          <a:prstGeom prst="rect">
            <a:avLst/>
          </a:prstGeom>
          <a:solidFill>
            <a:srgbClr val="41D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2244" y="5227042"/>
            <a:ext cx="45719" cy="229507"/>
          </a:xfrm>
          <a:prstGeom prst="rect">
            <a:avLst/>
          </a:prstGeom>
          <a:solidFill>
            <a:srgbClr val="41D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 rot="18328796">
            <a:off x="6481040" y="3895077"/>
            <a:ext cx="687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300" dirty="0" err="1">
                <a:solidFill>
                  <a:schemeClr val="bg1">
                    <a:alpha val="84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그래픽" panose="02030600000101010101" pitchFamily="18" charset="-127"/>
              </a:rPr>
              <a:t>Gyeongin</a:t>
            </a:r>
            <a:r>
              <a:rPr lang="en-US" altLang="ko-KR" spc="300" dirty="0">
                <a:solidFill>
                  <a:schemeClr val="bg1">
                    <a:alpha val="84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그래픽" panose="02030600000101010101" pitchFamily="18" charset="-127"/>
              </a:rPr>
              <a:t> National University Of </a:t>
            </a:r>
            <a:r>
              <a:rPr lang="en-US" altLang="ko-KR" spc="300" dirty="0" smtClean="0">
                <a:solidFill>
                  <a:schemeClr val="bg1">
                    <a:alpha val="84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그래픽" panose="02030600000101010101" pitchFamily="18" charset="-127"/>
              </a:rPr>
              <a:t>Education</a:t>
            </a:r>
            <a:endParaRPr lang="en-US" altLang="ko-KR" spc="300" dirty="0">
              <a:solidFill>
                <a:schemeClr val="bg1">
                  <a:alpha val="84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HY그래픽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5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9"/>
            <a:ext cx="13197435" cy="685703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508000" y="-217714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8734" y="601622"/>
            <a:ext cx="3832507" cy="523220"/>
            <a:chOff x="2522223" y="1838325"/>
            <a:chExt cx="3832507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22223" y="1838325"/>
              <a:ext cx="647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02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3294" y="1918930"/>
              <a:ext cx="3371436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 법칙</a:t>
              </a:r>
              <a:r>
                <a:rPr lang="en-US" altLang="ko-KR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도덕적 행위의 원리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1737" y="1405994"/>
            <a:ext cx="896358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32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선의지</a:t>
            </a:r>
            <a:r>
              <a:rPr lang="ko-KR" altLang="en-US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200" kern="0" spc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ⅰ)</a:t>
            </a: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의무감에 따라 행위 하려는 의지</a:t>
            </a:r>
          </a:p>
          <a:p>
            <a:pPr algn="just" fontAlgn="base">
              <a:lnSpc>
                <a:spcPct val="200000"/>
              </a:lnSpc>
            </a:pP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ⅱ)</a:t>
            </a: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도덕의 원리</a:t>
            </a: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정직함</a:t>
            </a: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(x),</a:t>
            </a: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동정심</a:t>
            </a: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(X</a:t>
            </a:r>
            <a:r>
              <a:rPr lang="en-US" altLang="ko-KR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kern="0" spc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9"/>
            <a:ext cx="13197435" cy="685703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508000" y="-217714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8734" y="601622"/>
            <a:ext cx="3832507" cy="523220"/>
            <a:chOff x="2522223" y="1838325"/>
            <a:chExt cx="3832507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22223" y="1838325"/>
              <a:ext cx="647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02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3294" y="1918930"/>
              <a:ext cx="3371436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 법칙</a:t>
              </a:r>
              <a:r>
                <a:rPr lang="en-US" altLang="ko-KR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도덕적 행위의 원리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1737" y="1082144"/>
            <a:ext cx="896358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32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도덕적 행위</a:t>
            </a:r>
            <a:r>
              <a:rPr lang="ko-KR" altLang="en-US" sz="3200" b="1" kern="0" spc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algn="just" fontAlgn="base">
              <a:lnSpc>
                <a:spcPct val="200000"/>
              </a:lnSpc>
            </a:pPr>
            <a:r>
              <a:rPr lang="ko-KR" altLang="en-US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도덕적 가치를 지닐 수 있는 행위란</a:t>
            </a:r>
            <a:r>
              <a:rPr lang="en-US" altLang="ko-KR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ko-KR" altLang="en-US" sz="3200" kern="0" spc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ⅰ)</a:t>
            </a:r>
            <a:r>
              <a:rPr lang="ko-KR" altLang="en-US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도덕법칙</a:t>
            </a:r>
          </a:p>
          <a:p>
            <a:pPr algn="just" fontAlgn="base">
              <a:lnSpc>
                <a:spcPct val="200000"/>
              </a:lnSpc>
            </a:pPr>
            <a:r>
              <a:rPr lang="en-US" altLang="ko-KR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ⅱ)</a:t>
            </a:r>
            <a:r>
              <a:rPr lang="ko-KR" altLang="en-US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실천이성 명령</a:t>
            </a:r>
          </a:p>
          <a:p>
            <a:pPr algn="just" fontAlgn="base">
              <a:lnSpc>
                <a:spcPct val="200000"/>
              </a:lnSpc>
            </a:pPr>
            <a:r>
              <a:rPr lang="en-US" altLang="ko-KR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ⅲ)</a:t>
            </a:r>
            <a:r>
              <a:rPr lang="ko-KR" altLang="en-US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의무</a:t>
            </a:r>
          </a:p>
          <a:p>
            <a:pPr algn="just" fontAlgn="base">
              <a:lnSpc>
                <a:spcPct val="200000"/>
              </a:lnSpc>
            </a:pPr>
            <a:r>
              <a:rPr lang="en-US" altLang="ko-KR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ⅳ)</a:t>
            </a:r>
            <a:r>
              <a:rPr lang="ko-KR" altLang="en-US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선의지</a:t>
            </a:r>
            <a:endParaRPr lang="en-US" altLang="ko-KR" sz="3200" kern="0" spc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9"/>
            <a:ext cx="13197435" cy="685703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508000" y="-217714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8734" y="601622"/>
            <a:ext cx="3832507" cy="523220"/>
            <a:chOff x="2522223" y="1838325"/>
            <a:chExt cx="3832507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22223" y="1838325"/>
              <a:ext cx="647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02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3294" y="1918930"/>
              <a:ext cx="3371436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 법칙</a:t>
              </a:r>
              <a:r>
                <a:rPr lang="en-US" altLang="ko-KR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도덕적 행위의 원리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89624" y="2980230"/>
            <a:ext cx="2961094" cy="98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드림고딕7" panose="02020600000000000000" pitchFamily="18" charset="-127"/>
                <a:ea typeface="a드림고딕7" panose="02020600000000000000" pitchFamily="18" charset="-127"/>
              </a:rPr>
              <a:t>자유</a:t>
            </a:r>
            <a:r>
              <a:rPr lang="en-US" altLang="ko-KR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드림고딕7" panose="02020600000000000000" pitchFamily="18" charset="-127"/>
                <a:ea typeface="a드림고딕7" panose="02020600000000000000" pitchFamily="18" charset="-127"/>
              </a:rPr>
              <a:t>-</a:t>
            </a:r>
            <a:r>
              <a:rPr lang="ko-KR" altLang="en-US" sz="4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드림고딕7" panose="02020600000000000000" pitchFamily="18" charset="-127"/>
                <a:ea typeface="a드림고딕7" panose="02020600000000000000" pitchFamily="18" charset="-127"/>
              </a:rPr>
              <a:t>자율</a:t>
            </a:r>
            <a:endParaRPr lang="ko-KR" altLang="en-US" sz="4400" kern="0" spc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8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8734" y="601622"/>
            <a:ext cx="3215351" cy="523220"/>
            <a:chOff x="2522223" y="1838325"/>
            <a:chExt cx="3215351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22223" y="1838325"/>
              <a:ext cx="635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03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3294" y="1918930"/>
              <a:ext cx="2754280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 법칙의 형식과 조건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64668" y="2969736"/>
            <a:ext cx="8596013" cy="1261820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도덕 법칙의 형식과 조건</a:t>
            </a:r>
            <a:endParaRPr lang="en-US" altLang="ko-KR" sz="6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8734" y="601622"/>
            <a:ext cx="3215351" cy="523220"/>
            <a:chOff x="2522223" y="1838325"/>
            <a:chExt cx="3215351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22223" y="1838325"/>
              <a:ext cx="635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03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3294" y="1918930"/>
              <a:ext cx="2754280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 법칙의 형식과 조건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4456" y="2864814"/>
            <a:ext cx="2983366" cy="1338828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</a:t>
            </a:r>
            <a:r>
              <a:rPr lang="ko-KR" altLang="en-US" sz="5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언명령</a:t>
            </a:r>
            <a:r>
              <a:rPr lang="ko-KR" altLang="en-US" sz="5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5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0867" y="2864814"/>
            <a:ext cx="2978182" cy="1338828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err="1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r>
              <a:rPr lang="ko-KR" altLang="en-US" sz="5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언명령</a:t>
            </a:r>
            <a:endParaRPr lang="en-US" altLang="ko-KR" sz="5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5345" y="2864814"/>
            <a:ext cx="1057999" cy="1338828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464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508000" y="-217714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8734" y="601622"/>
            <a:ext cx="3215351" cy="523220"/>
            <a:chOff x="2522223" y="1838325"/>
            <a:chExt cx="3215351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22223" y="1838325"/>
              <a:ext cx="635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03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3294" y="1918930"/>
              <a:ext cx="2754280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 법칙의 형식과 조건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0836" y="2726314"/>
            <a:ext cx="3683335" cy="137877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정</a:t>
            </a:r>
            <a:r>
              <a:rPr lang="ko-KR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언명령</a:t>
            </a:r>
            <a:endParaRPr lang="en-US" altLang="ko-KR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89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508000" y="-217714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8734" y="601622"/>
            <a:ext cx="3215351" cy="523220"/>
            <a:chOff x="2522223" y="1838325"/>
            <a:chExt cx="3215351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22223" y="1838325"/>
              <a:ext cx="635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03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3294" y="1918930"/>
              <a:ext cx="2754280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 법칙의 형식과 조건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4412" y="2808799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</a:t>
            </a:r>
            <a:r>
              <a:rPr lang="ko-KR" altLang="en-US" sz="72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언명령</a:t>
            </a:r>
            <a:endParaRPr lang="ko-KR" altLang="en-US" sz="7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588496" y="-703195"/>
            <a:ext cx="13636839" cy="8172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13610" y="2258869"/>
            <a:ext cx="6192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불가능</a:t>
            </a:r>
            <a:endParaRPr lang="ko-KR" altLang="en-US" sz="88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28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508000" y="-217714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8734" y="601622"/>
            <a:ext cx="3215351" cy="523220"/>
            <a:chOff x="2522223" y="1838325"/>
            <a:chExt cx="3215351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22223" y="1838325"/>
              <a:ext cx="635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03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3294" y="1918930"/>
              <a:ext cx="2754280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 법칙의 형식과 조건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422" y="1211027"/>
            <a:ext cx="1575677" cy="114486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조건</a:t>
            </a:r>
            <a:endParaRPr lang="en-US" altLang="ko-KR" sz="5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8734" y="2435791"/>
            <a:ext cx="10631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보편주의</a:t>
            </a: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네 의지의 법칙이 언제나 동시에 보편적 입법의 </a:t>
            </a:r>
            <a:endParaRPr lang="en-US" altLang="ko-KR" sz="2800" kern="0" spc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 fontAlgn="base">
              <a:lnSpc>
                <a:spcPct val="200000"/>
              </a:lnSpc>
            </a:pP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원리가 되도록 </a:t>
            </a:r>
            <a:r>
              <a:rPr lang="ko-KR" altLang="en-US" sz="2800" kern="0" spc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행위하라</a:t>
            </a:r>
            <a:endParaRPr lang="ko-KR" altLang="en-US" sz="2800" kern="0" spc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인격주의</a:t>
            </a: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너 자신과 다른 사람을 언제나 동시에 수단으로 </a:t>
            </a:r>
            <a:endParaRPr lang="en-US" altLang="ko-KR" sz="2800" kern="0" spc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 fontAlgn="base">
              <a:lnSpc>
                <a:spcPct val="200000"/>
              </a:lnSpc>
            </a:pP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M" panose="02030600000101010101" pitchFamily="18" charset="-127"/>
                <a:ea typeface="HY강M" panose="02030600000101010101" pitchFamily="18" charset="-127"/>
              </a:rPr>
              <a:t>대하지 말고 목적으로 대하라</a:t>
            </a:r>
            <a:endParaRPr lang="ko-KR" altLang="en-US" sz="2800" kern="0" spc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7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604" y="-1676400"/>
            <a:ext cx="12485013" cy="938058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-507999" y="-217714"/>
            <a:ext cx="13309600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88734" y="601622"/>
            <a:ext cx="1897683" cy="523220"/>
            <a:chOff x="2522223" y="1838325"/>
            <a:chExt cx="189768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2522223" y="1838325"/>
              <a:ext cx="625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04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3294" y="1918930"/>
              <a:ext cx="1436612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행복과 도덕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4884" y="1446896"/>
            <a:ext cx="6955750" cy="835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36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행복 그 자체를 부정한 것은 아님</a:t>
            </a:r>
            <a:endParaRPr lang="ko-KR" altLang="en-US" sz="2000" kern="0" spc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26100" y="3458028"/>
            <a:ext cx="589915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3600" kern="0" spc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하지만</a:t>
            </a:r>
            <a:r>
              <a:rPr lang="ko-KR" altLang="en-US" sz="36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행복해지려고 </a:t>
            </a:r>
            <a:endParaRPr lang="en-US" altLang="ko-KR" sz="3600" kern="0" spc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3600" kern="0" spc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도덕을 수단으로 삼는 순간 </a:t>
            </a:r>
            <a:endParaRPr lang="en-US" altLang="ko-KR" sz="3600" kern="0" spc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36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도덕적 가치를 잃게 됨</a:t>
            </a:r>
            <a:endParaRPr lang="ko-KR" altLang="en-US" sz="2000" kern="0" spc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0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332"/>
            <a:ext cx="12268201" cy="68156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-587284" y="-301778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8734" y="601622"/>
            <a:ext cx="2134927" cy="523220"/>
            <a:chOff x="2522223" y="1838325"/>
            <a:chExt cx="2134927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22223" y="1838325"/>
              <a:ext cx="6383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05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3294" y="1918930"/>
              <a:ext cx="1673856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정언명령 사례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5760" y="1514933"/>
            <a:ext cx="4348354" cy="137877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정식 </a:t>
            </a:r>
            <a:r>
              <a:rPr lang="ko-KR" altLang="en-US" sz="4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첫</a:t>
            </a:r>
            <a:r>
              <a:rPr lang="ko-KR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번째</a:t>
            </a:r>
            <a:endParaRPr lang="en-US" altLang="ko-KR" sz="4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1542" y="3569916"/>
            <a:ext cx="7243201" cy="918200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40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당신의 행동준칙을 </a:t>
            </a:r>
            <a:r>
              <a:rPr lang="ko-KR" altLang="en-US" sz="4000" kern="0" spc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보편화</a:t>
            </a:r>
            <a:r>
              <a:rPr lang="ko-KR" altLang="en-US" sz="40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하라</a:t>
            </a:r>
          </a:p>
        </p:txBody>
      </p:sp>
    </p:spTree>
    <p:extLst>
      <p:ext uri="{BB962C8B-B14F-4D97-AF65-F5344CB8AC3E}">
        <p14:creationId xmlns:p14="http://schemas.microsoft.com/office/powerpoint/2010/main" val="35417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0"/>
            <a:ext cx="13716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390650" y="-990600"/>
            <a:ext cx="6362700" cy="88963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332"/>
            <a:ext cx="12268201" cy="68156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-849404" y="-301778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8734" y="601622"/>
            <a:ext cx="2134927" cy="523220"/>
            <a:chOff x="2522223" y="1838325"/>
            <a:chExt cx="2134927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22223" y="1838325"/>
              <a:ext cx="6383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05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3294" y="1918930"/>
              <a:ext cx="1673856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정언명령 사례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5760" y="1514933"/>
            <a:ext cx="4290297" cy="137877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정식 </a:t>
            </a:r>
            <a:r>
              <a:rPr lang="ko-KR" altLang="en-US" sz="4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두</a:t>
            </a:r>
            <a:r>
              <a:rPr lang="ko-KR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번째</a:t>
            </a:r>
            <a:endParaRPr lang="en-US" altLang="ko-KR" sz="4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480" y="3502688"/>
            <a:ext cx="5617692" cy="918200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40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인간을 </a:t>
            </a:r>
            <a:r>
              <a:rPr lang="ko-KR" altLang="en-US" sz="4000" kern="0" spc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r>
              <a:rPr lang="ko-KR" altLang="en-US" sz="40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으로 대하라</a:t>
            </a:r>
          </a:p>
        </p:txBody>
      </p:sp>
    </p:spTree>
    <p:extLst>
      <p:ext uri="{BB962C8B-B14F-4D97-AF65-F5344CB8AC3E}">
        <p14:creationId xmlns:p14="http://schemas.microsoft.com/office/powerpoint/2010/main" val="28734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0"/>
            <a:ext cx="13716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390650" y="-990600"/>
            <a:ext cx="6362700" cy="88963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508000" y="-217714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52052" y="1920254"/>
            <a:ext cx="145264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b="1" spc="300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rPr>
              <a:t>06</a:t>
            </a:r>
            <a:endParaRPr lang="ko-KR" altLang="en-US" sz="8800" b="1" spc="300" dirty="0">
              <a:solidFill>
                <a:schemeClr val="bg1">
                  <a:alpha val="7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hand591 BT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8373" y="2264598"/>
            <a:ext cx="85835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5400" b="1" kern="0" spc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칸</a:t>
            </a:r>
            <a:r>
              <a:rPr lang="ko-KR" altLang="en-US" sz="4000" b="1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트의 도덕 철학이 </a:t>
            </a:r>
            <a:endParaRPr lang="en-US" altLang="ko-KR" sz="4000" b="1" kern="0" spc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 fontAlgn="base">
              <a:lnSpc>
                <a:spcPct val="160000"/>
              </a:lnSpc>
            </a:pPr>
            <a:r>
              <a:rPr lang="ko-KR" altLang="en-US" sz="4000" b="1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현대 사회와 도덕 교육에 주는 의미</a:t>
            </a:r>
            <a:endParaRPr lang="ko-KR" altLang="en-US" sz="2000" kern="0" spc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69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508000" y="-217714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32111" y="2614075"/>
            <a:ext cx="4397358" cy="114486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non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5400" spc="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5400" spc="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5400" spc="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94521" y="571500"/>
            <a:ext cx="2296829" cy="1233245"/>
            <a:chOff x="4694521" y="571500"/>
            <a:chExt cx="2296829" cy="123324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21" y="882348"/>
              <a:ext cx="2296829" cy="922397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771117" y="91083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교</a:t>
              </a:r>
              <a:endParaRPr lang="ko-KR" altLang="en-US" sz="2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911965" y="109997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대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16005" y="89362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남</a:t>
              </a:r>
              <a:endParaRPr lang="ko-KR" altLang="en-US" sz="1100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491" y="1194766"/>
              <a:ext cx="238198" cy="281507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5470507" y="1016736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</a:t>
              </a:r>
              <a:r>
                <a:rPr lang="en-US" altLang="ko-KR" sz="1600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PT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35904" y="125282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Des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gn</a:t>
              </a:r>
              <a:endPara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0" name="타원 35"/>
            <p:cNvSpPr/>
            <p:nvPr/>
          </p:nvSpPr>
          <p:spPr>
            <a:xfrm rot="2628604">
              <a:off x="6414981" y="1333110"/>
              <a:ext cx="33108" cy="71338"/>
            </a:xfrm>
            <a:custGeom>
              <a:avLst/>
              <a:gdLst>
                <a:gd name="connsiteX0" fmla="*/ 0 w 126406"/>
                <a:gd name="connsiteY0" fmla="*/ 144203 h 288405"/>
                <a:gd name="connsiteX1" fmla="*/ 63203 w 126406"/>
                <a:gd name="connsiteY1" fmla="*/ 0 h 288405"/>
                <a:gd name="connsiteX2" fmla="*/ 126406 w 126406"/>
                <a:gd name="connsiteY2" fmla="*/ 144203 h 288405"/>
                <a:gd name="connsiteX3" fmla="*/ 63203 w 126406"/>
                <a:gd name="connsiteY3" fmla="*/ 288406 h 288405"/>
                <a:gd name="connsiteX4" fmla="*/ 0 w 126406"/>
                <a:gd name="connsiteY4" fmla="*/ 144203 h 288405"/>
                <a:gd name="connsiteX0" fmla="*/ 46 w 126452"/>
                <a:gd name="connsiteY0" fmla="*/ 159213 h 303416"/>
                <a:gd name="connsiteX1" fmla="*/ 71589 w 126452"/>
                <a:gd name="connsiteY1" fmla="*/ 0 h 303416"/>
                <a:gd name="connsiteX2" fmla="*/ 126452 w 126452"/>
                <a:gd name="connsiteY2" fmla="*/ 159213 h 303416"/>
                <a:gd name="connsiteX3" fmla="*/ 63249 w 126452"/>
                <a:gd name="connsiteY3" fmla="*/ 303416 h 303416"/>
                <a:gd name="connsiteX4" fmla="*/ 46 w 126452"/>
                <a:gd name="connsiteY4" fmla="*/ 159213 h 303416"/>
                <a:gd name="connsiteX0" fmla="*/ 4565 w 130971"/>
                <a:gd name="connsiteY0" fmla="*/ 159465 h 303668"/>
                <a:gd name="connsiteX1" fmla="*/ 12878 w 130971"/>
                <a:gd name="connsiteY1" fmla="*/ 123455 h 303668"/>
                <a:gd name="connsiteX2" fmla="*/ 76108 w 130971"/>
                <a:gd name="connsiteY2" fmla="*/ 252 h 303668"/>
                <a:gd name="connsiteX3" fmla="*/ 130971 w 130971"/>
                <a:gd name="connsiteY3" fmla="*/ 159465 h 303668"/>
                <a:gd name="connsiteX4" fmla="*/ 67768 w 130971"/>
                <a:gd name="connsiteY4" fmla="*/ 303668 h 303668"/>
                <a:gd name="connsiteX5" fmla="*/ 4565 w 130971"/>
                <a:gd name="connsiteY5" fmla="*/ 159465 h 303668"/>
                <a:gd name="connsiteX0" fmla="*/ 4565 w 136883"/>
                <a:gd name="connsiteY0" fmla="*/ 159219 h 303422"/>
                <a:gd name="connsiteX1" fmla="*/ 12878 w 136883"/>
                <a:gd name="connsiteY1" fmla="*/ 123209 h 303422"/>
                <a:gd name="connsiteX2" fmla="*/ 76108 w 136883"/>
                <a:gd name="connsiteY2" fmla="*/ 6 h 303422"/>
                <a:gd name="connsiteX3" fmla="*/ 127960 w 136883"/>
                <a:gd name="connsiteY3" fmla="*/ 128209 h 303422"/>
                <a:gd name="connsiteX4" fmla="*/ 130971 w 136883"/>
                <a:gd name="connsiteY4" fmla="*/ 159219 h 303422"/>
                <a:gd name="connsiteX5" fmla="*/ 67768 w 136883"/>
                <a:gd name="connsiteY5" fmla="*/ 303422 h 303422"/>
                <a:gd name="connsiteX6" fmla="*/ 4565 w 136883"/>
                <a:gd name="connsiteY6" fmla="*/ 159219 h 303422"/>
                <a:gd name="connsiteX0" fmla="*/ 4565 w 133888"/>
                <a:gd name="connsiteY0" fmla="*/ 159823 h 304026"/>
                <a:gd name="connsiteX1" fmla="*/ 12878 w 133888"/>
                <a:gd name="connsiteY1" fmla="*/ 123813 h 304026"/>
                <a:gd name="connsiteX2" fmla="*/ 76108 w 133888"/>
                <a:gd name="connsiteY2" fmla="*/ 610 h 304026"/>
                <a:gd name="connsiteX3" fmla="*/ 113526 w 133888"/>
                <a:gd name="connsiteY3" fmla="*/ 79997 h 304026"/>
                <a:gd name="connsiteX4" fmla="*/ 130971 w 133888"/>
                <a:gd name="connsiteY4" fmla="*/ 159823 h 304026"/>
                <a:gd name="connsiteX5" fmla="*/ 67768 w 133888"/>
                <a:gd name="connsiteY5" fmla="*/ 304026 h 304026"/>
                <a:gd name="connsiteX6" fmla="*/ 4565 w 133888"/>
                <a:gd name="connsiteY6" fmla="*/ 159823 h 304026"/>
                <a:gd name="connsiteX0" fmla="*/ 2667 w 131990"/>
                <a:gd name="connsiteY0" fmla="*/ 159225 h 303428"/>
                <a:gd name="connsiteX1" fmla="*/ 17972 w 131990"/>
                <a:gd name="connsiteY1" fmla="*/ 84790 h 303428"/>
                <a:gd name="connsiteX2" fmla="*/ 74210 w 131990"/>
                <a:gd name="connsiteY2" fmla="*/ 12 h 303428"/>
                <a:gd name="connsiteX3" fmla="*/ 111628 w 131990"/>
                <a:gd name="connsiteY3" fmla="*/ 79399 h 303428"/>
                <a:gd name="connsiteX4" fmla="*/ 129073 w 131990"/>
                <a:gd name="connsiteY4" fmla="*/ 159225 h 303428"/>
                <a:gd name="connsiteX5" fmla="*/ 65870 w 131990"/>
                <a:gd name="connsiteY5" fmla="*/ 303428 h 303428"/>
                <a:gd name="connsiteX6" fmla="*/ 2667 w 131990"/>
                <a:gd name="connsiteY6" fmla="*/ 159225 h 303428"/>
                <a:gd name="connsiteX0" fmla="*/ 2667 w 131976"/>
                <a:gd name="connsiteY0" fmla="*/ 159327 h 303530"/>
                <a:gd name="connsiteX1" fmla="*/ 17972 w 131976"/>
                <a:gd name="connsiteY1" fmla="*/ 84892 h 303530"/>
                <a:gd name="connsiteX2" fmla="*/ 74210 w 131976"/>
                <a:gd name="connsiteY2" fmla="*/ 114 h 303530"/>
                <a:gd name="connsiteX3" fmla="*/ 111500 w 131976"/>
                <a:gd name="connsiteY3" fmla="*/ 68852 h 303530"/>
                <a:gd name="connsiteX4" fmla="*/ 129073 w 131976"/>
                <a:gd name="connsiteY4" fmla="*/ 159327 h 303530"/>
                <a:gd name="connsiteX5" fmla="*/ 65870 w 131976"/>
                <a:gd name="connsiteY5" fmla="*/ 303530 h 303530"/>
                <a:gd name="connsiteX6" fmla="*/ 2667 w 131976"/>
                <a:gd name="connsiteY6" fmla="*/ 159327 h 303530"/>
                <a:gd name="connsiteX0" fmla="*/ 2667 w 122649"/>
                <a:gd name="connsiteY0" fmla="*/ 159327 h 303818"/>
                <a:gd name="connsiteX1" fmla="*/ 17972 w 122649"/>
                <a:gd name="connsiteY1" fmla="*/ 84892 h 303818"/>
                <a:gd name="connsiteX2" fmla="*/ 74210 w 122649"/>
                <a:gd name="connsiteY2" fmla="*/ 114 h 303818"/>
                <a:gd name="connsiteX3" fmla="*/ 111500 w 122649"/>
                <a:gd name="connsiteY3" fmla="*/ 68852 h 303818"/>
                <a:gd name="connsiteX4" fmla="*/ 117784 w 122649"/>
                <a:gd name="connsiteY4" fmla="*/ 194609 h 303818"/>
                <a:gd name="connsiteX5" fmla="*/ 65870 w 122649"/>
                <a:gd name="connsiteY5" fmla="*/ 303530 h 303818"/>
                <a:gd name="connsiteX6" fmla="*/ 2667 w 122649"/>
                <a:gd name="connsiteY6" fmla="*/ 159327 h 303818"/>
                <a:gd name="connsiteX0" fmla="*/ 7627 w 112148"/>
                <a:gd name="connsiteY0" fmla="*/ 204935 h 303564"/>
                <a:gd name="connsiteX1" fmla="*/ 7471 w 112148"/>
                <a:gd name="connsiteY1" fmla="*/ 84892 h 303564"/>
                <a:gd name="connsiteX2" fmla="*/ 63709 w 112148"/>
                <a:gd name="connsiteY2" fmla="*/ 114 h 303564"/>
                <a:gd name="connsiteX3" fmla="*/ 100999 w 112148"/>
                <a:gd name="connsiteY3" fmla="*/ 68852 h 303564"/>
                <a:gd name="connsiteX4" fmla="*/ 107283 w 112148"/>
                <a:gd name="connsiteY4" fmla="*/ 194609 h 303564"/>
                <a:gd name="connsiteX5" fmla="*/ 55369 w 112148"/>
                <a:gd name="connsiteY5" fmla="*/ 303530 h 303564"/>
                <a:gd name="connsiteX6" fmla="*/ 7627 w 112148"/>
                <a:gd name="connsiteY6" fmla="*/ 204935 h 303564"/>
                <a:gd name="connsiteX0" fmla="*/ 6983 w 112659"/>
                <a:gd name="connsiteY0" fmla="*/ 197494 h 303532"/>
                <a:gd name="connsiteX1" fmla="*/ 7982 w 112659"/>
                <a:gd name="connsiteY1" fmla="*/ 84892 h 303532"/>
                <a:gd name="connsiteX2" fmla="*/ 64220 w 112659"/>
                <a:gd name="connsiteY2" fmla="*/ 114 h 303532"/>
                <a:gd name="connsiteX3" fmla="*/ 101510 w 112659"/>
                <a:gd name="connsiteY3" fmla="*/ 68852 h 303532"/>
                <a:gd name="connsiteX4" fmla="*/ 107794 w 112659"/>
                <a:gd name="connsiteY4" fmla="*/ 194609 h 303532"/>
                <a:gd name="connsiteX5" fmla="*/ 55880 w 112659"/>
                <a:gd name="connsiteY5" fmla="*/ 303530 h 303532"/>
                <a:gd name="connsiteX6" fmla="*/ 6983 w 112659"/>
                <a:gd name="connsiteY6" fmla="*/ 197494 h 303532"/>
                <a:gd name="connsiteX0" fmla="*/ 6983 w 109758"/>
                <a:gd name="connsiteY0" fmla="*/ 197494 h 303695"/>
                <a:gd name="connsiteX1" fmla="*/ 7982 w 109758"/>
                <a:gd name="connsiteY1" fmla="*/ 84892 h 303695"/>
                <a:gd name="connsiteX2" fmla="*/ 64220 w 109758"/>
                <a:gd name="connsiteY2" fmla="*/ 114 h 303695"/>
                <a:gd name="connsiteX3" fmla="*/ 101510 w 109758"/>
                <a:gd name="connsiteY3" fmla="*/ 68852 h 303695"/>
                <a:gd name="connsiteX4" fmla="*/ 103415 w 109758"/>
                <a:gd name="connsiteY4" fmla="*/ 219539 h 303695"/>
                <a:gd name="connsiteX5" fmla="*/ 55880 w 109758"/>
                <a:gd name="connsiteY5" fmla="*/ 303530 h 303695"/>
                <a:gd name="connsiteX6" fmla="*/ 6983 w 109758"/>
                <a:gd name="connsiteY6" fmla="*/ 197494 h 303695"/>
                <a:gd name="connsiteX0" fmla="*/ 6983 w 121792"/>
                <a:gd name="connsiteY0" fmla="*/ 197494 h 303602"/>
                <a:gd name="connsiteX1" fmla="*/ 7982 w 121792"/>
                <a:gd name="connsiteY1" fmla="*/ 84892 h 303602"/>
                <a:gd name="connsiteX2" fmla="*/ 64220 w 121792"/>
                <a:gd name="connsiteY2" fmla="*/ 114 h 303602"/>
                <a:gd name="connsiteX3" fmla="*/ 101510 w 121792"/>
                <a:gd name="connsiteY3" fmla="*/ 68852 h 303602"/>
                <a:gd name="connsiteX4" fmla="*/ 118865 w 121792"/>
                <a:gd name="connsiteY4" fmla="*/ 212691 h 303602"/>
                <a:gd name="connsiteX5" fmla="*/ 55880 w 121792"/>
                <a:gd name="connsiteY5" fmla="*/ 303530 h 303602"/>
                <a:gd name="connsiteX6" fmla="*/ 6983 w 121792"/>
                <a:gd name="connsiteY6" fmla="*/ 197494 h 303602"/>
                <a:gd name="connsiteX0" fmla="*/ 6983 w 121708"/>
                <a:gd name="connsiteY0" fmla="*/ 197507 h 303615"/>
                <a:gd name="connsiteX1" fmla="*/ 7982 w 121708"/>
                <a:gd name="connsiteY1" fmla="*/ 84905 h 303615"/>
                <a:gd name="connsiteX2" fmla="*/ 64220 w 121708"/>
                <a:gd name="connsiteY2" fmla="*/ 127 h 303615"/>
                <a:gd name="connsiteX3" fmla="*/ 100718 w 121708"/>
                <a:gd name="connsiteY3" fmla="*/ 104583 h 303615"/>
                <a:gd name="connsiteX4" fmla="*/ 118865 w 121708"/>
                <a:gd name="connsiteY4" fmla="*/ 212704 h 303615"/>
                <a:gd name="connsiteX5" fmla="*/ 55880 w 121708"/>
                <a:gd name="connsiteY5" fmla="*/ 303543 h 303615"/>
                <a:gd name="connsiteX6" fmla="*/ 6983 w 121708"/>
                <a:gd name="connsiteY6" fmla="*/ 197507 h 303615"/>
                <a:gd name="connsiteX0" fmla="*/ 6983 w 121708"/>
                <a:gd name="connsiteY0" fmla="*/ 162382 h 268490"/>
                <a:gd name="connsiteX1" fmla="*/ 7982 w 121708"/>
                <a:gd name="connsiteY1" fmla="*/ 49780 h 268490"/>
                <a:gd name="connsiteX2" fmla="*/ 40485 w 121708"/>
                <a:gd name="connsiteY2" fmla="*/ 279 h 268490"/>
                <a:gd name="connsiteX3" fmla="*/ 100718 w 121708"/>
                <a:gd name="connsiteY3" fmla="*/ 69458 h 268490"/>
                <a:gd name="connsiteX4" fmla="*/ 118865 w 121708"/>
                <a:gd name="connsiteY4" fmla="*/ 177579 h 268490"/>
                <a:gd name="connsiteX5" fmla="*/ 55880 w 121708"/>
                <a:gd name="connsiteY5" fmla="*/ 268418 h 268490"/>
                <a:gd name="connsiteX6" fmla="*/ 6983 w 121708"/>
                <a:gd name="connsiteY6" fmla="*/ 162382 h 268490"/>
                <a:gd name="connsiteX0" fmla="*/ 2429 w 117154"/>
                <a:gd name="connsiteY0" fmla="*/ 162119 h 268227"/>
                <a:gd name="connsiteX1" fmla="*/ 14341 w 117154"/>
                <a:gd name="connsiteY1" fmla="*/ 74744 h 268227"/>
                <a:gd name="connsiteX2" fmla="*/ 35931 w 117154"/>
                <a:gd name="connsiteY2" fmla="*/ 16 h 268227"/>
                <a:gd name="connsiteX3" fmla="*/ 96164 w 117154"/>
                <a:gd name="connsiteY3" fmla="*/ 69195 h 268227"/>
                <a:gd name="connsiteX4" fmla="*/ 114311 w 117154"/>
                <a:gd name="connsiteY4" fmla="*/ 177316 h 268227"/>
                <a:gd name="connsiteX5" fmla="*/ 51326 w 117154"/>
                <a:gd name="connsiteY5" fmla="*/ 268155 h 268227"/>
                <a:gd name="connsiteX6" fmla="*/ 2429 w 117154"/>
                <a:gd name="connsiteY6" fmla="*/ 162119 h 268227"/>
                <a:gd name="connsiteX0" fmla="*/ 21192 w 106124"/>
                <a:gd name="connsiteY0" fmla="*/ 198431 h 268367"/>
                <a:gd name="connsiteX1" fmla="*/ 3311 w 106124"/>
                <a:gd name="connsiteY1" fmla="*/ 74744 h 268367"/>
                <a:gd name="connsiteX2" fmla="*/ 24901 w 106124"/>
                <a:gd name="connsiteY2" fmla="*/ 16 h 268367"/>
                <a:gd name="connsiteX3" fmla="*/ 85134 w 106124"/>
                <a:gd name="connsiteY3" fmla="*/ 69195 h 268367"/>
                <a:gd name="connsiteX4" fmla="*/ 103281 w 106124"/>
                <a:gd name="connsiteY4" fmla="*/ 177316 h 268367"/>
                <a:gd name="connsiteX5" fmla="*/ 40296 w 106124"/>
                <a:gd name="connsiteY5" fmla="*/ 268155 h 268367"/>
                <a:gd name="connsiteX6" fmla="*/ 21192 w 106124"/>
                <a:gd name="connsiteY6" fmla="*/ 198431 h 268367"/>
                <a:gd name="connsiteX0" fmla="*/ 11634 w 107800"/>
                <a:gd name="connsiteY0" fmla="*/ 187493 h 268195"/>
                <a:gd name="connsiteX1" fmla="*/ 4987 w 107800"/>
                <a:gd name="connsiteY1" fmla="*/ 74744 h 268195"/>
                <a:gd name="connsiteX2" fmla="*/ 26577 w 107800"/>
                <a:gd name="connsiteY2" fmla="*/ 16 h 268195"/>
                <a:gd name="connsiteX3" fmla="*/ 86810 w 107800"/>
                <a:gd name="connsiteY3" fmla="*/ 69195 h 268195"/>
                <a:gd name="connsiteX4" fmla="*/ 104957 w 107800"/>
                <a:gd name="connsiteY4" fmla="*/ 177316 h 268195"/>
                <a:gd name="connsiteX5" fmla="*/ 41972 w 107800"/>
                <a:gd name="connsiteY5" fmla="*/ 268155 h 268195"/>
                <a:gd name="connsiteX6" fmla="*/ 11634 w 107800"/>
                <a:gd name="connsiteY6" fmla="*/ 187493 h 268195"/>
                <a:gd name="connsiteX0" fmla="*/ 6445 w 110101"/>
                <a:gd name="connsiteY0" fmla="*/ 180200 h 268159"/>
                <a:gd name="connsiteX1" fmla="*/ 7288 w 110101"/>
                <a:gd name="connsiteY1" fmla="*/ 74744 h 268159"/>
                <a:gd name="connsiteX2" fmla="*/ 28878 w 110101"/>
                <a:gd name="connsiteY2" fmla="*/ 16 h 268159"/>
                <a:gd name="connsiteX3" fmla="*/ 89111 w 110101"/>
                <a:gd name="connsiteY3" fmla="*/ 69195 h 268159"/>
                <a:gd name="connsiteX4" fmla="*/ 107258 w 110101"/>
                <a:gd name="connsiteY4" fmla="*/ 177316 h 268159"/>
                <a:gd name="connsiteX5" fmla="*/ 44273 w 110101"/>
                <a:gd name="connsiteY5" fmla="*/ 268155 h 268159"/>
                <a:gd name="connsiteX6" fmla="*/ 6445 w 110101"/>
                <a:gd name="connsiteY6" fmla="*/ 180200 h 26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01" h="268159">
                  <a:moveTo>
                    <a:pt x="6445" y="180200"/>
                  </a:moveTo>
                  <a:cubicBezTo>
                    <a:pt x="281" y="147965"/>
                    <a:pt x="-4636" y="101280"/>
                    <a:pt x="7288" y="74744"/>
                  </a:cubicBezTo>
                  <a:cubicBezTo>
                    <a:pt x="19212" y="48209"/>
                    <a:pt x="15241" y="941"/>
                    <a:pt x="28878" y="16"/>
                  </a:cubicBezTo>
                  <a:cubicBezTo>
                    <a:pt x="42515" y="-909"/>
                    <a:pt x="79967" y="42659"/>
                    <a:pt x="89111" y="69195"/>
                  </a:cubicBezTo>
                  <a:cubicBezTo>
                    <a:pt x="98255" y="95731"/>
                    <a:pt x="117290" y="148114"/>
                    <a:pt x="107258" y="177316"/>
                  </a:cubicBezTo>
                  <a:cubicBezTo>
                    <a:pt x="97226" y="206518"/>
                    <a:pt x="61075" y="267674"/>
                    <a:pt x="44273" y="268155"/>
                  </a:cubicBezTo>
                  <a:cubicBezTo>
                    <a:pt x="27471" y="268636"/>
                    <a:pt x="12609" y="212435"/>
                    <a:pt x="6445" y="180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49801" y="571500"/>
              <a:ext cx="2134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Power point &amp;Presentation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30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47" y="1"/>
            <a:ext cx="13589254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-1390650" y="-990600"/>
            <a:ext cx="6362700" cy="88963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124" y="525962"/>
            <a:ext cx="785910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1023" y="628650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bg1"/>
                </a:solidFill>
              </a:rPr>
              <a:t>Index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026923" y="1206341"/>
            <a:ext cx="3003419" cy="707886"/>
            <a:chOff x="2522223" y="2120741"/>
            <a:chExt cx="3003419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2522223" y="2120741"/>
              <a:ext cx="7200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01</a:t>
              </a:r>
              <a:endParaRPr lang="ko-KR" alt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68293" y="2182296"/>
              <a:ext cx="2257349" cy="58477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도덕의 원리</a:t>
              </a:r>
              <a:endParaRPr lang="ko-KR" altLang="en-US" sz="3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026923" y="1976269"/>
            <a:ext cx="6199454" cy="707886"/>
            <a:chOff x="2522223" y="3004969"/>
            <a:chExt cx="6199454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522223" y="3004969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02</a:t>
              </a:r>
              <a:endParaRPr lang="ko-KR" alt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40689" y="3055262"/>
              <a:ext cx="5480988" cy="58477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 법칙</a:t>
              </a:r>
              <a:r>
                <a:rPr lang="en-US" altLang="ko-KR" sz="32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32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도덕적 행위의 원리</a:t>
              </a:r>
              <a:endParaRPr lang="ko-KR" altLang="en-US" sz="3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015973" y="2773454"/>
            <a:ext cx="5165517" cy="707886"/>
            <a:chOff x="2511273" y="3935504"/>
            <a:chExt cx="5165517" cy="707886"/>
          </a:xfrm>
        </p:grpSpPr>
        <p:sp>
          <p:nvSpPr>
            <p:cNvPr id="20" name="TextBox 19"/>
            <p:cNvSpPr txBox="1"/>
            <p:nvPr/>
          </p:nvSpPr>
          <p:spPr>
            <a:xfrm>
              <a:off x="2511273" y="3935504"/>
              <a:ext cx="7954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03</a:t>
              </a:r>
              <a:endParaRPr lang="ko-KR" alt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9739" y="3985797"/>
              <a:ext cx="4447051" cy="58477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 법칙의 형식과 조건</a:t>
              </a:r>
              <a:endParaRPr lang="ko-KR" altLang="en-US" sz="3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15973" y="3595055"/>
            <a:ext cx="2975815" cy="707886"/>
            <a:chOff x="2511273" y="4909505"/>
            <a:chExt cx="2975815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511273" y="4909505"/>
              <a:ext cx="7825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04</a:t>
              </a:r>
              <a:endParaRPr lang="ko-KR" alt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9739" y="4959798"/>
              <a:ext cx="2257349" cy="58477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행복과 도덕</a:t>
              </a:r>
              <a:endParaRPr lang="ko-KR" altLang="en-US" sz="3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993183" y="4429228"/>
            <a:ext cx="3366948" cy="707886"/>
            <a:chOff x="2511273" y="4909505"/>
            <a:chExt cx="3366948" cy="707886"/>
          </a:xfrm>
        </p:grpSpPr>
        <p:sp>
          <p:nvSpPr>
            <p:cNvPr id="30" name="TextBox 29"/>
            <p:cNvSpPr txBox="1"/>
            <p:nvPr/>
          </p:nvSpPr>
          <p:spPr>
            <a:xfrm>
              <a:off x="2511273" y="4909505"/>
              <a:ext cx="801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05</a:t>
              </a:r>
              <a:endParaRPr lang="ko-KR" alt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29739" y="4959798"/>
              <a:ext cx="2648482" cy="58477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정언명령 사례</a:t>
              </a:r>
              <a:endParaRPr lang="ko-KR" altLang="en-US" sz="3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993183" y="5286478"/>
            <a:ext cx="8411598" cy="707886"/>
            <a:chOff x="2511273" y="4909505"/>
            <a:chExt cx="8411598" cy="707886"/>
          </a:xfrm>
        </p:grpSpPr>
        <p:sp>
          <p:nvSpPr>
            <p:cNvPr id="33" name="TextBox 32"/>
            <p:cNvSpPr txBox="1"/>
            <p:nvPr/>
          </p:nvSpPr>
          <p:spPr>
            <a:xfrm>
              <a:off x="2511273" y="4909505"/>
              <a:ext cx="801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06</a:t>
              </a:r>
              <a:endParaRPr lang="ko-KR" alt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29739" y="4959798"/>
              <a:ext cx="7693132" cy="58477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칸트의 윤리관이 초등도덕교육에 주는 의미</a:t>
              </a:r>
              <a:endParaRPr lang="ko-KR" altLang="en-US" sz="3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54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47" y="1"/>
            <a:ext cx="1358925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390650" y="-990600"/>
            <a:ext cx="6362700" cy="88963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03248" y="525962"/>
            <a:ext cx="20701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88734" y="601622"/>
            <a:ext cx="1897683" cy="523220"/>
            <a:chOff x="2522223" y="1838325"/>
            <a:chExt cx="189768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2522223" y="1838325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01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3294" y="1918930"/>
              <a:ext cx="1436612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도덕의 원리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534513" y="624171"/>
            <a:ext cx="1423788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Principle?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0873" y="2649661"/>
            <a:ext cx="1936677" cy="137877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행위</a:t>
            </a:r>
            <a:endParaRPr lang="en-US" altLang="ko-KR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50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47" y="1"/>
            <a:ext cx="1358925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390650" y="-990600"/>
            <a:ext cx="6362700" cy="88963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508000" y="-217714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03248" y="525962"/>
            <a:ext cx="20701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88734" y="601622"/>
            <a:ext cx="2134927" cy="523220"/>
            <a:chOff x="2522223" y="1838325"/>
            <a:chExt cx="2134927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2522223" y="1838325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01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3294" y="1918930"/>
              <a:ext cx="1673856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칸트의 윤리관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858363" y="624171"/>
            <a:ext cx="1095172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7394" y="2759586"/>
            <a:ext cx="3145554" cy="114486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봉사활동</a:t>
            </a:r>
            <a:endParaRPr lang="en-US" altLang="ko-KR" sz="5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5569" y="2881416"/>
            <a:ext cx="2417781" cy="114486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동</a:t>
            </a: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정심</a:t>
            </a:r>
            <a:endParaRPr lang="en-US" altLang="ko-KR" sz="5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72443" y="2905332"/>
            <a:ext cx="1732767" cy="114486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무</a:t>
            </a:r>
            <a:endParaRPr lang="en-US" altLang="ko-KR" sz="5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9645" y="2864814"/>
            <a:ext cx="1057999" cy="114486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01148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2.70833E-6 -0.2111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3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47" y="1"/>
            <a:ext cx="1358925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390650" y="-990600"/>
            <a:ext cx="6362700" cy="88963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508000" y="-217714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03248" y="525962"/>
            <a:ext cx="20701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88734" y="601622"/>
            <a:ext cx="2134927" cy="523220"/>
            <a:chOff x="2522223" y="1838325"/>
            <a:chExt cx="2134927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2522223" y="1838325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01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3294" y="1918930"/>
              <a:ext cx="1673856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칸트의 윤리관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858363" y="624171"/>
            <a:ext cx="1095172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7426" y="2759586"/>
            <a:ext cx="9166924" cy="114486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도덕적 원리</a:t>
            </a: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가 될 수 </a:t>
            </a:r>
            <a:r>
              <a:rPr lang="ko-KR" altLang="en-US" sz="5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있</a:t>
            </a: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는 것</a:t>
            </a:r>
            <a:endParaRPr lang="en-US" altLang="ko-KR" sz="5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51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47" y="1"/>
            <a:ext cx="1358925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390650" y="-990600"/>
            <a:ext cx="6362700" cy="88963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508000" y="-217714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03248" y="525962"/>
            <a:ext cx="20701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88734" y="601622"/>
            <a:ext cx="2134927" cy="523220"/>
            <a:chOff x="2522223" y="1838325"/>
            <a:chExt cx="2134927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2522223" y="1838325"/>
              <a:ext cx="5822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01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3294" y="1918930"/>
              <a:ext cx="1673856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칸트의 윤리관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858363" y="624171"/>
            <a:ext cx="1095172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7426" y="2759586"/>
            <a:ext cx="9166924" cy="114486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도덕적 원리</a:t>
            </a: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가 될 수 </a:t>
            </a:r>
            <a:r>
              <a:rPr lang="ko-KR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없</a:t>
            </a: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는 것</a:t>
            </a:r>
            <a:endParaRPr lang="en-US" altLang="ko-KR" sz="5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5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9"/>
            <a:ext cx="13197435" cy="685703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8734" y="601622"/>
            <a:ext cx="3832507" cy="523220"/>
            <a:chOff x="2522223" y="1838325"/>
            <a:chExt cx="3832507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22223" y="1838325"/>
              <a:ext cx="647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02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3294" y="1918930"/>
              <a:ext cx="3371436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 법칙</a:t>
              </a:r>
              <a:r>
                <a:rPr lang="en-US" altLang="ko-KR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도덕적 행위의 원리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8399" y="2667441"/>
            <a:ext cx="7384977" cy="1378775"/>
          </a:xfrm>
          <a:prstGeom prst="rect">
            <a:avLst/>
          </a:prstGeom>
          <a:solidFill>
            <a:schemeClr val="tx1">
              <a:alpha val="20000"/>
            </a:scheme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실천</a:t>
            </a:r>
            <a:r>
              <a:rPr lang="en-US" altLang="ko-K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6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이성</a:t>
            </a:r>
            <a:r>
              <a:rPr lang="ko-KR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의 명령</a:t>
            </a:r>
            <a:endParaRPr lang="en-US" altLang="ko-KR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7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9"/>
            <a:ext cx="13197435" cy="685703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508000" y="-217714"/>
            <a:ext cx="13556343" cy="750388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31737" y="601619"/>
            <a:ext cx="111183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03248" y="525962"/>
            <a:ext cx="3441702" cy="101601"/>
          </a:xfrm>
          <a:prstGeom prst="rect">
            <a:avLst/>
          </a:prstGeom>
          <a:solidFill>
            <a:srgbClr val="20D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8734" y="601622"/>
            <a:ext cx="3832507" cy="523220"/>
            <a:chOff x="2522223" y="1838325"/>
            <a:chExt cx="3832507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2522223" y="1838325"/>
              <a:ext cx="647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hand591 BT" pitchFamily="2" charset="0"/>
                </a:rPr>
                <a:t>02</a:t>
              </a:r>
              <a:endParaRPr lang="ko-KR" altLang="en-US" sz="2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hand591 BT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3294" y="1918930"/>
              <a:ext cx="3371436" cy="40011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effectLst>
              <a:softEdge rad="76200"/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 법칙</a:t>
              </a:r>
              <a:r>
                <a:rPr lang="en-US" altLang="ko-KR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000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도덕적 행위의 원리</a:t>
              </a:r>
              <a:endParaRPr lang="ko-KR" altLang="en-US" sz="2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539049" y="624171"/>
            <a:ext cx="1444626" cy="40011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5CE6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Question?</a:t>
            </a:r>
            <a:endParaRPr lang="ko-KR" altLang="en-US" sz="2000" spc="-150" dirty="0">
              <a:solidFill>
                <a:srgbClr val="5CE6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5716" y="1021614"/>
            <a:ext cx="8963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3200" b="1" kern="0" spc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의무</a:t>
            </a:r>
            <a:r>
              <a:rPr lang="ko-KR" altLang="en-US" sz="32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</a:p>
          <a:p>
            <a:pPr algn="just" fontAlgn="base">
              <a:lnSpc>
                <a:spcPct val="200000"/>
              </a:lnSpc>
            </a:pP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ⅰ)</a:t>
            </a: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우리가 도덕법칙에 따라서 행위 하려는 마음</a:t>
            </a: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endParaRPr lang="ko-KR" altLang="en-US" sz="2800" kern="0" spc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도덕</a:t>
            </a: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그 자체로 옳은 것 즉 목적</a:t>
            </a: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2800" kern="0" spc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ⅱ)</a:t>
            </a: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도덕법칙에 대한 존경심</a:t>
            </a:r>
          </a:p>
          <a:p>
            <a:pPr algn="just" fontAlgn="base">
              <a:lnSpc>
                <a:spcPct val="200000"/>
              </a:lnSpc>
            </a:pPr>
            <a:r>
              <a:rPr lang="en-US" altLang="ko-KR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ⅲ)</a:t>
            </a:r>
            <a:r>
              <a:rPr lang="ko-KR" altLang="en-US" sz="2800" kern="0" spc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행위의 필연성</a:t>
            </a:r>
          </a:p>
        </p:txBody>
      </p:sp>
    </p:spTree>
    <p:extLst>
      <p:ext uri="{BB962C8B-B14F-4D97-AF65-F5344CB8AC3E}">
        <p14:creationId xmlns:p14="http://schemas.microsoft.com/office/powerpoint/2010/main" val="231871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348</Words>
  <Application>Microsoft Office PowerPoint</Application>
  <PresentationFormat>와이드스크린</PresentationFormat>
  <Paragraphs>126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a드림고딕1</vt:lpstr>
      <vt:lpstr>a드림고딕7</vt:lpstr>
      <vt:lpstr>a스케치명조</vt:lpstr>
      <vt:lpstr>HY강M</vt:lpstr>
      <vt:lpstr>HY견고딕</vt:lpstr>
      <vt:lpstr>HY그래픽</vt:lpstr>
      <vt:lpstr>맑은 고딕</vt:lpstr>
      <vt:lpstr>Arial</vt:lpstr>
      <vt:lpstr>Freehand591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Mingyu Jang</dc:creator>
  <cp:lastModifiedBy>Mingyu Jang</cp:lastModifiedBy>
  <cp:revision>24</cp:revision>
  <dcterms:created xsi:type="dcterms:W3CDTF">2015-10-26T11:13:55Z</dcterms:created>
  <dcterms:modified xsi:type="dcterms:W3CDTF">2015-10-29T15:58:23Z</dcterms:modified>
</cp:coreProperties>
</file>