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6" r:id="rId3"/>
    <p:sldId id="281" r:id="rId4"/>
    <p:sldId id="265" r:id="rId5"/>
    <p:sldId id="269" r:id="rId6"/>
    <p:sldId id="282" r:id="rId7"/>
    <p:sldId id="270" r:id="rId8"/>
    <p:sldId id="266" r:id="rId9"/>
    <p:sldId id="279" r:id="rId10"/>
    <p:sldId id="280" r:id="rId11"/>
    <p:sldId id="278" r:id="rId12"/>
    <p:sldId id="267" r:id="rId13"/>
    <p:sldId id="271" r:id="rId14"/>
    <p:sldId id="268" r:id="rId15"/>
    <p:sldId id="290" r:id="rId16"/>
    <p:sldId id="272" r:id="rId17"/>
    <p:sldId id="273" r:id="rId18"/>
    <p:sldId id="274" r:id="rId19"/>
    <p:sldId id="275" r:id="rId20"/>
    <p:sldId id="291" r:id="rId21"/>
    <p:sldId id="277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2" r:id="rId3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卒論スライド" id="{34086EA8-2A8D-0144-B223-4B0F0FA10074}">
          <p14:sldIdLst>
            <p14:sldId id="256"/>
            <p14:sldId id="276"/>
            <p14:sldId id="281"/>
            <p14:sldId id="265"/>
            <p14:sldId id="269"/>
            <p14:sldId id="282"/>
            <p14:sldId id="270"/>
            <p14:sldId id="266"/>
            <p14:sldId id="279"/>
            <p14:sldId id="280"/>
            <p14:sldId id="278"/>
            <p14:sldId id="267"/>
            <p14:sldId id="271"/>
            <p14:sldId id="268"/>
            <p14:sldId id="290"/>
            <p14:sldId id="272"/>
            <p14:sldId id="273"/>
            <p14:sldId id="274"/>
            <p14:sldId id="275"/>
          </p14:sldIdLst>
        </p14:section>
        <p14:section name="予備スライド" id="{66DA3588-5163-1846-B131-DD8FA056DA2F}">
          <p14:sldIdLst>
            <p14:sldId id="291"/>
            <p14:sldId id="277"/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淡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0078" autoAdjust="0"/>
  </p:normalViewPr>
  <p:slideViewPr>
    <p:cSldViewPr snapToGrid="0" snapToObjects="1">
      <p:cViewPr varScale="1">
        <p:scale>
          <a:sx n="77" d="100"/>
          <a:sy n="77" d="100"/>
        </p:scale>
        <p:origin x="-1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B2429-7447-844A-BCC4-B3FF1990DBC1}" type="datetimeFigureOut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C5C0-4846-DC40-B875-9F29D2DDC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23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46DA0-FF59-F14C-A07C-E5F025D191D0}" type="datetimeFigureOut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ABBE-4496-764A-9CEE-89516F297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31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60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  <a:p>
            <a:r>
              <a:rPr kumimoji="1" lang="ja-JP" altLang="en-US" dirty="0"/>
              <a:t>----- 会議メモ (2015/02/20 18:13) -----</a:t>
            </a:r>
          </a:p>
          <a:p>
            <a:r>
              <a:rPr kumimoji="1" lang="ja-JP" altLang="en-US" dirty="0"/>
              <a:t>１００回を書く</a:t>
            </a:r>
          </a:p>
          <a:p>
            <a:r>
              <a:rPr kumimoji="1" lang="ja-JP" altLang="en-US" dirty="0"/>
              <a:t>顔をいれる　１００回</a:t>
            </a:r>
            <a:r>
              <a:rPr kumimoji="1" lang="ja-JP" altLang="en-US" dirty="0" smtClean="0"/>
              <a:t>やった</a:t>
            </a:r>
            <a:endParaRPr kumimoji="1" lang="ja-JP" altLang="en-US" dirty="0"/>
          </a:p>
          <a:p>
            <a:r>
              <a:rPr kumimoji="1" lang="ja-JP" altLang="en-US" dirty="0"/>
              <a:t>上がったときの平均点数とゲーム全体の桁数</a:t>
            </a:r>
          </a:p>
          <a:p>
            <a:r>
              <a:rPr kumimoji="1" lang="ja-JP" altLang="en-US" dirty="0"/>
              <a:t>上がり率の小数１位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15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75F-464C-6944-8332-917D3F0CEFC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01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9BFD-759C-474D-BB6A-3F2EF6B7624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85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9BFD-759C-474D-BB6A-3F2EF6B7624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8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9BFD-759C-474D-BB6A-3F2EF6B76241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8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9BFD-759C-474D-BB6A-3F2EF6B7624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85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9BFD-759C-474D-BB6A-3F2EF6B76241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85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9BFD-759C-474D-BB6A-3F2EF6B7624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85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  <a:p>
            <a:r>
              <a:rPr kumimoji="1" lang="ja-JP" altLang="en-US" dirty="0"/>
              <a:t>----- 会議メモ (2015/02/20 18:13) -----</a:t>
            </a:r>
          </a:p>
          <a:p>
            <a:r>
              <a:rPr kumimoji="1" lang="ja-JP" altLang="en-US" dirty="0"/>
              <a:t>αはなんで　調整パラメータ　0~1</a:t>
            </a:r>
          </a:p>
          <a:p>
            <a:r>
              <a:rPr kumimoji="1" lang="ja-JP" altLang="en-US" dirty="0"/>
              <a:t>P1500~48000</a:t>
            </a:r>
          </a:p>
          <a:p>
            <a:r>
              <a:rPr kumimoji="1" lang="ja-JP" altLang="en-US" dirty="0"/>
              <a:t>U0~13</a:t>
            </a:r>
          </a:p>
          <a:p>
            <a:r>
              <a:rPr kumimoji="1" lang="ja-JP" altLang="en-US" dirty="0"/>
              <a:t>小松さんの手法の報酬に</a:t>
            </a:r>
            <a:r>
              <a:rPr kumimoji="1" lang="ja-JP" altLang="en-US" dirty="0" smtClean="0"/>
              <a:t>ついて　網掛け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3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9BFD-759C-474D-BB6A-3F2EF6B7624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8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上がり条件に貪欲に</a:t>
            </a:r>
            <a:r>
              <a:rPr lang="ja-JP" altLang="en-US" sz="1200" dirty="0" smtClean="0"/>
              <a:t>近づける</a:t>
            </a:r>
            <a:endParaRPr kumimoji="1" lang="ja-JP" altLang="en-US" sz="1200" dirty="0" smtClean="0"/>
          </a:p>
          <a:p>
            <a:endParaRPr kumimoji="1" lang="ja-JP" altLang="en-US" dirty="0"/>
          </a:p>
          <a:p>
            <a:r>
              <a:rPr kumimoji="1" lang="ja-JP" altLang="en-US" dirty="0"/>
              <a:t>----- 会議メモ (2015/02/20 18:13) -----</a:t>
            </a:r>
          </a:p>
          <a:p>
            <a:r>
              <a:rPr kumimoji="1" lang="ja-JP" altLang="en-US" dirty="0"/>
              <a:t>不要牌数２を書く</a:t>
            </a:r>
          </a:p>
          <a:p>
            <a:r>
              <a:rPr kumimoji="1" lang="ja-JP" altLang="en-US" dirty="0"/>
              <a:t>有効牌わからない</a:t>
            </a:r>
          </a:p>
          <a:p>
            <a:r>
              <a:rPr kumimoji="1" lang="ja-JP" altLang="en-US" dirty="0"/>
              <a:t>しゃんてんすうも括弧で書く</a:t>
            </a:r>
          </a:p>
          <a:p>
            <a:r>
              <a:rPr kumimoji="1" lang="ja-JP" altLang="en-US" dirty="0"/>
              <a:t>上がれる最低限置き換えなければならない牌数</a:t>
            </a:r>
          </a:p>
          <a:p>
            <a:r>
              <a:rPr kumimoji="1" lang="ja-JP" altLang="en-US" dirty="0"/>
              <a:t>他にも例</a:t>
            </a:r>
          </a:p>
          <a:p>
            <a:r>
              <a:rPr kumimoji="1" lang="ja-JP" altLang="en-US" dirty="0"/>
              <a:t>もうちょい時間かけて</a:t>
            </a:r>
          </a:p>
          <a:p>
            <a:r>
              <a:rPr kumimoji="1" lang="ja-JP" altLang="en-US" dirty="0"/>
              <a:t>手数が上がらない</a:t>
            </a:r>
          </a:p>
          <a:p>
            <a:r>
              <a:rPr kumimoji="1" lang="ja-JP" altLang="en-US" dirty="0"/>
              <a:t>上がりに貪欲に〜を書く</a:t>
            </a:r>
          </a:p>
          <a:p>
            <a:r>
              <a:rPr kumimoji="1" lang="ja-JP" altLang="en-US" dirty="0"/>
              <a:t>貪欲な手法</a:t>
            </a:r>
          </a:p>
          <a:p>
            <a:r>
              <a:rPr kumimoji="1" lang="ja-JP" altLang="en-US" dirty="0"/>
              <a:t>手数が上がらない牌の中で有効牌の枚数が最も多くなるような手</a:t>
            </a:r>
            <a:r>
              <a:rPr kumimoji="1" lang="ja-JP" altLang="en-US" dirty="0" smtClean="0"/>
              <a:t>牌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29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どれを捨てるか決める</a:t>
            </a:r>
            <a:endParaRPr lang="en-US" altLang="ja-JP" dirty="0" smtClean="0"/>
          </a:p>
          <a:p>
            <a:endParaRPr kumimoji="1" lang="ja-JP" altLang="en-US" dirty="0"/>
          </a:p>
          <a:p>
            <a:r>
              <a:rPr kumimoji="1" lang="ja-JP" altLang="en-US" dirty="0"/>
              <a:t>----- 会議メモ (2015/02/20 18:13) -----</a:t>
            </a:r>
          </a:p>
          <a:p>
            <a:r>
              <a:rPr kumimoji="1" lang="ja-JP" altLang="en-US" dirty="0"/>
              <a:t>盤面の静的なstaticな評価関数を必要としない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72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どれを捨てるか決める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72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どれを捨てるか決める</a:t>
            </a:r>
            <a:endParaRPr lang="en-US" altLang="ja-JP" dirty="0" smtClean="0"/>
          </a:p>
          <a:p>
            <a:endParaRPr kumimoji="1" lang="ja-JP" altLang="en-US" dirty="0"/>
          </a:p>
          <a:p>
            <a:r>
              <a:rPr kumimoji="1" lang="ja-JP" altLang="en-US" dirty="0"/>
              <a:t>----- 会議メモ (2015/02/20 18:13) -----</a:t>
            </a:r>
          </a:p>
          <a:p>
            <a:r>
              <a:rPr kumimoji="1" lang="ja-JP" altLang="en-US" dirty="0"/>
              <a:t>残り回数を入れる</a:t>
            </a:r>
          </a:p>
          <a:p>
            <a:r>
              <a:rPr kumimoji="1" lang="ja-JP" altLang="en-US" dirty="0"/>
              <a:t>ランダムにから矢印報酬が得られない</a:t>
            </a:r>
          </a:p>
          <a:p>
            <a:r>
              <a:rPr kumimoji="1" lang="ja-JP" altLang="en-US" dirty="0"/>
              <a:t>ほとんど場合に報酬が得られない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72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どれを捨てるか決める</a:t>
            </a:r>
            <a:endParaRPr lang="en-US" altLang="ja-JP" dirty="0" smtClean="0"/>
          </a:p>
          <a:p>
            <a:endParaRPr kumimoji="1" lang="ja-JP" altLang="en-US" dirty="0"/>
          </a:p>
          <a:p>
            <a:r>
              <a:rPr kumimoji="1" lang="ja-JP" altLang="en-US" dirty="0"/>
              <a:t>----- 会議メモ (2015/02/20 18:13) -----</a:t>
            </a:r>
          </a:p>
          <a:p>
            <a:r>
              <a:rPr kumimoji="1" lang="ja-JP" altLang="en-US" dirty="0"/>
              <a:t>小松さんの文献情報を入れる</a:t>
            </a:r>
          </a:p>
          <a:p>
            <a:r>
              <a:rPr kumimoji="1" lang="ja-JP" altLang="en-US" dirty="0"/>
              <a:t>プレイアウトが違うところが弱い</a:t>
            </a:r>
          </a:p>
          <a:p>
            <a:r>
              <a:rPr kumimoji="1" lang="ja-JP" altLang="en-US" dirty="0"/>
              <a:t>手牌とランダムに使った印</a:t>
            </a:r>
          </a:p>
          <a:p>
            <a:r>
              <a:rPr kumimoji="1" lang="ja-JP" altLang="en-US" dirty="0"/>
              <a:t>１２０００のフォント小さく</a:t>
            </a:r>
          </a:p>
          <a:p>
            <a:r>
              <a:rPr kumimoji="1" lang="ja-JP" altLang="en-US" dirty="0"/>
              <a:t>ここでまた提案について早上がりとか書く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72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  <a:p>
            <a:r>
              <a:rPr kumimoji="1" lang="ja-JP" altLang="en-US" dirty="0"/>
              <a:t>----- 会議メモ (2015/02/20 18:13) -----</a:t>
            </a:r>
          </a:p>
          <a:p>
            <a:r>
              <a:rPr kumimoji="1" lang="ja-JP" altLang="en-US" dirty="0"/>
              <a:t>αはなんで　調整パラメータ　0~1</a:t>
            </a:r>
          </a:p>
          <a:p>
            <a:r>
              <a:rPr kumimoji="1" lang="ja-JP" altLang="en-US" dirty="0"/>
              <a:t>P1500~48000</a:t>
            </a:r>
          </a:p>
          <a:p>
            <a:r>
              <a:rPr kumimoji="1" lang="ja-JP" altLang="en-US" dirty="0"/>
              <a:t>U0~13</a:t>
            </a:r>
          </a:p>
          <a:p>
            <a:r>
              <a:rPr kumimoji="1" lang="ja-JP" altLang="en-US" dirty="0"/>
              <a:t>小松さんの手法の報酬に</a:t>
            </a:r>
            <a:r>
              <a:rPr kumimoji="1" lang="ja-JP" altLang="en-US" dirty="0" smtClean="0"/>
              <a:t>ついて　網掛け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35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  <a:p>
            <a:r>
              <a:rPr kumimoji="1" lang="ja-JP" altLang="en-US" dirty="0"/>
              <a:t>----- 会議メモ (2015/02/20 18:13) -----</a:t>
            </a:r>
          </a:p>
          <a:p>
            <a:r>
              <a:rPr kumimoji="1" lang="ja-JP" altLang="en-US" dirty="0"/>
              <a:t>αはなんで　調整パラメータ　0~1</a:t>
            </a:r>
          </a:p>
          <a:p>
            <a:r>
              <a:rPr kumimoji="1" lang="ja-JP" altLang="en-US" dirty="0"/>
              <a:t>P1500~48000</a:t>
            </a:r>
          </a:p>
          <a:p>
            <a:r>
              <a:rPr kumimoji="1" lang="ja-JP" altLang="en-US" dirty="0"/>
              <a:t>U0~13</a:t>
            </a:r>
          </a:p>
          <a:p>
            <a:r>
              <a:rPr kumimoji="1" lang="ja-JP" altLang="en-US" dirty="0"/>
              <a:t>小松さんの手法の報酬に</a:t>
            </a:r>
            <a:r>
              <a:rPr kumimoji="1" lang="ja-JP" altLang="en-US" dirty="0" smtClean="0"/>
              <a:t>ついて　網掛け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ABBE-4496-764A-9CEE-89516F29714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3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9284-33C0-664D-8CE4-7CF0A4E9D4EA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0400" y="12828"/>
            <a:ext cx="2133600" cy="365125"/>
          </a:xfrm>
        </p:spPr>
        <p:txBody>
          <a:bodyPr/>
          <a:lstStyle/>
          <a:p>
            <a:fld id="{226C2DA6-44A7-564B-8322-DE53A98CDA97}" type="slidenum">
              <a:rPr lang="ja-JP" altLang="en-US" smtClean="0"/>
              <a:pPr/>
              <a:t>‹#›</a:t>
            </a:fld>
            <a:r>
              <a:rPr lang="en-US" altLang="ja-JP" dirty="0" smtClean="0">
                <a:latin typeface="+mn-ea"/>
              </a:rPr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5738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2F-3D64-8F46-B8E4-C950D0D6B670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6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3487-55C7-3D4E-BB2F-CCE49F36EAD5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0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5266-29FA-E54E-B3B8-EFDF7A9660E5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0400" y="12828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26C2DA6-44A7-564B-8322-DE53A98CDA97}" type="slidenum">
              <a:rPr lang="ja-JP" altLang="en-US" smtClean="0"/>
              <a:pPr/>
              <a:t>‹#›</a:t>
            </a:fld>
            <a:r>
              <a:rPr lang="en-US" altLang="ja-JP" dirty="0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285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F1C-BB36-474F-8F00-ACDC13E793FF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2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E0E7-817A-B04D-BDA4-E4E85AD2E546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4DD-F036-0B42-9A4F-04B870237A8E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9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235A-7677-A145-B68C-E2D9DB34F4D7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EF21-5CBD-0545-8DAE-FBFC2DDC10EE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3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0CE-4A78-7247-8103-FD12DF668F52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43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9427-F1AD-CD40-93C1-531F82A0814B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F933-0807-7545-AAD0-DE3C4A1EEA23}" type="datetime1">
              <a:rPr kumimoji="1" lang="ja-JP" altLang="en-US" smtClean="0"/>
              <a:t>2015/03/02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226C2DA6-44A7-564B-8322-DE53A98CDA9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29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gif"/><Relationship Id="rId12" Type="http://schemas.openxmlformats.org/officeDocument/2006/relationships/image" Target="../media/image22.gif"/><Relationship Id="rId13" Type="http://schemas.openxmlformats.org/officeDocument/2006/relationships/image" Target="../media/image4.gif"/><Relationship Id="rId1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9.gif"/><Relationship Id="rId8" Type="http://schemas.openxmlformats.org/officeDocument/2006/relationships/image" Target="../media/image20.gif"/><Relationship Id="rId9" Type="http://schemas.openxmlformats.org/officeDocument/2006/relationships/image" Target="../media/image13.gif"/><Relationship Id="rId10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gif"/><Relationship Id="rId12" Type="http://schemas.openxmlformats.org/officeDocument/2006/relationships/image" Target="../media/image22.gif"/><Relationship Id="rId13" Type="http://schemas.openxmlformats.org/officeDocument/2006/relationships/image" Target="../media/image4.gif"/><Relationship Id="rId1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9.gif"/><Relationship Id="rId8" Type="http://schemas.openxmlformats.org/officeDocument/2006/relationships/image" Target="../media/image20.gif"/><Relationship Id="rId9" Type="http://schemas.openxmlformats.org/officeDocument/2006/relationships/image" Target="../media/image13.gif"/><Relationship Id="rId10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gif"/><Relationship Id="rId12" Type="http://schemas.openxmlformats.org/officeDocument/2006/relationships/image" Target="../media/image22.gif"/><Relationship Id="rId13" Type="http://schemas.openxmlformats.org/officeDocument/2006/relationships/image" Target="../media/image4.gif"/><Relationship Id="rId14" Type="http://schemas.openxmlformats.org/officeDocument/2006/relationships/image" Target="../media/image5.gif"/><Relationship Id="rId15" Type="http://schemas.openxmlformats.org/officeDocument/2006/relationships/image" Target="../media/image18.gif"/><Relationship Id="rId16" Type="http://schemas.openxmlformats.org/officeDocument/2006/relationships/image" Target="../media/image8.gif"/><Relationship Id="rId17" Type="http://schemas.openxmlformats.org/officeDocument/2006/relationships/image" Target="../media/image23.gif"/><Relationship Id="rId1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9.gif"/><Relationship Id="rId8" Type="http://schemas.openxmlformats.org/officeDocument/2006/relationships/image" Target="../media/image20.gif"/><Relationship Id="rId9" Type="http://schemas.openxmlformats.org/officeDocument/2006/relationships/image" Target="../media/image13.gif"/><Relationship Id="rId10" Type="http://schemas.openxmlformats.org/officeDocument/2006/relationships/image" Target="../media/image2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gif"/><Relationship Id="rId20" Type="http://schemas.openxmlformats.org/officeDocument/2006/relationships/image" Target="../media/image25.emf"/><Relationship Id="rId21" Type="http://schemas.openxmlformats.org/officeDocument/2006/relationships/oleObject" Target="../embeddings/oleObject2.bin"/><Relationship Id="rId22" Type="http://schemas.openxmlformats.org/officeDocument/2006/relationships/image" Target="../media/image26.emf"/><Relationship Id="rId10" Type="http://schemas.openxmlformats.org/officeDocument/2006/relationships/image" Target="../media/image21.gif"/><Relationship Id="rId11" Type="http://schemas.openxmlformats.org/officeDocument/2006/relationships/image" Target="../media/image14.gif"/><Relationship Id="rId12" Type="http://schemas.openxmlformats.org/officeDocument/2006/relationships/image" Target="../media/image22.gif"/><Relationship Id="rId13" Type="http://schemas.openxmlformats.org/officeDocument/2006/relationships/image" Target="../media/image8.gif"/><Relationship Id="rId14" Type="http://schemas.openxmlformats.org/officeDocument/2006/relationships/image" Target="../media/image6.gif"/><Relationship Id="rId15" Type="http://schemas.openxmlformats.org/officeDocument/2006/relationships/image" Target="../media/image20.gif"/><Relationship Id="rId16" Type="http://schemas.openxmlformats.org/officeDocument/2006/relationships/image" Target="../media/image4.gif"/><Relationship Id="rId17" Type="http://schemas.openxmlformats.org/officeDocument/2006/relationships/image" Target="../media/image5.gif"/><Relationship Id="rId18" Type="http://schemas.openxmlformats.org/officeDocument/2006/relationships/image" Target="../media/image23.gif"/><Relationship Id="rId1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8.gif"/><Relationship Id="rId5" Type="http://schemas.openxmlformats.org/officeDocument/2006/relationships/image" Target="../media/image7.gif"/><Relationship Id="rId6" Type="http://schemas.openxmlformats.org/officeDocument/2006/relationships/image" Target="../media/image11.gif"/><Relationship Id="rId7" Type="http://schemas.openxmlformats.org/officeDocument/2006/relationships/image" Target="../media/image12.gif"/><Relationship Id="rId8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gif"/><Relationship Id="rId20" Type="http://schemas.openxmlformats.org/officeDocument/2006/relationships/image" Target="../media/image27.emf"/><Relationship Id="rId21" Type="http://schemas.openxmlformats.org/officeDocument/2006/relationships/oleObject" Target="../embeddings/oleObject4.bin"/><Relationship Id="rId22" Type="http://schemas.openxmlformats.org/officeDocument/2006/relationships/image" Target="../media/image28.emf"/><Relationship Id="rId23" Type="http://schemas.openxmlformats.org/officeDocument/2006/relationships/oleObject" Target="../embeddings/oleObject5.bin"/><Relationship Id="rId24" Type="http://schemas.openxmlformats.org/officeDocument/2006/relationships/image" Target="../media/image26.emf"/><Relationship Id="rId10" Type="http://schemas.openxmlformats.org/officeDocument/2006/relationships/image" Target="../media/image21.gif"/><Relationship Id="rId11" Type="http://schemas.openxmlformats.org/officeDocument/2006/relationships/image" Target="../media/image14.gif"/><Relationship Id="rId12" Type="http://schemas.openxmlformats.org/officeDocument/2006/relationships/image" Target="../media/image22.gif"/><Relationship Id="rId13" Type="http://schemas.openxmlformats.org/officeDocument/2006/relationships/image" Target="../media/image8.gif"/><Relationship Id="rId14" Type="http://schemas.openxmlformats.org/officeDocument/2006/relationships/image" Target="../media/image6.gif"/><Relationship Id="rId15" Type="http://schemas.openxmlformats.org/officeDocument/2006/relationships/image" Target="../media/image20.gif"/><Relationship Id="rId16" Type="http://schemas.openxmlformats.org/officeDocument/2006/relationships/image" Target="../media/image4.gif"/><Relationship Id="rId17" Type="http://schemas.openxmlformats.org/officeDocument/2006/relationships/image" Target="../media/image5.gif"/><Relationship Id="rId18" Type="http://schemas.openxmlformats.org/officeDocument/2006/relationships/image" Target="../media/image23.gif"/><Relationship Id="rId19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8.gif"/><Relationship Id="rId5" Type="http://schemas.openxmlformats.org/officeDocument/2006/relationships/image" Target="../media/image7.gif"/><Relationship Id="rId6" Type="http://schemas.openxmlformats.org/officeDocument/2006/relationships/image" Target="../media/image11.gif"/><Relationship Id="rId7" Type="http://schemas.openxmlformats.org/officeDocument/2006/relationships/image" Target="../media/image12.gif"/><Relationship Id="rId8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9.emf"/><Relationship Id="rId6" Type="http://schemas.openxmlformats.org/officeDocument/2006/relationships/image" Target="../media/image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6.gif"/><Relationship Id="rId21" Type="http://schemas.openxmlformats.org/officeDocument/2006/relationships/image" Target="../media/image19.gif"/><Relationship Id="rId22" Type="http://schemas.openxmlformats.org/officeDocument/2006/relationships/image" Target="../media/image20.gif"/><Relationship Id="rId23" Type="http://schemas.openxmlformats.org/officeDocument/2006/relationships/image" Target="../media/image37.gif"/><Relationship Id="rId24" Type="http://schemas.openxmlformats.org/officeDocument/2006/relationships/image" Target="../media/image38.gif"/><Relationship Id="rId25" Type="http://schemas.openxmlformats.org/officeDocument/2006/relationships/image" Target="../media/image39.gif"/><Relationship Id="rId26" Type="http://schemas.openxmlformats.org/officeDocument/2006/relationships/image" Target="../media/image40.gif"/><Relationship Id="rId27" Type="http://schemas.openxmlformats.org/officeDocument/2006/relationships/image" Target="../media/image21.gif"/><Relationship Id="rId28" Type="http://schemas.openxmlformats.org/officeDocument/2006/relationships/image" Target="../media/image22.gif"/><Relationship Id="rId29" Type="http://schemas.openxmlformats.org/officeDocument/2006/relationships/image" Target="../media/image4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30" Type="http://schemas.openxmlformats.org/officeDocument/2006/relationships/image" Target="../media/image15.gif"/><Relationship Id="rId31" Type="http://schemas.openxmlformats.org/officeDocument/2006/relationships/image" Target="../media/image42.gif"/><Relationship Id="rId32" Type="http://schemas.openxmlformats.org/officeDocument/2006/relationships/image" Target="../media/image43.gif"/><Relationship Id="rId9" Type="http://schemas.openxmlformats.org/officeDocument/2006/relationships/image" Target="../media/image10.gif"/><Relationship Id="rId6" Type="http://schemas.openxmlformats.org/officeDocument/2006/relationships/image" Target="../media/image7.gif"/><Relationship Id="rId7" Type="http://schemas.openxmlformats.org/officeDocument/2006/relationships/image" Target="../media/image8.gif"/><Relationship Id="rId8" Type="http://schemas.openxmlformats.org/officeDocument/2006/relationships/image" Target="../media/image9.gif"/><Relationship Id="rId33" Type="http://schemas.openxmlformats.org/officeDocument/2006/relationships/image" Target="../media/image44.gif"/><Relationship Id="rId34" Type="http://schemas.openxmlformats.org/officeDocument/2006/relationships/image" Target="../media/image45.gif"/><Relationship Id="rId35" Type="http://schemas.openxmlformats.org/officeDocument/2006/relationships/image" Target="../media/image46.gif"/><Relationship Id="rId36" Type="http://schemas.openxmlformats.org/officeDocument/2006/relationships/image" Target="../media/image23.gif"/><Relationship Id="rId10" Type="http://schemas.openxmlformats.org/officeDocument/2006/relationships/image" Target="../media/image11.gif"/><Relationship Id="rId11" Type="http://schemas.openxmlformats.org/officeDocument/2006/relationships/image" Target="../media/image12.gif"/><Relationship Id="rId12" Type="http://schemas.openxmlformats.org/officeDocument/2006/relationships/image" Target="../media/image13.gif"/><Relationship Id="rId13" Type="http://schemas.openxmlformats.org/officeDocument/2006/relationships/image" Target="../media/image14.gif"/><Relationship Id="rId14" Type="http://schemas.openxmlformats.org/officeDocument/2006/relationships/image" Target="../media/image17.gif"/><Relationship Id="rId15" Type="http://schemas.openxmlformats.org/officeDocument/2006/relationships/image" Target="../media/image32.gif"/><Relationship Id="rId16" Type="http://schemas.openxmlformats.org/officeDocument/2006/relationships/image" Target="../media/image18.gif"/><Relationship Id="rId17" Type="http://schemas.openxmlformats.org/officeDocument/2006/relationships/image" Target="../media/image33.gif"/><Relationship Id="rId18" Type="http://schemas.openxmlformats.org/officeDocument/2006/relationships/image" Target="../media/image34.gif"/><Relationship Id="rId19" Type="http://schemas.openxmlformats.org/officeDocument/2006/relationships/image" Target="../media/image35.gi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gif"/><Relationship Id="rId12" Type="http://schemas.openxmlformats.org/officeDocument/2006/relationships/image" Target="../media/image14.gif"/><Relationship Id="rId13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9.gif"/><Relationship Id="rId8" Type="http://schemas.openxmlformats.org/officeDocument/2006/relationships/image" Target="../media/image10.gif"/><Relationship Id="rId9" Type="http://schemas.openxmlformats.org/officeDocument/2006/relationships/image" Target="../media/image11.gif"/><Relationship Id="rId10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gif"/><Relationship Id="rId12" Type="http://schemas.openxmlformats.org/officeDocument/2006/relationships/image" Target="../media/image14.gif"/><Relationship Id="rId13" Type="http://schemas.openxmlformats.org/officeDocument/2006/relationships/image" Target="../media/image15.gif"/><Relationship Id="rId1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9.gif"/><Relationship Id="rId8" Type="http://schemas.openxmlformats.org/officeDocument/2006/relationships/image" Target="../media/image10.gif"/><Relationship Id="rId9" Type="http://schemas.openxmlformats.org/officeDocument/2006/relationships/image" Target="../media/image11.gif"/><Relationship Id="rId10" Type="http://schemas.openxmlformats.org/officeDocument/2006/relationships/image" Target="../media/image12.gi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gif"/><Relationship Id="rId12" Type="http://schemas.openxmlformats.org/officeDocument/2006/relationships/image" Target="../media/image14.gif"/><Relationship Id="rId13" Type="http://schemas.openxmlformats.org/officeDocument/2006/relationships/image" Target="../media/image6.gif"/><Relationship Id="rId14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9.gif"/><Relationship Id="rId8" Type="http://schemas.openxmlformats.org/officeDocument/2006/relationships/image" Target="../media/image10.gif"/><Relationship Id="rId9" Type="http://schemas.openxmlformats.org/officeDocument/2006/relationships/image" Target="../media/image11.gif"/><Relationship Id="rId10" Type="http://schemas.openxmlformats.org/officeDocument/2006/relationships/image" Target="../media/image12.gif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gif"/><Relationship Id="rId12" Type="http://schemas.openxmlformats.org/officeDocument/2006/relationships/image" Target="../media/image14.gif"/><Relationship Id="rId13" Type="http://schemas.openxmlformats.org/officeDocument/2006/relationships/image" Target="../media/image6.gif"/><Relationship Id="rId14" Type="http://schemas.openxmlformats.org/officeDocument/2006/relationships/image" Target="../media/image15.gif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9.gif"/><Relationship Id="rId8" Type="http://schemas.openxmlformats.org/officeDocument/2006/relationships/image" Target="../media/image10.gif"/><Relationship Id="rId9" Type="http://schemas.openxmlformats.org/officeDocument/2006/relationships/image" Target="../media/image11.gif"/><Relationship Id="rId10" Type="http://schemas.openxmlformats.org/officeDocument/2006/relationships/image" Target="../media/image12.gif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gif"/><Relationship Id="rId12" Type="http://schemas.openxmlformats.org/officeDocument/2006/relationships/image" Target="../media/image13.gif"/><Relationship Id="rId13" Type="http://schemas.openxmlformats.org/officeDocument/2006/relationships/image" Target="../media/image14.gif"/><Relationship Id="rId14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Relationship Id="rId8" Type="http://schemas.openxmlformats.org/officeDocument/2006/relationships/image" Target="../media/image9.gif"/><Relationship Id="rId9" Type="http://schemas.openxmlformats.org/officeDocument/2006/relationships/image" Target="../media/image10.gif"/><Relationship Id="rId10" Type="http://schemas.openxmlformats.org/officeDocument/2006/relationships/image" Target="../media/image11.gi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gif"/><Relationship Id="rId12" Type="http://schemas.openxmlformats.org/officeDocument/2006/relationships/image" Target="../media/image13.gif"/><Relationship Id="rId13" Type="http://schemas.openxmlformats.org/officeDocument/2006/relationships/image" Target="../media/image14.gif"/><Relationship Id="rId14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Relationship Id="rId8" Type="http://schemas.openxmlformats.org/officeDocument/2006/relationships/image" Target="../media/image9.gif"/><Relationship Id="rId9" Type="http://schemas.openxmlformats.org/officeDocument/2006/relationships/image" Target="../media/image10.gif"/><Relationship Id="rId10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gif"/><Relationship Id="rId12" Type="http://schemas.openxmlformats.org/officeDocument/2006/relationships/image" Target="../media/image22.gif"/><Relationship Id="rId13" Type="http://schemas.openxmlformats.org/officeDocument/2006/relationships/image" Target="../media/image4.gif"/><Relationship Id="rId14" Type="http://schemas.openxmlformats.org/officeDocument/2006/relationships/image" Target="../media/image5.gif"/><Relationship Id="rId15" Type="http://schemas.openxmlformats.org/officeDocument/2006/relationships/image" Target="../media/image8.gif"/><Relationship Id="rId16" Type="http://schemas.openxmlformats.org/officeDocument/2006/relationships/image" Target="../media/image23.gif"/><Relationship Id="rId17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9.gif"/><Relationship Id="rId8" Type="http://schemas.openxmlformats.org/officeDocument/2006/relationships/image" Target="../media/image20.gif"/><Relationship Id="rId9" Type="http://schemas.openxmlformats.org/officeDocument/2006/relationships/image" Target="../media/image13.gif"/><Relationship Id="rId10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gif"/><Relationship Id="rId12" Type="http://schemas.openxmlformats.org/officeDocument/2006/relationships/image" Target="../media/image14.gif"/><Relationship Id="rId13" Type="http://schemas.openxmlformats.org/officeDocument/2006/relationships/image" Target="../media/image15.gif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9.gif"/><Relationship Id="rId8" Type="http://schemas.openxmlformats.org/officeDocument/2006/relationships/image" Target="../media/image10.gif"/><Relationship Id="rId9" Type="http://schemas.openxmlformats.org/officeDocument/2006/relationships/image" Target="../media/image11.gif"/><Relationship Id="rId10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gif"/><Relationship Id="rId12" Type="http://schemas.openxmlformats.org/officeDocument/2006/relationships/image" Target="../media/image14.gif"/><Relationship Id="rId13" Type="http://schemas.openxmlformats.org/officeDocument/2006/relationships/image" Target="../media/image22.gif"/><Relationship Id="rId14" Type="http://schemas.openxmlformats.org/officeDocument/2006/relationships/image" Target="../media/image8.gif"/><Relationship Id="rId15" Type="http://schemas.openxmlformats.org/officeDocument/2006/relationships/image" Target="../media/image5.gif"/><Relationship Id="rId16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gif"/><Relationship Id="rId4" Type="http://schemas.openxmlformats.org/officeDocument/2006/relationships/image" Target="../media/image18.gif"/><Relationship Id="rId5" Type="http://schemas.openxmlformats.org/officeDocument/2006/relationships/image" Target="../media/image7.gif"/><Relationship Id="rId6" Type="http://schemas.openxmlformats.org/officeDocument/2006/relationships/image" Target="../media/image11.gif"/><Relationship Id="rId7" Type="http://schemas.openxmlformats.org/officeDocument/2006/relationships/image" Target="../media/image12.gif"/><Relationship Id="rId8" Type="http://schemas.openxmlformats.org/officeDocument/2006/relationships/image" Target="../media/image19.gif"/><Relationship Id="rId9" Type="http://schemas.openxmlformats.org/officeDocument/2006/relationships/image" Target="../media/image20.gif"/><Relationship Id="rId10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gif"/><Relationship Id="rId12" Type="http://schemas.openxmlformats.org/officeDocument/2006/relationships/image" Target="../media/image14.gif"/><Relationship Id="rId13" Type="http://schemas.openxmlformats.org/officeDocument/2006/relationships/image" Target="../media/image22.gif"/><Relationship Id="rId1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11.gif"/><Relationship Id="rId7" Type="http://schemas.openxmlformats.org/officeDocument/2006/relationships/image" Target="../media/image12.gif"/><Relationship Id="rId8" Type="http://schemas.openxmlformats.org/officeDocument/2006/relationships/image" Target="../media/image19.gif"/><Relationship Id="rId9" Type="http://schemas.openxmlformats.org/officeDocument/2006/relationships/image" Target="../media/image20.gif"/><Relationship Id="rId10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32" y="1905103"/>
            <a:ext cx="8963740" cy="1695348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不完全情報ゲームにおける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モンテカルロ法の評価指標に関する研究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工学部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情報知能システム総合学科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コンピュータサイエンスコース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篠原研究室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学部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年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海津純平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</a:t>
            </a:fld>
            <a:r>
              <a:rPr lang="en-US" altLang="ja-JP" smtClean="0">
                <a:latin typeface="+mn-ea"/>
              </a:rPr>
              <a:t>/19</a:t>
            </a:r>
            <a:endParaRPr lang="en-US" altLang="ja-JP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746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モンテカルロ</a:t>
            </a:r>
            <a:r>
              <a:rPr kumimoji="1" lang="ja-JP" altLang="en-US" dirty="0" smtClean="0"/>
              <a:t>法</a:t>
            </a:r>
            <a:endParaRPr kumimoji="1" lang="ja-JP" altLang="en-US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502219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099572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696925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294278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3891631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488984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5086337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683690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6281043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878396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475749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8670450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8073102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pic>
        <p:nvPicPr>
          <p:cNvPr id="160" name="図 159" descr="3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72" y="2099181"/>
            <a:ext cx="393700" cy="596900"/>
          </a:xfrm>
          <a:prstGeom prst="rect">
            <a:avLst/>
          </a:prstGeom>
        </p:spPr>
      </p:pic>
      <p:pic>
        <p:nvPicPr>
          <p:cNvPr id="161" name="図 160" descr="7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28" y="2099181"/>
            <a:ext cx="393700" cy="596900"/>
          </a:xfrm>
          <a:prstGeom prst="rect">
            <a:avLst/>
          </a:prstGeom>
        </p:spPr>
      </p:pic>
      <p:pic>
        <p:nvPicPr>
          <p:cNvPr id="162" name="図 161" descr="6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84" y="2099181"/>
            <a:ext cx="393700" cy="596900"/>
          </a:xfrm>
          <a:prstGeom prst="rect">
            <a:avLst/>
          </a:prstGeom>
        </p:spPr>
      </p:pic>
      <p:pic>
        <p:nvPicPr>
          <p:cNvPr id="163" name="図 162" descr="6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0" y="2099181"/>
            <a:ext cx="393700" cy="596900"/>
          </a:xfrm>
          <a:prstGeom prst="rect">
            <a:avLst/>
          </a:prstGeom>
        </p:spPr>
      </p:pic>
      <p:pic>
        <p:nvPicPr>
          <p:cNvPr id="164" name="図 163" descr="7p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6" y="2099181"/>
            <a:ext cx="393700" cy="596900"/>
          </a:xfrm>
          <a:prstGeom prst="rect">
            <a:avLst/>
          </a:prstGeom>
        </p:spPr>
      </p:pic>
      <p:pic>
        <p:nvPicPr>
          <p:cNvPr id="165" name="図 164" descr="8p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2" y="2099181"/>
            <a:ext cx="393700" cy="596900"/>
          </a:xfrm>
          <a:prstGeom prst="rect">
            <a:avLst/>
          </a:prstGeom>
        </p:spPr>
      </p:pic>
      <p:pic>
        <p:nvPicPr>
          <p:cNvPr id="166" name="図 165" descr="9p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08" y="2099181"/>
            <a:ext cx="393700" cy="596900"/>
          </a:xfrm>
          <a:prstGeom prst="rect">
            <a:avLst/>
          </a:prstGeom>
        </p:spPr>
      </p:pic>
      <p:pic>
        <p:nvPicPr>
          <p:cNvPr id="167" name="図 166" descr="4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64" y="2099181"/>
            <a:ext cx="393700" cy="596900"/>
          </a:xfrm>
          <a:prstGeom prst="rect">
            <a:avLst/>
          </a:prstGeom>
        </p:spPr>
      </p:pic>
      <p:pic>
        <p:nvPicPr>
          <p:cNvPr id="168" name="図 167" descr="4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0" y="2099181"/>
            <a:ext cx="393700" cy="596900"/>
          </a:xfrm>
          <a:prstGeom prst="rect">
            <a:avLst/>
          </a:prstGeom>
        </p:spPr>
      </p:pic>
      <p:pic>
        <p:nvPicPr>
          <p:cNvPr id="169" name="図 168" descr="6s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76" y="2099181"/>
            <a:ext cx="393700" cy="596900"/>
          </a:xfrm>
          <a:prstGeom prst="rect">
            <a:avLst/>
          </a:prstGeom>
        </p:spPr>
      </p:pic>
      <p:pic>
        <p:nvPicPr>
          <p:cNvPr id="170" name="図 169" descr="7s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32" y="2099181"/>
            <a:ext cx="393700" cy="596900"/>
          </a:xfrm>
          <a:prstGeom prst="rect">
            <a:avLst/>
          </a:prstGeom>
        </p:spPr>
      </p:pic>
      <p:pic>
        <p:nvPicPr>
          <p:cNvPr id="171" name="図 170" descr="8s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3" y="2099181"/>
            <a:ext cx="393700" cy="596900"/>
          </a:xfrm>
          <a:prstGeom prst="rect">
            <a:avLst/>
          </a:prstGeom>
        </p:spPr>
      </p:pic>
      <p:pic>
        <p:nvPicPr>
          <p:cNvPr id="172" name="図 171" descr="1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0" y="2099181"/>
            <a:ext cx="393700" cy="596900"/>
          </a:xfrm>
          <a:prstGeom prst="rect">
            <a:avLst/>
          </a:prstGeom>
        </p:spPr>
      </p:pic>
      <p:pic>
        <p:nvPicPr>
          <p:cNvPr id="173" name="図 172" descr="2m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6" y="2099181"/>
            <a:ext cx="393700" cy="596900"/>
          </a:xfrm>
          <a:prstGeom prst="rect">
            <a:avLst/>
          </a:prstGeom>
        </p:spPr>
      </p:pic>
      <p:sp>
        <p:nvSpPr>
          <p:cNvPr id="65" name="ドーナツ 64"/>
          <p:cNvSpPr/>
          <p:nvPr/>
        </p:nvSpPr>
        <p:spPr>
          <a:xfrm>
            <a:off x="709491" y="2024413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72762" y="267735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1500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-47549" y="2677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不要度</a:t>
            </a:r>
            <a:endParaRPr kumimoji="1" lang="ja-JP" altLang="en-US" dirty="0"/>
          </a:p>
        </p:txBody>
      </p:sp>
      <p:sp>
        <p:nvSpPr>
          <p:cNvPr id="68" name="角丸四角形 67"/>
          <p:cNvSpPr/>
          <p:nvPr/>
        </p:nvSpPr>
        <p:spPr>
          <a:xfrm>
            <a:off x="253438" y="3155038"/>
            <a:ext cx="7586458" cy="3023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1680878" y="3294631"/>
            <a:ext cx="5643959" cy="596900"/>
            <a:chOff x="1680878" y="3294631"/>
            <a:chExt cx="5643959" cy="596900"/>
          </a:xfrm>
        </p:grpSpPr>
        <p:pic>
          <p:nvPicPr>
            <p:cNvPr id="70" name="図 69" descr="3m.gif"/>
            <p:cNvPicPr>
              <a:picLocks noChangeAspect="1"/>
            </p:cNvPicPr>
            <p:nvPr/>
          </p:nvPicPr>
          <p:blipFill>
            <a:blip r:embed="rId3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610" y="3294631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7m.gif"/>
            <p:cNvPicPr>
              <a:picLocks noChangeAspect="1"/>
            </p:cNvPicPr>
            <p:nvPr/>
          </p:nvPicPr>
          <p:blipFill>
            <a:blip r:embed="rId4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476" y="3294631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6p.gif"/>
            <p:cNvPicPr>
              <a:picLocks noChangeAspect="1"/>
            </p:cNvPicPr>
            <p:nvPr/>
          </p:nvPicPr>
          <p:blipFill>
            <a:blip r:embed="rId5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42" y="3294631"/>
              <a:ext cx="393700" cy="596900"/>
            </a:xfrm>
            <a:prstGeom prst="rect">
              <a:avLst/>
            </a:prstGeom>
          </p:spPr>
        </p:pic>
        <p:pic>
          <p:nvPicPr>
            <p:cNvPr id="73" name="図 72" descr="6p.gif"/>
            <p:cNvPicPr>
              <a:picLocks noChangeAspect="1"/>
            </p:cNvPicPr>
            <p:nvPr/>
          </p:nvPicPr>
          <p:blipFill>
            <a:blip r:embed="rId5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208" y="3294631"/>
              <a:ext cx="393700" cy="596900"/>
            </a:xfrm>
            <a:prstGeom prst="rect">
              <a:avLst/>
            </a:prstGeom>
          </p:spPr>
        </p:pic>
        <p:pic>
          <p:nvPicPr>
            <p:cNvPr id="74" name="図 73" descr="7p.gif"/>
            <p:cNvPicPr>
              <a:picLocks noChangeAspect="1"/>
            </p:cNvPicPr>
            <p:nvPr/>
          </p:nvPicPr>
          <p:blipFill>
            <a:blip r:embed="rId6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074" y="3294631"/>
              <a:ext cx="393700" cy="596900"/>
            </a:xfrm>
            <a:prstGeom prst="rect">
              <a:avLst/>
            </a:prstGeom>
          </p:spPr>
        </p:pic>
        <p:pic>
          <p:nvPicPr>
            <p:cNvPr id="75" name="図 74" descr="8p.gif"/>
            <p:cNvPicPr>
              <a:picLocks noChangeAspect="1"/>
            </p:cNvPicPr>
            <p:nvPr/>
          </p:nvPicPr>
          <p:blipFill>
            <a:blip r:embed="rId7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40" y="3294631"/>
              <a:ext cx="393700" cy="596900"/>
            </a:xfrm>
            <a:prstGeom prst="rect">
              <a:avLst/>
            </a:prstGeom>
          </p:spPr>
        </p:pic>
        <p:pic>
          <p:nvPicPr>
            <p:cNvPr id="76" name="図 75" descr="9p.gif"/>
            <p:cNvPicPr>
              <a:picLocks noChangeAspect="1"/>
            </p:cNvPicPr>
            <p:nvPr/>
          </p:nvPicPr>
          <p:blipFill>
            <a:blip r:embed="rId8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806" y="3294631"/>
              <a:ext cx="393700" cy="596900"/>
            </a:xfrm>
            <a:prstGeom prst="rect">
              <a:avLst/>
            </a:prstGeom>
          </p:spPr>
        </p:pic>
        <p:pic>
          <p:nvPicPr>
            <p:cNvPr id="77" name="図 76" descr="4s.gif"/>
            <p:cNvPicPr>
              <a:picLocks noChangeAspect="1"/>
            </p:cNvPicPr>
            <p:nvPr/>
          </p:nvPicPr>
          <p:blipFill>
            <a:blip r:embed="rId9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672" y="3294631"/>
              <a:ext cx="393700" cy="596900"/>
            </a:xfrm>
            <a:prstGeom prst="rect">
              <a:avLst/>
            </a:prstGeom>
          </p:spPr>
        </p:pic>
        <p:pic>
          <p:nvPicPr>
            <p:cNvPr id="78" name="図 77" descr="4s.gif"/>
            <p:cNvPicPr>
              <a:picLocks noChangeAspect="1"/>
            </p:cNvPicPr>
            <p:nvPr/>
          </p:nvPicPr>
          <p:blipFill>
            <a:blip r:embed="rId9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538" y="3294631"/>
              <a:ext cx="393700" cy="596900"/>
            </a:xfrm>
            <a:prstGeom prst="rect">
              <a:avLst/>
            </a:prstGeom>
          </p:spPr>
        </p:pic>
        <p:pic>
          <p:nvPicPr>
            <p:cNvPr id="79" name="図 78" descr="6s.gif"/>
            <p:cNvPicPr>
              <a:picLocks noChangeAspect="1"/>
            </p:cNvPicPr>
            <p:nvPr/>
          </p:nvPicPr>
          <p:blipFill>
            <a:blip r:embed="rId10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404" y="3294631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7s.gif"/>
            <p:cNvPicPr>
              <a:picLocks noChangeAspect="1"/>
            </p:cNvPicPr>
            <p:nvPr/>
          </p:nvPicPr>
          <p:blipFill>
            <a:blip r:embed="rId11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270" y="3294631"/>
              <a:ext cx="393700" cy="596900"/>
            </a:xfrm>
            <a:prstGeom prst="rect">
              <a:avLst/>
            </a:prstGeom>
          </p:spPr>
        </p:pic>
        <p:pic>
          <p:nvPicPr>
            <p:cNvPr id="81" name="図 80" descr="8s.gif"/>
            <p:cNvPicPr>
              <a:picLocks noChangeAspect="1"/>
            </p:cNvPicPr>
            <p:nvPr/>
          </p:nvPicPr>
          <p:blipFill>
            <a:blip r:embed="rId1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137" y="3294631"/>
              <a:ext cx="393700" cy="596900"/>
            </a:xfrm>
            <a:prstGeom prst="rect">
              <a:avLst/>
            </a:prstGeom>
          </p:spPr>
        </p:pic>
        <p:pic>
          <p:nvPicPr>
            <p:cNvPr id="82" name="図 81" descr="1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878" y="3294631"/>
              <a:ext cx="393700" cy="596900"/>
            </a:xfrm>
            <a:prstGeom prst="rect">
              <a:avLst/>
            </a:prstGeom>
          </p:spPr>
        </p:pic>
        <p:pic>
          <p:nvPicPr>
            <p:cNvPr id="83" name="図 82" descr="2m.gif"/>
            <p:cNvPicPr>
              <a:picLocks noChangeAspect="1"/>
            </p:cNvPicPr>
            <p:nvPr/>
          </p:nvPicPr>
          <p:blipFill>
            <a:blip r:embed="rId14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44" y="3294631"/>
              <a:ext cx="393700" cy="596900"/>
            </a:xfrm>
            <a:prstGeom prst="rect">
              <a:avLst/>
            </a:prstGeom>
          </p:spPr>
        </p:pic>
      </p:grpSp>
      <p:sp>
        <p:nvSpPr>
          <p:cNvPr id="84" name="テキスト ボックス 83"/>
          <p:cNvSpPr txBox="1"/>
          <p:nvPr/>
        </p:nvSpPr>
        <p:spPr>
          <a:xfrm>
            <a:off x="190789" y="3036298"/>
            <a:ext cx="13496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プレイアウト</a:t>
            </a:r>
            <a:endParaRPr kumimoji="1" lang="ja-JP" altLang="en-US" dirty="0"/>
          </a:p>
        </p:txBody>
      </p:sp>
      <p:pic>
        <p:nvPicPr>
          <p:cNvPr id="86" name="図 85" descr="1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8" y="3792394"/>
            <a:ext cx="393700" cy="596900"/>
          </a:xfrm>
          <a:prstGeom prst="rect">
            <a:avLst/>
          </a:prstGeom>
        </p:spPr>
      </p:pic>
      <p:sp>
        <p:nvSpPr>
          <p:cNvPr id="87" name="テキスト ボックス 86"/>
          <p:cNvSpPr txBox="1"/>
          <p:nvPr/>
        </p:nvSpPr>
        <p:spPr>
          <a:xfrm>
            <a:off x="935675" y="3936189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を捨てる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02778" y="4850959"/>
            <a:ext cx="288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ランダムに牌が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02778" y="5671103"/>
            <a:ext cx="26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ランダムに牌を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枚捨てる</a:t>
            </a:r>
            <a:endParaRPr kumimoji="1" lang="ja-JP" altLang="en-US" dirty="0"/>
          </a:p>
        </p:txBody>
      </p:sp>
      <p:sp>
        <p:nvSpPr>
          <p:cNvPr id="90" name="下矢印 89"/>
          <p:cNvSpPr/>
          <p:nvPr/>
        </p:nvSpPr>
        <p:spPr>
          <a:xfrm>
            <a:off x="1034679" y="4389294"/>
            <a:ext cx="292785" cy="4616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下矢印 90"/>
          <p:cNvSpPr/>
          <p:nvPr/>
        </p:nvSpPr>
        <p:spPr>
          <a:xfrm>
            <a:off x="1054895" y="5209438"/>
            <a:ext cx="292785" cy="4616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右カーブ矢印 91"/>
          <p:cNvSpPr/>
          <p:nvPr/>
        </p:nvSpPr>
        <p:spPr>
          <a:xfrm rot="10800000">
            <a:off x="3375175" y="4850956"/>
            <a:ext cx="829844" cy="109693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右矢印 94"/>
          <p:cNvSpPr/>
          <p:nvPr/>
        </p:nvSpPr>
        <p:spPr>
          <a:xfrm>
            <a:off x="4282316" y="5535189"/>
            <a:ext cx="1073725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537852" y="5245440"/>
            <a:ext cx="169229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ゲーム終了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報酬なし</a:t>
            </a:r>
            <a:endParaRPr kumimoji="1" lang="ja-JP" altLang="en-US" sz="2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02193" y="1675996"/>
            <a:ext cx="580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プレイアウトを繰り返し行う</a:t>
            </a:r>
            <a:r>
              <a:rPr lang="en-US" altLang="ja-JP" dirty="0" smtClean="0">
                <a:latin typeface="+mn-ea"/>
              </a:rPr>
              <a:t>→</a:t>
            </a:r>
            <a:r>
              <a:rPr lang="ja-JP" altLang="en-US" dirty="0" smtClean="0"/>
              <a:t>不要度が最も高い牌を捨てる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10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43232" y="5256863"/>
            <a:ext cx="174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残り交換回数分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80637" y="1283017"/>
            <a:ext cx="633646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盤面の静的な評価関数を必要とせずに行動選択を行える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650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84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5" grpId="0" animBg="1"/>
      <p:bldP spid="96" grpId="0" animBg="1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モンテカルロ</a:t>
            </a:r>
            <a:r>
              <a:rPr kumimoji="1" lang="ja-JP" altLang="en-US" dirty="0" smtClean="0"/>
              <a:t>法</a:t>
            </a:r>
            <a:endParaRPr kumimoji="1" lang="ja-JP" altLang="en-US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502219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099572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696925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294278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3891631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488984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5086337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683690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6281043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878396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475749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8670450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8073102" y="2679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pic>
        <p:nvPicPr>
          <p:cNvPr id="160" name="図 159" descr="3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72" y="2099181"/>
            <a:ext cx="393700" cy="596900"/>
          </a:xfrm>
          <a:prstGeom prst="rect">
            <a:avLst/>
          </a:prstGeom>
        </p:spPr>
      </p:pic>
      <p:pic>
        <p:nvPicPr>
          <p:cNvPr id="161" name="図 160" descr="7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28" y="2099181"/>
            <a:ext cx="393700" cy="596900"/>
          </a:xfrm>
          <a:prstGeom prst="rect">
            <a:avLst/>
          </a:prstGeom>
        </p:spPr>
      </p:pic>
      <p:pic>
        <p:nvPicPr>
          <p:cNvPr id="162" name="図 161" descr="6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84" y="2099181"/>
            <a:ext cx="393700" cy="596900"/>
          </a:xfrm>
          <a:prstGeom prst="rect">
            <a:avLst/>
          </a:prstGeom>
        </p:spPr>
      </p:pic>
      <p:pic>
        <p:nvPicPr>
          <p:cNvPr id="163" name="図 162" descr="6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0" y="2099181"/>
            <a:ext cx="393700" cy="596900"/>
          </a:xfrm>
          <a:prstGeom prst="rect">
            <a:avLst/>
          </a:prstGeom>
        </p:spPr>
      </p:pic>
      <p:pic>
        <p:nvPicPr>
          <p:cNvPr id="164" name="図 163" descr="7p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6" y="2099181"/>
            <a:ext cx="393700" cy="596900"/>
          </a:xfrm>
          <a:prstGeom prst="rect">
            <a:avLst/>
          </a:prstGeom>
        </p:spPr>
      </p:pic>
      <p:pic>
        <p:nvPicPr>
          <p:cNvPr id="165" name="図 164" descr="8p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2" y="2099181"/>
            <a:ext cx="393700" cy="596900"/>
          </a:xfrm>
          <a:prstGeom prst="rect">
            <a:avLst/>
          </a:prstGeom>
        </p:spPr>
      </p:pic>
      <p:pic>
        <p:nvPicPr>
          <p:cNvPr id="166" name="図 165" descr="9p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08" y="2099181"/>
            <a:ext cx="393700" cy="596900"/>
          </a:xfrm>
          <a:prstGeom prst="rect">
            <a:avLst/>
          </a:prstGeom>
        </p:spPr>
      </p:pic>
      <p:pic>
        <p:nvPicPr>
          <p:cNvPr id="167" name="図 166" descr="4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64" y="2099181"/>
            <a:ext cx="393700" cy="596900"/>
          </a:xfrm>
          <a:prstGeom prst="rect">
            <a:avLst/>
          </a:prstGeom>
        </p:spPr>
      </p:pic>
      <p:pic>
        <p:nvPicPr>
          <p:cNvPr id="168" name="図 167" descr="4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0" y="2099181"/>
            <a:ext cx="393700" cy="596900"/>
          </a:xfrm>
          <a:prstGeom prst="rect">
            <a:avLst/>
          </a:prstGeom>
        </p:spPr>
      </p:pic>
      <p:pic>
        <p:nvPicPr>
          <p:cNvPr id="169" name="図 168" descr="6s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76" y="2099181"/>
            <a:ext cx="393700" cy="596900"/>
          </a:xfrm>
          <a:prstGeom prst="rect">
            <a:avLst/>
          </a:prstGeom>
        </p:spPr>
      </p:pic>
      <p:pic>
        <p:nvPicPr>
          <p:cNvPr id="170" name="図 169" descr="7s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32" y="2099181"/>
            <a:ext cx="393700" cy="596900"/>
          </a:xfrm>
          <a:prstGeom prst="rect">
            <a:avLst/>
          </a:prstGeom>
        </p:spPr>
      </p:pic>
      <p:pic>
        <p:nvPicPr>
          <p:cNvPr id="171" name="図 170" descr="8s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3" y="2099181"/>
            <a:ext cx="393700" cy="596900"/>
          </a:xfrm>
          <a:prstGeom prst="rect">
            <a:avLst/>
          </a:prstGeom>
        </p:spPr>
      </p:pic>
      <p:pic>
        <p:nvPicPr>
          <p:cNvPr id="172" name="図 171" descr="1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0" y="2099181"/>
            <a:ext cx="393700" cy="596900"/>
          </a:xfrm>
          <a:prstGeom prst="rect">
            <a:avLst/>
          </a:prstGeom>
        </p:spPr>
      </p:pic>
      <p:pic>
        <p:nvPicPr>
          <p:cNvPr id="173" name="図 172" descr="2m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6" y="2099181"/>
            <a:ext cx="393700" cy="596900"/>
          </a:xfrm>
          <a:prstGeom prst="rect">
            <a:avLst/>
          </a:prstGeom>
        </p:spPr>
      </p:pic>
      <p:sp>
        <p:nvSpPr>
          <p:cNvPr id="174" name="テキスト ボックス 173"/>
          <p:cNvSpPr txBox="1"/>
          <p:nvPr/>
        </p:nvSpPr>
        <p:spPr>
          <a:xfrm>
            <a:off x="719672" y="267996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6000</a:t>
            </a:r>
            <a:endParaRPr kumimoji="1" lang="ja-JP" altLang="en-US" dirty="0"/>
          </a:p>
        </p:txBody>
      </p:sp>
      <p:sp>
        <p:nvSpPr>
          <p:cNvPr id="65" name="ドーナツ 64"/>
          <p:cNvSpPr/>
          <p:nvPr/>
        </p:nvSpPr>
        <p:spPr>
          <a:xfrm>
            <a:off x="709491" y="2024413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503188" y="267996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1500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113130" y="267996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2000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6640934" y="2679961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508674" y="267996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3000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316712" y="267996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2000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712035" y="267996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9000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458974" y="2679961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20000</a:t>
            </a:r>
            <a:endParaRPr kumimoji="1" lang="ja-JP" altLang="en-US" dirty="0"/>
          </a:p>
        </p:txBody>
      </p:sp>
      <p:sp>
        <p:nvSpPr>
          <p:cNvPr id="107" name="ドーナツ 106"/>
          <p:cNvSpPr/>
          <p:nvPr/>
        </p:nvSpPr>
        <p:spPr>
          <a:xfrm>
            <a:off x="2511826" y="2036988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-47549" y="2677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不要度</a:t>
            </a:r>
            <a:endParaRPr kumimoji="1" lang="ja-JP" altLang="en-US" dirty="0"/>
          </a:p>
        </p:txBody>
      </p:sp>
      <p:sp>
        <p:nvSpPr>
          <p:cNvPr id="109" name="角丸四角形 108"/>
          <p:cNvSpPr/>
          <p:nvPr/>
        </p:nvSpPr>
        <p:spPr>
          <a:xfrm>
            <a:off x="253438" y="3155038"/>
            <a:ext cx="7586458" cy="3023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90789" y="3036298"/>
            <a:ext cx="13496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プレイアウト</a:t>
            </a:r>
            <a:endParaRPr kumimoji="1" lang="ja-JP" altLang="en-US" dirty="0"/>
          </a:p>
        </p:txBody>
      </p:sp>
      <p:pic>
        <p:nvPicPr>
          <p:cNvPr id="127" name="図 126" descr="1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8" y="3792394"/>
            <a:ext cx="393700" cy="596900"/>
          </a:xfrm>
          <a:prstGeom prst="rect">
            <a:avLst/>
          </a:prstGeom>
        </p:spPr>
      </p:pic>
      <p:sp>
        <p:nvSpPr>
          <p:cNvPr id="128" name="テキスト ボックス 127"/>
          <p:cNvSpPr txBox="1"/>
          <p:nvPr/>
        </p:nvSpPr>
        <p:spPr>
          <a:xfrm>
            <a:off x="935675" y="3936189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を捨てる</a:t>
            </a:r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02778" y="4850959"/>
            <a:ext cx="288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ランダムに牌が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502778" y="5671103"/>
            <a:ext cx="26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ランダムに牌を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枚捨てる</a:t>
            </a:r>
            <a:endParaRPr kumimoji="1" lang="ja-JP" altLang="en-US" dirty="0"/>
          </a:p>
        </p:txBody>
      </p:sp>
      <p:sp>
        <p:nvSpPr>
          <p:cNvPr id="131" name="下矢印 130"/>
          <p:cNvSpPr/>
          <p:nvPr/>
        </p:nvSpPr>
        <p:spPr>
          <a:xfrm>
            <a:off x="1034679" y="4389294"/>
            <a:ext cx="292785" cy="4616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下矢印 131"/>
          <p:cNvSpPr/>
          <p:nvPr/>
        </p:nvSpPr>
        <p:spPr>
          <a:xfrm>
            <a:off x="1054895" y="5254792"/>
            <a:ext cx="292785" cy="4616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右カーブ矢印 132"/>
          <p:cNvSpPr/>
          <p:nvPr/>
        </p:nvSpPr>
        <p:spPr>
          <a:xfrm rot="10800000">
            <a:off x="3375175" y="4850956"/>
            <a:ext cx="829844" cy="109693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右矢印 133"/>
          <p:cNvSpPr/>
          <p:nvPr/>
        </p:nvSpPr>
        <p:spPr>
          <a:xfrm>
            <a:off x="4282316" y="5535189"/>
            <a:ext cx="1073725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5537852" y="5245440"/>
            <a:ext cx="169229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ゲーム終了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報酬なし</a:t>
            </a:r>
            <a:endParaRPr kumimoji="1" lang="ja-JP" altLang="en-US" sz="2400" dirty="0"/>
          </a:p>
        </p:txBody>
      </p:sp>
      <p:sp>
        <p:nvSpPr>
          <p:cNvPr id="136" name="曲折矢印 135"/>
          <p:cNvSpPr/>
          <p:nvPr/>
        </p:nvSpPr>
        <p:spPr>
          <a:xfrm>
            <a:off x="4205019" y="4426596"/>
            <a:ext cx="1151022" cy="75435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520249" y="4187830"/>
            <a:ext cx="18143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上がれた</a:t>
            </a:r>
            <a:r>
              <a:rPr lang="ja-JP" altLang="en-US" sz="2400" dirty="0" smtClean="0"/>
              <a:t>！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報酬</a:t>
            </a:r>
            <a:r>
              <a:rPr lang="en-US" altLang="ja-JP" sz="2400" dirty="0" smtClean="0"/>
              <a:t>:1500</a:t>
            </a:r>
            <a:r>
              <a:rPr lang="ja-JP" altLang="en-US" sz="2400" dirty="0" smtClean="0"/>
              <a:t>点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0932" y="6292593"/>
            <a:ext cx="658003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欠点：ほとんどのプレイアウトで報酬が得られない</a:t>
            </a:r>
            <a:endParaRPr kumimoji="1" lang="ja-JP" altLang="en-US" sz="2400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202193" y="1675996"/>
            <a:ext cx="580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プレイアウトを繰り返し行う</a:t>
            </a:r>
            <a:r>
              <a:rPr lang="en-US" altLang="ja-JP" dirty="0" smtClean="0">
                <a:latin typeface="+mn-ea"/>
              </a:rPr>
              <a:t>→</a:t>
            </a:r>
            <a:r>
              <a:rPr lang="ja-JP" altLang="en-US" dirty="0" smtClean="0"/>
              <a:t>不要度が最も高い牌を捨てる</a:t>
            </a:r>
            <a:endParaRPr kumimoji="1" lang="ja-JP" altLang="en-US" dirty="0"/>
          </a:p>
        </p:txBody>
      </p:sp>
      <p:grpSp>
        <p:nvGrpSpPr>
          <p:cNvPr id="88" name="図形グループ 87"/>
          <p:cNvGrpSpPr/>
          <p:nvPr/>
        </p:nvGrpSpPr>
        <p:grpSpPr>
          <a:xfrm>
            <a:off x="1680878" y="3294631"/>
            <a:ext cx="5643959" cy="596900"/>
            <a:chOff x="1680878" y="3294631"/>
            <a:chExt cx="5643959" cy="596900"/>
          </a:xfrm>
        </p:grpSpPr>
        <p:pic>
          <p:nvPicPr>
            <p:cNvPr id="89" name="図 88" descr="3m.gif"/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610" y="3294631"/>
              <a:ext cx="393700" cy="596900"/>
            </a:xfrm>
            <a:prstGeom prst="rect">
              <a:avLst/>
            </a:prstGeom>
          </p:spPr>
        </p:pic>
        <p:pic>
          <p:nvPicPr>
            <p:cNvPr id="90" name="図 89" descr="7m.gif"/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476" y="3294631"/>
              <a:ext cx="393700" cy="596900"/>
            </a:xfrm>
            <a:prstGeom prst="rect">
              <a:avLst/>
            </a:prstGeom>
          </p:spPr>
        </p:pic>
        <p:pic>
          <p:nvPicPr>
            <p:cNvPr id="91" name="図 90" descr="6p.gif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42" y="3294631"/>
              <a:ext cx="393700" cy="596900"/>
            </a:xfrm>
            <a:prstGeom prst="rect">
              <a:avLst/>
            </a:prstGeom>
          </p:spPr>
        </p:pic>
        <p:pic>
          <p:nvPicPr>
            <p:cNvPr id="92" name="図 91" descr="6p.gif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208" y="3294631"/>
              <a:ext cx="393700" cy="596900"/>
            </a:xfrm>
            <a:prstGeom prst="rect">
              <a:avLst/>
            </a:prstGeom>
          </p:spPr>
        </p:pic>
        <p:pic>
          <p:nvPicPr>
            <p:cNvPr id="93" name="図 92" descr="7p.gif"/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074" y="3294631"/>
              <a:ext cx="393700" cy="596900"/>
            </a:xfrm>
            <a:prstGeom prst="rect">
              <a:avLst/>
            </a:prstGeom>
          </p:spPr>
        </p:pic>
        <p:pic>
          <p:nvPicPr>
            <p:cNvPr id="94" name="図 93" descr="8p.gif"/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40" y="3294631"/>
              <a:ext cx="393700" cy="596900"/>
            </a:xfrm>
            <a:prstGeom prst="rect">
              <a:avLst/>
            </a:prstGeom>
          </p:spPr>
        </p:pic>
        <p:pic>
          <p:nvPicPr>
            <p:cNvPr id="95" name="図 94" descr="9p.gif"/>
            <p:cNvPicPr>
              <a:picLocks noChangeAspect="1"/>
            </p:cNvPicPr>
            <p:nvPr/>
          </p:nvPicPr>
          <p:blipFill>
            <a:blip r:embed="rId8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806" y="3294631"/>
              <a:ext cx="393700" cy="596900"/>
            </a:xfrm>
            <a:prstGeom prst="rect">
              <a:avLst/>
            </a:prstGeom>
          </p:spPr>
        </p:pic>
        <p:pic>
          <p:nvPicPr>
            <p:cNvPr id="96" name="図 95" descr="4s.gif"/>
            <p:cNvPicPr>
              <a:picLocks noChangeAspect="1"/>
            </p:cNvPicPr>
            <p:nvPr/>
          </p:nvPicPr>
          <p:blipFill>
            <a:blip r:embed="rId9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672" y="3294631"/>
              <a:ext cx="393700" cy="596900"/>
            </a:xfrm>
            <a:prstGeom prst="rect">
              <a:avLst/>
            </a:prstGeom>
          </p:spPr>
        </p:pic>
        <p:pic>
          <p:nvPicPr>
            <p:cNvPr id="97" name="図 96" descr="4s.gif"/>
            <p:cNvPicPr>
              <a:picLocks noChangeAspect="1"/>
            </p:cNvPicPr>
            <p:nvPr/>
          </p:nvPicPr>
          <p:blipFill>
            <a:blip r:embed="rId9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538" y="3294631"/>
              <a:ext cx="393700" cy="596900"/>
            </a:xfrm>
            <a:prstGeom prst="rect">
              <a:avLst/>
            </a:prstGeom>
          </p:spPr>
        </p:pic>
        <p:pic>
          <p:nvPicPr>
            <p:cNvPr id="98" name="図 97" descr="6s.gif"/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404" y="3294631"/>
              <a:ext cx="393700" cy="596900"/>
            </a:xfrm>
            <a:prstGeom prst="rect">
              <a:avLst/>
            </a:prstGeom>
          </p:spPr>
        </p:pic>
        <p:pic>
          <p:nvPicPr>
            <p:cNvPr id="99" name="図 98" descr="7s.gif"/>
            <p:cNvPicPr>
              <a:picLocks noChangeAspect="1"/>
            </p:cNvPicPr>
            <p:nvPr/>
          </p:nvPicPr>
          <p:blipFill>
            <a:blip r:embed="rId11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270" y="3294631"/>
              <a:ext cx="393700" cy="596900"/>
            </a:xfrm>
            <a:prstGeom prst="rect">
              <a:avLst/>
            </a:prstGeom>
          </p:spPr>
        </p:pic>
        <p:pic>
          <p:nvPicPr>
            <p:cNvPr id="138" name="図 137" descr="8s.gif"/>
            <p:cNvPicPr>
              <a:picLocks noChangeAspect="1"/>
            </p:cNvPicPr>
            <p:nvPr/>
          </p:nvPicPr>
          <p:blipFill>
            <a:blip r:embed="rId1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137" y="3294631"/>
              <a:ext cx="393700" cy="596900"/>
            </a:xfrm>
            <a:prstGeom prst="rect">
              <a:avLst/>
            </a:prstGeom>
          </p:spPr>
        </p:pic>
        <p:pic>
          <p:nvPicPr>
            <p:cNvPr id="141" name="図 140" descr="1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878" y="3294631"/>
              <a:ext cx="393700" cy="596900"/>
            </a:xfrm>
            <a:prstGeom prst="rect">
              <a:avLst/>
            </a:prstGeom>
          </p:spPr>
        </p:pic>
        <p:pic>
          <p:nvPicPr>
            <p:cNvPr id="142" name="図 141" descr="2m.gif"/>
            <p:cNvPicPr>
              <a:picLocks noChangeAspect="1"/>
            </p:cNvPicPr>
            <p:nvPr/>
          </p:nvPicPr>
          <p:blipFill>
            <a:blip r:embed="rId1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44" y="3294631"/>
              <a:ext cx="393700" cy="596900"/>
            </a:xfrm>
            <a:prstGeom prst="rect">
              <a:avLst/>
            </a:prstGeom>
          </p:spPr>
        </p:pic>
      </p:grpSp>
      <p:cxnSp>
        <p:nvCxnSpPr>
          <p:cNvPr id="7" name="直線コネクタ 6"/>
          <p:cNvCxnSpPr/>
          <p:nvPr/>
        </p:nvCxnSpPr>
        <p:spPr>
          <a:xfrm>
            <a:off x="592216" y="5180955"/>
            <a:ext cx="8103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>
            <a:off x="592216" y="6008130"/>
            <a:ext cx="8103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曲線コネクタ 17"/>
          <p:cNvCxnSpPr/>
          <p:nvPr/>
        </p:nvCxnSpPr>
        <p:spPr>
          <a:xfrm rot="5400000">
            <a:off x="110377" y="5573356"/>
            <a:ext cx="1111638" cy="326836"/>
          </a:xfrm>
          <a:prstGeom prst="curvedConnector3">
            <a:avLst>
              <a:gd name="adj1" fmla="val 1464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曲線コネクタ 19"/>
          <p:cNvCxnSpPr/>
          <p:nvPr/>
        </p:nvCxnSpPr>
        <p:spPr>
          <a:xfrm rot="5400000">
            <a:off x="685442" y="6042359"/>
            <a:ext cx="284464" cy="216004"/>
          </a:xfrm>
          <a:prstGeom prst="curvedConnector3">
            <a:avLst>
              <a:gd name="adj1" fmla="val 1811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11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2443232" y="5256863"/>
            <a:ext cx="174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残り交換回数分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80637" y="1283017"/>
            <a:ext cx="633646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盤面の静的な評価関数を必要とせずに行動選択を行える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680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849E-6 -3.91485E-6 L 0.0634 -3.914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4 4.71078E-6 L 0.84871 -0.000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5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8" grpId="0"/>
      <p:bldP spid="149" grpId="0"/>
      <p:bldP spid="150" grpId="0"/>
      <p:bldP spid="153" grpId="0"/>
      <p:bldP spid="155" grpId="0"/>
      <p:bldP spid="157" grpId="0"/>
      <p:bldP spid="65" grpId="0" animBg="1"/>
      <p:bldP spid="65" grpId="1" animBg="1"/>
      <p:bldP spid="65" grpId="2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253438" y="2823455"/>
            <a:ext cx="8749454" cy="31055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2" name="図形グループ 111"/>
          <p:cNvGrpSpPr/>
          <p:nvPr/>
        </p:nvGrpSpPr>
        <p:grpSpPr>
          <a:xfrm>
            <a:off x="612626" y="3326696"/>
            <a:ext cx="5643959" cy="596900"/>
            <a:chOff x="1583111" y="308292"/>
            <a:chExt cx="5643959" cy="596900"/>
          </a:xfrm>
        </p:grpSpPr>
        <p:pic>
          <p:nvPicPr>
            <p:cNvPr id="113" name="図 112" descr="3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43" y="308292"/>
              <a:ext cx="393700" cy="596900"/>
            </a:xfrm>
            <a:prstGeom prst="rect">
              <a:avLst/>
            </a:prstGeom>
          </p:spPr>
        </p:pic>
        <p:pic>
          <p:nvPicPr>
            <p:cNvPr id="114" name="図 113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709" y="308292"/>
              <a:ext cx="393700" cy="596900"/>
            </a:xfrm>
            <a:prstGeom prst="rect">
              <a:avLst/>
            </a:prstGeom>
          </p:spPr>
        </p:pic>
        <p:pic>
          <p:nvPicPr>
            <p:cNvPr id="115" name="図 114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575" y="308292"/>
              <a:ext cx="393700" cy="596900"/>
            </a:xfrm>
            <a:prstGeom prst="rect">
              <a:avLst/>
            </a:prstGeom>
          </p:spPr>
        </p:pic>
        <p:pic>
          <p:nvPicPr>
            <p:cNvPr id="116" name="図 115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441" y="308292"/>
              <a:ext cx="393700" cy="596900"/>
            </a:xfrm>
            <a:prstGeom prst="rect">
              <a:avLst/>
            </a:prstGeom>
          </p:spPr>
        </p:pic>
        <p:pic>
          <p:nvPicPr>
            <p:cNvPr id="117" name="図 116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307" y="308292"/>
              <a:ext cx="393700" cy="596900"/>
            </a:xfrm>
            <a:prstGeom prst="rect">
              <a:avLst/>
            </a:prstGeom>
          </p:spPr>
        </p:pic>
        <p:pic>
          <p:nvPicPr>
            <p:cNvPr id="118" name="図 117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173" y="308292"/>
              <a:ext cx="393700" cy="596900"/>
            </a:xfrm>
            <a:prstGeom prst="rect">
              <a:avLst/>
            </a:prstGeom>
          </p:spPr>
        </p:pic>
        <p:pic>
          <p:nvPicPr>
            <p:cNvPr id="119" name="図 118" descr="9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039" y="308292"/>
              <a:ext cx="393700" cy="596900"/>
            </a:xfrm>
            <a:prstGeom prst="rect">
              <a:avLst/>
            </a:prstGeom>
          </p:spPr>
        </p:pic>
        <p:pic>
          <p:nvPicPr>
            <p:cNvPr id="120" name="図 119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905" y="308292"/>
              <a:ext cx="393700" cy="596900"/>
            </a:xfrm>
            <a:prstGeom prst="rect">
              <a:avLst/>
            </a:prstGeom>
          </p:spPr>
        </p:pic>
        <p:pic>
          <p:nvPicPr>
            <p:cNvPr id="121" name="図 120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771" y="308292"/>
              <a:ext cx="393700" cy="596900"/>
            </a:xfrm>
            <a:prstGeom prst="rect">
              <a:avLst/>
            </a:prstGeom>
          </p:spPr>
        </p:pic>
        <p:pic>
          <p:nvPicPr>
            <p:cNvPr id="122" name="図 121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637" y="308292"/>
              <a:ext cx="393700" cy="596900"/>
            </a:xfrm>
            <a:prstGeom prst="rect">
              <a:avLst/>
            </a:prstGeom>
          </p:spPr>
        </p:pic>
        <p:pic>
          <p:nvPicPr>
            <p:cNvPr id="123" name="図 122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503" y="308292"/>
              <a:ext cx="393700" cy="596900"/>
            </a:xfrm>
            <a:prstGeom prst="rect">
              <a:avLst/>
            </a:prstGeom>
          </p:spPr>
        </p:pic>
        <p:pic>
          <p:nvPicPr>
            <p:cNvPr id="124" name="図 123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370" y="308292"/>
              <a:ext cx="393700" cy="596900"/>
            </a:xfrm>
            <a:prstGeom prst="rect">
              <a:avLst/>
            </a:prstGeom>
          </p:spPr>
        </p:pic>
        <p:pic>
          <p:nvPicPr>
            <p:cNvPr id="125" name="図 124" descr="1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11" y="308292"/>
              <a:ext cx="393700" cy="596900"/>
            </a:xfrm>
            <a:prstGeom prst="rect">
              <a:avLst/>
            </a:prstGeom>
          </p:spPr>
        </p:pic>
        <p:pic>
          <p:nvPicPr>
            <p:cNvPr id="126" name="図 125" descr="2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977" y="308292"/>
              <a:ext cx="393700" cy="596900"/>
            </a:xfrm>
            <a:prstGeom prst="rect">
              <a:avLst/>
            </a:prstGeom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小松らの手法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57386" y="4254022"/>
            <a:ext cx="221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残りの</a:t>
            </a:r>
            <a:r>
              <a:rPr lang="ja-JP" altLang="en-US" dirty="0" smtClean="0">
                <a:solidFill>
                  <a:srgbClr val="FF0000"/>
                </a:solidFill>
              </a:rPr>
              <a:t>交換</a:t>
            </a:r>
            <a:r>
              <a:rPr kumimoji="1" lang="ja-JP" altLang="en-US" dirty="0" smtClean="0">
                <a:solidFill>
                  <a:srgbClr val="FF0000"/>
                </a:solidFill>
              </a:rPr>
              <a:t>回数分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牌を</a:t>
            </a:r>
            <a:r>
              <a:rPr lang="ja-JP" altLang="en-US" dirty="0" smtClean="0"/>
              <a:t>ランダムに選ぶ</a:t>
            </a:r>
            <a:endParaRPr kumimoji="1" lang="ja-JP" altLang="en-US" dirty="0"/>
          </a:p>
        </p:txBody>
      </p:sp>
      <p:sp>
        <p:nvSpPr>
          <p:cNvPr id="17" name="加算記号 16"/>
          <p:cNvSpPr/>
          <p:nvPr/>
        </p:nvSpPr>
        <p:spPr>
          <a:xfrm>
            <a:off x="6480151" y="3321399"/>
            <a:ext cx="642759" cy="720080"/>
          </a:xfrm>
          <a:prstGeom prst="mathPlus">
            <a:avLst>
              <a:gd name="adj1" fmla="val 19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1098354" y="4205516"/>
            <a:ext cx="547556" cy="429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62293" y="4219447"/>
            <a:ext cx="34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上がり</a:t>
            </a:r>
            <a:r>
              <a:rPr kumimoji="1" lang="ja-JP" altLang="en-US" dirty="0" smtClean="0"/>
              <a:t>点が最も高い組合せを作る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82158" y="5024976"/>
            <a:ext cx="202278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00"/>
                </a:solidFill>
              </a:rPr>
              <a:t>報酬：</a:t>
            </a:r>
            <a:r>
              <a:rPr kumimoji="1" lang="en-US" altLang="ja-JP" sz="2400" dirty="0" smtClean="0">
                <a:solidFill>
                  <a:srgbClr val="000000"/>
                </a:solidFill>
              </a:rPr>
              <a:t>12000</a:t>
            </a:r>
            <a:r>
              <a:rPr kumimoji="1" lang="ja-JP" altLang="en-US" sz="2400" dirty="0" smtClean="0">
                <a:solidFill>
                  <a:srgbClr val="000000"/>
                </a:solidFill>
              </a:rPr>
              <a:t>点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788" y="2734948"/>
            <a:ext cx="30503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小松らの手法のプレイアウト</a:t>
            </a:r>
            <a:endParaRPr kumimoji="1" lang="ja-JP" altLang="en-US" dirty="0"/>
          </a:p>
        </p:txBody>
      </p:sp>
      <p:grpSp>
        <p:nvGrpSpPr>
          <p:cNvPr id="58" name="図形グループ 57"/>
          <p:cNvGrpSpPr/>
          <p:nvPr/>
        </p:nvGrpSpPr>
        <p:grpSpPr>
          <a:xfrm>
            <a:off x="617746" y="4801018"/>
            <a:ext cx="5643880" cy="596900"/>
            <a:chOff x="550574" y="6261215"/>
            <a:chExt cx="5643880" cy="596900"/>
          </a:xfrm>
        </p:grpSpPr>
        <p:pic>
          <p:nvPicPr>
            <p:cNvPr id="59" name="図 58" descr="6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74" y="6261215"/>
              <a:ext cx="393700" cy="596900"/>
            </a:xfrm>
            <a:prstGeom prst="rect">
              <a:avLst/>
            </a:prstGeom>
          </p:spPr>
        </p:pic>
        <p:pic>
          <p:nvPicPr>
            <p:cNvPr id="60" name="図 59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34" y="6261215"/>
              <a:ext cx="393700" cy="596900"/>
            </a:xfrm>
            <a:prstGeom prst="rect">
              <a:avLst/>
            </a:prstGeom>
          </p:spPr>
        </p:pic>
        <p:pic>
          <p:nvPicPr>
            <p:cNvPr id="61" name="図 60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154" y="6261215"/>
              <a:ext cx="393700" cy="596900"/>
            </a:xfrm>
            <a:prstGeom prst="rect">
              <a:avLst/>
            </a:prstGeom>
          </p:spPr>
        </p:pic>
        <p:pic>
          <p:nvPicPr>
            <p:cNvPr id="62" name="図 61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014" y="6261215"/>
              <a:ext cx="393700" cy="596900"/>
            </a:xfrm>
            <a:prstGeom prst="rect">
              <a:avLst/>
            </a:prstGeom>
          </p:spPr>
        </p:pic>
        <p:pic>
          <p:nvPicPr>
            <p:cNvPr id="63" name="図 62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74" y="6261215"/>
              <a:ext cx="393700" cy="596900"/>
            </a:xfrm>
            <a:prstGeom prst="rect">
              <a:avLst/>
            </a:prstGeom>
          </p:spPr>
        </p:pic>
        <p:pic>
          <p:nvPicPr>
            <p:cNvPr id="64" name="図 63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594" y="6261215"/>
              <a:ext cx="393700" cy="596900"/>
            </a:xfrm>
            <a:prstGeom prst="rect">
              <a:avLst/>
            </a:prstGeom>
          </p:spPr>
        </p:pic>
        <p:pic>
          <p:nvPicPr>
            <p:cNvPr id="65" name="図 64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14" y="6261215"/>
              <a:ext cx="393700" cy="596900"/>
            </a:xfrm>
            <a:prstGeom prst="rect">
              <a:avLst/>
            </a:prstGeom>
          </p:spPr>
        </p:pic>
        <p:pic>
          <p:nvPicPr>
            <p:cNvPr id="66" name="図 65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174" y="6261215"/>
              <a:ext cx="393700" cy="596900"/>
            </a:xfrm>
            <a:prstGeom prst="rect">
              <a:avLst/>
            </a:prstGeom>
          </p:spPr>
        </p:pic>
        <p:pic>
          <p:nvPicPr>
            <p:cNvPr id="67" name="図 66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034" y="6261215"/>
              <a:ext cx="393700" cy="596900"/>
            </a:xfrm>
            <a:prstGeom prst="rect">
              <a:avLst/>
            </a:prstGeom>
          </p:spPr>
        </p:pic>
        <p:pic>
          <p:nvPicPr>
            <p:cNvPr id="68" name="図 67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894" y="6261215"/>
              <a:ext cx="393700" cy="596900"/>
            </a:xfrm>
            <a:prstGeom prst="rect">
              <a:avLst/>
            </a:prstGeom>
          </p:spPr>
        </p:pic>
        <p:pic>
          <p:nvPicPr>
            <p:cNvPr id="69" name="図 68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754" y="6261215"/>
              <a:ext cx="393700" cy="596900"/>
            </a:xfrm>
            <a:prstGeom prst="rect">
              <a:avLst/>
            </a:prstGeom>
          </p:spPr>
        </p:pic>
        <p:pic>
          <p:nvPicPr>
            <p:cNvPr id="70" name="図 69" descr="8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294" y="6261215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34" y="6261215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454" y="6261215"/>
              <a:ext cx="393700" cy="596900"/>
            </a:xfrm>
            <a:prstGeom prst="rect">
              <a:avLst/>
            </a:prstGeom>
          </p:spPr>
        </p:pic>
      </p:grpSp>
      <p:sp>
        <p:nvSpPr>
          <p:cNvPr id="8" name="テキスト ボックス 7"/>
          <p:cNvSpPr txBox="1"/>
          <p:nvPr/>
        </p:nvSpPr>
        <p:spPr>
          <a:xfrm>
            <a:off x="904866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502219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099572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696925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94278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891631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488984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086337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683690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281043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878396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475749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8670450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3102" y="2334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912025" y="2384435"/>
            <a:ext cx="70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12000</a:t>
            </a:r>
            <a:endParaRPr kumimoji="1" lang="ja-JP" altLang="en-US" sz="1600" dirty="0"/>
          </a:p>
        </p:txBody>
      </p:sp>
      <p:grpSp>
        <p:nvGrpSpPr>
          <p:cNvPr id="91" name="図形グループ 90"/>
          <p:cNvGrpSpPr/>
          <p:nvPr/>
        </p:nvGrpSpPr>
        <p:grpSpPr>
          <a:xfrm>
            <a:off x="7237117" y="3087942"/>
            <a:ext cx="1595466" cy="1204116"/>
            <a:chOff x="7057409" y="1016310"/>
            <a:chExt cx="1595466" cy="1204116"/>
          </a:xfrm>
        </p:grpSpPr>
        <p:pic>
          <p:nvPicPr>
            <p:cNvPr id="98" name="図 97" descr="8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016310"/>
              <a:ext cx="393700" cy="596900"/>
            </a:xfrm>
            <a:prstGeom prst="rect">
              <a:avLst/>
            </a:prstGeom>
          </p:spPr>
        </p:pic>
        <p:pic>
          <p:nvPicPr>
            <p:cNvPr id="99" name="図 98" descr="2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016310"/>
              <a:ext cx="393700" cy="596900"/>
            </a:xfrm>
            <a:prstGeom prst="rect">
              <a:avLst/>
            </a:prstGeom>
          </p:spPr>
        </p:pic>
        <p:pic>
          <p:nvPicPr>
            <p:cNvPr id="103" name="図 102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016310"/>
              <a:ext cx="393700" cy="596900"/>
            </a:xfrm>
            <a:prstGeom prst="rect">
              <a:avLst/>
            </a:prstGeom>
          </p:spPr>
        </p:pic>
        <p:pic>
          <p:nvPicPr>
            <p:cNvPr id="104" name="図 103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623526"/>
              <a:ext cx="393700" cy="596900"/>
            </a:xfrm>
            <a:prstGeom prst="rect">
              <a:avLst/>
            </a:prstGeom>
          </p:spPr>
        </p:pic>
        <p:pic>
          <p:nvPicPr>
            <p:cNvPr id="105" name="図 104" descr="7z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623526"/>
              <a:ext cx="393700" cy="596900"/>
            </a:xfrm>
            <a:prstGeom prst="rect">
              <a:avLst/>
            </a:prstGeom>
          </p:spPr>
        </p:pic>
        <p:pic>
          <p:nvPicPr>
            <p:cNvPr id="106" name="図 105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623526"/>
              <a:ext cx="393700" cy="596900"/>
            </a:xfrm>
            <a:prstGeom prst="rect">
              <a:avLst/>
            </a:prstGeom>
          </p:spPr>
        </p:pic>
        <p:pic>
          <p:nvPicPr>
            <p:cNvPr id="107" name="図 106" descr="6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016310"/>
              <a:ext cx="393700" cy="596900"/>
            </a:xfrm>
            <a:prstGeom prst="rect">
              <a:avLst/>
            </a:prstGeom>
          </p:spPr>
        </p:pic>
        <p:pic>
          <p:nvPicPr>
            <p:cNvPr id="108" name="図 107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623526"/>
              <a:ext cx="393700" cy="596900"/>
            </a:xfrm>
            <a:prstGeom prst="rect">
              <a:avLst/>
            </a:prstGeom>
          </p:spPr>
        </p:pic>
      </p:grpSp>
      <p:pic>
        <p:nvPicPr>
          <p:cNvPr id="129" name="図 128" descr="3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72" y="1756725"/>
            <a:ext cx="393700" cy="596900"/>
          </a:xfrm>
          <a:prstGeom prst="rect">
            <a:avLst/>
          </a:prstGeom>
        </p:spPr>
      </p:pic>
      <p:pic>
        <p:nvPicPr>
          <p:cNvPr id="130" name="図 129" descr="7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28" y="1756725"/>
            <a:ext cx="393700" cy="596900"/>
          </a:xfrm>
          <a:prstGeom prst="rect">
            <a:avLst/>
          </a:prstGeom>
        </p:spPr>
      </p:pic>
      <p:pic>
        <p:nvPicPr>
          <p:cNvPr id="131" name="図 130" descr="6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84" y="1756725"/>
            <a:ext cx="393700" cy="596900"/>
          </a:xfrm>
          <a:prstGeom prst="rect">
            <a:avLst/>
          </a:prstGeom>
        </p:spPr>
      </p:pic>
      <p:pic>
        <p:nvPicPr>
          <p:cNvPr id="132" name="図 131" descr="6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0" y="1756725"/>
            <a:ext cx="393700" cy="596900"/>
          </a:xfrm>
          <a:prstGeom prst="rect">
            <a:avLst/>
          </a:prstGeom>
        </p:spPr>
      </p:pic>
      <p:pic>
        <p:nvPicPr>
          <p:cNvPr id="133" name="図 132" descr="7p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6" y="1756725"/>
            <a:ext cx="393700" cy="596900"/>
          </a:xfrm>
          <a:prstGeom prst="rect">
            <a:avLst/>
          </a:prstGeom>
        </p:spPr>
      </p:pic>
      <p:pic>
        <p:nvPicPr>
          <p:cNvPr id="134" name="図 133" descr="8p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2" y="1756725"/>
            <a:ext cx="393700" cy="596900"/>
          </a:xfrm>
          <a:prstGeom prst="rect">
            <a:avLst/>
          </a:prstGeom>
        </p:spPr>
      </p:pic>
      <p:pic>
        <p:nvPicPr>
          <p:cNvPr id="135" name="図 134" descr="9p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08" y="1756725"/>
            <a:ext cx="393700" cy="596900"/>
          </a:xfrm>
          <a:prstGeom prst="rect">
            <a:avLst/>
          </a:prstGeom>
        </p:spPr>
      </p:pic>
      <p:pic>
        <p:nvPicPr>
          <p:cNvPr id="136" name="図 135" descr="4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64" y="1756725"/>
            <a:ext cx="393700" cy="596900"/>
          </a:xfrm>
          <a:prstGeom prst="rect">
            <a:avLst/>
          </a:prstGeom>
        </p:spPr>
      </p:pic>
      <p:pic>
        <p:nvPicPr>
          <p:cNvPr id="137" name="図 136" descr="4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0" y="1756725"/>
            <a:ext cx="393700" cy="596900"/>
          </a:xfrm>
          <a:prstGeom prst="rect">
            <a:avLst/>
          </a:prstGeom>
        </p:spPr>
      </p:pic>
      <p:pic>
        <p:nvPicPr>
          <p:cNvPr id="138" name="図 137" descr="6s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76" y="1756725"/>
            <a:ext cx="393700" cy="596900"/>
          </a:xfrm>
          <a:prstGeom prst="rect">
            <a:avLst/>
          </a:prstGeom>
        </p:spPr>
      </p:pic>
      <p:pic>
        <p:nvPicPr>
          <p:cNvPr id="139" name="図 138" descr="7s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32" y="1756725"/>
            <a:ext cx="393700" cy="596900"/>
          </a:xfrm>
          <a:prstGeom prst="rect">
            <a:avLst/>
          </a:prstGeom>
        </p:spPr>
      </p:pic>
      <p:pic>
        <p:nvPicPr>
          <p:cNvPr id="140" name="図 139" descr="8s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3" y="1756725"/>
            <a:ext cx="393700" cy="596900"/>
          </a:xfrm>
          <a:prstGeom prst="rect">
            <a:avLst/>
          </a:prstGeom>
        </p:spPr>
      </p:pic>
      <p:pic>
        <p:nvPicPr>
          <p:cNvPr id="141" name="図 140" descr="1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0" y="1756725"/>
            <a:ext cx="393700" cy="596900"/>
          </a:xfrm>
          <a:prstGeom prst="rect">
            <a:avLst/>
          </a:prstGeom>
        </p:spPr>
      </p:pic>
      <p:pic>
        <p:nvPicPr>
          <p:cNvPr id="142" name="図 141" descr="2m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6" y="1756725"/>
            <a:ext cx="393700" cy="5969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708320" y="5531040"/>
            <a:ext cx="416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使われていない手牌の牌に報酬を与える</a:t>
            </a:r>
            <a:endParaRPr kumimoji="1" lang="ja-JP" altLang="en-US" dirty="0"/>
          </a:p>
        </p:txBody>
      </p:sp>
      <p:sp>
        <p:nvSpPr>
          <p:cNvPr id="109" name="ドーナツ 108"/>
          <p:cNvSpPr/>
          <p:nvPr/>
        </p:nvSpPr>
        <p:spPr>
          <a:xfrm>
            <a:off x="5497165" y="1704893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0" name="ドーナツ 109"/>
          <p:cNvSpPr/>
          <p:nvPr/>
        </p:nvSpPr>
        <p:spPr>
          <a:xfrm>
            <a:off x="1917891" y="1720688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ドーナツ 110"/>
          <p:cNvSpPr/>
          <p:nvPr/>
        </p:nvSpPr>
        <p:spPr>
          <a:xfrm>
            <a:off x="1310748" y="1704893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ドーナツ 127"/>
          <p:cNvSpPr/>
          <p:nvPr/>
        </p:nvSpPr>
        <p:spPr>
          <a:xfrm>
            <a:off x="716067" y="1694772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-47549" y="23349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不要度</a:t>
            </a:r>
            <a:endParaRPr kumimoji="1" lang="ja-JP" altLang="en-US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02193" y="1305002"/>
            <a:ext cx="582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プレイアウトを繰り返し行う</a:t>
            </a:r>
            <a:r>
              <a:rPr lang="en-US" altLang="ja-JP" dirty="0" smtClean="0">
                <a:latin typeface="+mn-ea"/>
              </a:rPr>
              <a:t>→</a:t>
            </a:r>
            <a:r>
              <a:rPr lang="ja-JP" altLang="en-US" dirty="0" smtClean="0"/>
              <a:t>不要度が最も高い牌を捨てる</a:t>
            </a:r>
            <a:endParaRPr kumimoji="1" lang="ja-JP" altLang="en-US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80828" y="5989523"/>
            <a:ext cx="613765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欠点：高い上がり点を目指す打ち方しかしない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34466" y="6411453"/>
            <a:ext cx="680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“役を構成するゲームに対する効率的な行動決定アルゴリズムの</a:t>
            </a:r>
            <a:r>
              <a:rPr lang="ja-JP" altLang="en-US" sz="1200" dirty="0"/>
              <a:t>提案</a:t>
            </a:r>
            <a:r>
              <a:rPr lang="ja-JP" altLang="en-US" sz="1200" dirty="0" smtClean="0"/>
              <a:t>”</a:t>
            </a:r>
            <a:r>
              <a:rPr lang="en-US" altLang="ja-JP" sz="1200" dirty="0"/>
              <a:t> </a:t>
            </a:r>
            <a:r>
              <a:rPr lang="ja-JP" altLang="en-US" sz="1200" dirty="0" smtClean="0"/>
              <a:t>小松</a:t>
            </a:r>
            <a:r>
              <a:rPr lang="ja-JP" altLang="en-US" sz="1200" dirty="0"/>
              <a:t>智</a:t>
            </a:r>
            <a:r>
              <a:rPr lang="ja-JP" altLang="en-US" sz="1200" dirty="0" smtClean="0"/>
              <a:t>希，成澤和</a:t>
            </a:r>
            <a:r>
              <a:rPr lang="ja-JP" altLang="en-US" sz="1200" dirty="0"/>
              <a:t>志，篠原　</a:t>
            </a:r>
            <a:r>
              <a:rPr lang="ja-JP" altLang="en-US" sz="1200" dirty="0" smtClean="0"/>
              <a:t>歩</a:t>
            </a:r>
            <a:endParaRPr lang="en-US" altLang="ja-JP" sz="1200" dirty="0" smtClean="0"/>
          </a:p>
          <a:p>
            <a:r>
              <a:rPr lang="ja-JP" altLang="ja-JP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　　　　　　　　　　　　　　　　　　　　　　　　　　情報</a:t>
            </a:r>
            <a:r>
              <a:rPr lang="ja-JP" altLang="en-US" sz="1200" dirty="0">
                <a:latin typeface="+mn-ea"/>
              </a:rPr>
              <a:t>処理</a:t>
            </a:r>
            <a:r>
              <a:rPr lang="ja-JP" altLang="en-US" sz="1200" dirty="0" smtClean="0">
                <a:latin typeface="+mn-ea"/>
              </a:rPr>
              <a:t>学会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第</a:t>
            </a:r>
            <a:r>
              <a:rPr lang="en-US" altLang="ja-JP" sz="1200" dirty="0" smtClean="0">
                <a:latin typeface="+mn-ea"/>
              </a:rPr>
              <a:t>28</a:t>
            </a:r>
            <a:r>
              <a:rPr lang="ja-JP" altLang="en-US" sz="1200" dirty="0" smtClean="0">
                <a:latin typeface="+mn-ea"/>
              </a:rPr>
              <a:t>回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ゲーム</a:t>
            </a:r>
            <a:r>
              <a:rPr lang="ja-JP" altLang="en-US" sz="1200" dirty="0">
                <a:latin typeface="+mn-ea"/>
              </a:rPr>
              <a:t>情報学</a:t>
            </a:r>
            <a:r>
              <a:rPr lang="ja-JP" altLang="en-US" sz="1200" dirty="0" smtClean="0">
                <a:latin typeface="+mn-ea"/>
              </a:rPr>
              <a:t>研究会</a:t>
            </a:r>
            <a:r>
              <a:rPr lang="en-US" altLang="ja-JP" sz="1200" dirty="0" smtClean="0">
                <a:latin typeface="+mn-ea"/>
              </a:rPr>
              <a:t> 2012</a:t>
            </a:r>
            <a:endParaRPr lang="ja-JP" altLang="en-US" sz="1200" dirty="0">
              <a:latin typeface="+mn-ea"/>
            </a:endParaRPr>
          </a:p>
        </p:txBody>
      </p:sp>
      <p:sp>
        <p:nvSpPr>
          <p:cNvPr id="144" name="左大かっこ 143"/>
          <p:cNvSpPr/>
          <p:nvPr/>
        </p:nvSpPr>
        <p:spPr>
          <a:xfrm rot="16200000">
            <a:off x="-1432907" y="1942483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左大かっこ 147"/>
          <p:cNvSpPr/>
          <p:nvPr/>
        </p:nvSpPr>
        <p:spPr>
          <a:xfrm rot="16200000">
            <a:off x="-1381747" y="2634715"/>
            <a:ext cx="112937" cy="1158952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左大かっこ 148"/>
          <p:cNvSpPr/>
          <p:nvPr/>
        </p:nvSpPr>
        <p:spPr>
          <a:xfrm rot="16200000">
            <a:off x="-1390929" y="3573335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左大かっこ 149"/>
          <p:cNvSpPr/>
          <p:nvPr/>
        </p:nvSpPr>
        <p:spPr>
          <a:xfrm rot="16200000">
            <a:off x="3572842" y="3397736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左大かっこ 150"/>
          <p:cNvSpPr/>
          <p:nvPr/>
        </p:nvSpPr>
        <p:spPr>
          <a:xfrm rot="16200000">
            <a:off x="1158369" y="3397736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左大かっこ 151"/>
          <p:cNvSpPr/>
          <p:nvPr/>
        </p:nvSpPr>
        <p:spPr>
          <a:xfrm rot="16200000">
            <a:off x="5583314" y="4842653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左大かっこ 152"/>
          <p:cNvSpPr/>
          <p:nvPr/>
        </p:nvSpPr>
        <p:spPr>
          <a:xfrm rot="16200000">
            <a:off x="2960896" y="4235219"/>
            <a:ext cx="124087" cy="2389016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左大かっこ 153"/>
          <p:cNvSpPr/>
          <p:nvPr/>
        </p:nvSpPr>
        <p:spPr>
          <a:xfrm rot="16200000">
            <a:off x="1139215" y="4850990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左大かっこ 154"/>
          <p:cNvSpPr/>
          <p:nvPr/>
        </p:nvSpPr>
        <p:spPr>
          <a:xfrm rot="16200000">
            <a:off x="5606856" y="3397735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左大かっこ 155"/>
          <p:cNvSpPr/>
          <p:nvPr/>
        </p:nvSpPr>
        <p:spPr>
          <a:xfrm rot="16200000">
            <a:off x="4575380" y="5059262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7" name="左大かっこ 156"/>
          <p:cNvSpPr/>
          <p:nvPr/>
        </p:nvSpPr>
        <p:spPr>
          <a:xfrm rot="16200000">
            <a:off x="4596867" y="3607674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8" name="左大かっこ 157"/>
          <p:cNvSpPr/>
          <p:nvPr/>
        </p:nvSpPr>
        <p:spPr>
          <a:xfrm rot="16200000">
            <a:off x="2573296" y="3607674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607501" y="3326696"/>
            <a:ext cx="5643959" cy="596900"/>
            <a:chOff x="7630817" y="500808"/>
            <a:chExt cx="5643959" cy="596900"/>
          </a:xfrm>
        </p:grpSpPr>
        <p:pic>
          <p:nvPicPr>
            <p:cNvPr id="160" name="図 159" descr="3m.gif"/>
            <p:cNvPicPr>
              <a:picLocks noChangeAspect="1"/>
            </p:cNvPicPr>
            <p:nvPr/>
          </p:nvPicPr>
          <p:blipFill>
            <a:blip r:embed="rId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549" y="500808"/>
              <a:ext cx="393700" cy="596900"/>
            </a:xfrm>
            <a:prstGeom prst="rect">
              <a:avLst/>
            </a:prstGeom>
          </p:spPr>
        </p:pic>
        <p:pic>
          <p:nvPicPr>
            <p:cNvPr id="161" name="図 160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2415" y="500808"/>
              <a:ext cx="393700" cy="596900"/>
            </a:xfrm>
            <a:prstGeom prst="rect">
              <a:avLst/>
            </a:prstGeom>
          </p:spPr>
        </p:pic>
        <p:pic>
          <p:nvPicPr>
            <p:cNvPr id="162" name="図 161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281" y="500808"/>
              <a:ext cx="393700" cy="596900"/>
            </a:xfrm>
            <a:prstGeom prst="rect">
              <a:avLst/>
            </a:prstGeom>
          </p:spPr>
        </p:pic>
        <p:pic>
          <p:nvPicPr>
            <p:cNvPr id="163" name="図 162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147" y="500808"/>
              <a:ext cx="393700" cy="596900"/>
            </a:xfrm>
            <a:prstGeom prst="rect">
              <a:avLst/>
            </a:prstGeom>
          </p:spPr>
        </p:pic>
        <p:pic>
          <p:nvPicPr>
            <p:cNvPr id="164" name="図 163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013" y="500808"/>
              <a:ext cx="393700" cy="596900"/>
            </a:xfrm>
            <a:prstGeom prst="rect">
              <a:avLst/>
            </a:prstGeom>
          </p:spPr>
        </p:pic>
        <p:pic>
          <p:nvPicPr>
            <p:cNvPr id="165" name="図 164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879" y="500808"/>
              <a:ext cx="393700" cy="596900"/>
            </a:xfrm>
            <a:prstGeom prst="rect">
              <a:avLst/>
            </a:prstGeom>
          </p:spPr>
        </p:pic>
        <p:pic>
          <p:nvPicPr>
            <p:cNvPr id="166" name="図 165" descr="9p.gif"/>
            <p:cNvPicPr>
              <a:picLocks noChangeAspect="1"/>
            </p:cNvPicPr>
            <p:nvPr/>
          </p:nvPicPr>
          <p:blipFill>
            <a:blip r:embed="rId8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745" y="500808"/>
              <a:ext cx="393700" cy="596900"/>
            </a:xfrm>
            <a:prstGeom prst="rect">
              <a:avLst/>
            </a:prstGeom>
          </p:spPr>
        </p:pic>
        <p:pic>
          <p:nvPicPr>
            <p:cNvPr id="167" name="図 166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5611" y="500808"/>
              <a:ext cx="393700" cy="596900"/>
            </a:xfrm>
            <a:prstGeom prst="rect">
              <a:avLst/>
            </a:prstGeom>
          </p:spPr>
        </p:pic>
        <p:pic>
          <p:nvPicPr>
            <p:cNvPr id="168" name="図 167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9477" y="500808"/>
              <a:ext cx="393700" cy="596900"/>
            </a:xfrm>
            <a:prstGeom prst="rect">
              <a:avLst/>
            </a:prstGeom>
          </p:spPr>
        </p:pic>
        <p:pic>
          <p:nvPicPr>
            <p:cNvPr id="169" name="図 168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3343" y="500808"/>
              <a:ext cx="393700" cy="596900"/>
            </a:xfrm>
            <a:prstGeom prst="rect">
              <a:avLst/>
            </a:prstGeom>
          </p:spPr>
        </p:pic>
        <p:pic>
          <p:nvPicPr>
            <p:cNvPr id="170" name="図 169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7209" y="500808"/>
              <a:ext cx="393700" cy="596900"/>
            </a:xfrm>
            <a:prstGeom prst="rect">
              <a:avLst/>
            </a:prstGeom>
          </p:spPr>
        </p:pic>
        <p:pic>
          <p:nvPicPr>
            <p:cNvPr id="171" name="図 170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1076" y="500808"/>
              <a:ext cx="393700" cy="596900"/>
            </a:xfrm>
            <a:prstGeom prst="rect">
              <a:avLst/>
            </a:prstGeom>
          </p:spPr>
        </p:pic>
        <p:pic>
          <p:nvPicPr>
            <p:cNvPr id="172" name="図 171" descr="1m.gif"/>
            <p:cNvPicPr>
              <a:picLocks noChangeAspect="1"/>
            </p:cNvPicPr>
            <p:nvPr/>
          </p:nvPicPr>
          <p:blipFill>
            <a:blip r:embed="rId1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817" y="500808"/>
              <a:ext cx="393700" cy="596900"/>
            </a:xfrm>
            <a:prstGeom prst="rect">
              <a:avLst/>
            </a:prstGeom>
          </p:spPr>
        </p:pic>
        <p:pic>
          <p:nvPicPr>
            <p:cNvPr id="173" name="図 172" descr="2m.gif"/>
            <p:cNvPicPr>
              <a:picLocks noChangeAspect="1"/>
            </p:cNvPicPr>
            <p:nvPr/>
          </p:nvPicPr>
          <p:blipFill>
            <a:blip r:embed="rId14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683" y="500808"/>
              <a:ext cx="393700" cy="596900"/>
            </a:xfrm>
            <a:prstGeom prst="rect">
              <a:avLst/>
            </a:prstGeom>
          </p:spPr>
        </p:pic>
      </p:grpSp>
      <p:grpSp>
        <p:nvGrpSpPr>
          <p:cNvPr id="6" name="図形グループ 5"/>
          <p:cNvGrpSpPr/>
          <p:nvPr/>
        </p:nvGrpSpPr>
        <p:grpSpPr>
          <a:xfrm>
            <a:off x="7240562" y="3093100"/>
            <a:ext cx="1595466" cy="1204116"/>
            <a:chOff x="9288730" y="1259362"/>
            <a:chExt cx="1595466" cy="1204116"/>
          </a:xfrm>
        </p:grpSpPr>
        <p:pic>
          <p:nvPicPr>
            <p:cNvPr id="175" name="図 174" descr="8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30" y="1259362"/>
              <a:ext cx="393700" cy="596900"/>
            </a:xfrm>
            <a:prstGeom prst="rect">
              <a:avLst/>
            </a:prstGeom>
          </p:spPr>
        </p:pic>
        <p:pic>
          <p:nvPicPr>
            <p:cNvPr id="176" name="図 175" descr="2m.gif"/>
            <p:cNvPicPr>
              <a:picLocks noChangeAspect="1"/>
            </p:cNvPicPr>
            <p:nvPr/>
          </p:nvPicPr>
          <p:blipFill>
            <a:blip r:embed="rId14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319" y="1259362"/>
              <a:ext cx="393700" cy="596900"/>
            </a:xfrm>
            <a:prstGeom prst="rect">
              <a:avLst/>
            </a:prstGeom>
          </p:spPr>
        </p:pic>
        <p:pic>
          <p:nvPicPr>
            <p:cNvPr id="177" name="図 176" descr="6s.gif"/>
            <p:cNvPicPr>
              <a:picLocks noChangeAspect="1"/>
            </p:cNvPicPr>
            <p:nvPr/>
          </p:nvPicPr>
          <p:blipFill>
            <a:blip r:embed="rId10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908" y="1259362"/>
              <a:ext cx="393700" cy="596900"/>
            </a:xfrm>
            <a:prstGeom prst="rect">
              <a:avLst/>
            </a:prstGeom>
          </p:spPr>
        </p:pic>
        <p:pic>
          <p:nvPicPr>
            <p:cNvPr id="178" name="図 177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30" y="1866578"/>
              <a:ext cx="393700" cy="596900"/>
            </a:xfrm>
            <a:prstGeom prst="rect">
              <a:avLst/>
            </a:prstGeom>
          </p:spPr>
        </p:pic>
        <p:pic>
          <p:nvPicPr>
            <p:cNvPr id="179" name="図 178" descr="7z.gif"/>
            <p:cNvPicPr>
              <a:picLocks noChangeAspect="1"/>
            </p:cNvPicPr>
            <p:nvPr/>
          </p:nvPicPr>
          <p:blipFill>
            <a:blip r:embed="rId17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908" y="1866578"/>
              <a:ext cx="393700" cy="596900"/>
            </a:xfrm>
            <a:prstGeom prst="rect">
              <a:avLst/>
            </a:prstGeom>
          </p:spPr>
        </p:pic>
        <p:pic>
          <p:nvPicPr>
            <p:cNvPr id="180" name="図 179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496" y="1866578"/>
              <a:ext cx="393700" cy="596900"/>
            </a:xfrm>
            <a:prstGeom prst="rect">
              <a:avLst/>
            </a:prstGeom>
          </p:spPr>
        </p:pic>
        <p:pic>
          <p:nvPicPr>
            <p:cNvPr id="181" name="図 180" descr="6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496" y="1259362"/>
              <a:ext cx="393700" cy="596900"/>
            </a:xfrm>
            <a:prstGeom prst="rect">
              <a:avLst/>
            </a:prstGeom>
          </p:spPr>
        </p:pic>
        <p:pic>
          <p:nvPicPr>
            <p:cNvPr id="182" name="図 181" descr="4s.gif"/>
            <p:cNvPicPr>
              <a:picLocks noChangeAspect="1"/>
            </p:cNvPicPr>
            <p:nvPr/>
          </p:nvPicPr>
          <p:blipFill>
            <a:blip r:embed="rId9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319" y="1866578"/>
              <a:ext cx="393700" cy="596900"/>
            </a:xfrm>
            <a:prstGeom prst="rect">
              <a:avLst/>
            </a:prstGeom>
          </p:spPr>
        </p:pic>
      </p:grpSp>
      <p:sp>
        <p:nvSpPr>
          <p:cNvPr id="183" name="テキスト ボックス 182"/>
          <p:cNvSpPr txBox="1"/>
          <p:nvPr/>
        </p:nvSpPr>
        <p:spPr>
          <a:xfrm>
            <a:off x="5483640" y="2368743"/>
            <a:ext cx="775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12000</a:t>
            </a:r>
            <a:endParaRPr kumimoji="1" lang="ja-JP" altLang="en-US" sz="1600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716067" y="2380255"/>
            <a:ext cx="70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12000</a:t>
            </a:r>
            <a:endParaRPr kumimoji="1" lang="ja-JP" altLang="en-US" sz="16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295628" y="2380255"/>
            <a:ext cx="70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12000</a:t>
            </a:r>
            <a:endParaRPr kumimoji="1" lang="ja-JP" altLang="en-US" sz="1600" dirty="0"/>
          </a:p>
        </p:txBody>
      </p:sp>
      <p:sp>
        <p:nvSpPr>
          <p:cNvPr id="19" name="上矢印 18"/>
          <p:cNvSpPr/>
          <p:nvPr/>
        </p:nvSpPr>
        <p:spPr>
          <a:xfrm rot="19226726">
            <a:off x="5078856" y="2499303"/>
            <a:ext cx="911522" cy="2746144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6" name="直線コネクタ 185"/>
          <p:cNvCxnSpPr/>
          <p:nvPr/>
        </p:nvCxnSpPr>
        <p:spPr>
          <a:xfrm>
            <a:off x="1753309" y="4569068"/>
            <a:ext cx="8103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曲線コネクタ 186"/>
          <p:cNvCxnSpPr/>
          <p:nvPr/>
        </p:nvCxnSpPr>
        <p:spPr>
          <a:xfrm rot="5400000">
            <a:off x="781072" y="4647502"/>
            <a:ext cx="1420458" cy="12635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502110" y="2427841"/>
            <a:ext cx="6629223" cy="296444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/>
              <a:t>小松らの手法を基に</a:t>
            </a:r>
            <a:r>
              <a:rPr lang="en-US" altLang="ja-JP" sz="2400" dirty="0" smtClean="0"/>
              <a:t>...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pPr algn="ctr"/>
            <a:r>
              <a:rPr kumimoji="1" lang="ja-JP" altLang="en-US" sz="2800" dirty="0" smtClean="0"/>
              <a:t>早上がりを目指す打ち方</a:t>
            </a:r>
            <a:r>
              <a:rPr lang="ja-JP" altLang="en-US" sz="2800" dirty="0" smtClean="0"/>
              <a:t>も</a:t>
            </a:r>
            <a:r>
              <a:rPr kumimoji="1" lang="ja-JP" altLang="en-US" sz="2800" dirty="0" smtClean="0"/>
              <a:t>す</a:t>
            </a:r>
            <a:r>
              <a:rPr lang="ja-JP" altLang="en-US" sz="2800" dirty="0" smtClean="0"/>
              <a:t>る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打ち方を変えることができる</a:t>
            </a:r>
            <a:endParaRPr lang="en-US" altLang="ja-JP" sz="2800" dirty="0" smtClean="0"/>
          </a:p>
          <a:p>
            <a:pPr algn="r"/>
            <a:endParaRPr lang="en-US" altLang="ja-JP" sz="2400" dirty="0" smtClean="0"/>
          </a:p>
          <a:p>
            <a:pPr algn="r"/>
            <a:r>
              <a:rPr kumimoji="1" lang="ja-JP" altLang="en-US" sz="2400" dirty="0" smtClean="0"/>
              <a:t>手法を</a:t>
            </a:r>
            <a:r>
              <a:rPr lang="ja-JP" altLang="en-US" sz="2400" dirty="0" smtClean="0"/>
              <a:t>閃いた</a:t>
            </a:r>
            <a:endParaRPr kumimoji="1" lang="ja-JP" altLang="en-US" sz="2400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12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grpSp>
        <p:nvGrpSpPr>
          <p:cNvPr id="143" name="図形グループ 142"/>
          <p:cNvGrpSpPr/>
          <p:nvPr/>
        </p:nvGrpSpPr>
        <p:grpSpPr>
          <a:xfrm>
            <a:off x="7257743" y="3297576"/>
            <a:ext cx="1886257" cy="3092552"/>
            <a:chOff x="6764484" y="2122307"/>
            <a:chExt cx="2323415" cy="3809280"/>
          </a:xfrm>
        </p:grpSpPr>
        <p:grpSp>
          <p:nvGrpSpPr>
            <p:cNvPr id="159" name="図形グループ 158"/>
            <p:cNvGrpSpPr/>
            <p:nvPr/>
          </p:nvGrpSpPr>
          <p:grpSpPr>
            <a:xfrm>
              <a:off x="6764484" y="2122307"/>
              <a:ext cx="2323415" cy="3809280"/>
              <a:chOff x="4918294" y="0"/>
              <a:chExt cx="4182938" cy="6858000"/>
            </a:xfrm>
          </p:grpSpPr>
          <p:pic>
            <p:nvPicPr>
              <p:cNvPr id="188" name="図 187"/>
              <p:cNvPicPr>
                <a:picLocks noChangeAspect="1"/>
              </p:cNvPicPr>
              <p:nvPr/>
            </p:nvPicPr>
            <p:blipFill rotWithShape="1">
              <a:blip r:embed="rId18"/>
              <a:srcRect l="81685"/>
              <a:stretch/>
            </p:blipFill>
            <p:spPr>
              <a:xfrm>
                <a:off x="8250244" y="0"/>
                <a:ext cx="850988" cy="6858000"/>
              </a:xfrm>
              <a:prstGeom prst="rect">
                <a:avLst/>
              </a:prstGeom>
            </p:spPr>
          </p:pic>
          <p:pic>
            <p:nvPicPr>
              <p:cNvPr id="189" name="図 188"/>
              <p:cNvPicPr>
                <a:picLocks noChangeAspect="1"/>
              </p:cNvPicPr>
              <p:nvPr/>
            </p:nvPicPr>
            <p:blipFill rotWithShape="1">
              <a:blip r:embed="rId18"/>
              <a:srcRect l="8659" r="19628" b="36632"/>
              <a:stretch/>
            </p:blipFill>
            <p:spPr>
              <a:xfrm>
                <a:off x="4918294" y="0"/>
                <a:ext cx="3331950" cy="4345785"/>
              </a:xfrm>
              <a:prstGeom prst="rect">
                <a:avLst/>
              </a:prstGeom>
            </p:spPr>
          </p:pic>
        </p:grpSp>
        <p:sp>
          <p:nvSpPr>
            <p:cNvPr id="174" name="正方形/長方形 173"/>
            <p:cNvSpPr/>
            <p:nvPr/>
          </p:nvSpPr>
          <p:spPr>
            <a:xfrm rot="18957165">
              <a:off x="7274236" y="2802827"/>
              <a:ext cx="1205608" cy="3212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02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 animBg="1"/>
      <p:bldP spid="22" grpId="0" animBg="1"/>
      <p:bldP spid="23" grpId="0"/>
      <p:bldP spid="18" grpId="0" animBg="1"/>
      <p:bldP spid="4" grpId="0" animBg="1"/>
      <p:bldP spid="8" grpId="0"/>
      <p:bldP spid="84" grpId="0"/>
      <p:bldP spid="85" grpId="0"/>
      <p:bldP spid="92" grpId="0"/>
      <p:bldP spid="101" grpId="0"/>
      <p:bldP spid="7" grpId="0"/>
      <p:bldP spid="109" grpId="0" animBg="1"/>
      <p:bldP spid="110" grpId="0" animBg="1"/>
      <p:bldP spid="111" grpId="0" animBg="1"/>
      <p:bldP spid="128" grpId="0" animBg="1"/>
      <p:bldP spid="147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83" grpId="0"/>
      <p:bldP spid="184" grpId="0"/>
      <p:bldP spid="185" grpId="0"/>
      <p:bldP spid="1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7F7F7F"/>
                </a:solidFill>
              </a:rPr>
              <a:t>背景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一人麻雀のルール</a:t>
            </a:r>
            <a:endParaRPr lang="en-US" altLang="ja-JP" dirty="0">
              <a:solidFill>
                <a:srgbClr val="7F7F7F"/>
              </a:solidFill>
            </a:endParaRPr>
          </a:p>
          <a:p>
            <a:r>
              <a:rPr kumimoji="1" lang="ja-JP" altLang="en-US" dirty="0" smtClean="0">
                <a:solidFill>
                  <a:srgbClr val="7F7F7F"/>
                </a:solidFill>
              </a:rPr>
              <a:t>既存手法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lvl="1">
              <a:buFont typeface="Arial"/>
              <a:buChar char="•"/>
            </a:pPr>
            <a:r>
              <a:rPr kumimoji="1" lang="ja-JP" altLang="en-US" dirty="0" smtClean="0">
                <a:solidFill>
                  <a:srgbClr val="7F7F7F"/>
                </a:solidFill>
              </a:rPr>
              <a:t>早上がりを目指す素朴な手法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lvl="1">
              <a:buFont typeface="Arial"/>
              <a:buChar char="•"/>
            </a:pPr>
            <a:r>
              <a:rPr lang="ja-JP" altLang="en-US" dirty="0" smtClean="0">
                <a:solidFill>
                  <a:srgbClr val="7F7F7F"/>
                </a:solidFill>
                <a:latin typeface="+mn-ea"/>
              </a:rPr>
              <a:t>小松らの手法</a:t>
            </a:r>
            <a:r>
              <a:rPr lang="en-US" altLang="ja-JP" dirty="0" smtClean="0">
                <a:solidFill>
                  <a:srgbClr val="7F7F7F"/>
                </a:solidFill>
                <a:latin typeface="+mn-ea"/>
              </a:rPr>
              <a:t>[2012]</a:t>
            </a:r>
            <a:endParaRPr kumimoji="1" lang="en-US" altLang="ja-JP" dirty="0" smtClean="0">
              <a:solidFill>
                <a:srgbClr val="7F7F7F"/>
              </a:solidFill>
              <a:latin typeface="+mn-ea"/>
            </a:endParaRPr>
          </a:p>
          <a:p>
            <a:r>
              <a:rPr lang="ja-JP" altLang="en-US" dirty="0" smtClean="0"/>
              <a:t>提案手法</a:t>
            </a:r>
            <a:endParaRPr lang="en-US" altLang="ja-JP" dirty="0"/>
          </a:p>
          <a:p>
            <a:r>
              <a:rPr lang="ja-JP" altLang="en-US" dirty="0" smtClean="0">
                <a:solidFill>
                  <a:srgbClr val="7F7F7F"/>
                </a:solidFill>
              </a:rPr>
              <a:t>実験</a:t>
            </a:r>
            <a:endParaRPr lang="en-US" altLang="ja-JP" dirty="0" smtClean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まとめ</a:t>
            </a:r>
            <a:endParaRPr lang="en-US" altLang="ja-JP" dirty="0" smtClean="0">
              <a:solidFill>
                <a:srgbClr val="7F7F7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13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49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129346" y="1224509"/>
            <a:ext cx="8901475" cy="5539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37" y="967001"/>
            <a:ext cx="250381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提案手法のプレイアウト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843939" y="3877483"/>
            <a:ext cx="547556" cy="429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図形グループ 25"/>
          <p:cNvGrpSpPr/>
          <p:nvPr/>
        </p:nvGrpSpPr>
        <p:grpSpPr>
          <a:xfrm>
            <a:off x="382277" y="4398486"/>
            <a:ext cx="5643880" cy="596900"/>
            <a:chOff x="550574" y="6261215"/>
            <a:chExt cx="5643880" cy="596900"/>
          </a:xfrm>
        </p:grpSpPr>
        <p:pic>
          <p:nvPicPr>
            <p:cNvPr id="27" name="図 26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74" y="6261215"/>
              <a:ext cx="393700" cy="596900"/>
            </a:xfrm>
            <a:prstGeom prst="rect">
              <a:avLst/>
            </a:prstGeom>
          </p:spPr>
        </p:pic>
        <p:pic>
          <p:nvPicPr>
            <p:cNvPr id="28" name="図 27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34" y="6261215"/>
              <a:ext cx="393700" cy="596900"/>
            </a:xfrm>
            <a:prstGeom prst="rect">
              <a:avLst/>
            </a:prstGeom>
          </p:spPr>
        </p:pic>
        <p:pic>
          <p:nvPicPr>
            <p:cNvPr id="29" name="図 28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154" y="6261215"/>
              <a:ext cx="393700" cy="596900"/>
            </a:xfrm>
            <a:prstGeom prst="rect">
              <a:avLst/>
            </a:prstGeom>
          </p:spPr>
        </p:pic>
        <p:pic>
          <p:nvPicPr>
            <p:cNvPr id="30" name="図 29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014" y="6261215"/>
              <a:ext cx="393700" cy="596900"/>
            </a:xfrm>
            <a:prstGeom prst="rect">
              <a:avLst/>
            </a:prstGeom>
          </p:spPr>
        </p:pic>
        <p:pic>
          <p:nvPicPr>
            <p:cNvPr id="31" name="図 30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74" y="6261215"/>
              <a:ext cx="393700" cy="596900"/>
            </a:xfrm>
            <a:prstGeom prst="rect">
              <a:avLst/>
            </a:prstGeom>
          </p:spPr>
        </p:pic>
        <p:pic>
          <p:nvPicPr>
            <p:cNvPr id="32" name="図 31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594" y="6261215"/>
              <a:ext cx="393700" cy="596900"/>
            </a:xfrm>
            <a:prstGeom prst="rect">
              <a:avLst/>
            </a:prstGeom>
          </p:spPr>
        </p:pic>
        <p:pic>
          <p:nvPicPr>
            <p:cNvPr id="33" name="図 32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14" y="6261215"/>
              <a:ext cx="393700" cy="596900"/>
            </a:xfrm>
            <a:prstGeom prst="rect">
              <a:avLst/>
            </a:prstGeom>
          </p:spPr>
        </p:pic>
        <p:pic>
          <p:nvPicPr>
            <p:cNvPr id="34" name="図 33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174" y="6261215"/>
              <a:ext cx="393700" cy="596900"/>
            </a:xfrm>
            <a:prstGeom prst="rect">
              <a:avLst/>
            </a:prstGeom>
          </p:spPr>
        </p:pic>
        <p:pic>
          <p:nvPicPr>
            <p:cNvPr id="35" name="図 34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034" y="6261215"/>
              <a:ext cx="393700" cy="596900"/>
            </a:xfrm>
            <a:prstGeom prst="rect">
              <a:avLst/>
            </a:prstGeom>
          </p:spPr>
        </p:pic>
        <p:pic>
          <p:nvPicPr>
            <p:cNvPr id="36" name="図 35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894" y="6261215"/>
              <a:ext cx="393700" cy="596900"/>
            </a:xfrm>
            <a:prstGeom prst="rect">
              <a:avLst/>
            </a:prstGeom>
          </p:spPr>
        </p:pic>
        <p:pic>
          <p:nvPicPr>
            <p:cNvPr id="37" name="図 36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754" y="6261215"/>
              <a:ext cx="393700" cy="596900"/>
            </a:xfrm>
            <a:prstGeom prst="rect">
              <a:avLst/>
            </a:prstGeom>
          </p:spPr>
        </p:pic>
        <p:pic>
          <p:nvPicPr>
            <p:cNvPr id="38" name="図 37" descr="8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294" y="6261215"/>
              <a:ext cx="393700" cy="596900"/>
            </a:xfrm>
            <a:prstGeom prst="rect">
              <a:avLst/>
            </a:prstGeom>
          </p:spPr>
        </p:pic>
        <p:pic>
          <p:nvPicPr>
            <p:cNvPr id="39" name="図 38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34" y="6261215"/>
              <a:ext cx="393700" cy="596900"/>
            </a:xfrm>
            <a:prstGeom prst="rect">
              <a:avLst/>
            </a:prstGeom>
          </p:spPr>
        </p:pic>
        <p:pic>
          <p:nvPicPr>
            <p:cNvPr id="40" name="図 39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454" y="6261215"/>
              <a:ext cx="393700" cy="596900"/>
            </a:xfrm>
            <a:prstGeom prst="rect">
              <a:avLst/>
            </a:prstGeom>
          </p:spPr>
        </p:pic>
      </p:grpSp>
      <p:sp>
        <p:nvSpPr>
          <p:cNvPr id="57" name="正方形/長方形 56"/>
          <p:cNvSpPr/>
          <p:nvPr/>
        </p:nvSpPr>
        <p:spPr>
          <a:xfrm>
            <a:off x="9309281" y="3877658"/>
            <a:ext cx="3367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Times"/>
                <a:cs typeface="Times"/>
              </a:rPr>
              <a:t>報酬</a:t>
            </a:r>
            <a:r>
              <a:rPr lang="en-US" altLang="ja-JP" sz="2400" dirty="0" smtClean="0">
                <a:latin typeface="Times"/>
                <a:cs typeface="Times"/>
              </a:rPr>
              <a:t>:α*12000+</a:t>
            </a:r>
            <a:r>
              <a:rPr lang="en-US" altLang="ja-JP" sz="2400" dirty="0">
                <a:latin typeface="Times"/>
                <a:cs typeface="Times"/>
              </a:rPr>
              <a:t>(1-α)</a:t>
            </a:r>
            <a:r>
              <a:rPr lang="en-US" altLang="ja-JP" sz="2400" dirty="0" smtClean="0">
                <a:latin typeface="Times"/>
                <a:cs typeface="Times"/>
              </a:rPr>
              <a:t>*10</a:t>
            </a:r>
            <a:endParaRPr lang="ja-JP" altLang="en-US" sz="2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485281" y="4041729"/>
            <a:ext cx="362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上がり点：</a:t>
            </a:r>
            <a:r>
              <a:rPr kumimoji="1" lang="en-US" altLang="ja-JP" dirty="0" smtClean="0"/>
              <a:t>12000</a:t>
            </a:r>
            <a:r>
              <a:rPr kumimoji="1" lang="ja-JP" altLang="en-US" dirty="0" smtClean="0"/>
              <a:t>点</a:t>
            </a:r>
            <a:r>
              <a:rPr lang="ja-JP" altLang="ja-JP" dirty="0" smtClean="0"/>
              <a:t>　</a:t>
            </a:r>
            <a:r>
              <a:rPr lang="ja-JP" altLang="en-US" dirty="0" smtClean="0"/>
              <a:t>使用枚数：</a:t>
            </a:r>
            <a:r>
              <a:rPr lang="en-US" altLang="ja-JP" dirty="0" smtClean="0"/>
              <a:t>10</a:t>
            </a:r>
            <a:r>
              <a:rPr lang="ja-JP" altLang="en-US" dirty="0" smtClean="0"/>
              <a:t>枚</a:t>
            </a:r>
            <a:endParaRPr lang="en-US" altLang="ja-JP" dirty="0" smtClean="0"/>
          </a:p>
        </p:txBody>
      </p:sp>
      <p:sp>
        <p:nvSpPr>
          <p:cNvPr id="59" name="四角形吹き出し 58"/>
          <p:cNvSpPr/>
          <p:nvPr/>
        </p:nvSpPr>
        <p:spPr>
          <a:xfrm>
            <a:off x="1338369" y="2542913"/>
            <a:ext cx="1369496" cy="384828"/>
          </a:xfrm>
          <a:prstGeom prst="wedgeRectCallout">
            <a:avLst>
              <a:gd name="adj1" fmla="val 32046"/>
              <a:gd name="adj2" fmla="val -863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点数の高さ</a:t>
            </a:r>
            <a:endParaRPr kumimoji="1" lang="en-US" altLang="ja-JP" dirty="0" smtClean="0"/>
          </a:p>
        </p:txBody>
      </p:sp>
      <p:grpSp>
        <p:nvGrpSpPr>
          <p:cNvPr id="54" name="図形グループ 53"/>
          <p:cNvGrpSpPr/>
          <p:nvPr/>
        </p:nvGrpSpPr>
        <p:grpSpPr>
          <a:xfrm>
            <a:off x="329218" y="3079328"/>
            <a:ext cx="5643959" cy="596900"/>
            <a:chOff x="1583111" y="308292"/>
            <a:chExt cx="5643959" cy="596900"/>
          </a:xfrm>
        </p:grpSpPr>
        <p:pic>
          <p:nvPicPr>
            <p:cNvPr id="55" name="図 54" descr="3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43" y="308292"/>
              <a:ext cx="393700" cy="596900"/>
            </a:xfrm>
            <a:prstGeom prst="rect">
              <a:avLst/>
            </a:prstGeom>
          </p:spPr>
        </p:pic>
        <p:pic>
          <p:nvPicPr>
            <p:cNvPr id="56" name="図 55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709" y="308292"/>
              <a:ext cx="393700" cy="596900"/>
            </a:xfrm>
            <a:prstGeom prst="rect">
              <a:avLst/>
            </a:prstGeom>
          </p:spPr>
        </p:pic>
        <p:pic>
          <p:nvPicPr>
            <p:cNvPr id="61" name="図 60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575" y="308292"/>
              <a:ext cx="393700" cy="596900"/>
            </a:xfrm>
            <a:prstGeom prst="rect">
              <a:avLst/>
            </a:prstGeom>
          </p:spPr>
        </p:pic>
        <p:pic>
          <p:nvPicPr>
            <p:cNvPr id="62" name="図 61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441" y="308292"/>
              <a:ext cx="393700" cy="596900"/>
            </a:xfrm>
            <a:prstGeom prst="rect">
              <a:avLst/>
            </a:prstGeom>
          </p:spPr>
        </p:pic>
        <p:pic>
          <p:nvPicPr>
            <p:cNvPr id="63" name="図 62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307" y="308292"/>
              <a:ext cx="393700" cy="596900"/>
            </a:xfrm>
            <a:prstGeom prst="rect">
              <a:avLst/>
            </a:prstGeom>
          </p:spPr>
        </p:pic>
        <p:pic>
          <p:nvPicPr>
            <p:cNvPr id="64" name="図 63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173" y="308292"/>
              <a:ext cx="393700" cy="596900"/>
            </a:xfrm>
            <a:prstGeom prst="rect">
              <a:avLst/>
            </a:prstGeom>
          </p:spPr>
        </p:pic>
        <p:pic>
          <p:nvPicPr>
            <p:cNvPr id="65" name="図 64" descr="9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039" y="308292"/>
              <a:ext cx="393700" cy="596900"/>
            </a:xfrm>
            <a:prstGeom prst="rect">
              <a:avLst/>
            </a:prstGeom>
          </p:spPr>
        </p:pic>
        <p:pic>
          <p:nvPicPr>
            <p:cNvPr id="66" name="図 65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905" y="308292"/>
              <a:ext cx="393700" cy="596900"/>
            </a:xfrm>
            <a:prstGeom prst="rect">
              <a:avLst/>
            </a:prstGeom>
          </p:spPr>
        </p:pic>
        <p:pic>
          <p:nvPicPr>
            <p:cNvPr id="67" name="図 66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771" y="308292"/>
              <a:ext cx="393700" cy="596900"/>
            </a:xfrm>
            <a:prstGeom prst="rect">
              <a:avLst/>
            </a:prstGeom>
          </p:spPr>
        </p:pic>
        <p:pic>
          <p:nvPicPr>
            <p:cNvPr id="68" name="図 67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637" y="308292"/>
              <a:ext cx="393700" cy="596900"/>
            </a:xfrm>
            <a:prstGeom prst="rect">
              <a:avLst/>
            </a:prstGeom>
          </p:spPr>
        </p:pic>
        <p:pic>
          <p:nvPicPr>
            <p:cNvPr id="69" name="図 68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503" y="308292"/>
              <a:ext cx="393700" cy="596900"/>
            </a:xfrm>
            <a:prstGeom prst="rect">
              <a:avLst/>
            </a:prstGeom>
          </p:spPr>
        </p:pic>
        <p:pic>
          <p:nvPicPr>
            <p:cNvPr id="70" name="図 69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370" y="308292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1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11" y="308292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2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977" y="308292"/>
              <a:ext cx="393700" cy="596900"/>
            </a:xfrm>
            <a:prstGeom prst="rect">
              <a:avLst/>
            </a:prstGeom>
          </p:spPr>
        </p:pic>
      </p:grpSp>
      <p:sp>
        <p:nvSpPr>
          <p:cNvPr id="73" name="加算記号 72"/>
          <p:cNvSpPr/>
          <p:nvPr/>
        </p:nvSpPr>
        <p:spPr>
          <a:xfrm>
            <a:off x="6131948" y="3013559"/>
            <a:ext cx="642759" cy="720080"/>
          </a:xfrm>
          <a:prstGeom prst="mathPlus">
            <a:avLst>
              <a:gd name="adj1" fmla="val 19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図形グループ 76"/>
          <p:cNvGrpSpPr/>
          <p:nvPr/>
        </p:nvGrpSpPr>
        <p:grpSpPr>
          <a:xfrm>
            <a:off x="6940750" y="2715478"/>
            <a:ext cx="1595466" cy="1204116"/>
            <a:chOff x="7057409" y="1016310"/>
            <a:chExt cx="1595466" cy="1204116"/>
          </a:xfrm>
        </p:grpSpPr>
        <p:pic>
          <p:nvPicPr>
            <p:cNvPr id="78" name="図 77" descr="8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016310"/>
              <a:ext cx="393700" cy="596900"/>
            </a:xfrm>
            <a:prstGeom prst="rect">
              <a:avLst/>
            </a:prstGeom>
          </p:spPr>
        </p:pic>
        <p:pic>
          <p:nvPicPr>
            <p:cNvPr id="79" name="図 78" descr="2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016310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016310"/>
              <a:ext cx="393700" cy="596900"/>
            </a:xfrm>
            <a:prstGeom prst="rect">
              <a:avLst/>
            </a:prstGeom>
          </p:spPr>
        </p:pic>
        <p:pic>
          <p:nvPicPr>
            <p:cNvPr id="81" name="図 80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623526"/>
              <a:ext cx="393700" cy="596900"/>
            </a:xfrm>
            <a:prstGeom prst="rect">
              <a:avLst/>
            </a:prstGeom>
          </p:spPr>
        </p:pic>
        <p:pic>
          <p:nvPicPr>
            <p:cNvPr id="82" name="図 81" descr="7z.gif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623526"/>
              <a:ext cx="393700" cy="596900"/>
            </a:xfrm>
            <a:prstGeom prst="rect">
              <a:avLst/>
            </a:prstGeom>
          </p:spPr>
        </p:pic>
        <p:pic>
          <p:nvPicPr>
            <p:cNvPr id="83" name="図 82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623526"/>
              <a:ext cx="393700" cy="596900"/>
            </a:xfrm>
            <a:prstGeom prst="rect">
              <a:avLst/>
            </a:prstGeom>
          </p:spPr>
        </p:pic>
        <p:pic>
          <p:nvPicPr>
            <p:cNvPr id="84" name="図 83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016310"/>
              <a:ext cx="393700" cy="596900"/>
            </a:xfrm>
            <a:prstGeom prst="rect">
              <a:avLst/>
            </a:prstGeom>
          </p:spPr>
        </p:pic>
        <p:pic>
          <p:nvPicPr>
            <p:cNvPr id="85" name="図 84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623526"/>
              <a:ext cx="393700" cy="596900"/>
            </a:xfrm>
            <a:prstGeom prst="rect">
              <a:avLst/>
            </a:prstGeom>
          </p:spPr>
        </p:pic>
      </p:grp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48613"/>
              </p:ext>
            </p:extLst>
          </p:nvPr>
        </p:nvGraphicFramePr>
        <p:xfrm>
          <a:off x="6172200" y="4308090"/>
          <a:ext cx="25400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" name="数式" r:id="rId19" imgW="1371600" imgH="393700" progId="Equation.3">
                  <p:embed/>
                </p:oleObj>
              </mc:Choice>
              <mc:Fallback>
                <p:oleObj name="数式" r:id="rId19" imgW="137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72200" y="4308090"/>
                        <a:ext cx="2540000" cy="72866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13794" y="1546817"/>
            <a:ext cx="12105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報酬：</a:t>
            </a:r>
            <a:endParaRPr kumimoji="1" lang="ja-JP" altLang="en-US" sz="3200" dirty="0"/>
          </a:p>
        </p:txBody>
      </p:sp>
      <p:sp>
        <p:nvSpPr>
          <p:cNvPr id="106" name="左大かっこ 105"/>
          <p:cNvSpPr/>
          <p:nvPr/>
        </p:nvSpPr>
        <p:spPr>
          <a:xfrm rot="16200000">
            <a:off x="-1272326" y="2062480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407525" y="4995385"/>
            <a:ext cx="5600368" cy="124086"/>
            <a:chOff x="407525" y="4995385"/>
            <a:chExt cx="5600368" cy="124086"/>
          </a:xfrm>
        </p:grpSpPr>
        <p:sp>
          <p:nvSpPr>
            <p:cNvPr id="107" name="左大かっこ 106"/>
            <p:cNvSpPr/>
            <p:nvPr/>
          </p:nvSpPr>
          <p:spPr>
            <a:xfrm rot="16200000">
              <a:off x="4351238" y="4686966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左大かっこ 108"/>
            <p:cNvSpPr/>
            <p:nvPr/>
          </p:nvSpPr>
          <p:spPr>
            <a:xfrm rot="16200000">
              <a:off x="5363289" y="4474868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左大かっこ 109"/>
            <p:cNvSpPr/>
            <p:nvPr/>
          </p:nvSpPr>
          <p:spPr>
            <a:xfrm rot="16200000">
              <a:off x="2734718" y="3885049"/>
              <a:ext cx="118960" cy="2339631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左大かっこ 110"/>
            <p:cNvSpPr/>
            <p:nvPr/>
          </p:nvSpPr>
          <p:spPr>
            <a:xfrm rot="16200000">
              <a:off x="928043" y="4474868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左大かっこ 114"/>
          <p:cNvSpPr/>
          <p:nvPr/>
        </p:nvSpPr>
        <p:spPr>
          <a:xfrm rot="16200000">
            <a:off x="-1363040" y="3924423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左大かっこ 118"/>
          <p:cNvSpPr/>
          <p:nvPr/>
        </p:nvSpPr>
        <p:spPr>
          <a:xfrm rot="16200000">
            <a:off x="-1269838" y="2905929"/>
            <a:ext cx="112937" cy="1158952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61344" y="3660034"/>
            <a:ext cx="5589278" cy="127398"/>
            <a:chOff x="361344" y="3660034"/>
            <a:chExt cx="5589278" cy="127398"/>
          </a:xfrm>
        </p:grpSpPr>
        <p:sp>
          <p:nvSpPr>
            <p:cNvPr id="112" name="左大かっこ 111"/>
            <p:cNvSpPr/>
            <p:nvPr/>
          </p:nvSpPr>
          <p:spPr>
            <a:xfrm rot="16200000">
              <a:off x="5306018" y="3139516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左大かっこ 112"/>
            <p:cNvSpPr/>
            <p:nvPr/>
          </p:nvSpPr>
          <p:spPr>
            <a:xfrm rot="16200000">
              <a:off x="3288053" y="3142829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左大かっこ 113"/>
            <p:cNvSpPr/>
            <p:nvPr/>
          </p:nvSpPr>
          <p:spPr>
            <a:xfrm rot="16200000">
              <a:off x="881862" y="3142829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左大かっこ 122"/>
            <p:cNvSpPr/>
            <p:nvPr/>
          </p:nvSpPr>
          <p:spPr>
            <a:xfrm rot="16200000">
              <a:off x="2280488" y="3351614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左大かっこ 123"/>
            <p:cNvSpPr/>
            <p:nvPr/>
          </p:nvSpPr>
          <p:spPr>
            <a:xfrm rot="16200000">
              <a:off x="4308399" y="3351614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5" name="図形グループ 124"/>
          <p:cNvGrpSpPr/>
          <p:nvPr/>
        </p:nvGrpSpPr>
        <p:grpSpPr>
          <a:xfrm>
            <a:off x="334300" y="3075353"/>
            <a:ext cx="5643959" cy="596900"/>
            <a:chOff x="7630817" y="500808"/>
            <a:chExt cx="5643959" cy="596900"/>
          </a:xfrm>
        </p:grpSpPr>
        <p:pic>
          <p:nvPicPr>
            <p:cNvPr id="126" name="図 125" descr="3m.gif"/>
            <p:cNvPicPr>
              <a:picLocks noChangeAspect="1"/>
            </p:cNvPicPr>
            <p:nvPr/>
          </p:nvPicPr>
          <p:blipFill>
            <a:blip r:embed="rId14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549" y="500808"/>
              <a:ext cx="393700" cy="596900"/>
            </a:xfrm>
            <a:prstGeom prst="rect">
              <a:avLst/>
            </a:prstGeom>
          </p:spPr>
        </p:pic>
        <p:pic>
          <p:nvPicPr>
            <p:cNvPr id="127" name="図 126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2415" y="500808"/>
              <a:ext cx="393700" cy="596900"/>
            </a:xfrm>
            <a:prstGeom prst="rect">
              <a:avLst/>
            </a:prstGeom>
          </p:spPr>
        </p:pic>
        <p:pic>
          <p:nvPicPr>
            <p:cNvPr id="128" name="図 127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281" y="500808"/>
              <a:ext cx="393700" cy="596900"/>
            </a:xfrm>
            <a:prstGeom prst="rect">
              <a:avLst/>
            </a:prstGeom>
          </p:spPr>
        </p:pic>
        <p:pic>
          <p:nvPicPr>
            <p:cNvPr id="129" name="図 128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147" y="500808"/>
              <a:ext cx="393700" cy="596900"/>
            </a:xfrm>
            <a:prstGeom prst="rect">
              <a:avLst/>
            </a:prstGeom>
          </p:spPr>
        </p:pic>
        <p:pic>
          <p:nvPicPr>
            <p:cNvPr id="130" name="図 129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013" y="500808"/>
              <a:ext cx="393700" cy="596900"/>
            </a:xfrm>
            <a:prstGeom prst="rect">
              <a:avLst/>
            </a:prstGeom>
          </p:spPr>
        </p:pic>
        <p:pic>
          <p:nvPicPr>
            <p:cNvPr id="131" name="図 130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879" y="500808"/>
              <a:ext cx="393700" cy="596900"/>
            </a:xfrm>
            <a:prstGeom prst="rect">
              <a:avLst/>
            </a:prstGeom>
          </p:spPr>
        </p:pic>
        <p:pic>
          <p:nvPicPr>
            <p:cNvPr id="132" name="図 131" descr="9p.gif"/>
            <p:cNvPicPr>
              <a:picLocks noChangeAspect="1"/>
            </p:cNvPicPr>
            <p:nvPr/>
          </p:nvPicPr>
          <p:blipFill>
            <a:blip r:embed="rId15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745" y="500808"/>
              <a:ext cx="393700" cy="596900"/>
            </a:xfrm>
            <a:prstGeom prst="rect">
              <a:avLst/>
            </a:prstGeom>
          </p:spPr>
        </p:pic>
        <p:pic>
          <p:nvPicPr>
            <p:cNvPr id="133" name="図 132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5611" y="500808"/>
              <a:ext cx="393700" cy="596900"/>
            </a:xfrm>
            <a:prstGeom prst="rect">
              <a:avLst/>
            </a:prstGeom>
          </p:spPr>
        </p:pic>
        <p:pic>
          <p:nvPicPr>
            <p:cNvPr id="134" name="図 133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9477" y="500808"/>
              <a:ext cx="393700" cy="596900"/>
            </a:xfrm>
            <a:prstGeom prst="rect">
              <a:avLst/>
            </a:prstGeom>
          </p:spPr>
        </p:pic>
        <p:pic>
          <p:nvPicPr>
            <p:cNvPr id="135" name="図 134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3343" y="500808"/>
              <a:ext cx="393700" cy="596900"/>
            </a:xfrm>
            <a:prstGeom prst="rect">
              <a:avLst/>
            </a:prstGeom>
          </p:spPr>
        </p:pic>
        <p:pic>
          <p:nvPicPr>
            <p:cNvPr id="136" name="図 135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7209" y="500808"/>
              <a:ext cx="393700" cy="596900"/>
            </a:xfrm>
            <a:prstGeom prst="rect">
              <a:avLst/>
            </a:prstGeom>
          </p:spPr>
        </p:pic>
        <p:pic>
          <p:nvPicPr>
            <p:cNvPr id="137" name="図 136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1076" y="500808"/>
              <a:ext cx="393700" cy="596900"/>
            </a:xfrm>
            <a:prstGeom prst="rect">
              <a:avLst/>
            </a:prstGeom>
          </p:spPr>
        </p:pic>
        <p:pic>
          <p:nvPicPr>
            <p:cNvPr id="138" name="図 137" descr="1m.gif"/>
            <p:cNvPicPr>
              <a:picLocks noChangeAspect="1"/>
            </p:cNvPicPr>
            <p:nvPr/>
          </p:nvPicPr>
          <p:blipFill>
            <a:blip r:embed="rId16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817" y="500808"/>
              <a:ext cx="393700" cy="596900"/>
            </a:xfrm>
            <a:prstGeom prst="rect">
              <a:avLst/>
            </a:prstGeom>
          </p:spPr>
        </p:pic>
        <p:pic>
          <p:nvPicPr>
            <p:cNvPr id="139" name="図 138" descr="2m.gif"/>
            <p:cNvPicPr>
              <a:picLocks noChangeAspect="1"/>
            </p:cNvPicPr>
            <p:nvPr/>
          </p:nvPicPr>
          <p:blipFill>
            <a:blip r:embed="rId17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683" y="500808"/>
              <a:ext cx="393700" cy="596900"/>
            </a:xfrm>
            <a:prstGeom prst="rect">
              <a:avLst/>
            </a:prstGeom>
          </p:spPr>
        </p:pic>
      </p:grpSp>
      <p:grpSp>
        <p:nvGrpSpPr>
          <p:cNvPr id="140" name="図形グループ 139"/>
          <p:cNvGrpSpPr/>
          <p:nvPr/>
        </p:nvGrpSpPr>
        <p:grpSpPr>
          <a:xfrm>
            <a:off x="6947640" y="2722202"/>
            <a:ext cx="1595466" cy="1204116"/>
            <a:chOff x="9288730" y="1259362"/>
            <a:chExt cx="1595466" cy="1204116"/>
          </a:xfrm>
        </p:grpSpPr>
        <p:pic>
          <p:nvPicPr>
            <p:cNvPr id="141" name="図 140" descr="8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30" y="1259362"/>
              <a:ext cx="393700" cy="596900"/>
            </a:xfrm>
            <a:prstGeom prst="rect">
              <a:avLst/>
            </a:prstGeom>
          </p:spPr>
        </p:pic>
        <p:pic>
          <p:nvPicPr>
            <p:cNvPr id="142" name="図 141" descr="2m.gif"/>
            <p:cNvPicPr>
              <a:picLocks noChangeAspect="1"/>
            </p:cNvPicPr>
            <p:nvPr/>
          </p:nvPicPr>
          <p:blipFill>
            <a:blip r:embed="rId17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319" y="1259362"/>
              <a:ext cx="393700" cy="596900"/>
            </a:xfrm>
            <a:prstGeom prst="rect">
              <a:avLst/>
            </a:prstGeom>
          </p:spPr>
        </p:pic>
        <p:pic>
          <p:nvPicPr>
            <p:cNvPr id="143" name="図 142" descr="6s.gif"/>
            <p:cNvPicPr>
              <a:picLocks noChangeAspect="1"/>
            </p:cNvPicPr>
            <p:nvPr/>
          </p:nvPicPr>
          <p:blipFill>
            <a:blip r:embed="rId10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908" y="1259362"/>
              <a:ext cx="393700" cy="596900"/>
            </a:xfrm>
            <a:prstGeom prst="rect">
              <a:avLst/>
            </a:prstGeom>
          </p:spPr>
        </p:pic>
        <p:pic>
          <p:nvPicPr>
            <p:cNvPr id="144" name="図 143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30" y="1866578"/>
              <a:ext cx="393700" cy="596900"/>
            </a:xfrm>
            <a:prstGeom prst="rect">
              <a:avLst/>
            </a:prstGeom>
          </p:spPr>
        </p:pic>
        <p:pic>
          <p:nvPicPr>
            <p:cNvPr id="145" name="図 144" descr="7z.gif"/>
            <p:cNvPicPr>
              <a:picLocks noChangeAspect="1"/>
            </p:cNvPicPr>
            <p:nvPr/>
          </p:nvPicPr>
          <p:blipFill>
            <a:blip r:embed="rId18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908" y="1866578"/>
              <a:ext cx="393700" cy="596900"/>
            </a:xfrm>
            <a:prstGeom prst="rect">
              <a:avLst/>
            </a:prstGeom>
          </p:spPr>
        </p:pic>
        <p:pic>
          <p:nvPicPr>
            <p:cNvPr id="146" name="図 145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496" y="1866578"/>
              <a:ext cx="393700" cy="596900"/>
            </a:xfrm>
            <a:prstGeom prst="rect">
              <a:avLst/>
            </a:prstGeom>
          </p:spPr>
        </p:pic>
        <p:pic>
          <p:nvPicPr>
            <p:cNvPr id="147" name="図 146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496" y="1259362"/>
              <a:ext cx="393700" cy="596900"/>
            </a:xfrm>
            <a:prstGeom prst="rect">
              <a:avLst/>
            </a:prstGeom>
          </p:spPr>
        </p:pic>
        <p:pic>
          <p:nvPicPr>
            <p:cNvPr id="148" name="図 147" descr="4s.gif"/>
            <p:cNvPicPr>
              <a:picLocks noChangeAspect="1"/>
            </p:cNvPicPr>
            <p:nvPr/>
          </p:nvPicPr>
          <p:blipFill>
            <a:blip r:embed="rId9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319" y="1866578"/>
              <a:ext cx="393700" cy="596900"/>
            </a:xfrm>
            <a:prstGeom prst="rect">
              <a:avLst/>
            </a:prstGeom>
          </p:spPr>
        </p:pic>
      </p:grpSp>
      <p:sp>
        <p:nvSpPr>
          <p:cNvPr id="149" name="ドーナツ 148"/>
          <p:cNvSpPr/>
          <p:nvPr/>
        </p:nvSpPr>
        <p:spPr>
          <a:xfrm>
            <a:off x="186359" y="3005883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0" name="ドーナツ 149"/>
          <p:cNvSpPr/>
          <p:nvPr/>
        </p:nvSpPr>
        <p:spPr>
          <a:xfrm>
            <a:off x="592897" y="3007644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1" name="ドーナツ 150"/>
          <p:cNvSpPr/>
          <p:nvPr/>
        </p:nvSpPr>
        <p:spPr>
          <a:xfrm>
            <a:off x="980037" y="3007714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2" name="ドーナツ 151"/>
          <p:cNvSpPr/>
          <p:nvPr/>
        </p:nvSpPr>
        <p:spPr>
          <a:xfrm>
            <a:off x="3435140" y="3011570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14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103" name="四角形吹き出し 102"/>
          <p:cNvSpPr/>
          <p:nvPr/>
        </p:nvSpPr>
        <p:spPr>
          <a:xfrm>
            <a:off x="3453423" y="2517257"/>
            <a:ext cx="1896616" cy="410484"/>
          </a:xfrm>
          <a:prstGeom prst="wedgeRectCallout">
            <a:avLst>
              <a:gd name="adj1" fmla="val 30597"/>
              <a:gd name="adj2" fmla="val -7862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上がりまでの早さ</a:t>
            </a:r>
            <a:endParaRPr kumimoji="1" lang="ja-JP" altLang="en-US" dirty="0"/>
          </a:p>
        </p:txBody>
      </p:sp>
      <p:graphicFrame>
        <p:nvGraphicFramePr>
          <p:cNvPr id="104" name="オブジェクト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378725"/>
              </p:ext>
            </p:extLst>
          </p:nvPr>
        </p:nvGraphicFramePr>
        <p:xfrm>
          <a:off x="1562100" y="1398588"/>
          <a:ext cx="38020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" name="数式" r:id="rId21" imgW="1435100" imgH="393700" progId="Equation.3">
                  <p:embed/>
                </p:oleObj>
              </mc:Choice>
              <mc:Fallback>
                <p:oleObj name="数式" r:id="rId21" imgW="1435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62100" y="1398588"/>
                        <a:ext cx="3802063" cy="9398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テキスト ボックス 107"/>
          <p:cNvSpPr txBox="1"/>
          <p:nvPr/>
        </p:nvSpPr>
        <p:spPr>
          <a:xfrm>
            <a:off x="5349345" y="1294333"/>
            <a:ext cx="325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Times"/>
                <a:cs typeface="Times"/>
              </a:rPr>
              <a:t>P</a:t>
            </a:r>
            <a:r>
              <a:rPr lang="en-US" altLang="ja-JP" dirty="0" smtClean="0">
                <a:latin typeface="Times"/>
                <a:cs typeface="Times"/>
              </a:rPr>
              <a:t> </a:t>
            </a:r>
            <a:r>
              <a:rPr lang="en-US" altLang="ja-JP" dirty="0" smtClean="0">
                <a:latin typeface="+mn-ea"/>
                <a:cs typeface="Times"/>
              </a:rPr>
              <a:t>:</a:t>
            </a:r>
            <a:r>
              <a:rPr lang="ja-JP" altLang="en-US" dirty="0" smtClean="0">
                <a:latin typeface="+mn-ea"/>
                <a:cs typeface="Times"/>
              </a:rPr>
              <a:t>上がり点</a:t>
            </a:r>
            <a:r>
              <a:rPr lang="en-US" altLang="ja-JP" dirty="0" smtClean="0">
                <a:latin typeface="+mn-ea"/>
                <a:cs typeface="Times"/>
              </a:rPr>
              <a:t> (1500〜48000)</a:t>
            </a:r>
            <a:endParaRPr kumimoji="1" lang="en-US" altLang="ja-JP" i="1" dirty="0" smtClean="0">
              <a:latin typeface="Times"/>
              <a:cs typeface="Times"/>
            </a:endParaRPr>
          </a:p>
          <a:p>
            <a:r>
              <a:rPr kumimoji="1" lang="en-US" altLang="ja-JP" i="1" dirty="0" smtClean="0">
                <a:latin typeface="Times"/>
                <a:cs typeface="Times"/>
              </a:rPr>
              <a:t>U </a:t>
            </a:r>
            <a:r>
              <a:rPr kumimoji="1" lang="en-US" altLang="ja-JP" dirty="0" smtClean="0">
                <a:latin typeface="+mn-ea"/>
                <a:cs typeface="Times"/>
              </a:rPr>
              <a:t>:</a:t>
            </a:r>
            <a:r>
              <a:rPr kumimoji="1" lang="ja-JP" altLang="en-US" dirty="0" smtClean="0">
                <a:latin typeface="+mn-ea"/>
                <a:cs typeface="Times"/>
              </a:rPr>
              <a:t>使用枚数</a:t>
            </a:r>
            <a:r>
              <a:rPr kumimoji="1" lang="en-US" altLang="ja-JP" dirty="0" smtClean="0">
                <a:latin typeface="+mn-ea"/>
                <a:cs typeface="Times"/>
              </a:rPr>
              <a:t> </a:t>
            </a:r>
            <a:r>
              <a:rPr lang="en-US" altLang="ja-JP" dirty="0" smtClean="0">
                <a:latin typeface="+mn-ea"/>
                <a:cs typeface="Times"/>
              </a:rPr>
              <a:t>(</a:t>
            </a:r>
            <a:r>
              <a:rPr kumimoji="1" lang="en-US" altLang="ja-JP" dirty="0" smtClean="0">
                <a:latin typeface="+mn-ea"/>
                <a:cs typeface="Times"/>
              </a:rPr>
              <a:t>0〜13)</a:t>
            </a:r>
          </a:p>
          <a:p>
            <a:r>
              <a:rPr lang="en-US" altLang="ja-JP" i="1" dirty="0" smtClean="0">
                <a:latin typeface="Symbol" charset="2"/>
                <a:cs typeface="Symbol" charset="2"/>
              </a:rPr>
              <a:t>α</a:t>
            </a:r>
            <a:r>
              <a:rPr lang="en-US" altLang="ja-JP" dirty="0" smtClean="0">
                <a:latin typeface="Symbol" charset="2"/>
                <a:cs typeface="Symbol" charset="2"/>
              </a:rPr>
              <a:t> </a:t>
            </a:r>
            <a:r>
              <a:rPr lang="en-US" altLang="ja-JP" dirty="0" smtClean="0">
                <a:latin typeface="+mn-ea"/>
                <a:cs typeface="Symbol" charset="2"/>
              </a:rPr>
              <a:t>:</a:t>
            </a:r>
            <a:r>
              <a:rPr lang="ja-JP" altLang="en-US" dirty="0" smtClean="0">
                <a:latin typeface="+mn-ea"/>
                <a:cs typeface="Symbol" charset="2"/>
              </a:rPr>
              <a:t>バランスパラメータ</a:t>
            </a:r>
            <a:r>
              <a:rPr lang="en-US" altLang="ja-JP" dirty="0" smtClean="0">
                <a:latin typeface="+mn-ea"/>
                <a:cs typeface="Symbol" charset="2"/>
              </a:rPr>
              <a:t> (0.0〜1.0)</a:t>
            </a:r>
            <a:endParaRPr kumimoji="1" lang="ja-JP" altLang="en-US" dirty="0">
              <a:latin typeface="+mn-ea"/>
              <a:cs typeface="Symbol" charset="2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336910" y="2202173"/>
            <a:ext cx="380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Symbol" charset="2"/>
                <a:cs typeface="Symbol" charset="2"/>
              </a:rPr>
              <a:t>α</a:t>
            </a:r>
            <a:r>
              <a:rPr lang="ja-JP" altLang="en-US" dirty="0" smtClean="0"/>
              <a:t>を変えることで打ち方の変更が可能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323704" y="1386901"/>
            <a:ext cx="2041233" cy="95293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80000"/>
                </a:schemeClr>
              </a:gs>
              <a:gs pos="35000">
                <a:schemeClr val="accent2">
                  <a:tint val="37000"/>
                  <a:satMod val="300000"/>
                  <a:alpha val="80000"/>
                </a:schemeClr>
              </a:gs>
              <a:gs pos="100000">
                <a:schemeClr val="accent2">
                  <a:tint val="15000"/>
                  <a:satMod val="350000"/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359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8" grpId="0"/>
      <p:bldP spid="73" grpId="0" animBg="1"/>
      <p:bldP spid="149" grpId="0" animBg="1"/>
      <p:bldP spid="150" grpId="0" animBg="1"/>
      <p:bldP spid="151" grpId="0" animBg="1"/>
      <p:bldP spid="152" grpId="0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129346" y="1224509"/>
            <a:ext cx="8901475" cy="5539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37" y="967001"/>
            <a:ext cx="250381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提案手法のプレイアウト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843939" y="3877483"/>
            <a:ext cx="547556" cy="429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図形グループ 25"/>
          <p:cNvGrpSpPr/>
          <p:nvPr/>
        </p:nvGrpSpPr>
        <p:grpSpPr>
          <a:xfrm>
            <a:off x="382277" y="4398486"/>
            <a:ext cx="5643880" cy="596900"/>
            <a:chOff x="550574" y="6261215"/>
            <a:chExt cx="5643880" cy="596900"/>
          </a:xfrm>
        </p:grpSpPr>
        <p:pic>
          <p:nvPicPr>
            <p:cNvPr id="27" name="図 26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74" y="6261215"/>
              <a:ext cx="393700" cy="596900"/>
            </a:xfrm>
            <a:prstGeom prst="rect">
              <a:avLst/>
            </a:prstGeom>
          </p:spPr>
        </p:pic>
        <p:pic>
          <p:nvPicPr>
            <p:cNvPr id="28" name="図 27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34" y="6261215"/>
              <a:ext cx="393700" cy="596900"/>
            </a:xfrm>
            <a:prstGeom prst="rect">
              <a:avLst/>
            </a:prstGeom>
          </p:spPr>
        </p:pic>
        <p:pic>
          <p:nvPicPr>
            <p:cNvPr id="29" name="図 28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154" y="6261215"/>
              <a:ext cx="393700" cy="596900"/>
            </a:xfrm>
            <a:prstGeom prst="rect">
              <a:avLst/>
            </a:prstGeom>
          </p:spPr>
        </p:pic>
        <p:pic>
          <p:nvPicPr>
            <p:cNvPr id="30" name="図 29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014" y="6261215"/>
              <a:ext cx="393700" cy="596900"/>
            </a:xfrm>
            <a:prstGeom prst="rect">
              <a:avLst/>
            </a:prstGeom>
          </p:spPr>
        </p:pic>
        <p:pic>
          <p:nvPicPr>
            <p:cNvPr id="31" name="図 30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74" y="6261215"/>
              <a:ext cx="393700" cy="596900"/>
            </a:xfrm>
            <a:prstGeom prst="rect">
              <a:avLst/>
            </a:prstGeom>
          </p:spPr>
        </p:pic>
        <p:pic>
          <p:nvPicPr>
            <p:cNvPr id="32" name="図 31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594" y="6261215"/>
              <a:ext cx="393700" cy="596900"/>
            </a:xfrm>
            <a:prstGeom prst="rect">
              <a:avLst/>
            </a:prstGeom>
          </p:spPr>
        </p:pic>
        <p:pic>
          <p:nvPicPr>
            <p:cNvPr id="33" name="図 32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14" y="6261215"/>
              <a:ext cx="393700" cy="596900"/>
            </a:xfrm>
            <a:prstGeom prst="rect">
              <a:avLst/>
            </a:prstGeom>
          </p:spPr>
        </p:pic>
        <p:pic>
          <p:nvPicPr>
            <p:cNvPr id="34" name="図 33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174" y="6261215"/>
              <a:ext cx="393700" cy="596900"/>
            </a:xfrm>
            <a:prstGeom prst="rect">
              <a:avLst/>
            </a:prstGeom>
          </p:spPr>
        </p:pic>
        <p:pic>
          <p:nvPicPr>
            <p:cNvPr id="35" name="図 34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034" y="6261215"/>
              <a:ext cx="393700" cy="596900"/>
            </a:xfrm>
            <a:prstGeom prst="rect">
              <a:avLst/>
            </a:prstGeom>
          </p:spPr>
        </p:pic>
        <p:pic>
          <p:nvPicPr>
            <p:cNvPr id="36" name="図 35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894" y="6261215"/>
              <a:ext cx="393700" cy="596900"/>
            </a:xfrm>
            <a:prstGeom prst="rect">
              <a:avLst/>
            </a:prstGeom>
          </p:spPr>
        </p:pic>
        <p:pic>
          <p:nvPicPr>
            <p:cNvPr id="37" name="図 36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754" y="6261215"/>
              <a:ext cx="393700" cy="596900"/>
            </a:xfrm>
            <a:prstGeom prst="rect">
              <a:avLst/>
            </a:prstGeom>
          </p:spPr>
        </p:pic>
        <p:pic>
          <p:nvPicPr>
            <p:cNvPr id="38" name="図 37" descr="8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294" y="6261215"/>
              <a:ext cx="393700" cy="596900"/>
            </a:xfrm>
            <a:prstGeom prst="rect">
              <a:avLst/>
            </a:prstGeom>
          </p:spPr>
        </p:pic>
        <p:pic>
          <p:nvPicPr>
            <p:cNvPr id="39" name="図 38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34" y="6261215"/>
              <a:ext cx="393700" cy="596900"/>
            </a:xfrm>
            <a:prstGeom prst="rect">
              <a:avLst/>
            </a:prstGeom>
          </p:spPr>
        </p:pic>
        <p:pic>
          <p:nvPicPr>
            <p:cNvPr id="40" name="図 39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454" y="6261215"/>
              <a:ext cx="393700" cy="596900"/>
            </a:xfrm>
            <a:prstGeom prst="rect">
              <a:avLst/>
            </a:prstGeom>
          </p:spPr>
        </p:pic>
      </p:grpSp>
      <p:sp>
        <p:nvSpPr>
          <p:cNvPr id="57" name="正方形/長方形 56"/>
          <p:cNvSpPr/>
          <p:nvPr/>
        </p:nvSpPr>
        <p:spPr>
          <a:xfrm>
            <a:off x="9309281" y="3877658"/>
            <a:ext cx="3367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Times"/>
                <a:cs typeface="Times"/>
              </a:rPr>
              <a:t>報酬</a:t>
            </a:r>
            <a:r>
              <a:rPr lang="en-US" altLang="ja-JP" sz="2400" dirty="0" smtClean="0">
                <a:latin typeface="Times"/>
                <a:cs typeface="Times"/>
              </a:rPr>
              <a:t>:α*12000+</a:t>
            </a:r>
            <a:r>
              <a:rPr lang="en-US" altLang="ja-JP" sz="2400" dirty="0">
                <a:latin typeface="Times"/>
                <a:cs typeface="Times"/>
              </a:rPr>
              <a:t>(1-α)</a:t>
            </a:r>
            <a:r>
              <a:rPr lang="en-US" altLang="ja-JP" sz="2400" dirty="0" smtClean="0">
                <a:latin typeface="Times"/>
                <a:cs typeface="Times"/>
              </a:rPr>
              <a:t>*10</a:t>
            </a:r>
            <a:endParaRPr lang="ja-JP" altLang="en-US" sz="2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485281" y="4041729"/>
            <a:ext cx="362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上がり点：</a:t>
            </a:r>
            <a:r>
              <a:rPr kumimoji="1" lang="en-US" altLang="ja-JP" dirty="0" smtClean="0"/>
              <a:t>12000</a:t>
            </a:r>
            <a:r>
              <a:rPr kumimoji="1" lang="ja-JP" altLang="en-US" dirty="0" smtClean="0"/>
              <a:t>点</a:t>
            </a:r>
            <a:r>
              <a:rPr lang="ja-JP" altLang="ja-JP" dirty="0" smtClean="0"/>
              <a:t>　</a:t>
            </a:r>
            <a:r>
              <a:rPr lang="ja-JP" altLang="en-US" dirty="0" smtClean="0"/>
              <a:t>使用枚数：</a:t>
            </a:r>
            <a:r>
              <a:rPr lang="en-US" altLang="ja-JP" dirty="0" smtClean="0"/>
              <a:t>10</a:t>
            </a:r>
            <a:r>
              <a:rPr lang="ja-JP" altLang="en-US" dirty="0" smtClean="0"/>
              <a:t>枚</a:t>
            </a:r>
            <a:endParaRPr lang="en-US" altLang="ja-JP" dirty="0" smtClean="0"/>
          </a:p>
        </p:txBody>
      </p:sp>
      <p:sp>
        <p:nvSpPr>
          <p:cNvPr id="59" name="四角形吹き出し 58"/>
          <p:cNvSpPr/>
          <p:nvPr/>
        </p:nvSpPr>
        <p:spPr>
          <a:xfrm>
            <a:off x="1338369" y="2542913"/>
            <a:ext cx="1369496" cy="384828"/>
          </a:xfrm>
          <a:prstGeom prst="wedgeRectCallout">
            <a:avLst>
              <a:gd name="adj1" fmla="val 32046"/>
              <a:gd name="adj2" fmla="val -863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点数の高さ</a:t>
            </a:r>
            <a:endParaRPr kumimoji="1" lang="en-US" altLang="ja-JP" dirty="0" smtClean="0"/>
          </a:p>
        </p:txBody>
      </p:sp>
      <p:sp>
        <p:nvSpPr>
          <p:cNvPr id="60" name="四角形吹き出し 59"/>
          <p:cNvSpPr/>
          <p:nvPr/>
        </p:nvSpPr>
        <p:spPr>
          <a:xfrm>
            <a:off x="3453423" y="2517257"/>
            <a:ext cx="1896616" cy="410484"/>
          </a:xfrm>
          <a:prstGeom prst="wedgeRectCallout">
            <a:avLst>
              <a:gd name="adj1" fmla="val 30597"/>
              <a:gd name="adj2" fmla="val -7862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上がりまでの早さ</a:t>
            </a:r>
            <a:endParaRPr kumimoji="1" lang="ja-JP" altLang="en-US" dirty="0"/>
          </a:p>
        </p:txBody>
      </p:sp>
      <p:grpSp>
        <p:nvGrpSpPr>
          <p:cNvPr id="54" name="図形グループ 53"/>
          <p:cNvGrpSpPr/>
          <p:nvPr/>
        </p:nvGrpSpPr>
        <p:grpSpPr>
          <a:xfrm>
            <a:off x="329218" y="3079328"/>
            <a:ext cx="5643959" cy="596900"/>
            <a:chOff x="1583111" y="308292"/>
            <a:chExt cx="5643959" cy="596900"/>
          </a:xfrm>
        </p:grpSpPr>
        <p:pic>
          <p:nvPicPr>
            <p:cNvPr id="55" name="図 54" descr="3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43" y="308292"/>
              <a:ext cx="393700" cy="596900"/>
            </a:xfrm>
            <a:prstGeom prst="rect">
              <a:avLst/>
            </a:prstGeom>
          </p:spPr>
        </p:pic>
        <p:pic>
          <p:nvPicPr>
            <p:cNvPr id="56" name="図 55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709" y="308292"/>
              <a:ext cx="393700" cy="596900"/>
            </a:xfrm>
            <a:prstGeom prst="rect">
              <a:avLst/>
            </a:prstGeom>
          </p:spPr>
        </p:pic>
        <p:pic>
          <p:nvPicPr>
            <p:cNvPr id="61" name="図 60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575" y="308292"/>
              <a:ext cx="393700" cy="596900"/>
            </a:xfrm>
            <a:prstGeom prst="rect">
              <a:avLst/>
            </a:prstGeom>
          </p:spPr>
        </p:pic>
        <p:pic>
          <p:nvPicPr>
            <p:cNvPr id="62" name="図 61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441" y="308292"/>
              <a:ext cx="393700" cy="596900"/>
            </a:xfrm>
            <a:prstGeom prst="rect">
              <a:avLst/>
            </a:prstGeom>
          </p:spPr>
        </p:pic>
        <p:pic>
          <p:nvPicPr>
            <p:cNvPr id="63" name="図 62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307" y="308292"/>
              <a:ext cx="393700" cy="596900"/>
            </a:xfrm>
            <a:prstGeom prst="rect">
              <a:avLst/>
            </a:prstGeom>
          </p:spPr>
        </p:pic>
        <p:pic>
          <p:nvPicPr>
            <p:cNvPr id="64" name="図 63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173" y="308292"/>
              <a:ext cx="393700" cy="596900"/>
            </a:xfrm>
            <a:prstGeom prst="rect">
              <a:avLst/>
            </a:prstGeom>
          </p:spPr>
        </p:pic>
        <p:pic>
          <p:nvPicPr>
            <p:cNvPr id="65" name="図 64" descr="9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039" y="308292"/>
              <a:ext cx="393700" cy="596900"/>
            </a:xfrm>
            <a:prstGeom prst="rect">
              <a:avLst/>
            </a:prstGeom>
          </p:spPr>
        </p:pic>
        <p:pic>
          <p:nvPicPr>
            <p:cNvPr id="66" name="図 65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905" y="308292"/>
              <a:ext cx="393700" cy="596900"/>
            </a:xfrm>
            <a:prstGeom prst="rect">
              <a:avLst/>
            </a:prstGeom>
          </p:spPr>
        </p:pic>
        <p:pic>
          <p:nvPicPr>
            <p:cNvPr id="67" name="図 66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771" y="308292"/>
              <a:ext cx="393700" cy="596900"/>
            </a:xfrm>
            <a:prstGeom prst="rect">
              <a:avLst/>
            </a:prstGeom>
          </p:spPr>
        </p:pic>
        <p:pic>
          <p:nvPicPr>
            <p:cNvPr id="68" name="図 67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637" y="308292"/>
              <a:ext cx="393700" cy="596900"/>
            </a:xfrm>
            <a:prstGeom prst="rect">
              <a:avLst/>
            </a:prstGeom>
          </p:spPr>
        </p:pic>
        <p:pic>
          <p:nvPicPr>
            <p:cNvPr id="69" name="図 68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503" y="308292"/>
              <a:ext cx="393700" cy="596900"/>
            </a:xfrm>
            <a:prstGeom prst="rect">
              <a:avLst/>
            </a:prstGeom>
          </p:spPr>
        </p:pic>
        <p:pic>
          <p:nvPicPr>
            <p:cNvPr id="70" name="図 69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370" y="308292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1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11" y="308292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2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977" y="308292"/>
              <a:ext cx="393700" cy="596900"/>
            </a:xfrm>
            <a:prstGeom prst="rect">
              <a:avLst/>
            </a:prstGeom>
          </p:spPr>
        </p:pic>
      </p:grpSp>
      <p:sp>
        <p:nvSpPr>
          <p:cNvPr id="73" name="加算記号 72"/>
          <p:cNvSpPr/>
          <p:nvPr/>
        </p:nvSpPr>
        <p:spPr>
          <a:xfrm>
            <a:off x="6131948" y="3013559"/>
            <a:ext cx="642759" cy="720080"/>
          </a:xfrm>
          <a:prstGeom prst="mathPlus">
            <a:avLst>
              <a:gd name="adj1" fmla="val 19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図形グループ 76"/>
          <p:cNvGrpSpPr/>
          <p:nvPr/>
        </p:nvGrpSpPr>
        <p:grpSpPr>
          <a:xfrm>
            <a:off x="6940750" y="2715478"/>
            <a:ext cx="1595466" cy="1204116"/>
            <a:chOff x="7057409" y="1016310"/>
            <a:chExt cx="1595466" cy="1204116"/>
          </a:xfrm>
        </p:grpSpPr>
        <p:pic>
          <p:nvPicPr>
            <p:cNvPr id="78" name="図 77" descr="8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016310"/>
              <a:ext cx="393700" cy="596900"/>
            </a:xfrm>
            <a:prstGeom prst="rect">
              <a:avLst/>
            </a:prstGeom>
          </p:spPr>
        </p:pic>
        <p:pic>
          <p:nvPicPr>
            <p:cNvPr id="79" name="図 78" descr="2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016310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016310"/>
              <a:ext cx="393700" cy="596900"/>
            </a:xfrm>
            <a:prstGeom prst="rect">
              <a:avLst/>
            </a:prstGeom>
          </p:spPr>
        </p:pic>
        <p:pic>
          <p:nvPicPr>
            <p:cNvPr id="81" name="図 80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623526"/>
              <a:ext cx="393700" cy="596900"/>
            </a:xfrm>
            <a:prstGeom prst="rect">
              <a:avLst/>
            </a:prstGeom>
          </p:spPr>
        </p:pic>
        <p:pic>
          <p:nvPicPr>
            <p:cNvPr id="82" name="図 81" descr="7z.gif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623526"/>
              <a:ext cx="393700" cy="596900"/>
            </a:xfrm>
            <a:prstGeom prst="rect">
              <a:avLst/>
            </a:prstGeom>
          </p:spPr>
        </p:pic>
        <p:pic>
          <p:nvPicPr>
            <p:cNvPr id="83" name="図 82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623526"/>
              <a:ext cx="393700" cy="596900"/>
            </a:xfrm>
            <a:prstGeom prst="rect">
              <a:avLst/>
            </a:prstGeom>
          </p:spPr>
        </p:pic>
        <p:pic>
          <p:nvPicPr>
            <p:cNvPr id="84" name="図 83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016310"/>
              <a:ext cx="393700" cy="596900"/>
            </a:xfrm>
            <a:prstGeom prst="rect">
              <a:avLst/>
            </a:prstGeom>
          </p:spPr>
        </p:pic>
        <p:pic>
          <p:nvPicPr>
            <p:cNvPr id="85" name="図 84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623526"/>
              <a:ext cx="393700" cy="596900"/>
            </a:xfrm>
            <a:prstGeom prst="rect">
              <a:avLst/>
            </a:prstGeom>
          </p:spPr>
        </p:pic>
      </p:grpSp>
      <p:grpSp>
        <p:nvGrpSpPr>
          <p:cNvPr id="87" name="図形グループ 86"/>
          <p:cNvGrpSpPr/>
          <p:nvPr/>
        </p:nvGrpSpPr>
        <p:grpSpPr>
          <a:xfrm>
            <a:off x="360181" y="5589729"/>
            <a:ext cx="5647710" cy="596900"/>
            <a:chOff x="1256116" y="3449814"/>
            <a:chExt cx="5647710" cy="596900"/>
          </a:xfrm>
        </p:grpSpPr>
        <p:pic>
          <p:nvPicPr>
            <p:cNvPr id="88" name="図 87" descr="2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271" y="3449814"/>
              <a:ext cx="393700" cy="596900"/>
            </a:xfrm>
            <a:prstGeom prst="rect">
              <a:avLst/>
            </a:prstGeom>
          </p:spPr>
        </p:pic>
        <p:pic>
          <p:nvPicPr>
            <p:cNvPr id="89" name="図 88" descr="3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426" y="3449814"/>
              <a:ext cx="393700" cy="596900"/>
            </a:xfrm>
            <a:prstGeom prst="rect">
              <a:avLst/>
            </a:prstGeom>
          </p:spPr>
        </p:pic>
        <p:pic>
          <p:nvPicPr>
            <p:cNvPr id="90" name="図 89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581" y="3449814"/>
              <a:ext cx="393700" cy="596900"/>
            </a:xfrm>
            <a:prstGeom prst="rect">
              <a:avLst/>
            </a:prstGeom>
          </p:spPr>
        </p:pic>
        <p:pic>
          <p:nvPicPr>
            <p:cNvPr id="91" name="図 90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736" y="3449814"/>
              <a:ext cx="393700" cy="596900"/>
            </a:xfrm>
            <a:prstGeom prst="rect">
              <a:avLst/>
            </a:prstGeom>
          </p:spPr>
        </p:pic>
        <p:pic>
          <p:nvPicPr>
            <p:cNvPr id="92" name="図 91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891" y="3449814"/>
              <a:ext cx="393700" cy="596900"/>
            </a:xfrm>
            <a:prstGeom prst="rect">
              <a:avLst/>
            </a:prstGeom>
          </p:spPr>
        </p:pic>
        <p:pic>
          <p:nvPicPr>
            <p:cNvPr id="93" name="図 92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046" y="3449814"/>
              <a:ext cx="393700" cy="596900"/>
            </a:xfrm>
            <a:prstGeom prst="rect">
              <a:avLst/>
            </a:prstGeom>
          </p:spPr>
        </p:pic>
        <p:pic>
          <p:nvPicPr>
            <p:cNvPr id="94" name="図 93" descr="9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201" y="3449814"/>
              <a:ext cx="393700" cy="596900"/>
            </a:xfrm>
            <a:prstGeom prst="rect">
              <a:avLst/>
            </a:prstGeom>
          </p:spPr>
        </p:pic>
        <p:pic>
          <p:nvPicPr>
            <p:cNvPr id="95" name="図 94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356" y="3449814"/>
              <a:ext cx="393700" cy="596900"/>
            </a:xfrm>
            <a:prstGeom prst="rect">
              <a:avLst/>
            </a:prstGeom>
          </p:spPr>
        </p:pic>
        <p:pic>
          <p:nvPicPr>
            <p:cNvPr id="96" name="図 95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11" y="3449814"/>
              <a:ext cx="393700" cy="596900"/>
            </a:xfrm>
            <a:prstGeom prst="rect">
              <a:avLst/>
            </a:prstGeom>
          </p:spPr>
        </p:pic>
        <p:pic>
          <p:nvPicPr>
            <p:cNvPr id="97" name="図 96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821" y="3449814"/>
              <a:ext cx="393700" cy="596900"/>
            </a:xfrm>
            <a:prstGeom prst="rect">
              <a:avLst/>
            </a:prstGeom>
          </p:spPr>
        </p:pic>
        <p:pic>
          <p:nvPicPr>
            <p:cNvPr id="98" name="図 97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976" y="3449814"/>
              <a:ext cx="393700" cy="596900"/>
            </a:xfrm>
            <a:prstGeom prst="rect">
              <a:avLst/>
            </a:prstGeom>
          </p:spPr>
        </p:pic>
        <p:pic>
          <p:nvPicPr>
            <p:cNvPr id="99" name="図 98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126" y="3449814"/>
              <a:ext cx="393700" cy="596900"/>
            </a:xfrm>
            <a:prstGeom prst="rect">
              <a:avLst/>
            </a:prstGeom>
          </p:spPr>
        </p:pic>
        <p:pic>
          <p:nvPicPr>
            <p:cNvPr id="100" name="図 99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666" y="3449814"/>
              <a:ext cx="393700" cy="596900"/>
            </a:xfrm>
            <a:prstGeom prst="rect">
              <a:avLst/>
            </a:prstGeom>
          </p:spPr>
        </p:pic>
        <p:pic>
          <p:nvPicPr>
            <p:cNvPr id="101" name="図 100" descr="1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116" y="3449814"/>
              <a:ext cx="393700" cy="596900"/>
            </a:xfrm>
            <a:prstGeom prst="rect">
              <a:avLst/>
            </a:prstGeom>
          </p:spPr>
        </p:pic>
      </p:grpSp>
      <p:sp>
        <p:nvSpPr>
          <p:cNvPr id="102" name="テキスト ボックス 101"/>
          <p:cNvSpPr txBox="1"/>
          <p:nvPr/>
        </p:nvSpPr>
        <p:spPr>
          <a:xfrm>
            <a:off x="2485281" y="525714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上がり点：</a:t>
            </a:r>
            <a:r>
              <a:rPr kumimoji="1" lang="en-US" altLang="ja-JP" dirty="0" smtClean="0"/>
              <a:t>1500</a:t>
            </a:r>
            <a:r>
              <a:rPr lang="ja-JP" altLang="en-US" dirty="0" smtClean="0"/>
              <a:t>点</a:t>
            </a:r>
            <a:r>
              <a:rPr lang="ja-JP" altLang="ja-JP" dirty="0" smtClean="0"/>
              <a:t>　</a:t>
            </a: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使用枚数：</a:t>
            </a:r>
            <a:r>
              <a:rPr lang="en-US" altLang="ja-JP" dirty="0" smtClean="0"/>
              <a:t>13</a:t>
            </a:r>
            <a:r>
              <a:rPr lang="ja-JP" altLang="en-US" dirty="0" smtClean="0"/>
              <a:t>枚</a:t>
            </a:r>
            <a:endParaRPr lang="en-US" altLang="ja-JP" dirty="0" smtClean="0"/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057480"/>
              </p:ext>
            </p:extLst>
          </p:nvPr>
        </p:nvGraphicFramePr>
        <p:xfrm>
          <a:off x="6172200" y="4292600"/>
          <a:ext cx="25415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数式" r:id="rId19" imgW="1371600" imgH="393700" progId="Equation.3">
                  <p:embed/>
                </p:oleObj>
              </mc:Choice>
              <mc:Fallback>
                <p:oleObj name="数式" r:id="rId19" imgW="137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72200" y="4292600"/>
                        <a:ext cx="2541588" cy="72866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オブジェクト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03348"/>
              </p:ext>
            </p:extLst>
          </p:nvPr>
        </p:nvGraphicFramePr>
        <p:xfrm>
          <a:off x="6148388" y="5494338"/>
          <a:ext cx="2587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数式" r:id="rId21" imgW="1397000" imgH="393700" progId="Equation.3">
                  <p:embed/>
                </p:oleObj>
              </mc:Choice>
              <mc:Fallback>
                <p:oleObj name="数式" r:id="rId21" imgW="1397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48388" y="5494338"/>
                        <a:ext cx="2587625" cy="7302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オブジェクト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19261"/>
              </p:ext>
            </p:extLst>
          </p:nvPr>
        </p:nvGraphicFramePr>
        <p:xfrm>
          <a:off x="1562100" y="1398588"/>
          <a:ext cx="38020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数式" r:id="rId23" imgW="1435100" imgH="393700" progId="Equation.3">
                  <p:embed/>
                </p:oleObj>
              </mc:Choice>
              <mc:Fallback>
                <p:oleObj name="数式" r:id="rId23" imgW="1435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62100" y="1398588"/>
                        <a:ext cx="3802063" cy="9398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13794" y="1546817"/>
            <a:ext cx="12105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報酬：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49345" y="1294333"/>
            <a:ext cx="325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Times"/>
                <a:cs typeface="Times"/>
              </a:rPr>
              <a:t>P</a:t>
            </a:r>
            <a:r>
              <a:rPr lang="en-US" altLang="ja-JP" dirty="0" smtClean="0">
                <a:latin typeface="Times"/>
                <a:cs typeface="Times"/>
              </a:rPr>
              <a:t> </a:t>
            </a:r>
            <a:r>
              <a:rPr lang="en-US" altLang="ja-JP" dirty="0" smtClean="0">
                <a:latin typeface="+mn-ea"/>
                <a:cs typeface="Times"/>
              </a:rPr>
              <a:t>:</a:t>
            </a:r>
            <a:r>
              <a:rPr lang="ja-JP" altLang="en-US" dirty="0" smtClean="0">
                <a:latin typeface="+mn-ea"/>
                <a:cs typeface="Times"/>
              </a:rPr>
              <a:t>上がり点</a:t>
            </a:r>
            <a:r>
              <a:rPr lang="en-US" altLang="ja-JP" dirty="0" smtClean="0">
                <a:latin typeface="+mn-ea"/>
                <a:cs typeface="Times"/>
              </a:rPr>
              <a:t> (1500〜48000)</a:t>
            </a:r>
            <a:endParaRPr kumimoji="1" lang="en-US" altLang="ja-JP" i="1" dirty="0" smtClean="0">
              <a:latin typeface="Times"/>
              <a:cs typeface="Times"/>
            </a:endParaRPr>
          </a:p>
          <a:p>
            <a:r>
              <a:rPr kumimoji="1" lang="en-US" altLang="ja-JP" i="1" dirty="0" smtClean="0">
                <a:latin typeface="Times"/>
                <a:cs typeface="Times"/>
              </a:rPr>
              <a:t>U </a:t>
            </a:r>
            <a:r>
              <a:rPr kumimoji="1" lang="en-US" altLang="ja-JP" dirty="0" smtClean="0">
                <a:latin typeface="+mn-ea"/>
                <a:cs typeface="Times"/>
              </a:rPr>
              <a:t>:</a:t>
            </a:r>
            <a:r>
              <a:rPr kumimoji="1" lang="ja-JP" altLang="en-US" dirty="0" smtClean="0">
                <a:latin typeface="+mn-ea"/>
                <a:cs typeface="Times"/>
              </a:rPr>
              <a:t>使用枚数</a:t>
            </a:r>
            <a:r>
              <a:rPr kumimoji="1" lang="en-US" altLang="ja-JP" dirty="0" smtClean="0">
                <a:latin typeface="+mn-ea"/>
                <a:cs typeface="Times"/>
              </a:rPr>
              <a:t> </a:t>
            </a:r>
            <a:r>
              <a:rPr lang="en-US" altLang="ja-JP" dirty="0" smtClean="0">
                <a:latin typeface="+mn-ea"/>
                <a:cs typeface="Times"/>
              </a:rPr>
              <a:t>(</a:t>
            </a:r>
            <a:r>
              <a:rPr kumimoji="1" lang="en-US" altLang="ja-JP" dirty="0" smtClean="0">
                <a:latin typeface="+mn-ea"/>
                <a:cs typeface="Times"/>
              </a:rPr>
              <a:t>0〜13)</a:t>
            </a:r>
          </a:p>
          <a:p>
            <a:r>
              <a:rPr lang="en-US" altLang="ja-JP" i="1" dirty="0" smtClean="0">
                <a:latin typeface="Symbol" charset="2"/>
                <a:cs typeface="Symbol" charset="2"/>
              </a:rPr>
              <a:t>α</a:t>
            </a:r>
            <a:r>
              <a:rPr lang="en-US" altLang="ja-JP" dirty="0" smtClean="0">
                <a:latin typeface="Symbol" charset="2"/>
                <a:cs typeface="Symbol" charset="2"/>
              </a:rPr>
              <a:t> </a:t>
            </a:r>
            <a:r>
              <a:rPr lang="en-US" altLang="ja-JP" dirty="0" smtClean="0">
                <a:latin typeface="+mn-ea"/>
                <a:cs typeface="Symbol" charset="2"/>
              </a:rPr>
              <a:t>:</a:t>
            </a:r>
            <a:r>
              <a:rPr lang="ja-JP" altLang="en-US" dirty="0" smtClean="0">
                <a:latin typeface="+mn-ea"/>
                <a:cs typeface="Symbol" charset="2"/>
              </a:rPr>
              <a:t>バランスパラメータ</a:t>
            </a:r>
            <a:r>
              <a:rPr lang="en-US" altLang="ja-JP" dirty="0" smtClean="0">
                <a:latin typeface="+mn-ea"/>
                <a:cs typeface="Symbol" charset="2"/>
              </a:rPr>
              <a:t> (0.0〜1.0)</a:t>
            </a:r>
            <a:endParaRPr kumimoji="1" lang="ja-JP" altLang="en-US" dirty="0">
              <a:latin typeface="+mn-ea"/>
              <a:cs typeface="Symbol" charset="2"/>
            </a:endParaRPr>
          </a:p>
        </p:txBody>
      </p:sp>
      <p:sp>
        <p:nvSpPr>
          <p:cNvPr id="106" name="左大かっこ 105"/>
          <p:cNvSpPr/>
          <p:nvPr/>
        </p:nvSpPr>
        <p:spPr>
          <a:xfrm rot="16200000">
            <a:off x="-1272326" y="2062480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左大かっこ 110"/>
          <p:cNvSpPr/>
          <p:nvPr/>
        </p:nvSpPr>
        <p:spPr>
          <a:xfrm rot="16200000">
            <a:off x="928043" y="4474868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左大かっこ 111"/>
          <p:cNvSpPr/>
          <p:nvPr/>
        </p:nvSpPr>
        <p:spPr>
          <a:xfrm rot="16200000">
            <a:off x="5306018" y="3139516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左大かっこ 112"/>
          <p:cNvSpPr/>
          <p:nvPr/>
        </p:nvSpPr>
        <p:spPr>
          <a:xfrm rot="16200000">
            <a:off x="3288053" y="3142829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左大かっこ 113"/>
          <p:cNvSpPr/>
          <p:nvPr/>
        </p:nvSpPr>
        <p:spPr>
          <a:xfrm rot="16200000">
            <a:off x="881862" y="3142829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左大かっこ 114"/>
          <p:cNvSpPr/>
          <p:nvPr/>
        </p:nvSpPr>
        <p:spPr>
          <a:xfrm rot="16200000">
            <a:off x="-1363040" y="3924423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左大かっこ 118"/>
          <p:cNvSpPr/>
          <p:nvPr/>
        </p:nvSpPr>
        <p:spPr>
          <a:xfrm rot="16200000">
            <a:off x="-1269838" y="2905929"/>
            <a:ext cx="112937" cy="1158952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375694" y="6181840"/>
            <a:ext cx="5616262" cy="124086"/>
            <a:chOff x="375694" y="6181840"/>
            <a:chExt cx="5616262" cy="124086"/>
          </a:xfrm>
        </p:grpSpPr>
        <p:sp>
          <p:nvSpPr>
            <p:cNvPr id="108" name="左大かっこ 107"/>
            <p:cNvSpPr/>
            <p:nvPr/>
          </p:nvSpPr>
          <p:spPr>
            <a:xfrm rot="16200000">
              <a:off x="4129351" y="5669981"/>
              <a:ext cx="112937" cy="1158952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左大かっこ 115"/>
            <p:cNvSpPr/>
            <p:nvPr/>
          </p:nvSpPr>
          <p:spPr>
            <a:xfrm rot="16200000">
              <a:off x="5347352" y="5661322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左大かっこ 116"/>
            <p:cNvSpPr/>
            <p:nvPr/>
          </p:nvSpPr>
          <p:spPr>
            <a:xfrm rot="16200000">
              <a:off x="2915543" y="5661322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左大かっこ 117"/>
            <p:cNvSpPr/>
            <p:nvPr/>
          </p:nvSpPr>
          <p:spPr>
            <a:xfrm rot="16200000">
              <a:off x="896212" y="5661322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左大かっこ 121"/>
            <p:cNvSpPr/>
            <p:nvPr/>
          </p:nvSpPr>
          <p:spPr>
            <a:xfrm rot="16200000">
              <a:off x="1902278" y="5878547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3" name="左大かっこ 122"/>
          <p:cNvSpPr/>
          <p:nvPr/>
        </p:nvSpPr>
        <p:spPr>
          <a:xfrm rot="16200000">
            <a:off x="2280488" y="3351614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左大かっこ 123"/>
          <p:cNvSpPr/>
          <p:nvPr/>
        </p:nvSpPr>
        <p:spPr>
          <a:xfrm rot="16200000">
            <a:off x="4308399" y="3351614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左大かっこ 102"/>
          <p:cNvSpPr/>
          <p:nvPr/>
        </p:nvSpPr>
        <p:spPr>
          <a:xfrm rot="16200000">
            <a:off x="2734718" y="3885049"/>
            <a:ext cx="118960" cy="2339631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左大かっこ 119"/>
          <p:cNvSpPr/>
          <p:nvPr/>
        </p:nvSpPr>
        <p:spPr>
          <a:xfrm rot="16200000">
            <a:off x="4351238" y="4686966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1" name="左大かっこ 120"/>
          <p:cNvSpPr/>
          <p:nvPr/>
        </p:nvSpPr>
        <p:spPr>
          <a:xfrm rot="16200000">
            <a:off x="5363289" y="4474868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図形グループ 8"/>
          <p:cNvGrpSpPr/>
          <p:nvPr/>
        </p:nvGrpSpPr>
        <p:grpSpPr>
          <a:xfrm>
            <a:off x="324134" y="3066447"/>
            <a:ext cx="5643959" cy="596900"/>
            <a:chOff x="7334450" y="241503"/>
            <a:chExt cx="5643959" cy="596900"/>
          </a:xfrm>
        </p:grpSpPr>
        <p:pic>
          <p:nvPicPr>
            <p:cNvPr id="126" name="図 125" descr="3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2182" y="241503"/>
              <a:ext cx="393700" cy="596900"/>
            </a:xfrm>
            <a:prstGeom prst="rect">
              <a:avLst/>
            </a:prstGeom>
          </p:spPr>
        </p:pic>
        <p:pic>
          <p:nvPicPr>
            <p:cNvPr id="127" name="図 126" descr="7m.gif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048" y="241503"/>
              <a:ext cx="393700" cy="596900"/>
            </a:xfrm>
            <a:prstGeom prst="rect">
              <a:avLst/>
            </a:prstGeom>
          </p:spPr>
        </p:pic>
        <p:pic>
          <p:nvPicPr>
            <p:cNvPr id="128" name="図 127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9914" y="241503"/>
              <a:ext cx="393700" cy="596900"/>
            </a:xfrm>
            <a:prstGeom prst="rect">
              <a:avLst/>
            </a:prstGeom>
          </p:spPr>
        </p:pic>
        <p:pic>
          <p:nvPicPr>
            <p:cNvPr id="129" name="図 128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780" y="241503"/>
              <a:ext cx="393700" cy="596900"/>
            </a:xfrm>
            <a:prstGeom prst="rect">
              <a:avLst/>
            </a:prstGeom>
          </p:spPr>
        </p:pic>
        <p:pic>
          <p:nvPicPr>
            <p:cNvPr id="130" name="図 129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646" y="241503"/>
              <a:ext cx="393700" cy="596900"/>
            </a:xfrm>
            <a:prstGeom prst="rect">
              <a:avLst/>
            </a:prstGeom>
          </p:spPr>
        </p:pic>
        <p:pic>
          <p:nvPicPr>
            <p:cNvPr id="131" name="図 130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1512" y="241503"/>
              <a:ext cx="393700" cy="596900"/>
            </a:xfrm>
            <a:prstGeom prst="rect">
              <a:avLst/>
            </a:prstGeom>
          </p:spPr>
        </p:pic>
        <p:pic>
          <p:nvPicPr>
            <p:cNvPr id="132" name="図 131" descr="9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5378" y="241503"/>
              <a:ext cx="393700" cy="596900"/>
            </a:xfrm>
            <a:prstGeom prst="rect">
              <a:avLst/>
            </a:prstGeom>
          </p:spPr>
        </p:pic>
        <p:pic>
          <p:nvPicPr>
            <p:cNvPr id="133" name="図 132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9244" y="241503"/>
              <a:ext cx="393700" cy="596900"/>
            </a:xfrm>
            <a:prstGeom prst="rect">
              <a:avLst/>
            </a:prstGeom>
          </p:spPr>
        </p:pic>
        <p:pic>
          <p:nvPicPr>
            <p:cNvPr id="134" name="図 133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3110" y="241503"/>
              <a:ext cx="393700" cy="596900"/>
            </a:xfrm>
            <a:prstGeom prst="rect">
              <a:avLst/>
            </a:prstGeom>
          </p:spPr>
        </p:pic>
        <p:pic>
          <p:nvPicPr>
            <p:cNvPr id="135" name="図 134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6976" y="241503"/>
              <a:ext cx="393700" cy="596900"/>
            </a:xfrm>
            <a:prstGeom prst="rect">
              <a:avLst/>
            </a:prstGeom>
          </p:spPr>
        </p:pic>
        <p:pic>
          <p:nvPicPr>
            <p:cNvPr id="136" name="図 135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0842" y="241503"/>
              <a:ext cx="393700" cy="596900"/>
            </a:xfrm>
            <a:prstGeom prst="rect">
              <a:avLst/>
            </a:prstGeom>
          </p:spPr>
        </p:pic>
        <p:pic>
          <p:nvPicPr>
            <p:cNvPr id="137" name="図 136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4709" y="241503"/>
              <a:ext cx="393700" cy="596900"/>
            </a:xfrm>
            <a:prstGeom prst="rect">
              <a:avLst/>
            </a:prstGeom>
          </p:spPr>
        </p:pic>
        <p:pic>
          <p:nvPicPr>
            <p:cNvPr id="138" name="図 137" descr="1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450" y="241503"/>
              <a:ext cx="393700" cy="596900"/>
            </a:xfrm>
            <a:prstGeom prst="rect">
              <a:avLst/>
            </a:prstGeom>
          </p:spPr>
        </p:pic>
        <p:pic>
          <p:nvPicPr>
            <p:cNvPr id="139" name="図 138" descr="2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316" y="241503"/>
              <a:ext cx="393700" cy="596900"/>
            </a:xfrm>
            <a:prstGeom prst="rect">
              <a:avLst/>
            </a:prstGeom>
          </p:spPr>
        </p:pic>
      </p:grpSp>
      <p:grpSp>
        <p:nvGrpSpPr>
          <p:cNvPr id="11" name="図形グループ 10"/>
          <p:cNvGrpSpPr/>
          <p:nvPr/>
        </p:nvGrpSpPr>
        <p:grpSpPr>
          <a:xfrm>
            <a:off x="6944195" y="2720636"/>
            <a:ext cx="1595466" cy="1204116"/>
            <a:chOff x="8683336" y="986331"/>
            <a:chExt cx="1595466" cy="1204116"/>
          </a:xfrm>
        </p:grpSpPr>
        <p:pic>
          <p:nvPicPr>
            <p:cNvPr id="141" name="図 140" descr="8m.gif"/>
            <p:cNvPicPr>
              <a:picLocks noChangeAspect="1"/>
            </p:cNvPicPr>
            <p:nvPr/>
          </p:nvPicPr>
          <p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336" y="986331"/>
              <a:ext cx="393700" cy="596900"/>
            </a:xfrm>
            <a:prstGeom prst="rect">
              <a:avLst/>
            </a:prstGeom>
          </p:spPr>
        </p:pic>
        <p:pic>
          <p:nvPicPr>
            <p:cNvPr id="142" name="図 141" descr="2m.gif"/>
            <p:cNvPicPr>
              <a:picLocks noChangeAspect="1"/>
            </p:cNvPicPr>
            <p:nvPr/>
          </p:nvPicPr>
          <p:blipFill>
            <a:blip r:embed="rId1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25" y="986331"/>
              <a:ext cx="393700" cy="596900"/>
            </a:xfrm>
            <a:prstGeom prst="rect">
              <a:avLst/>
            </a:prstGeom>
          </p:spPr>
        </p:pic>
        <p:pic>
          <p:nvPicPr>
            <p:cNvPr id="143" name="図 142" descr="6s.gif"/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514" y="986331"/>
              <a:ext cx="393700" cy="596900"/>
            </a:xfrm>
            <a:prstGeom prst="rect">
              <a:avLst/>
            </a:prstGeom>
          </p:spPr>
        </p:pic>
        <p:pic>
          <p:nvPicPr>
            <p:cNvPr id="144" name="図 143" descr="8p.gif"/>
            <p:cNvPicPr>
              <a:picLocks noChangeAspect="1"/>
            </p:cNvPicPr>
            <p:nvPr/>
          </p:nvPicPr>
          <p:blipFill>
            <a:blip r:embed="rId8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336" y="1593547"/>
              <a:ext cx="393700" cy="596900"/>
            </a:xfrm>
            <a:prstGeom prst="rect">
              <a:avLst/>
            </a:prstGeom>
          </p:spPr>
        </p:pic>
        <p:pic>
          <p:nvPicPr>
            <p:cNvPr id="145" name="図 144" descr="7z.gif"/>
            <p:cNvPicPr>
              <a:picLocks noChangeAspect="1"/>
            </p:cNvPicPr>
            <p:nvPr/>
          </p:nvPicPr>
          <p:blipFill>
            <a:blip r:embed="rId18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514" y="1593547"/>
              <a:ext cx="393700" cy="596900"/>
            </a:xfrm>
            <a:prstGeom prst="rect">
              <a:avLst/>
            </a:prstGeom>
          </p:spPr>
        </p:pic>
        <p:pic>
          <p:nvPicPr>
            <p:cNvPr id="146" name="図 145" descr="7p.gif"/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5102" y="1593547"/>
              <a:ext cx="393700" cy="596900"/>
            </a:xfrm>
            <a:prstGeom prst="rect">
              <a:avLst/>
            </a:prstGeom>
          </p:spPr>
        </p:pic>
        <p:pic>
          <p:nvPicPr>
            <p:cNvPr id="147" name="図 146" descr="6m.gif"/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5102" y="986331"/>
              <a:ext cx="393700" cy="596900"/>
            </a:xfrm>
            <a:prstGeom prst="rect">
              <a:avLst/>
            </a:prstGeom>
          </p:spPr>
        </p:pic>
        <p:pic>
          <p:nvPicPr>
            <p:cNvPr id="148" name="図 147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25" y="1593547"/>
              <a:ext cx="393700" cy="596900"/>
            </a:xfrm>
            <a:prstGeom prst="rect">
              <a:avLst/>
            </a:prstGeom>
          </p:spPr>
        </p:pic>
      </p:grpSp>
      <p:sp>
        <p:nvSpPr>
          <p:cNvPr id="149" name="ドーナツ 148"/>
          <p:cNvSpPr/>
          <p:nvPr/>
        </p:nvSpPr>
        <p:spPr>
          <a:xfrm>
            <a:off x="1402514" y="3007819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15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36910" y="2202173"/>
            <a:ext cx="380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Symbol" charset="2"/>
                <a:cs typeface="Symbol" charset="2"/>
              </a:rPr>
              <a:t>α</a:t>
            </a:r>
            <a:r>
              <a:rPr lang="ja-JP" altLang="en-US" dirty="0" smtClean="0"/>
              <a:t>を変えることで打ち方の変更が可能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06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2" grpId="0"/>
      <p:bldP spid="111" grpId="1" animBg="1"/>
      <p:bldP spid="103" grpId="0" animBg="1"/>
      <p:bldP spid="120" grpId="0" animBg="1"/>
      <p:bldP spid="121" grpId="0" animBg="1"/>
      <p:bldP spid="1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7F7F7F"/>
                </a:solidFill>
              </a:rPr>
              <a:t>背景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一人麻雀のルール</a:t>
            </a:r>
            <a:endParaRPr lang="en-US" altLang="ja-JP" dirty="0">
              <a:solidFill>
                <a:srgbClr val="7F7F7F"/>
              </a:solidFill>
            </a:endParaRPr>
          </a:p>
          <a:p>
            <a:r>
              <a:rPr kumimoji="1" lang="ja-JP" altLang="en-US" dirty="0" smtClean="0">
                <a:solidFill>
                  <a:srgbClr val="7F7F7F"/>
                </a:solidFill>
              </a:rPr>
              <a:t>既存手法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lvl="1">
              <a:buFont typeface="Arial"/>
              <a:buChar char="•"/>
            </a:pPr>
            <a:r>
              <a:rPr kumimoji="1" lang="ja-JP" altLang="en-US" dirty="0" smtClean="0">
                <a:solidFill>
                  <a:srgbClr val="7F7F7F"/>
                </a:solidFill>
              </a:rPr>
              <a:t>早上がりを目指す素朴な手法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lvl="1">
              <a:buFont typeface="Arial"/>
              <a:buChar char="•"/>
            </a:pPr>
            <a:r>
              <a:rPr lang="ja-JP" altLang="en-US" dirty="0" smtClean="0">
                <a:solidFill>
                  <a:srgbClr val="7F7F7F"/>
                </a:solidFill>
                <a:latin typeface="+mn-ea"/>
              </a:rPr>
              <a:t>小松らの手法</a:t>
            </a:r>
            <a:r>
              <a:rPr lang="en-US" altLang="ja-JP" dirty="0" smtClean="0">
                <a:solidFill>
                  <a:srgbClr val="7F7F7F"/>
                </a:solidFill>
                <a:latin typeface="+mn-ea"/>
              </a:rPr>
              <a:t>[2012]</a:t>
            </a:r>
            <a:endParaRPr kumimoji="1" lang="en-US" altLang="ja-JP" dirty="0" smtClean="0">
              <a:solidFill>
                <a:srgbClr val="7F7F7F"/>
              </a:solidFill>
              <a:latin typeface="+mn-ea"/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提案手法</a:t>
            </a:r>
            <a:endParaRPr lang="en-US" altLang="ja-JP" dirty="0">
              <a:solidFill>
                <a:srgbClr val="7F7F7F"/>
              </a:solidFill>
            </a:endParaRPr>
          </a:p>
          <a:p>
            <a:r>
              <a:rPr lang="ja-JP" altLang="en-US" dirty="0" smtClean="0"/>
              <a:t>実験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7F7F7F"/>
                </a:solidFill>
              </a:rPr>
              <a:t>まとめ</a:t>
            </a:r>
            <a:endParaRPr lang="en-US" altLang="ja-JP" dirty="0" smtClean="0">
              <a:solidFill>
                <a:srgbClr val="7F7F7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16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16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1712" y="1231356"/>
            <a:ext cx="3532676" cy="747266"/>
          </a:xfrm>
        </p:spPr>
        <p:txBody>
          <a:bodyPr>
            <a:noAutofit/>
          </a:bodyPr>
          <a:lstStyle/>
          <a:p>
            <a:r>
              <a:rPr lang="ja-JP" altLang="en-US" sz="1800" dirty="0" smtClean="0"/>
              <a:t>ゲーム回数</a:t>
            </a:r>
            <a:r>
              <a:rPr lang="en-US" altLang="ja-JP" sz="1800" dirty="0" smtClean="0"/>
              <a:t>:10000</a:t>
            </a:r>
            <a:r>
              <a:rPr lang="ja-JP" altLang="en-US" sz="1800" dirty="0" smtClean="0"/>
              <a:t>回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プレイアウト回数</a:t>
            </a:r>
            <a:r>
              <a:rPr lang="en-US" altLang="ja-JP" sz="1800" dirty="0" smtClean="0"/>
              <a:t>:1000</a:t>
            </a:r>
            <a:r>
              <a:rPr lang="ja-JP" altLang="en-US" sz="1800" dirty="0" smtClean="0"/>
              <a:t>回</a:t>
            </a:r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88920"/>
              </p:ext>
            </p:extLst>
          </p:nvPr>
        </p:nvGraphicFramePr>
        <p:xfrm>
          <a:off x="1263978" y="1903831"/>
          <a:ext cx="7634902" cy="48324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7998"/>
                <a:gridCol w="1182350"/>
                <a:gridCol w="1446436"/>
                <a:gridCol w="1523110"/>
                <a:gridCol w="1635008"/>
              </a:tblGrid>
              <a:tr h="472526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手法</a:t>
                      </a:r>
                      <a:endParaRPr lang="en-US" altLang="ja-JP" sz="1800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上がり率</a:t>
                      </a:r>
                      <a:r>
                        <a:rPr lang="en-US" altLang="ja-JP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altLang="ja-JP" sz="18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ゲーム全体の</a:t>
                      </a:r>
                      <a:endParaRPr lang="en-US" altLang="ja-JP" sz="1800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ja-JP" alt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平均</a:t>
                      </a:r>
                      <a:r>
                        <a:rPr lang="ja-JP" alt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点数</a:t>
                      </a:r>
                      <a:endParaRPr lang="ja-JP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上がったときの</a:t>
                      </a:r>
                      <a:endParaRPr lang="en-US" altLang="ja-JP" sz="1800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ja-JP" alt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平均</a:t>
                      </a:r>
                      <a:r>
                        <a:rPr lang="ja-JP" alt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点数</a:t>
                      </a:r>
                      <a:endParaRPr lang="ja-JP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平均上がり順目</a:t>
                      </a:r>
                      <a:endParaRPr lang="ja-JP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 smtClean="0">
                          <a:effectLst/>
                        </a:rPr>
                        <a:t>貪欲な</a:t>
                      </a:r>
                      <a:r>
                        <a:rPr lang="ja-JP" altLang="en-US" sz="1800" u="none" strike="noStrike" dirty="0">
                          <a:effectLst/>
                        </a:rPr>
                        <a:t>手法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18.9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739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3908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14.06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7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モンテカルロ法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352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5016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14.50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提案手法 </a:t>
                      </a:r>
                      <a:r>
                        <a:rPr lang="el-GR" sz="1800" i="1" u="none" strike="noStrike" dirty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sz="1800" u="none" strike="noStrike" dirty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>
                          <a:effectLst/>
                        </a:rPr>
                        <a:t>0.0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17.5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693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3958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14.02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0.1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17.0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829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4877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13.95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0.2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17.3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865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4999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14.02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0.3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16.9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863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5112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14.09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0.4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16.3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851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5210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14.14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0.5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15.7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850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5410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14.21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0.6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15.7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905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5776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14.36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0.7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14.7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905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6160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14.39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0.8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911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6510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14.58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0.9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13.2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932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7078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14.68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2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　　　　　　 </a:t>
                      </a:r>
                      <a:r>
                        <a:rPr lang="el-GR" altLang="ja-JP" sz="18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18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sz="1800" u="none" strike="noStrike" dirty="0" smtClean="0">
                          <a:effectLst/>
                        </a:rPr>
                        <a:t>1.0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ja-JP" altLang="en-US" sz="1800" u="none" strike="noStrike" dirty="0" smtClean="0">
                          <a:effectLst/>
                        </a:rPr>
                        <a:t>（小松らの手法）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11.3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904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8022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14.90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7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 smtClean="0">
                          <a:effectLst/>
                        </a:rPr>
                        <a:t>ヒューマンプレイヤ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24.0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1329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5538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12.88 </a:t>
                      </a:r>
                    </a:p>
                  </a:txBody>
                  <a:tcPr marL="11164" marR="11164" marT="11164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06467"/>
              </p:ext>
            </p:extLst>
          </p:nvPr>
        </p:nvGraphicFramePr>
        <p:xfrm>
          <a:off x="4363148" y="1231356"/>
          <a:ext cx="2443138" cy="62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数式" r:id="rId4" imgW="1435100" imgH="393700" progId="Equation.3">
                  <p:embed/>
                </p:oleObj>
              </mc:Choice>
              <mc:Fallback>
                <p:oleObj name="数式" r:id="rId4" imgW="1435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3148" y="1231356"/>
                        <a:ext cx="2443138" cy="62260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679140" y="13626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報酬：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 rot="10800000">
            <a:off x="3386764" y="3130303"/>
            <a:ext cx="347008" cy="32473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rot="10800000">
            <a:off x="7820888" y="3130303"/>
            <a:ext cx="347008" cy="32473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6159985" y="3130303"/>
            <a:ext cx="347008" cy="32473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96602" y="993582"/>
            <a:ext cx="226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Times"/>
                <a:cs typeface="Times"/>
              </a:rPr>
              <a:t>P</a:t>
            </a:r>
            <a:r>
              <a:rPr lang="en-US" altLang="ja-JP" dirty="0" smtClean="0">
                <a:latin typeface="Times"/>
                <a:cs typeface="Times"/>
              </a:rPr>
              <a:t> </a:t>
            </a:r>
            <a:r>
              <a:rPr lang="en-US" altLang="ja-JP" dirty="0" smtClean="0">
                <a:latin typeface="+mn-ea"/>
                <a:cs typeface="Times"/>
              </a:rPr>
              <a:t>:</a:t>
            </a:r>
            <a:r>
              <a:rPr lang="ja-JP" altLang="en-US" dirty="0" smtClean="0">
                <a:latin typeface="+mn-ea"/>
                <a:cs typeface="Times"/>
              </a:rPr>
              <a:t>上がり点</a:t>
            </a:r>
            <a:endParaRPr lang="en-US" altLang="ja-JP" dirty="0">
              <a:latin typeface="Times"/>
              <a:cs typeface="Times"/>
            </a:endParaRPr>
          </a:p>
          <a:p>
            <a:r>
              <a:rPr kumimoji="1" lang="en-US" altLang="ja-JP" i="1" dirty="0" smtClean="0">
                <a:latin typeface="Times"/>
                <a:cs typeface="Times"/>
              </a:rPr>
              <a:t>U </a:t>
            </a:r>
            <a:r>
              <a:rPr kumimoji="1" lang="en-US" altLang="ja-JP" dirty="0" smtClean="0">
                <a:latin typeface="+mn-ea"/>
                <a:cs typeface="Times"/>
              </a:rPr>
              <a:t>:</a:t>
            </a:r>
            <a:r>
              <a:rPr kumimoji="1" lang="ja-JP" altLang="en-US" dirty="0" smtClean="0">
                <a:latin typeface="+mn-ea"/>
                <a:cs typeface="Times"/>
              </a:rPr>
              <a:t>使用枚数</a:t>
            </a:r>
            <a:endParaRPr kumimoji="1" lang="en-US" altLang="ja-JP" dirty="0" smtClean="0">
              <a:latin typeface="+mn-ea"/>
              <a:cs typeface="Times"/>
            </a:endParaRPr>
          </a:p>
          <a:p>
            <a:r>
              <a:rPr lang="en-US" altLang="ja-JP" i="1" dirty="0" smtClean="0">
                <a:latin typeface="Symbol" charset="2"/>
                <a:cs typeface="Symbol" charset="2"/>
              </a:rPr>
              <a:t>α</a:t>
            </a:r>
            <a:r>
              <a:rPr lang="en-US" altLang="ja-JP" dirty="0" smtClean="0">
                <a:latin typeface="Symbol" charset="2"/>
                <a:cs typeface="Symbol" charset="2"/>
              </a:rPr>
              <a:t> </a:t>
            </a:r>
            <a:r>
              <a:rPr lang="en-US" altLang="ja-JP" dirty="0" smtClean="0">
                <a:latin typeface="+mn-ea"/>
                <a:cs typeface="Symbol" charset="2"/>
              </a:rPr>
              <a:t>:</a:t>
            </a:r>
            <a:r>
              <a:rPr lang="ja-JP" altLang="en-US" dirty="0" smtClean="0">
                <a:latin typeface="+mn-ea"/>
                <a:cs typeface="Symbol" charset="2"/>
              </a:rPr>
              <a:t>バランスパラメータ</a:t>
            </a:r>
            <a:endParaRPr kumimoji="1" lang="ja-JP" altLang="en-US" dirty="0">
              <a:latin typeface="+mn-ea"/>
              <a:cs typeface="Symbol" charset="2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17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609890" y="6211311"/>
            <a:ext cx="579899" cy="600218"/>
            <a:chOff x="10439223" y="1316385"/>
            <a:chExt cx="1208100" cy="125043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27287" r="27415" b="70450"/>
            <a:stretch/>
          </p:blipFill>
          <p:spPr>
            <a:xfrm>
              <a:off x="10439223" y="1316385"/>
              <a:ext cx="1208100" cy="1250431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>
            <a:xfrm>
              <a:off x="10702289" y="2009492"/>
              <a:ext cx="702827" cy="1315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/>
          <p:cNvSpPr/>
          <p:nvPr/>
        </p:nvSpPr>
        <p:spPr>
          <a:xfrm>
            <a:off x="15488" y="5529771"/>
            <a:ext cx="1189789" cy="604101"/>
          </a:xfrm>
          <a:prstGeom prst="wedgeRoundRectCallout">
            <a:avLst>
              <a:gd name="adj1" fmla="val -3910"/>
              <a:gd name="adj2" fmla="val 81465"/>
              <a:gd name="adj3" fmla="val 16667"/>
            </a:avLst>
          </a:prstGeom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ja-JP" sz="1200" dirty="0" smtClean="0"/>
              <a:t>100</a:t>
            </a:r>
            <a:r>
              <a:rPr kumimoji="1" lang="ja-JP" altLang="en-US" sz="1200" dirty="0" smtClean="0"/>
              <a:t>回やったよ</a:t>
            </a:r>
            <a:r>
              <a:rPr lang="ja-JP" altLang="en-US" sz="1200" dirty="0" smtClean="0"/>
              <a:t>！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疲れたよ！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8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7F7F7F"/>
                </a:solidFill>
              </a:rPr>
              <a:t>背景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一人麻雀のルール</a:t>
            </a:r>
            <a:endParaRPr lang="en-US" altLang="ja-JP" dirty="0">
              <a:solidFill>
                <a:srgbClr val="7F7F7F"/>
              </a:solidFill>
            </a:endParaRPr>
          </a:p>
          <a:p>
            <a:r>
              <a:rPr kumimoji="1" lang="ja-JP" altLang="en-US" dirty="0" smtClean="0">
                <a:solidFill>
                  <a:srgbClr val="7F7F7F"/>
                </a:solidFill>
              </a:rPr>
              <a:t>既存手法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lvl="1">
              <a:buFont typeface="Arial"/>
              <a:buChar char="•"/>
            </a:pPr>
            <a:r>
              <a:rPr kumimoji="1" lang="ja-JP" altLang="en-US" dirty="0" smtClean="0">
                <a:solidFill>
                  <a:srgbClr val="7F7F7F"/>
                </a:solidFill>
              </a:rPr>
              <a:t>早上がりを目指す素朴な手法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lvl="1">
              <a:buFont typeface="Arial"/>
              <a:buChar char="•"/>
            </a:pPr>
            <a:r>
              <a:rPr lang="ja-JP" altLang="en-US" dirty="0" smtClean="0">
                <a:solidFill>
                  <a:srgbClr val="7F7F7F"/>
                </a:solidFill>
                <a:latin typeface="+mn-ea"/>
              </a:rPr>
              <a:t>小松らの手法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[2012]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提案手法</a:t>
            </a:r>
            <a:endParaRPr lang="en-US" altLang="ja-JP" dirty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実験</a:t>
            </a:r>
            <a:endParaRPr lang="en-US" altLang="ja-JP" dirty="0" smtClean="0">
              <a:solidFill>
                <a:srgbClr val="7F7F7F"/>
              </a:solidFill>
            </a:endParaRPr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18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814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642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まとめ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小松らの手法を拡張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打ち方を変えることができる手法を提案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今後の課題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対戦相手を考慮する手法への拡張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状況に応じたパラメータ</a:t>
            </a:r>
            <a:r>
              <a:rPr lang="en-US" altLang="ja-JP" i="1" dirty="0" smtClean="0">
                <a:latin typeface="Symbol" charset="2"/>
                <a:cs typeface="Symbol" charset="2"/>
              </a:rPr>
              <a:t>α</a:t>
            </a:r>
            <a:r>
              <a:rPr lang="ja-JP" altLang="en-US" dirty="0" smtClean="0"/>
              <a:t>の自動設定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>
                <a:solidFill>
                  <a:srgbClr val="7F7F7F"/>
                </a:solidFill>
              </a:rPr>
              <a:t>友達をつくる</a:t>
            </a:r>
            <a:endParaRPr lang="en-US" altLang="ja-JP" dirty="0" smtClean="0">
              <a:solidFill>
                <a:srgbClr val="7F7F7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19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6924" y="5889452"/>
            <a:ext cx="52549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/>
              <a:t>ご静聴ありがとうございました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55" y="5005388"/>
            <a:ext cx="2168331" cy="187049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784289" y="5889451"/>
            <a:ext cx="548501" cy="1204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891044" y="5084131"/>
            <a:ext cx="370685" cy="383673"/>
            <a:chOff x="10439223" y="1316385"/>
            <a:chExt cx="1208100" cy="125043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27287" r="27415" b="70450"/>
            <a:stretch/>
          </p:blipFill>
          <p:spPr>
            <a:xfrm>
              <a:off x="10439223" y="1316385"/>
              <a:ext cx="1208100" cy="125043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0702289" y="2009492"/>
              <a:ext cx="702827" cy="1315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38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17445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289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mtClean="0"/>
              <a:t>趣味：株式取引</a:t>
            </a:r>
            <a:endParaRPr kumimoji="1" lang="en-US" altLang="ja-JP" dirty="0" smtClean="0"/>
          </a:p>
          <a:p>
            <a:r>
              <a:rPr kumimoji="1" lang="ja-JP" altLang="en-US" dirty="0" smtClean="0"/>
              <a:t>趣味</a:t>
            </a:r>
            <a:r>
              <a:rPr lang="ja-JP" altLang="en-US" dirty="0" smtClean="0"/>
              <a:t>：麻雀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多人数不完全情報ゲーム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ルールが複雑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強い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作成が難しい</a:t>
            </a:r>
            <a:endParaRPr kumimoji="1" lang="en-US" altLang="ja-JP" dirty="0" smtClean="0"/>
          </a:p>
          <a:p>
            <a:r>
              <a:rPr lang="ja-JP" altLang="en-US" dirty="0" smtClean="0"/>
              <a:t>僕は友達が少ない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/>
              <a:t>一緒</a:t>
            </a:r>
            <a:r>
              <a:rPr lang="ja-JP" altLang="en-US" dirty="0" smtClean="0"/>
              <a:t>に麻雀をする相手</a:t>
            </a:r>
            <a:r>
              <a:rPr lang="ja-JP" altLang="en-US" dirty="0"/>
              <a:t>が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手応えのある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はない</a:t>
            </a:r>
            <a:endParaRPr lang="en-US" altLang="ja-JP" dirty="0"/>
          </a:p>
          <a:p>
            <a:pPr lvl="1">
              <a:buFont typeface="Arial"/>
              <a:buChar char="•"/>
            </a:pPr>
            <a:r>
              <a:rPr lang="ja-JP" altLang="en-US" dirty="0"/>
              <a:t>自分で</a:t>
            </a:r>
            <a:r>
              <a:rPr lang="en-US" altLang="ja-JP" dirty="0"/>
              <a:t>AI</a:t>
            </a:r>
            <a:r>
              <a:rPr lang="ja-JP" altLang="en-US" dirty="0"/>
              <a:t>を作成するしか</a:t>
            </a:r>
            <a:r>
              <a:rPr lang="ja-JP" altLang="en-US" dirty="0" smtClean="0"/>
              <a:t>ない</a:t>
            </a:r>
            <a:endParaRPr lang="en-US" altLang="ja-JP" dirty="0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5640087" y="1189302"/>
            <a:ext cx="3391540" cy="4231640"/>
            <a:chOff x="5640087" y="1189302"/>
            <a:chExt cx="3391540" cy="4231640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4627" y="1189302"/>
              <a:ext cx="2667000" cy="4231640"/>
            </a:xfrm>
            <a:prstGeom prst="rect">
              <a:avLst/>
            </a:prstGeom>
          </p:spPr>
        </p:pic>
        <p:sp>
          <p:nvSpPr>
            <p:cNvPr id="9" name="正方形/長方形 8"/>
            <p:cNvSpPr/>
            <p:nvPr/>
          </p:nvSpPr>
          <p:spPr>
            <a:xfrm>
              <a:off x="7355436" y="1882409"/>
              <a:ext cx="702827" cy="1315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640087" y="131638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これ僕です</a:t>
              </a:r>
              <a:endParaRPr kumimoji="1" lang="ja-JP" altLang="en-US" dirty="0"/>
            </a:p>
          </p:txBody>
        </p:sp>
        <p:sp>
          <p:nvSpPr>
            <p:cNvPr id="19" name="下矢印 18"/>
            <p:cNvSpPr/>
            <p:nvPr/>
          </p:nvSpPr>
          <p:spPr>
            <a:xfrm rot="18682504" flipH="1">
              <a:off x="6579674" y="1560575"/>
              <a:ext cx="353021" cy="89911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5" name="乗算記号 4"/>
          <p:cNvSpPr/>
          <p:nvPr/>
        </p:nvSpPr>
        <p:spPr>
          <a:xfrm>
            <a:off x="-263303" y="1438474"/>
            <a:ext cx="4832399" cy="852153"/>
          </a:xfrm>
          <a:prstGeom prst="mathMultiply">
            <a:avLst>
              <a:gd name="adj1" fmla="val 54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7545" y="5917012"/>
            <a:ext cx="764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全国の友達のいない麻雀好きのためにも強い</a:t>
            </a:r>
            <a:r>
              <a:rPr kumimoji="1" lang="en-US" altLang="ja-JP" sz="2800" dirty="0" smtClean="0"/>
              <a:t>AI</a:t>
            </a:r>
            <a:r>
              <a:rPr lang="ja-JP" altLang="en-US" sz="2800" dirty="0" smtClean="0"/>
              <a:t>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32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計算時間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20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15866"/>
            <a:ext cx="3532676" cy="747266"/>
          </a:xfrm>
        </p:spPr>
        <p:txBody>
          <a:bodyPr>
            <a:noAutofit/>
          </a:bodyPr>
          <a:lstStyle/>
          <a:p>
            <a:r>
              <a:rPr lang="ja-JP" altLang="en-US" sz="1800" dirty="0" smtClean="0"/>
              <a:t>ゲーム回数</a:t>
            </a:r>
            <a:r>
              <a:rPr lang="en-US" altLang="ja-JP" sz="1800" dirty="0" smtClean="0"/>
              <a:t>:100</a:t>
            </a:r>
            <a:r>
              <a:rPr lang="ja-JP" altLang="en-US" sz="1800" dirty="0" smtClean="0"/>
              <a:t>回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プレイアウト回数</a:t>
            </a:r>
            <a:r>
              <a:rPr lang="en-US" altLang="ja-JP" sz="1800" dirty="0" smtClean="0"/>
              <a:t>:1000</a:t>
            </a:r>
            <a:r>
              <a:rPr lang="ja-JP" altLang="en-US" sz="1800" dirty="0" smtClean="0"/>
              <a:t>回</a:t>
            </a:r>
            <a:endParaRPr lang="en-US" altLang="ja-JP" sz="1800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06677"/>
              </p:ext>
            </p:extLst>
          </p:nvPr>
        </p:nvGraphicFramePr>
        <p:xfrm>
          <a:off x="706859" y="2321286"/>
          <a:ext cx="6812191" cy="254814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103293"/>
                <a:gridCol w="3708898"/>
              </a:tblGrid>
              <a:tr h="383449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2000" u="none" strike="noStrike" dirty="0" smtClean="0">
                          <a:effectLst/>
                        </a:rPr>
                        <a:t>最初の行動選択の計算時間（秒）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貪欲な手法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 smtClean="0">
                          <a:effectLst/>
                        </a:rPr>
                        <a:t>0.00025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モンテカルロ法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 smtClean="0">
                          <a:effectLst/>
                        </a:rPr>
                        <a:t>0.26796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モンテカルロ法</a:t>
                      </a:r>
                      <a:endParaRPr lang="en-US" altLang="ja-JP" sz="20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（プレイアウトに貪欲な手法）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 smtClean="0">
                          <a:effectLst/>
                        </a:rPr>
                        <a:t>35.76790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u="none" strike="noStrike" dirty="0">
                          <a:effectLst/>
                        </a:rPr>
                        <a:t>提案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手法</a:t>
                      </a:r>
                      <a:r>
                        <a:rPr lang="en-US" altLang="ja-JP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l-GR" altLang="ja-JP" sz="20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20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l-GR" altLang="ja-JP" sz="2000" u="none" strike="noStrike" dirty="0" smtClean="0">
                          <a:effectLst/>
                        </a:rPr>
                        <a:t>0.0</a:t>
                      </a:r>
                      <a:endParaRPr lang="el-GR" altLang="ja-JP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 smtClean="0">
                          <a:effectLst/>
                        </a:rPr>
                        <a:t>0.08729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u="none" strike="noStrike" dirty="0">
                          <a:effectLst/>
                        </a:rPr>
                        <a:t>提案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手法</a:t>
                      </a:r>
                      <a:r>
                        <a:rPr lang="en-US" altLang="ja-JP" sz="2000" u="none" strike="noStrike" dirty="0" smtClean="0">
                          <a:effectLst/>
                        </a:rPr>
                        <a:t> </a:t>
                      </a:r>
                      <a:r>
                        <a:rPr lang="el-GR" altLang="ja-JP" sz="2000" i="1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α</a:t>
                      </a:r>
                      <a:r>
                        <a:rPr lang="el-GR" altLang="ja-JP" sz="2000" u="none" strike="noStrike" dirty="0" smtClean="0">
                          <a:effectLst/>
                          <a:latin typeface="Symbol" charset="2"/>
                          <a:cs typeface="Symbol" charset="2"/>
                        </a:rPr>
                        <a:t>=</a:t>
                      </a:r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el-GR" altLang="ja-JP" sz="2000" u="none" strike="noStrike" dirty="0" smtClean="0">
                          <a:effectLst/>
                        </a:rPr>
                        <a:t>.0</a:t>
                      </a:r>
                      <a:endParaRPr lang="el-GR" altLang="ja-JP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 smtClean="0">
                          <a:effectLst/>
                        </a:rPr>
                        <a:t>0.08782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771713" y="1482759"/>
            <a:ext cx="34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最初に牌を捨てるときの計算時間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08113"/>
              </p:ext>
            </p:extLst>
          </p:nvPr>
        </p:nvGraphicFramePr>
        <p:xfrm>
          <a:off x="9373749" y="1482759"/>
          <a:ext cx="3804284" cy="340520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88560"/>
                <a:gridCol w="1415724"/>
              </a:tblGrid>
              <a:tr h="383449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2000" u="none" strike="noStrike" dirty="0" smtClean="0">
                          <a:effectLst/>
                        </a:rPr>
                        <a:t>最初の行動選択の計算時間（秒）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貪欲な手法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0.000252369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モンテカルロ法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0.26796451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モンテカルロ法</a:t>
                      </a:r>
                      <a:endParaRPr lang="en-US" altLang="ja-JP" sz="20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（プレイアウトに貪欲な手法）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35.767902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u="none" strike="noStrike" dirty="0">
                          <a:effectLst/>
                        </a:rPr>
                        <a:t>提案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手法</a:t>
                      </a:r>
                      <a:r>
                        <a:rPr lang="el-GR" altLang="ja-JP" sz="2000" u="none" strike="noStrike" dirty="0" smtClean="0">
                          <a:effectLst/>
                        </a:rPr>
                        <a:t>α=0.0</a:t>
                      </a:r>
                      <a:endParaRPr lang="el-GR" altLang="ja-JP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0.087287594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  <a:tr h="38344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u="none" strike="noStrike" dirty="0">
                          <a:effectLst/>
                        </a:rPr>
                        <a:t>提案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手法</a:t>
                      </a:r>
                      <a:r>
                        <a:rPr lang="el-GR" altLang="ja-JP" sz="2000" u="none" strike="noStrike" dirty="0" smtClean="0">
                          <a:effectLst/>
                        </a:rPr>
                        <a:t>α=</a:t>
                      </a:r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el-GR" altLang="ja-JP" sz="2000" u="none" strike="noStrike" dirty="0" smtClean="0">
                          <a:effectLst/>
                        </a:rPr>
                        <a:t>.0</a:t>
                      </a:r>
                      <a:endParaRPr lang="el-GR" altLang="ja-JP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0.087824243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1303" marR="21303" marT="213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11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881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麻雀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多人数不完全情報ゲーム</a:t>
            </a:r>
            <a:endParaRPr kumimoji="1" lang="ja-JP" altLang="en-US" dirty="0"/>
          </a:p>
        </p:txBody>
      </p:sp>
      <p:sp>
        <p:nvSpPr>
          <p:cNvPr id="4" name="左中かっこ 3"/>
          <p:cNvSpPr/>
          <p:nvPr/>
        </p:nvSpPr>
        <p:spPr>
          <a:xfrm rot="16200000">
            <a:off x="1649423" y="2260124"/>
            <a:ext cx="326128" cy="10317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/>
          <p:cNvSpPr/>
          <p:nvPr/>
        </p:nvSpPr>
        <p:spPr>
          <a:xfrm rot="16200000">
            <a:off x="3094947" y="1898608"/>
            <a:ext cx="326104" cy="17548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87757" y="2939082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人以上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0074" y="2963392"/>
            <a:ext cx="2412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各プレイヤ</a:t>
            </a:r>
            <a:r>
              <a:rPr lang="ja-JP" altLang="en-US" dirty="0" smtClean="0"/>
              <a:t>ー、</a:t>
            </a:r>
            <a:endParaRPr lang="en-US" altLang="ja-JP" dirty="0" smtClean="0"/>
          </a:p>
          <a:p>
            <a:r>
              <a:rPr kumimoji="1" lang="ja-JP" altLang="en-US" dirty="0" smtClean="0"/>
              <a:t>山の状況が分からない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54" y="2319327"/>
            <a:ext cx="3289300" cy="24638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50128" y="4878979"/>
            <a:ext cx="56390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複雑なため強い</a:t>
            </a:r>
            <a:r>
              <a:rPr kumimoji="1" lang="en-US" altLang="ja-JP" sz="3200" dirty="0" smtClean="0"/>
              <a:t>AI</a:t>
            </a:r>
            <a:r>
              <a:rPr kumimoji="1" lang="ja-JP" altLang="en-US" sz="3200" dirty="0" smtClean="0"/>
              <a:t>作成が難しい</a:t>
            </a:r>
            <a:endParaRPr kumimoji="1" lang="en-US" altLang="ja-JP" sz="32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4333" y="5495111"/>
            <a:ext cx="5573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本研究では多人数の要素を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排除した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一人麻雀</a:t>
            </a:r>
            <a:r>
              <a:rPr kumimoji="1" lang="ja-JP" altLang="en-US" sz="3200" dirty="0" smtClean="0"/>
              <a:t>を対象とする</a:t>
            </a:r>
            <a:endParaRPr kumimoji="1"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21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2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一人麻雀のルール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67092"/>
            <a:ext cx="4091945" cy="2263981"/>
          </a:xfrm>
        </p:spPr>
        <p:txBody>
          <a:bodyPr>
            <a:noAutofit/>
          </a:bodyPr>
          <a:lstStyle/>
          <a:p>
            <a:r>
              <a:rPr kumimoji="1" lang="ja-JP" altLang="en-US" sz="2600" dirty="0" smtClean="0"/>
              <a:t>牌の種類</a:t>
            </a:r>
            <a:r>
              <a:rPr lang="en-US" altLang="ja-JP" sz="2600" dirty="0"/>
              <a:t> </a:t>
            </a:r>
            <a:endParaRPr lang="en-US" altLang="ja-JP" sz="2600" dirty="0" smtClean="0"/>
          </a:p>
          <a:p>
            <a:pPr lvl="1">
              <a:buFont typeface="Arial"/>
              <a:buChar char="•"/>
            </a:pPr>
            <a:r>
              <a:rPr kumimoji="1" lang="ja-JP" altLang="en-US" sz="2200" dirty="0" smtClean="0"/>
              <a:t>３４種類</a:t>
            </a:r>
            <a:endParaRPr kumimoji="1" lang="en-US" altLang="ja-JP" sz="2200" dirty="0" smtClean="0"/>
          </a:p>
          <a:p>
            <a:r>
              <a:rPr lang="ja-JP" altLang="en-US" sz="2600" dirty="0" smtClean="0"/>
              <a:t>牌の枚数</a:t>
            </a:r>
            <a:endParaRPr lang="en-US" altLang="ja-JP" sz="2600" dirty="0"/>
          </a:p>
          <a:p>
            <a:pPr lvl="1">
              <a:buFont typeface="Arial"/>
              <a:buChar char="•"/>
            </a:pPr>
            <a:r>
              <a:rPr kumimoji="1" lang="ja-JP" altLang="en-US" sz="2200" dirty="0" smtClean="0"/>
              <a:t>それぞれ４枚</a:t>
            </a:r>
            <a:endParaRPr kumimoji="1" lang="en-US" altLang="ja-JP" sz="2200" dirty="0" smtClean="0"/>
          </a:p>
          <a:p>
            <a:pPr lvl="1">
              <a:buFont typeface="Arial"/>
              <a:buChar char="•"/>
            </a:pPr>
            <a:r>
              <a:rPr kumimoji="1" lang="ja-JP" altLang="en-US" sz="2200" dirty="0" smtClean="0"/>
              <a:t>計１３６枚</a:t>
            </a:r>
            <a:endParaRPr kumimoji="1" lang="ja-JP" altLang="en-US" sz="22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74981" y="5712592"/>
            <a:ext cx="302433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数字が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つ連続で並んでいる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74090" y="5692500"/>
            <a:ext cx="21717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同じ種類の牌が３つ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809614" y="5689650"/>
            <a:ext cx="21859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同じ種類の牌が２つ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89395" y="4126433"/>
            <a:ext cx="2257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ja-JP" altLang="en-US" sz="2600" dirty="0" smtClean="0"/>
              <a:t>上が</a:t>
            </a:r>
            <a:r>
              <a:rPr lang="ja-JP" altLang="en-US" sz="2600" dirty="0" smtClean="0"/>
              <a:t>り</a:t>
            </a:r>
            <a:r>
              <a:rPr kumimoji="1" lang="ja-JP" altLang="en-US" sz="2600" dirty="0" smtClean="0"/>
              <a:t>条件</a:t>
            </a:r>
            <a:endParaRPr kumimoji="1" lang="ja-JP" altLang="en-US" sz="2600" dirty="0"/>
          </a:p>
        </p:txBody>
      </p:sp>
      <p:sp>
        <p:nvSpPr>
          <p:cNvPr id="129" name="左大かっこ 128"/>
          <p:cNvSpPr/>
          <p:nvPr/>
        </p:nvSpPr>
        <p:spPr>
          <a:xfrm rot="16200000">
            <a:off x="1031067" y="4842078"/>
            <a:ext cx="124085" cy="122427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左大かっこ 129"/>
          <p:cNvSpPr/>
          <p:nvPr/>
        </p:nvSpPr>
        <p:spPr>
          <a:xfrm rot="16200000">
            <a:off x="2292396" y="4867585"/>
            <a:ext cx="118331" cy="116750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左大かっこ 130"/>
          <p:cNvSpPr/>
          <p:nvPr/>
        </p:nvSpPr>
        <p:spPr>
          <a:xfrm rot="16200000">
            <a:off x="3548121" y="4834941"/>
            <a:ext cx="124085" cy="122427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左大かっこ 131"/>
          <p:cNvSpPr/>
          <p:nvPr/>
        </p:nvSpPr>
        <p:spPr>
          <a:xfrm rot="16200000">
            <a:off x="4811872" y="4844965"/>
            <a:ext cx="109082" cy="1203496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左大かっこ 132"/>
          <p:cNvSpPr/>
          <p:nvPr/>
        </p:nvSpPr>
        <p:spPr>
          <a:xfrm rot="16200000">
            <a:off x="5826415" y="5073875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2247845" y="6381065"/>
            <a:ext cx="190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合わせて４組</a:t>
            </a:r>
            <a:endParaRPr kumimoji="1" lang="ja-JP" altLang="en-US" sz="2400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611903" y="6016165"/>
            <a:ext cx="702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１組</a:t>
            </a:r>
            <a:endParaRPr kumimoji="1" lang="ja-JP" altLang="en-US" sz="2400" dirty="0"/>
          </a:p>
        </p:txBody>
      </p:sp>
      <p:sp>
        <p:nvSpPr>
          <p:cNvPr id="138" name="左中かっこ 137"/>
          <p:cNvSpPr/>
          <p:nvPr/>
        </p:nvSpPr>
        <p:spPr>
          <a:xfrm rot="16200000">
            <a:off x="3025818" y="5264929"/>
            <a:ext cx="317528" cy="20461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540125" y="4712956"/>
            <a:ext cx="5713550" cy="596900"/>
            <a:chOff x="540125" y="4027771"/>
            <a:chExt cx="5713550" cy="596900"/>
          </a:xfrm>
        </p:grpSpPr>
        <p:pic>
          <p:nvPicPr>
            <p:cNvPr id="112" name="図 111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25" y="4027771"/>
              <a:ext cx="393700" cy="596900"/>
            </a:xfrm>
            <a:prstGeom prst="rect">
              <a:avLst/>
            </a:prstGeom>
          </p:spPr>
        </p:pic>
        <p:pic>
          <p:nvPicPr>
            <p:cNvPr id="113" name="図 112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44" y="4027771"/>
              <a:ext cx="393700" cy="596900"/>
            </a:xfrm>
            <a:prstGeom prst="rect">
              <a:avLst/>
            </a:prstGeom>
          </p:spPr>
        </p:pic>
        <p:pic>
          <p:nvPicPr>
            <p:cNvPr id="114" name="図 113" descr="3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563" y="4027771"/>
              <a:ext cx="393700" cy="596900"/>
            </a:xfrm>
            <a:prstGeom prst="rect">
              <a:avLst/>
            </a:prstGeom>
          </p:spPr>
        </p:pic>
        <p:pic>
          <p:nvPicPr>
            <p:cNvPr id="115" name="図 114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782" y="4027771"/>
              <a:ext cx="393700" cy="596900"/>
            </a:xfrm>
            <a:prstGeom prst="rect">
              <a:avLst/>
            </a:prstGeom>
          </p:spPr>
        </p:pic>
        <p:pic>
          <p:nvPicPr>
            <p:cNvPr id="116" name="図 115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001" y="4027771"/>
              <a:ext cx="393700" cy="596900"/>
            </a:xfrm>
            <a:prstGeom prst="rect">
              <a:avLst/>
            </a:prstGeom>
          </p:spPr>
        </p:pic>
        <p:pic>
          <p:nvPicPr>
            <p:cNvPr id="117" name="図 116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220" y="4027771"/>
              <a:ext cx="393700" cy="596900"/>
            </a:xfrm>
            <a:prstGeom prst="rect">
              <a:avLst/>
            </a:prstGeom>
          </p:spPr>
        </p:pic>
        <p:pic>
          <p:nvPicPr>
            <p:cNvPr id="70" name="図 69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439" y="4027771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658" y="4027771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77" y="4027771"/>
              <a:ext cx="393700" cy="596900"/>
            </a:xfrm>
            <a:prstGeom prst="rect">
              <a:avLst/>
            </a:prstGeom>
          </p:spPr>
        </p:pic>
        <p:pic>
          <p:nvPicPr>
            <p:cNvPr id="73" name="図 72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096" y="4027771"/>
              <a:ext cx="393700" cy="596900"/>
            </a:xfrm>
            <a:prstGeom prst="rect">
              <a:avLst/>
            </a:prstGeom>
          </p:spPr>
        </p:pic>
        <p:pic>
          <p:nvPicPr>
            <p:cNvPr id="74" name="図 73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315" y="4027771"/>
              <a:ext cx="393700" cy="596900"/>
            </a:xfrm>
            <a:prstGeom prst="rect">
              <a:avLst/>
            </a:prstGeom>
          </p:spPr>
        </p:pic>
        <p:pic>
          <p:nvPicPr>
            <p:cNvPr id="75" name="図 74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534" y="4027771"/>
              <a:ext cx="393700" cy="596900"/>
            </a:xfrm>
            <a:prstGeom prst="rect">
              <a:avLst/>
            </a:prstGeom>
          </p:spPr>
        </p:pic>
        <p:pic>
          <p:nvPicPr>
            <p:cNvPr id="76" name="図 75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975" y="4027771"/>
              <a:ext cx="393700" cy="596900"/>
            </a:xfrm>
            <a:prstGeom prst="rect">
              <a:avLst/>
            </a:prstGeom>
          </p:spPr>
        </p:pic>
        <p:pic>
          <p:nvPicPr>
            <p:cNvPr id="77" name="図 76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753" y="4027771"/>
              <a:ext cx="393700" cy="596900"/>
            </a:xfrm>
            <a:prstGeom prst="rect">
              <a:avLst/>
            </a:prstGeom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2520409" y="294461"/>
            <a:ext cx="8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7F7F7F"/>
                </a:solidFill>
              </a:rPr>
              <a:t>ぼっち</a:t>
            </a:r>
            <a:endParaRPr kumimoji="1" lang="ja-JP" altLang="en-US" dirty="0">
              <a:solidFill>
                <a:srgbClr val="7F7F7F"/>
              </a:solidFill>
            </a:endParaRPr>
          </a:p>
        </p:txBody>
      </p:sp>
      <p:graphicFrame>
        <p:nvGraphicFramePr>
          <p:cNvPr id="140" name="表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8173"/>
              </p:ext>
            </p:extLst>
          </p:nvPr>
        </p:nvGraphicFramePr>
        <p:xfrm>
          <a:off x="3426332" y="1316125"/>
          <a:ext cx="5009446" cy="2822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222"/>
                <a:gridCol w="381001"/>
                <a:gridCol w="4219223"/>
              </a:tblGrid>
              <a:tr h="705526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数牌</a:t>
                      </a:r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萬子</a:t>
                      </a:r>
                      <a:endParaRPr kumimoji="1" lang="en-US" altLang="ja-JP" dirty="0" smtClean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52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筒子</a:t>
                      </a:r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52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索子</a:t>
                      </a:r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字牌</a:t>
                      </a:r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1" name="図形グループ 140"/>
          <p:cNvGrpSpPr/>
          <p:nvPr/>
        </p:nvGrpSpPr>
        <p:grpSpPr>
          <a:xfrm>
            <a:off x="4298123" y="1344347"/>
            <a:ext cx="4079829" cy="596900"/>
            <a:chOff x="260350" y="2618033"/>
            <a:chExt cx="4079829" cy="596900"/>
          </a:xfrm>
        </p:grpSpPr>
        <p:pic>
          <p:nvPicPr>
            <p:cNvPr id="142" name="図 141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2618033"/>
              <a:ext cx="393700" cy="596900"/>
            </a:xfrm>
            <a:prstGeom prst="rect">
              <a:avLst/>
            </a:prstGeom>
          </p:spPr>
        </p:pic>
        <p:pic>
          <p:nvPicPr>
            <p:cNvPr id="143" name="図 142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16" y="2618033"/>
              <a:ext cx="393700" cy="596900"/>
            </a:xfrm>
            <a:prstGeom prst="rect">
              <a:avLst/>
            </a:prstGeom>
          </p:spPr>
        </p:pic>
        <p:pic>
          <p:nvPicPr>
            <p:cNvPr id="144" name="図 143" descr="3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882" y="2618033"/>
              <a:ext cx="393700" cy="596900"/>
            </a:xfrm>
            <a:prstGeom prst="rect">
              <a:avLst/>
            </a:prstGeom>
          </p:spPr>
        </p:pic>
        <p:pic>
          <p:nvPicPr>
            <p:cNvPr id="145" name="図 144" descr="4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648" y="2618033"/>
              <a:ext cx="393700" cy="596900"/>
            </a:xfrm>
            <a:prstGeom prst="rect">
              <a:avLst/>
            </a:prstGeom>
          </p:spPr>
        </p:pic>
        <p:pic>
          <p:nvPicPr>
            <p:cNvPr id="146" name="図 145" descr="5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414" y="2618033"/>
              <a:ext cx="393700" cy="596900"/>
            </a:xfrm>
            <a:prstGeom prst="rect">
              <a:avLst/>
            </a:prstGeom>
          </p:spPr>
        </p:pic>
        <p:pic>
          <p:nvPicPr>
            <p:cNvPr id="147" name="図 146" descr="6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180" y="2618033"/>
              <a:ext cx="393700" cy="596900"/>
            </a:xfrm>
            <a:prstGeom prst="rect">
              <a:avLst/>
            </a:prstGeom>
          </p:spPr>
        </p:pic>
        <p:pic>
          <p:nvPicPr>
            <p:cNvPr id="148" name="図 147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946" y="2618033"/>
              <a:ext cx="393700" cy="596900"/>
            </a:xfrm>
            <a:prstGeom prst="rect">
              <a:avLst/>
            </a:prstGeom>
          </p:spPr>
        </p:pic>
        <p:pic>
          <p:nvPicPr>
            <p:cNvPr id="149" name="図 148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712" y="2618033"/>
              <a:ext cx="393700" cy="596900"/>
            </a:xfrm>
            <a:prstGeom prst="rect">
              <a:avLst/>
            </a:prstGeom>
          </p:spPr>
        </p:pic>
        <p:pic>
          <p:nvPicPr>
            <p:cNvPr id="150" name="図 149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479" y="2618033"/>
              <a:ext cx="393700" cy="596900"/>
            </a:xfrm>
            <a:prstGeom prst="rect">
              <a:avLst/>
            </a:prstGeom>
          </p:spPr>
        </p:pic>
      </p:grpSp>
      <p:grpSp>
        <p:nvGrpSpPr>
          <p:cNvPr id="151" name="図形グループ 150"/>
          <p:cNvGrpSpPr/>
          <p:nvPr/>
        </p:nvGrpSpPr>
        <p:grpSpPr>
          <a:xfrm>
            <a:off x="4298123" y="2060621"/>
            <a:ext cx="4079829" cy="596900"/>
            <a:chOff x="260350" y="3345465"/>
            <a:chExt cx="4079829" cy="596900"/>
          </a:xfrm>
        </p:grpSpPr>
        <p:pic>
          <p:nvPicPr>
            <p:cNvPr id="152" name="図 151" descr="1p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3345465"/>
              <a:ext cx="393700" cy="596900"/>
            </a:xfrm>
            <a:prstGeom prst="rect">
              <a:avLst/>
            </a:prstGeom>
          </p:spPr>
        </p:pic>
        <p:pic>
          <p:nvPicPr>
            <p:cNvPr id="153" name="図 152" descr="2p.gif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16" y="3345465"/>
              <a:ext cx="393700" cy="596900"/>
            </a:xfrm>
            <a:prstGeom prst="rect">
              <a:avLst/>
            </a:prstGeom>
          </p:spPr>
        </p:pic>
        <p:pic>
          <p:nvPicPr>
            <p:cNvPr id="154" name="図 153" descr="3p.gif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882" y="3345465"/>
              <a:ext cx="393700" cy="596900"/>
            </a:xfrm>
            <a:prstGeom prst="rect">
              <a:avLst/>
            </a:prstGeom>
          </p:spPr>
        </p:pic>
        <p:pic>
          <p:nvPicPr>
            <p:cNvPr id="155" name="図 154" descr="4p.gif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648" y="3345465"/>
              <a:ext cx="393700" cy="596900"/>
            </a:xfrm>
            <a:prstGeom prst="rect">
              <a:avLst/>
            </a:prstGeom>
          </p:spPr>
        </p:pic>
        <p:pic>
          <p:nvPicPr>
            <p:cNvPr id="156" name="図 155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414" y="3345465"/>
              <a:ext cx="393700" cy="596900"/>
            </a:xfrm>
            <a:prstGeom prst="rect">
              <a:avLst/>
            </a:prstGeom>
          </p:spPr>
        </p:pic>
        <p:pic>
          <p:nvPicPr>
            <p:cNvPr id="157" name="図 156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180" y="3345465"/>
              <a:ext cx="393700" cy="596900"/>
            </a:xfrm>
            <a:prstGeom prst="rect">
              <a:avLst/>
            </a:prstGeom>
          </p:spPr>
        </p:pic>
        <p:pic>
          <p:nvPicPr>
            <p:cNvPr id="158" name="図 157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946" y="3345465"/>
              <a:ext cx="393700" cy="596900"/>
            </a:xfrm>
            <a:prstGeom prst="rect">
              <a:avLst/>
            </a:prstGeom>
          </p:spPr>
        </p:pic>
        <p:pic>
          <p:nvPicPr>
            <p:cNvPr id="159" name="図 158" descr="8p.gif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712" y="3345465"/>
              <a:ext cx="393700" cy="596900"/>
            </a:xfrm>
            <a:prstGeom prst="rect">
              <a:avLst/>
            </a:prstGeom>
          </p:spPr>
        </p:pic>
        <p:pic>
          <p:nvPicPr>
            <p:cNvPr id="160" name="図 159" descr="9p.gif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479" y="3345465"/>
              <a:ext cx="393700" cy="596900"/>
            </a:xfrm>
            <a:prstGeom prst="rect">
              <a:avLst/>
            </a:prstGeom>
          </p:spPr>
        </p:pic>
      </p:grpSp>
      <p:grpSp>
        <p:nvGrpSpPr>
          <p:cNvPr id="161" name="図形グループ 160"/>
          <p:cNvGrpSpPr/>
          <p:nvPr/>
        </p:nvGrpSpPr>
        <p:grpSpPr>
          <a:xfrm>
            <a:off x="4298123" y="2776895"/>
            <a:ext cx="4086857" cy="596900"/>
            <a:chOff x="260350" y="4091925"/>
            <a:chExt cx="4086857" cy="596900"/>
          </a:xfrm>
        </p:grpSpPr>
        <p:pic>
          <p:nvPicPr>
            <p:cNvPr id="162" name="図 161" descr="1s.gif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4091925"/>
              <a:ext cx="393700" cy="596900"/>
            </a:xfrm>
            <a:prstGeom prst="rect">
              <a:avLst/>
            </a:prstGeom>
          </p:spPr>
        </p:pic>
        <p:pic>
          <p:nvPicPr>
            <p:cNvPr id="163" name="図 162" descr="2s.gif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4091925"/>
              <a:ext cx="393700" cy="596900"/>
            </a:xfrm>
            <a:prstGeom prst="rect">
              <a:avLst/>
            </a:prstGeom>
          </p:spPr>
        </p:pic>
        <p:pic>
          <p:nvPicPr>
            <p:cNvPr id="164" name="図 163" descr="3s.gif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40" y="4091925"/>
              <a:ext cx="393700" cy="596900"/>
            </a:xfrm>
            <a:prstGeom prst="rect">
              <a:avLst/>
            </a:prstGeom>
          </p:spPr>
        </p:pic>
        <p:pic>
          <p:nvPicPr>
            <p:cNvPr id="165" name="図 164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285" y="4091925"/>
              <a:ext cx="393700" cy="596900"/>
            </a:xfrm>
            <a:prstGeom prst="rect">
              <a:avLst/>
            </a:prstGeom>
          </p:spPr>
        </p:pic>
        <p:pic>
          <p:nvPicPr>
            <p:cNvPr id="166" name="図 165" descr="5s.gif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930" y="4091925"/>
              <a:ext cx="393700" cy="596900"/>
            </a:xfrm>
            <a:prstGeom prst="rect">
              <a:avLst/>
            </a:prstGeom>
          </p:spPr>
        </p:pic>
        <p:pic>
          <p:nvPicPr>
            <p:cNvPr id="167" name="図 166" descr="6s.gif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575" y="4091925"/>
              <a:ext cx="393700" cy="596900"/>
            </a:xfrm>
            <a:prstGeom prst="rect">
              <a:avLst/>
            </a:prstGeom>
          </p:spPr>
        </p:pic>
        <p:pic>
          <p:nvPicPr>
            <p:cNvPr id="168" name="図 167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220" y="4091925"/>
              <a:ext cx="393700" cy="596900"/>
            </a:xfrm>
            <a:prstGeom prst="rect">
              <a:avLst/>
            </a:prstGeom>
          </p:spPr>
        </p:pic>
        <p:pic>
          <p:nvPicPr>
            <p:cNvPr id="169" name="図 168" descr="8s.gif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65" y="4091925"/>
              <a:ext cx="393700" cy="596900"/>
            </a:xfrm>
            <a:prstGeom prst="rect">
              <a:avLst/>
            </a:prstGeom>
          </p:spPr>
        </p:pic>
        <p:pic>
          <p:nvPicPr>
            <p:cNvPr id="170" name="図 169" descr="9s.gif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507" y="4091925"/>
              <a:ext cx="393700" cy="596900"/>
            </a:xfrm>
            <a:prstGeom prst="rect">
              <a:avLst/>
            </a:prstGeom>
          </p:spPr>
        </p:pic>
      </p:grpSp>
      <p:grpSp>
        <p:nvGrpSpPr>
          <p:cNvPr id="171" name="図形グループ 170"/>
          <p:cNvGrpSpPr/>
          <p:nvPr/>
        </p:nvGrpSpPr>
        <p:grpSpPr>
          <a:xfrm>
            <a:off x="4298123" y="3493168"/>
            <a:ext cx="3163570" cy="596900"/>
            <a:chOff x="260350" y="4797514"/>
            <a:chExt cx="3163570" cy="596900"/>
          </a:xfrm>
        </p:grpSpPr>
        <p:pic>
          <p:nvPicPr>
            <p:cNvPr id="172" name="図 171" descr="1z.gif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4797514"/>
              <a:ext cx="393700" cy="596900"/>
            </a:xfrm>
            <a:prstGeom prst="rect">
              <a:avLst/>
            </a:prstGeom>
          </p:spPr>
        </p:pic>
        <p:pic>
          <p:nvPicPr>
            <p:cNvPr id="173" name="図 172" descr="2z.gif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4797514"/>
              <a:ext cx="393700" cy="596900"/>
            </a:xfrm>
            <a:prstGeom prst="rect">
              <a:avLst/>
            </a:prstGeom>
          </p:spPr>
        </p:pic>
        <p:pic>
          <p:nvPicPr>
            <p:cNvPr id="174" name="図 173" descr="3z.gif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40" y="4797514"/>
              <a:ext cx="393700" cy="596900"/>
            </a:xfrm>
            <a:prstGeom prst="rect">
              <a:avLst/>
            </a:prstGeom>
          </p:spPr>
        </p:pic>
        <p:pic>
          <p:nvPicPr>
            <p:cNvPr id="175" name="図 174" descr="4z.gif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285" y="4797514"/>
              <a:ext cx="393700" cy="596900"/>
            </a:xfrm>
            <a:prstGeom prst="rect">
              <a:avLst/>
            </a:prstGeom>
          </p:spPr>
        </p:pic>
        <p:pic>
          <p:nvPicPr>
            <p:cNvPr id="176" name="図 175" descr="5z.gif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930" y="4797514"/>
              <a:ext cx="393700" cy="596900"/>
            </a:xfrm>
            <a:prstGeom prst="rect">
              <a:avLst/>
            </a:prstGeom>
          </p:spPr>
        </p:pic>
        <p:pic>
          <p:nvPicPr>
            <p:cNvPr id="177" name="図 176" descr="6z.gif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575" y="4797514"/>
              <a:ext cx="393700" cy="596900"/>
            </a:xfrm>
            <a:prstGeom prst="rect">
              <a:avLst/>
            </a:prstGeom>
          </p:spPr>
        </p:pic>
        <p:pic>
          <p:nvPicPr>
            <p:cNvPr id="178" name="図 177" descr="7z.gif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220" y="4797514"/>
              <a:ext cx="393700" cy="596900"/>
            </a:xfrm>
            <a:prstGeom prst="rect">
              <a:avLst/>
            </a:prstGeom>
          </p:spPr>
        </p:pic>
      </p:grp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22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397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一人麻雀のルール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34493" y="1666138"/>
            <a:ext cx="4163580" cy="36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最初に牌が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6138068" y="1412075"/>
            <a:ext cx="3225652" cy="5119956"/>
            <a:chOff x="6138068" y="1412075"/>
            <a:chExt cx="3225652" cy="5119956"/>
          </a:xfrm>
        </p:grpSpPr>
        <p:sp>
          <p:nvSpPr>
            <p:cNvPr id="107" name="テキスト ボックス 106"/>
            <p:cNvSpPr txBox="1"/>
            <p:nvPr/>
          </p:nvSpPr>
          <p:spPr>
            <a:xfrm>
              <a:off x="6516563" y="1412075"/>
              <a:ext cx="230246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13</a:t>
              </a:r>
              <a:r>
                <a:rPr lang="ja-JP" altLang="en-US" sz="2400" dirty="0" smtClean="0"/>
                <a:t>枚の牌を配る</a:t>
              </a:r>
              <a:endParaRPr lang="en-US" altLang="ja-JP" sz="2400" dirty="0" smtClean="0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764158" y="2159751"/>
              <a:ext cx="182159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en-US" altLang="ja-JP" sz="2400" dirty="0" smtClean="0"/>
                <a:t>1</a:t>
              </a:r>
              <a:r>
                <a:rPr lang="ja-JP" altLang="en-US" sz="2400" dirty="0" smtClean="0"/>
                <a:t>枚配る</a:t>
              </a:r>
              <a:endParaRPr lang="en-US" altLang="ja-JP" sz="2400" dirty="0" smtClean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6794449" y="4043018"/>
              <a:ext cx="170981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ja-JP" altLang="en-US" sz="2400" dirty="0"/>
                <a:t>捨てる</a:t>
              </a:r>
              <a:endParaRPr lang="en-US" altLang="ja-JP" sz="2400" dirty="0" smtClean="0"/>
            </a:p>
          </p:txBody>
        </p:sp>
        <p:sp>
          <p:nvSpPr>
            <p:cNvPr id="110" name="フローチャート : 判断 109"/>
            <p:cNvSpPr/>
            <p:nvPr/>
          </p:nvSpPr>
          <p:spPr>
            <a:xfrm>
              <a:off x="6407656" y="2951884"/>
              <a:ext cx="2520280" cy="795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6920494" y="3178992"/>
              <a:ext cx="2304256" cy="30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上がっている</a:t>
              </a:r>
              <a:endParaRPr kumimoji="1" lang="ja-JP" altLang="en-US" dirty="0"/>
            </a:p>
          </p:txBody>
        </p:sp>
        <p:sp>
          <p:nvSpPr>
            <p:cNvPr id="112" name="フローチャート : 判断 111"/>
            <p:cNvSpPr/>
            <p:nvPr/>
          </p:nvSpPr>
          <p:spPr>
            <a:xfrm>
              <a:off x="6794449" y="4737273"/>
              <a:ext cx="1791304" cy="92101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6992732" y="500159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18</a:t>
              </a:r>
              <a:r>
                <a:rPr lang="ja-JP" altLang="en-US" dirty="0" smtClean="0"/>
                <a:t>回行動した</a:t>
              </a:r>
              <a:endParaRPr kumimoji="1" lang="ja-JP" altLang="en-US" dirty="0"/>
            </a:p>
          </p:txBody>
        </p:sp>
        <p:cxnSp>
          <p:nvCxnSpPr>
            <p:cNvPr id="114" name="直線コネクタ 113"/>
            <p:cNvCxnSpPr/>
            <p:nvPr/>
          </p:nvCxnSpPr>
          <p:spPr>
            <a:xfrm>
              <a:off x="8504264" y="5195130"/>
              <a:ext cx="56415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8473973" y="4718665"/>
              <a:ext cx="750777" cy="44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no</a:t>
              </a:r>
              <a:endParaRPr kumimoji="1" lang="ja-JP" altLang="en-US" sz="2400" dirty="0"/>
            </a:p>
          </p:txBody>
        </p:sp>
        <p:cxnSp>
          <p:nvCxnSpPr>
            <p:cNvPr id="116" name="直線コネクタ 115"/>
            <p:cNvCxnSpPr/>
            <p:nvPr/>
          </p:nvCxnSpPr>
          <p:spPr>
            <a:xfrm flipV="1">
              <a:off x="9068415" y="2387934"/>
              <a:ext cx="0" cy="2807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矢印コネクタ 116"/>
            <p:cNvCxnSpPr>
              <a:endCxn id="108" idx="3"/>
            </p:cNvCxnSpPr>
            <p:nvPr/>
          </p:nvCxnSpPr>
          <p:spPr>
            <a:xfrm flipH="1">
              <a:off x="8585753" y="2390583"/>
              <a:ext cx="48266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10" idx="1"/>
            </p:cNvCxnSpPr>
            <p:nvPr/>
          </p:nvCxnSpPr>
          <p:spPr>
            <a:xfrm flipH="1" flipV="1">
              <a:off x="6174704" y="3349880"/>
              <a:ext cx="23295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6174704" y="3364617"/>
              <a:ext cx="23418" cy="29359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矢印コネクタ 119"/>
            <p:cNvCxnSpPr/>
            <p:nvPr/>
          </p:nvCxnSpPr>
          <p:spPr>
            <a:xfrm>
              <a:off x="6205190" y="6300946"/>
              <a:ext cx="22183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テキスト ボックス 120"/>
            <p:cNvSpPr txBox="1"/>
            <p:nvPr/>
          </p:nvSpPr>
          <p:spPr>
            <a:xfrm>
              <a:off x="6138068" y="2814917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  <p:cxnSp>
          <p:nvCxnSpPr>
            <p:cNvPr id="122" name="直線矢印コネクタ 121"/>
            <p:cNvCxnSpPr>
              <a:stCxn id="110" idx="2"/>
              <a:endCxn id="109" idx="0"/>
            </p:cNvCxnSpPr>
            <p:nvPr/>
          </p:nvCxnSpPr>
          <p:spPr>
            <a:xfrm flipH="1">
              <a:off x="7649357" y="3747877"/>
              <a:ext cx="18439" cy="2951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7811812" y="3534487"/>
              <a:ext cx="773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no</a:t>
              </a:r>
              <a:endParaRPr kumimoji="1" lang="ja-JP" altLang="en-US" sz="2800" dirty="0"/>
            </a:p>
          </p:txBody>
        </p:sp>
        <p:cxnSp>
          <p:nvCxnSpPr>
            <p:cNvPr id="124" name="直線矢印コネクタ 123"/>
            <p:cNvCxnSpPr>
              <a:stCxn id="107" idx="2"/>
              <a:endCxn id="108" idx="0"/>
            </p:cNvCxnSpPr>
            <p:nvPr/>
          </p:nvCxnSpPr>
          <p:spPr>
            <a:xfrm>
              <a:off x="7667796" y="1873740"/>
              <a:ext cx="7160" cy="2860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>
              <a:stCxn id="108" idx="2"/>
              <a:endCxn id="110" idx="0"/>
            </p:cNvCxnSpPr>
            <p:nvPr/>
          </p:nvCxnSpPr>
          <p:spPr>
            <a:xfrm flipH="1">
              <a:off x="7667796" y="2621416"/>
              <a:ext cx="7160" cy="330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>
              <a:endCxn id="112" idx="0"/>
            </p:cNvCxnSpPr>
            <p:nvPr/>
          </p:nvCxnSpPr>
          <p:spPr>
            <a:xfrm flipH="1">
              <a:off x="7690101" y="4504683"/>
              <a:ext cx="10146" cy="2325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>
              <a:stCxn id="112" idx="2"/>
            </p:cNvCxnSpPr>
            <p:nvPr/>
          </p:nvCxnSpPr>
          <p:spPr>
            <a:xfrm>
              <a:off x="7690101" y="5658289"/>
              <a:ext cx="10143" cy="172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矢印コネクタ 127"/>
            <p:cNvCxnSpPr/>
            <p:nvPr/>
          </p:nvCxnSpPr>
          <p:spPr>
            <a:xfrm flipV="1">
              <a:off x="7703967" y="5830977"/>
              <a:ext cx="49481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6440500" y="6008811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FF0000"/>
                  </a:solidFill>
                </a:rPr>
                <a:t>点数</a:t>
              </a:r>
              <a:r>
                <a:rPr lang="en-US" altLang="ja-JP" sz="2800" dirty="0" smtClean="0">
                  <a:solidFill>
                    <a:srgbClr val="FF0000"/>
                  </a:solidFill>
                </a:rPr>
                <a:t>GET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212881" y="5482512"/>
              <a:ext cx="1150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0070C0"/>
                  </a:solidFill>
                </a:rPr>
                <a:t>0</a:t>
              </a:r>
              <a:r>
                <a:rPr kumimoji="1" lang="ja-JP" altLang="en-US" sz="3200" dirty="0" smtClean="0">
                  <a:solidFill>
                    <a:srgbClr val="0070C0"/>
                  </a:solidFill>
                </a:rPr>
                <a:t>点</a:t>
              </a:r>
              <a:endParaRPr kumimoji="1" lang="ja-JP" altLang="en-US" sz="3200" dirty="0">
                <a:solidFill>
                  <a:srgbClr val="0070C0"/>
                </a:solidFill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7030794" y="5442206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84560" y="2025901"/>
            <a:ext cx="5304328" cy="596900"/>
            <a:chOff x="84560" y="2025901"/>
            <a:chExt cx="5304328" cy="596900"/>
          </a:xfrm>
        </p:grpSpPr>
        <p:pic>
          <p:nvPicPr>
            <p:cNvPr id="67" name="図 66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68" name="図 67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70" name="図 69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73" name="図 72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74" name="図 73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75" name="図 74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76" name="図 75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77" name="図 76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79" name="図 78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95" name="図 94" descr="1z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23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05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図形グループ 98"/>
          <p:cNvGrpSpPr/>
          <p:nvPr/>
        </p:nvGrpSpPr>
        <p:grpSpPr>
          <a:xfrm>
            <a:off x="71300" y="3199945"/>
            <a:ext cx="5304328" cy="596900"/>
            <a:chOff x="84560" y="2025901"/>
            <a:chExt cx="5304328" cy="596900"/>
          </a:xfrm>
        </p:grpSpPr>
        <p:pic>
          <p:nvPicPr>
            <p:cNvPr id="100" name="図 99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01" name="図 100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02" name="図 101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03" name="図 102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04" name="図 103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05" name="図 104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06" name="図 105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30" name="図 129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31" name="図 130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32" name="図 131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33" name="図 132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34" name="図 133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135" name="図 134" descr="1z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一人麻雀のルール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34493" y="1666138"/>
            <a:ext cx="4163580" cy="36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最初に牌が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3965" y="2789119"/>
            <a:ext cx="45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牌が</a:t>
            </a:r>
            <a:r>
              <a:rPr lang="ja-JP" altLang="en-US" dirty="0"/>
              <a:t>１</a:t>
            </a:r>
            <a:r>
              <a:rPr kumimoji="1" lang="ja-JP" altLang="en-US" dirty="0" smtClean="0"/>
              <a:t>枚配られ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562511" y="2641994"/>
            <a:ext cx="1377" cy="519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図 69" descr="3m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73" y="3201014"/>
            <a:ext cx="393700" cy="596900"/>
          </a:xfrm>
          <a:prstGeom prst="rect">
            <a:avLst/>
          </a:prstGeom>
        </p:spPr>
      </p:pic>
      <p:grpSp>
        <p:nvGrpSpPr>
          <p:cNvPr id="85" name="図形グループ 84"/>
          <p:cNvGrpSpPr/>
          <p:nvPr/>
        </p:nvGrpSpPr>
        <p:grpSpPr>
          <a:xfrm>
            <a:off x="84560" y="2025901"/>
            <a:ext cx="5304328" cy="596900"/>
            <a:chOff x="84560" y="2025901"/>
            <a:chExt cx="5304328" cy="596900"/>
          </a:xfrm>
        </p:grpSpPr>
        <p:pic>
          <p:nvPicPr>
            <p:cNvPr id="86" name="図 85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87" name="図 86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88" name="図 87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89" name="図 88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90" name="図 89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91" name="図 90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92" name="図 91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93" name="図 92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94" name="図 93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95" name="図 94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96" name="図 95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97" name="図 96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98" name="図 97" descr="1z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grpSp>
        <p:nvGrpSpPr>
          <p:cNvPr id="107" name="図形グループ 106"/>
          <p:cNvGrpSpPr/>
          <p:nvPr/>
        </p:nvGrpSpPr>
        <p:grpSpPr>
          <a:xfrm>
            <a:off x="6138068" y="1412075"/>
            <a:ext cx="3225652" cy="5119956"/>
            <a:chOff x="6138068" y="1412075"/>
            <a:chExt cx="3225652" cy="5119956"/>
          </a:xfrm>
        </p:grpSpPr>
        <p:sp>
          <p:nvSpPr>
            <p:cNvPr id="108" name="テキスト ボックス 107"/>
            <p:cNvSpPr txBox="1"/>
            <p:nvPr/>
          </p:nvSpPr>
          <p:spPr>
            <a:xfrm>
              <a:off x="6516563" y="1412075"/>
              <a:ext cx="230246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13</a:t>
              </a:r>
              <a:r>
                <a:rPr lang="ja-JP" altLang="en-US" sz="2400" dirty="0" smtClean="0"/>
                <a:t>枚の牌を配る</a:t>
              </a:r>
              <a:endParaRPr lang="en-US" altLang="ja-JP" sz="2400" dirty="0" smtClean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6764158" y="2159751"/>
              <a:ext cx="1821595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en-US" altLang="ja-JP" sz="2400" dirty="0" smtClean="0"/>
                <a:t>1</a:t>
              </a:r>
              <a:r>
                <a:rPr lang="ja-JP" altLang="en-US" sz="2400" dirty="0" smtClean="0"/>
                <a:t>枚配る</a:t>
              </a:r>
              <a:endParaRPr lang="en-US" altLang="ja-JP" sz="2400" dirty="0" smtClean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6794449" y="4043018"/>
              <a:ext cx="170981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ja-JP" altLang="en-US" sz="2400" dirty="0"/>
                <a:t>捨てる</a:t>
              </a:r>
              <a:endParaRPr lang="en-US" altLang="ja-JP" sz="2400" dirty="0" smtClean="0"/>
            </a:p>
          </p:txBody>
        </p:sp>
        <p:sp>
          <p:nvSpPr>
            <p:cNvPr id="111" name="フローチャート : 判断 109"/>
            <p:cNvSpPr/>
            <p:nvPr/>
          </p:nvSpPr>
          <p:spPr>
            <a:xfrm>
              <a:off x="6407656" y="2951884"/>
              <a:ext cx="2520280" cy="795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6920494" y="3178992"/>
              <a:ext cx="2304256" cy="30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上がっている</a:t>
              </a:r>
              <a:endParaRPr kumimoji="1" lang="ja-JP" altLang="en-US" dirty="0"/>
            </a:p>
          </p:txBody>
        </p:sp>
        <p:sp>
          <p:nvSpPr>
            <p:cNvPr id="113" name="フローチャート : 判断 111"/>
            <p:cNvSpPr/>
            <p:nvPr/>
          </p:nvSpPr>
          <p:spPr>
            <a:xfrm>
              <a:off x="6794449" y="4737273"/>
              <a:ext cx="1791304" cy="92101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6992732" y="500159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18</a:t>
              </a:r>
              <a:r>
                <a:rPr lang="ja-JP" altLang="en-US" dirty="0" smtClean="0"/>
                <a:t>回行動した</a:t>
              </a:r>
              <a:endParaRPr kumimoji="1" lang="ja-JP" altLang="en-US" dirty="0"/>
            </a:p>
          </p:txBody>
        </p:sp>
        <p:cxnSp>
          <p:nvCxnSpPr>
            <p:cNvPr id="115" name="直線コネクタ 114"/>
            <p:cNvCxnSpPr/>
            <p:nvPr/>
          </p:nvCxnSpPr>
          <p:spPr>
            <a:xfrm>
              <a:off x="8504264" y="5195130"/>
              <a:ext cx="56415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テキスト ボックス 115"/>
            <p:cNvSpPr txBox="1"/>
            <p:nvPr/>
          </p:nvSpPr>
          <p:spPr>
            <a:xfrm>
              <a:off x="8473973" y="4718665"/>
              <a:ext cx="750777" cy="44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no</a:t>
              </a:r>
              <a:endParaRPr kumimoji="1" lang="ja-JP" altLang="en-US" sz="2400" dirty="0"/>
            </a:p>
          </p:txBody>
        </p:sp>
        <p:cxnSp>
          <p:nvCxnSpPr>
            <p:cNvPr id="117" name="直線コネクタ 116"/>
            <p:cNvCxnSpPr/>
            <p:nvPr/>
          </p:nvCxnSpPr>
          <p:spPr>
            <a:xfrm flipV="1">
              <a:off x="9068415" y="2387934"/>
              <a:ext cx="0" cy="2807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>
              <a:endCxn id="109" idx="3"/>
            </p:cNvCxnSpPr>
            <p:nvPr/>
          </p:nvCxnSpPr>
          <p:spPr>
            <a:xfrm flipH="1">
              <a:off x="8585753" y="2390583"/>
              <a:ext cx="48266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11" idx="1"/>
            </p:cNvCxnSpPr>
            <p:nvPr/>
          </p:nvCxnSpPr>
          <p:spPr>
            <a:xfrm flipH="1" flipV="1">
              <a:off x="6174704" y="3349880"/>
              <a:ext cx="23295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6174704" y="3364617"/>
              <a:ext cx="23418" cy="29359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/>
            <p:nvPr/>
          </p:nvCxnSpPr>
          <p:spPr>
            <a:xfrm>
              <a:off x="6205190" y="6300946"/>
              <a:ext cx="22183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テキスト ボックス 121"/>
            <p:cNvSpPr txBox="1"/>
            <p:nvPr/>
          </p:nvSpPr>
          <p:spPr>
            <a:xfrm>
              <a:off x="6138068" y="2814917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  <p:cxnSp>
          <p:nvCxnSpPr>
            <p:cNvPr id="123" name="直線矢印コネクタ 122"/>
            <p:cNvCxnSpPr>
              <a:stCxn id="111" idx="2"/>
              <a:endCxn id="110" idx="0"/>
            </p:cNvCxnSpPr>
            <p:nvPr/>
          </p:nvCxnSpPr>
          <p:spPr>
            <a:xfrm flipH="1">
              <a:off x="7649357" y="3747877"/>
              <a:ext cx="18439" cy="2951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テキスト ボックス 123"/>
            <p:cNvSpPr txBox="1"/>
            <p:nvPr/>
          </p:nvSpPr>
          <p:spPr>
            <a:xfrm>
              <a:off x="7811812" y="3534487"/>
              <a:ext cx="773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no</a:t>
              </a:r>
              <a:endParaRPr kumimoji="1" lang="ja-JP" altLang="en-US" sz="2800" dirty="0"/>
            </a:p>
          </p:txBody>
        </p:sp>
        <p:cxnSp>
          <p:nvCxnSpPr>
            <p:cNvPr id="125" name="直線矢印コネクタ 124"/>
            <p:cNvCxnSpPr>
              <a:stCxn id="108" idx="2"/>
              <a:endCxn id="109" idx="0"/>
            </p:cNvCxnSpPr>
            <p:nvPr/>
          </p:nvCxnSpPr>
          <p:spPr>
            <a:xfrm>
              <a:off x="7667796" y="1873740"/>
              <a:ext cx="7160" cy="2860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>
              <a:stCxn id="109" idx="2"/>
              <a:endCxn id="111" idx="0"/>
            </p:cNvCxnSpPr>
            <p:nvPr/>
          </p:nvCxnSpPr>
          <p:spPr>
            <a:xfrm flipH="1">
              <a:off x="7667796" y="2621416"/>
              <a:ext cx="7160" cy="330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矢印コネクタ 126"/>
            <p:cNvCxnSpPr>
              <a:endCxn id="113" idx="0"/>
            </p:cNvCxnSpPr>
            <p:nvPr/>
          </p:nvCxnSpPr>
          <p:spPr>
            <a:xfrm flipH="1">
              <a:off x="7690101" y="4504683"/>
              <a:ext cx="10146" cy="2325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>
              <a:stCxn id="113" idx="2"/>
            </p:cNvCxnSpPr>
            <p:nvPr/>
          </p:nvCxnSpPr>
          <p:spPr>
            <a:xfrm>
              <a:off x="7690101" y="5658289"/>
              <a:ext cx="10143" cy="172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 flipV="1">
              <a:off x="7703967" y="5830977"/>
              <a:ext cx="49481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6440500" y="6008811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FF0000"/>
                  </a:solidFill>
                </a:rPr>
                <a:t>点数</a:t>
              </a:r>
              <a:r>
                <a:rPr lang="en-US" altLang="ja-JP" sz="2800" dirty="0" smtClean="0">
                  <a:solidFill>
                    <a:srgbClr val="FF0000"/>
                  </a:solidFill>
                </a:rPr>
                <a:t>GET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8212881" y="5482512"/>
              <a:ext cx="1150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0070C0"/>
                  </a:solidFill>
                </a:rPr>
                <a:t>0</a:t>
              </a:r>
              <a:r>
                <a:rPr kumimoji="1" lang="ja-JP" altLang="en-US" sz="3200" dirty="0" smtClean="0">
                  <a:solidFill>
                    <a:srgbClr val="0070C0"/>
                  </a:solidFill>
                </a:rPr>
                <a:t>点</a:t>
              </a:r>
              <a:endParaRPr kumimoji="1" lang="ja-JP" altLang="en-US" sz="3200" dirty="0">
                <a:solidFill>
                  <a:srgbClr val="0070C0"/>
                </a:solidFill>
              </a:endParaRPr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7030794" y="5442206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24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953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図形グループ 149"/>
          <p:cNvGrpSpPr/>
          <p:nvPr/>
        </p:nvGrpSpPr>
        <p:grpSpPr>
          <a:xfrm>
            <a:off x="71845" y="4360183"/>
            <a:ext cx="4895109" cy="596900"/>
            <a:chOff x="84560" y="2025901"/>
            <a:chExt cx="4895109" cy="596900"/>
          </a:xfrm>
        </p:grpSpPr>
        <p:pic>
          <p:nvPicPr>
            <p:cNvPr id="151" name="図 150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52" name="図 151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53" name="図 152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54" name="図 153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55" name="図 154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56" name="図 155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57" name="図 156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58" name="図 157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59" name="図 158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60" name="図 159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61" name="図 160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62" name="図 161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一人麻雀のルール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3965" y="3961391"/>
            <a:ext cx="45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上がってなければ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枚捨てる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3558131" y="3813594"/>
            <a:ext cx="5757" cy="532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5" name="図 94" descr="3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93" y="4372614"/>
            <a:ext cx="393700" cy="596900"/>
          </a:xfrm>
          <a:prstGeom prst="rect">
            <a:avLst/>
          </a:prstGeom>
        </p:spPr>
      </p:pic>
      <p:grpSp>
        <p:nvGrpSpPr>
          <p:cNvPr id="94" name="図形グループ 93"/>
          <p:cNvGrpSpPr/>
          <p:nvPr/>
        </p:nvGrpSpPr>
        <p:grpSpPr>
          <a:xfrm>
            <a:off x="71300" y="3199945"/>
            <a:ext cx="5304328" cy="596900"/>
            <a:chOff x="84560" y="2025901"/>
            <a:chExt cx="5304328" cy="596900"/>
          </a:xfrm>
        </p:grpSpPr>
        <p:pic>
          <p:nvPicPr>
            <p:cNvPr id="96" name="図 95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97" name="図 96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98" name="図 97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99" name="図 98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00" name="図 99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01" name="図 100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02" name="図 101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03" name="図 102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04" name="図 103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05" name="図 104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06" name="図 105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30" name="図 129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131" name="図 130" descr="1z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132" name="テキスト ボックス 131"/>
          <p:cNvSpPr txBox="1"/>
          <p:nvPr/>
        </p:nvSpPr>
        <p:spPr>
          <a:xfrm>
            <a:off x="-34493" y="1666138"/>
            <a:ext cx="4163580" cy="36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最初に牌が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3965" y="2789119"/>
            <a:ext cx="45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牌が</a:t>
            </a:r>
            <a:r>
              <a:rPr lang="ja-JP" altLang="en-US" dirty="0"/>
              <a:t>１</a:t>
            </a:r>
            <a:r>
              <a:rPr kumimoji="1" lang="ja-JP" altLang="en-US" dirty="0" smtClean="0"/>
              <a:t>枚配られ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cxnSp>
        <p:nvCxnSpPr>
          <p:cNvPr id="134" name="直線矢印コネクタ 133"/>
          <p:cNvCxnSpPr/>
          <p:nvPr/>
        </p:nvCxnSpPr>
        <p:spPr>
          <a:xfrm>
            <a:off x="3562511" y="2641994"/>
            <a:ext cx="1377" cy="519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5" name="図 134" descr="3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73" y="3201014"/>
            <a:ext cx="393700" cy="596900"/>
          </a:xfrm>
          <a:prstGeom prst="rect">
            <a:avLst/>
          </a:prstGeom>
        </p:spPr>
      </p:pic>
      <p:grpSp>
        <p:nvGrpSpPr>
          <p:cNvPr id="136" name="図形グループ 135"/>
          <p:cNvGrpSpPr/>
          <p:nvPr/>
        </p:nvGrpSpPr>
        <p:grpSpPr>
          <a:xfrm>
            <a:off x="84560" y="2025901"/>
            <a:ext cx="5304328" cy="596900"/>
            <a:chOff x="84560" y="2025901"/>
            <a:chExt cx="5304328" cy="596900"/>
          </a:xfrm>
        </p:grpSpPr>
        <p:pic>
          <p:nvPicPr>
            <p:cNvPr id="137" name="図 136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38" name="図 137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39" name="図 138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40" name="図 139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41" name="図 140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42" name="図 141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43" name="図 142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44" name="図 143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45" name="図 144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46" name="図 145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47" name="図 146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48" name="図 147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149" name="図 148" descr="1z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grpSp>
        <p:nvGrpSpPr>
          <p:cNvPr id="81" name="図形グループ 80"/>
          <p:cNvGrpSpPr/>
          <p:nvPr/>
        </p:nvGrpSpPr>
        <p:grpSpPr>
          <a:xfrm>
            <a:off x="6138068" y="1412075"/>
            <a:ext cx="3225652" cy="5119956"/>
            <a:chOff x="6138068" y="1412075"/>
            <a:chExt cx="3225652" cy="5119956"/>
          </a:xfrm>
        </p:grpSpPr>
        <p:sp>
          <p:nvSpPr>
            <p:cNvPr id="82" name="テキスト ボックス 81"/>
            <p:cNvSpPr txBox="1"/>
            <p:nvPr/>
          </p:nvSpPr>
          <p:spPr>
            <a:xfrm>
              <a:off x="6516563" y="1412075"/>
              <a:ext cx="230246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13</a:t>
              </a:r>
              <a:r>
                <a:rPr lang="ja-JP" altLang="en-US" sz="2400" dirty="0" smtClean="0"/>
                <a:t>枚の牌を配る</a:t>
              </a:r>
              <a:endParaRPr lang="en-US" altLang="ja-JP" sz="2400" dirty="0" smtClean="0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6764158" y="2159751"/>
              <a:ext cx="182159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en-US" altLang="ja-JP" sz="2400" dirty="0" smtClean="0"/>
                <a:t>1</a:t>
              </a:r>
              <a:r>
                <a:rPr lang="ja-JP" altLang="en-US" sz="2400" dirty="0" smtClean="0"/>
                <a:t>枚配る</a:t>
              </a:r>
              <a:endParaRPr lang="en-US" altLang="ja-JP" sz="2400" dirty="0" smtClean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6794449" y="4043018"/>
              <a:ext cx="1709815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ja-JP" altLang="en-US" sz="2400" dirty="0"/>
                <a:t>捨てる</a:t>
              </a:r>
              <a:endParaRPr lang="en-US" altLang="ja-JP" sz="2400" dirty="0" smtClean="0"/>
            </a:p>
          </p:txBody>
        </p:sp>
        <p:sp>
          <p:nvSpPr>
            <p:cNvPr id="85" name="フローチャート : 判断 109"/>
            <p:cNvSpPr/>
            <p:nvPr/>
          </p:nvSpPr>
          <p:spPr>
            <a:xfrm>
              <a:off x="6407656" y="2951884"/>
              <a:ext cx="2520280" cy="795993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6920494" y="3178992"/>
              <a:ext cx="2304256" cy="30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上がっている</a:t>
              </a:r>
              <a:endParaRPr kumimoji="1" lang="ja-JP" altLang="en-US" dirty="0"/>
            </a:p>
          </p:txBody>
        </p:sp>
        <p:sp>
          <p:nvSpPr>
            <p:cNvPr id="87" name="フローチャート : 判断 111"/>
            <p:cNvSpPr/>
            <p:nvPr/>
          </p:nvSpPr>
          <p:spPr>
            <a:xfrm>
              <a:off x="6794449" y="4737273"/>
              <a:ext cx="1791304" cy="92101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6992732" y="500159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18</a:t>
              </a:r>
              <a:r>
                <a:rPr lang="ja-JP" altLang="en-US" dirty="0" smtClean="0"/>
                <a:t>回行動した</a:t>
              </a:r>
              <a:endParaRPr kumimoji="1" lang="ja-JP" altLang="en-US" dirty="0"/>
            </a:p>
          </p:txBody>
        </p:sp>
        <p:cxnSp>
          <p:nvCxnSpPr>
            <p:cNvPr id="89" name="直線コネクタ 88"/>
            <p:cNvCxnSpPr/>
            <p:nvPr/>
          </p:nvCxnSpPr>
          <p:spPr>
            <a:xfrm>
              <a:off x="8504264" y="5195130"/>
              <a:ext cx="56415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テキスト ボックス 89"/>
            <p:cNvSpPr txBox="1"/>
            <p:nvPr/>
          </p:nvSpPr>
          <p:spPr>
            <a:xfrm>
              <a:off x="8473973" y="4718665"/>
              <a:ext cx="750777" cy="44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no</a:t>
              </a:r>
              <a:endParaRPr kumimoji="1" lang="ja-JP" altLang="en-US" sz="2400" dirty="0"/>
            </a:p>
          </p:txBody>
        </p:sp>
        <p:cxnSp>
          <p:nvCxnSpPr>
            <p:cNvPr id="91" name="直線コネクタ 90"/>
            <p:cNvCxnSpPr/>
            <p:nvPr/>
          </p:nvCxnSpPr>
          <p:spPr>
            <a:xfrm flipV="1">
              <a:off x="9068415" y="2387934"/>
              <a:ext cx="0" cy="2807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>
              <a:endCxn id="83" idx="3"/>
            </p:cNvCxnSpPr>
            <p:nvPr/>
          </p:nvCxnSpPr>
          <p:spPr>
            <a:xfrm flipH="1">
              <a:off x="8585753" y="2390583"/>
              <a:ext cx="48266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85" idx="1"/>
            </p:cNvCxnSpPr>
            <p:nvPr/>
          </p:nvCxnSpPr>
          <p:spPr>
            <a:xfrm flipH="1" flipV="1">
              <a:off x="6174704" y="3349880"/>
              <a:ext cx="23295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/>
            <p:nvPr/>
          </p:nvCxnSpPr>
          <p:spPr>
            <a:xfrm>
              <a:off x="6174704" y="3364617"/>
              <a:ext cx="23418" cy="29359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矢印コネクタ 163"/>
            <p:cNvCxnSpPr/>
            <p:nvPr/>
          </p:nvCxnSpPr>
          <p:spPr>
            <a:xfrm>
              <a:off x="6205190" y="6300946"/>
              <a:ext cx="22183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テキスト ボックス 164"/>
            <p:cNvSpPr txBox="1"/>
            <p:nvPr/>
          </p:nvSpPr>
          <p:spPr>
            <a:xfrm>
              <a:off x="6138068" y="2814917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  <p:cxnSp>
          <p:nvCxnSpPr>
            <p:cNvPr id="166" name="直線矢印コネクタ 165"/>
            <p:cNvCxnSpPr>
              <a:stCxn id="85" idx="2"/>
              <a:endCxn id="84" idx="0"/>
            </p:cNvCxnSpPr>
            <p:nvPr/>
          </p:nvCxnSpPr>
          <p:spPr>
            <a:xfrm flipH="1">
              <a:off x="7649357" y="3747877"/>
              <a:ext cx="18439" cy="2951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テキスト ボックス 166"/>
            <p:cNvSpPr txBox="1"/>
            <p:nvPr/>
          </p:nvSpPr>
          <p:spPr>
            <a:xfrm>
              <a:off x="7811812" y="3534487"/>
              <a:ext cx="773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</a:rPr>
                <a:t>no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直線矢印コネクタ 167"/>
            <p:cNvCxnSpPr>
              <a:stCxn id="82" idx="2"/>
              <a:endCxn id="83" idx="0"/>
            </p:cNvCxnSpPr>
            <p:nvPr/>
          </p:nvCxnSpPr>
          <p:spPr>
            <a:xfrm>
              <a:off x="7667796" y="1873740"/>
              <a:ext cx="7160" cy="2860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線矢印コネクタ 168"/>
            <p:cNvCxnSpPr>
              <a:stCxn id="83" idx="2"/>
              <a:endCxn id="85" idx="0"/>
            </p:cNvCxnSpPr>
            <p:nvPr/>
          </p:nvCxnSpPr>
          <p:spPr>
            <a:xfrm flipH="1">
              <a:off x="7667796" y="2621416"/>
              <a:ext cx="7160" cy="330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矢印コネクタ 169"/>
            <p:cNvCxnSpPr>
              <a:endCxn id="87" idx="0"/>
            </p:cNvCxnSpPr>
            <p:nvPr/>
          </p:nvCxnSpPr>
          <p:spPr>
            <a:xfrm flipH="1">
              <a:off x="7690101" y="4504683"/>
              <a:ext cx="10146" cy="2325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stCxn id="87" idx="2"/>
            </p:cNvCxnSpPr>
            <p:nvPr/>
          </p:nvCxnSpPr>
          <p:spPr>
            <a:xfrm>
              <a:off x="7690101" y="5658289"/>
              <a:ext cx="10143" cy="172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矢印コネクタ 171"/>
            <p:cNvCxnSpPr/>
            <p:nvPr/>
          </p:nvCxnSpPr>
          <p:spPr>
            <a:xfrm flipV="1">
              <a:off x="7703967" y="5830977"/>
              <a:ext cx="49481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テキスト ボックス 172"/>
            <p:cNvSpPr txBox="1"/>
            <p:nvPr/>
          </p:nvSpPr>
          <p:spPr>
            <a:xfrm>
              <a:off x="6440500" y="6008811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FF0000"/>
                  </a:solidFill>
                </a:rPr>
                <a:t>点数</a:t>
              </a:r>
              <a:r>
                <a:rPr lang="en-US" altLang="ja-JP" sz="2800" dirty="0" smtClean="0">
                  <a:solidFill>
                    <a:srgbClr val="FF0000"/>
                  </a:solidFill>
                </a:rPr>
                <a:t>GET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8212881" y="5482512"/>
              <a:ext cx="1150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0070C0"/>
                  </a:solidFill>
                </a:rPr>
                <a:t>0</a:t>
              </a:r>
              <a:r>
                <a:rPr kumimoji="1" lang="ja-JP" altLang="en-US" sz="3200" dirty="0" smtClean="0">
                  <a:solidFill>
                    <a:srgbClr val="0070C0"/>
                  </a:solidFill>
                </a:rPr>
                <a:t>点</a:t>
              </a:r>
              <a:endParaRPr kumimoji="1" lang="ja-JP" altLang="en-US" sz="3200" dirty="0">
                <a:solidFill>
                  <a:srgbClr val="0070C0"/>
                </a:solidFill>
              </a:endParaRPr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7030794" y="5442206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</p:grpSp>
      <p:pic>
        <p:nvPicPr>
          <p:cNvPr id="78" name="図 77" descr="1z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28" y="4360183"/>
            <a:ext cx="393700" cy="5969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25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86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一人麻雀のルール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050816" y="373031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18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ja-JP" altLang="en-US" dirty="0" smtClean="0"/>
              <a:t>繰り返す</a:t>
            </a:r>
            <a:endParaRPr kumimoji="1" lang="ja-JP" altLang="en-US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1845" y="4360183"/>
            <a:ext cx="4895109" cy="596900"/>
            <a:chOff x="84560" y="2025901"/>
            <a:chExt cx="4895109" cy="596900"/>
          </a:xfrm>
        </p:grpSpPr>
        <p:pic>
          <p:nvPicPr>
            <p:cNvPr id="104" name="図 103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05" name="図 104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06" name="図 105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30" name="図 129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31" name="図 130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32" name="図 131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33" name="図 132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34" name="図 133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35" name="図 134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36" name="図 135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37" name="図 136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38" name="図 137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139" name="テキスト ボックス 138"/>
          <p:cNvSpPr txBox="1"/>
          <p:nvPr/>
        </p:nvSpPr>
        <p:spPr>
          <a:xfrm>
            <a:off x="33965" y="3961391"/>
            <a:ext cx="45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上がってなければ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枚捨てる</a:t>
            </a:r>
            <a:endParaRPr kumimoji="1" lang="ja-JP" altLang="en-US" dirty="0"/>
          </a:p>
        </p:txBody>
      </p:sp>
      <p:cxnSp>
        <p:nvCxnSpPr>
          <p:cNvPr id="140" name="直線矢印コネクタ 139"/>
          <p:cNvCxnSpPr/>
          <p:nvPr/>
        </p:nvCxnSpPr>
        <p:spPr>
          <a:xfrm>
            <a:off x="3558131" y="3813594"/>
            <a:ext cx="5757" cy="532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1" name="図 140" descr="3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93" y="4372614"/>
            <a:ext cx="393700" cy="596900"/>
          </a:xfrm>
          <a:prstGeom prst="rect">
            <a:avLst/>
          </a:prstGeom>
        </p:spPr>
      </p:pic>
      <p:grpSp>
        <p:nvGrpSpPr>
          <p:cNvPr id="142" name="図形グループ 141"/>
          <p:cNvGrpSpPr/>
          <p:nvPr/>
        </p:nvGrpSpPr>
        <p:grpSpPr>
          <a:xfrm>
            <a:off x="71300" y="3199945"/>
            <a:ext cx="5304328" cy="596900"/>
            <a:chOff x="84560" y="2025901"/>
            <a:chExt cx="5304328" cy="596900"/>
          </a:xfrm>
        </p:grpSpPr>
        <p:pic>
          <p:nvPicPr>
            <p:cNvPr id="143" name="図 142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44" name="図 143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45" name="図 144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46" name="図 145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47" name="図 146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48" name="図 147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49" name="図 148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50" name="図 149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51" name="図 150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52" name="図 151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53" name="図 152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54" name="図 153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155" name="図 154" descr="1z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156" name="テキスト ボックス 155"/>
          <p:cNvSpPr txBox="1"/>
          <p:nvPr/>
        </p:nvSpPr>
        <p:spPr>
          <a:xfrm>
            <a:off x="-34493" y="1666138"/>
            <a:ext cx="4163580" cy="36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最初に牌が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3965" y="2789119"/>
            <a:ext cx="45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牌が</a:t>
            </a:r>
            <a:r>
              <a:rPr lang="ja-JP" altLang="en-US" dirty="0"/>
              <a:t>１</a:t>
            </a:r>
            <a:r>
              <a:rPr kumimoji="1" lang="ja-JP" altLang="en-US" dirty="0" smtClean="0"/>
              <a:t>枚配られ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3562511" y="2641994"/>
            <a:ext cx="1377" cy="519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9" name="図 158" descr="3m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73" y="3201014"/>
            <a:ext cx="393700" cy="596900"/>
          </a:xfrm>
          <a:prstGeom prst="rect">
            <a:avLst/>
          </a:prstGeom>
        </p:spPr>
      </p:pic>
      <p:grpSp>
        <p:nvGrpSpPr>
          <p:cNvPr id="160" name="図形グループ 159"/>
          <p:cNvGrpSpPr/>
          <p:nvPr/>
        </p:nvGrpSpPr>
        <p:grpSpPr>
          <a:xfrm>
            <a:off x="84560" y="2025901"/>
            <a:ext cx="5304328" cy="596900"/>
            <a:chOff x="84560" y="2025901"/>
            <a:chExt cx="5304328" cy="596900"/>
          </a:xfrm>
        </p:grpSpPr>
        <p:pic>
          <p:nvPicPr>
            <p:cNvPr id="161" name="図 160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62" name="図 161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63" name="図 162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64" name="図 163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65" name="図 164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66" name="図 165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67" name="図 166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68" name="図 167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69" name="図 168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70" name="図 169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71" name="図 170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72" name="図 171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173" name="図 172" descr="1z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grpSp>
        <p:nvGrpSpPr>
          <p:cNvPr id="174" name="グループ化 43"/>
          <p:cNvGrpSpPr/>
          <p:nvPr/>
        </p:nvGrpSpPr>
        <p:grpSpPr>
          <a:xfrm>
            <a:off x="5799683" y="3464516"/>
            <a:ext cx="266545" cy="1272757"/>
            <a:chOff x="7002024" y="2669904"/>
            <a:chExt cx="1386400" cy="2920970"/>
          </a:xfrm>
        </p:grpSpPr>
        <p:cxnSp>
          <p:nvCxnSpPr>
            <p:cNvPr id="175" name="直線コネクタ 174"/>
            <p:cNvCxnSpPr/>
            <p:nvPr/>
          </p:nvCxnSpPr>
          <p:spPr>
            <a:xfrm>
              <a:off x="7217958" y="5590874"/>
              <a:ext cx="117046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 flipV="1">
              <a:off x="8388424" y="2669904"/>
              <a:ext cx="0" cy="29209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線矢印コネクタ 176"/>
            <p:cNvCxnSpPr/>
            <p:nvPr/>
          </p:nvCxnSpPr>
          <p:spPr>
            <a:xfrm flipH="1">
              <a:off x="7002024" y="2669904"/>
              <a:ext cx="1364727" cy="240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図形グループ 8"/>
          <p:cNvGrpSpPr/>
          <p:nvPr/>
        </p:nvGrpSpPr>
        <p:grpSpPr>
          <a:xfrm>
            <a:off x="223506" y="4930360"/>
            <a:ext cx="5190117" cy="1801466"/>
            <a:chOff x="223506" y="4930360"/>
            <a:chExt cx="5190117" cy="1801466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506" y="4930360"/>
              <a:ext cx="2938301" cy="1175320"/>
            </a:xfrm>
            <a:prstGeom prst="rect">
              <a:avLst/>
            </a:prstGeom>
          </p:spPr>
        </p:pic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75322" y="5556506"/>
              <a:ext cx="2938301" cy="1175320"/>
            </a:xfrm>
            <a:prstGeom prst="rect">
              <a:avLst/>
            </a:prstGeom>
          </p:spPr>
        </p:pic>
      </p:grpSp>
      <p:cxnSp>
        <p:nvCxnSpPr>
          <p:cNvPr id="87" name="直線矢印コネクタ 86"/>
          <p:cNvCxnSpPr/>
          <p:nvPr/>
        </p:nvCxnSpPr>
        <p:spPr>
          <a:xfrm>
            <a:off x="3089698" y="3961391"/>
            <a:ext cx="1" cy="1569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図形グループ 88"/>
          <p:cNvGrpSpPr/>
          <p:nvPr/>
        </p:nvGrpSpPr>
        <p:grpSpPr>
          <a:xfrm>
            <a:off x="6138068" y="1412075"/>
            <a:ext cx="3225652" cy="5119956"/>
            <a:chOff x="6138068" y="1412075"/>
            <a:chExt cx="3225652" cy="5119956"/>
          </a:xfrm>
        </p:grpSpPr>
        <p:sp>
          <p:nvSpPr>
            <p:cNvPr id="90" name="テキスト ボックス 89"/>
            <p:cNvSpPr txBox="1"/>
            <p:nvPr/>
          </p:nvSpPr>
          <p:spPr>
            <a:xfrm>
              <a:off x="6516563" y="1412075"/>
              <a:ext cx="230246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13</a:t>
              </a:r>
              <a:r>
                <a:rPr lang="ja-JP" altLang="en-US" sz="2400" dirty="0" smtClean="0"/>
                <a:t>枚の牌を配る</a:t>
              </a:r>
              <a:endParaRPr lang="en-US" altLang="ja-JP" sz="2400" dirty="0" smtClean="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6764158" y="2159751"/>
              <a:ext cx="1821595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en-US" altLang="ja-JP" sz="2400" dirty="0" smtClean="0"/>
                <a:t>1</a:t>
              </a:r>
              <a:r>
                <a:rPr lang="ja-JP" altLang="en-US" sz="2400" dirty="0" smtClean="0"/>
                <a:t>枚配る</a:t>
              </a:r>
              <a:endParaRPr lang="en-US" altLang="ja-JP" sz="2400" dirty="0" smtClean="0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6794449" y="4043018"/>
              <a:ext cx="170981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ja-JP" altLang="en-US" sz="2400" dirty="0"/>
                <a:t>捨てる</a:t>
              </a:r>
              <a:endParaRPr lang="en-US" altLang="ja-JP" sz="2400" dirty="0" smtClean="0"/>
            </a:p>
          </p:txBody>
        </p:sp>
        <p:sp>
          <p:nvSpPr>
            <p:cNvPr id="93" name="フローチャート : 判断 109"/>
            <p:cNvSpPr/>
            <p:nvPr/>
          </p:nvSpPr>
          <p:spPr>
            <a:xfrm>
              <a:off x="6407656" y="2951884"/>
              <a:ext cx="2520280" cy="795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6920494" y="3178992"/>
              <a:ext cx="2304256" cy="30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上がっている</a:t>
              </a:r>
              <a:endParaRPr kumimoji="1" lang="ja-JP" altLang="en-US" dirty="0"/>
            </a:p>
          </p:txBody>
        </p:sp>
        <p:sp>
          <p:nvSpPr>
            <p:cNvPr id="95" name="フローチャート : 判断 111"/>
            <p:cNvSpPr/>
            <p:nvPr/>
          </p:nvSpPr>
          <p:spPr>
            <a:xfrm>
              <a:off x="6794449" y="4737273"/>
              <a:ext cx="1791304" cy="921016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6992732" y="500159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18</a:t>
              </a:r>
              <a:r>
                <a:rPr lang="ja-JP" altLang="en-US" dirty="0" smtClean="0"/>
                <a:t>回行動した</a:t>
              </a:r>
              <a:endParaRPr kumimoji="1" lang="ja-JP" altLang="en-US" dirty="0"/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8504264" y="5195130"/>
              <a:ext cx="56415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テキスト ボックス 97"/>
            <p:cNvSpPr txBox="1"/>
            <p:nvPr/>
          </p:nvSpPr>
          <p:spPr>
            <a:xfrm>
              <a:off x="8473973" y="4718665"/>
              <a:ext cx="750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rgbClr val="FF0000"/>
                  </a:solidFill>
                </a:rPr>
                <a:t>no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 flipV="1">
              <a:off x="9068415" y="2387934"/>
              <a:ext cx="0" cy="2807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endCxn id="91" idx="3"/>
            </p:cNvCxnSpPr>
            <p:nvPr/>
          </p:nvCxnSpPr>
          <p:spPr>
            <a:xfrm flipH="1">
              <a:off x="8585753" y="2390583"/>
              <a:ext cx="48266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93" idx="1"/>
            </p:cNvCxnSpPr>
            <p:nvPr/>
          </p:nvCxnSpPr>
          <p:spPr>
            <a:xfrm flipH="1" flipV="1">
              <a:off x="6174704" y="3349880"/>
              <a:ext cx="23295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6174704" y="3364617"/>
              <a:ext cx="23418" cy="29359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矢印コネクタ 177"/>
            <p:cNvCxnSpPr/>
            <p:nvPr/>
          </p:nvCxnSpPr>
          <p:spPr>
            <a:xfrm>
              <a:off x="6205190" y="6300946"/>
              <a:ext cx="22183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テキスト ボックス 178"/>
            <p:cNvSpPr txBox="1"/>
            <p:nvPr/>
          </p:nvSpPr>
          <p:spPr>
            <a:xfrm>
              <a:off x="6138068" y="2814917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  <p:cxnSp>
          <p:nvCxnSpPr>
            <p:cNvPr id="180" name="直線矢印コネクタ 179"/>
            <p:cNvCxnSpPr>
              <a:stCxn id="93" idx="2"/>
              <a:endCxn id="92" idx="0"/>
            </p:cNvCxnSpPr>
            <p:nvPr/>
          </p:nvCxnSpPr>
          <p:spPr>
            <a:xfrm flipH="1">
              <a:off x="7649357" y="3747877"/>
              <a:ext cx="18439" cy="2951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テキスト ボックス 180"/>
            <p:cNvSpPr txBox="1"/>
            <p:nvPr/>
          </p:nvSpPr>
          <p:spPr>
            <a:xfrm>
              <a:off x="7811812" y="3534487"/>
              <a:ext cx="773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no</a:t>
              </a:r>
              <a:endParaRPr kumimoji="1" lang="ja-JP" altLang="en-US" sz="2800" dirty="0"/>
            </a:p>
          </p:txBody>
        </p:sp>
        <p:cxnSp>
          <p:nvCxnSpPr>
            <p:cNvPr id="182" name="直線矢印コネクタ 181"/>
            <p:cNvCxnSpPr>
              <a:stCxn id="90" idx="2"/>
              <a:endCxn id="91" idx="0"/>
            </p:cNvCxnSpPr>
            <p:nvPr/>
          </p:nvCxnSpPr>
          <p:spPr>
            <a:xfrm>
              <a:off x="7667796" y="1873740"/>
              <a:ext cx="7160" cy="2860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矢印コネクタ 182"/>
            <p:cNvCxnSpPr>
              <a:stCxn id="91" idx="2"/>
              <a:endCxn id="93" idx="0"/>
            </p:cNvCxnSpPr>
            <p:nvPr/>
          </p:nvCxnSpPr>
          <p:spPr>
            <a:xfrm flipH="1">
              <a:off x="7667796" y="2621416"/>
              <a:ext cx="7160" cy="330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矢印コネクタ 183"/>
            <p:cNvCxnSpPr>
              <a:endCxn id="95" idx="0"/>
            </p:cNvCxnSpPr>
            <p:nvPr/>
          </p:nvCxnSpPr>
          <p:spPr>
            <a:xfrm flipH="1">
              <a:off x="7690101" y="4504683"/>
              <a:ext cx="10146" cy="2325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>
              <a:stCxn id="95" idx="2"/>
            </p:cNvCxnSpPr>
            <p:nvPr/>
          </p:nvCxnSpPr>
          <p:spPr>
            <a:xfrm>
              <a:off x="7690101" y="5658289"/>
              <a:ext cx="10143" cy="172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矢印コネクタ 185"/>
            <p:cNvCxnSpPr/>
            <p:nvPr/>
          </p:nvCxnSpPr>
          <p:spPr>
            <a:xfrm flipV="1">
              <a:off x="7703967" y="5830977"/>
              <a:ext cx="49481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テキスト ボックス 186"/>
            <p:cNvSpPr txBox="1"/>
            <p:nvPr/>
          </p:nvSpPr>
          <p:spPr>
            <a:xfrm>
              <a:off x="6440500" y="6008811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FF0000"/>
                  </a:solidFill>
                </a:rPr>
                <a:t>点数</a:t>
              </a:r>
              <a:r>
                <a:rPr lang="en-US" altLang="ja-JP" sz="2800" dirty="0" smtClean="0">
                  <a:solidFill>
                    <a:srgbClr val="FF0000"/>
                  </a:solidFill>
                </a:rPr>
                <a:t>GET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88" name="テキスト ボックス 187"/>
            <p:cNvSpPr txBox="1"/>
            <p:nvPr/>
          </p:nvSpPr>
          <p:spPr>
            <a:xfrm>
              <a:off x="8212881" y="5482512"/>
              <a:ext cx="1150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0070C0"/>
                  </a:solidFill>
                </a:rPr>
                <a:t>0</a:t>
              </a:r>
              <a:r>
                <a:rPr kumimoji="1" lang="ja-JP" altLang="en-US" sz="3200" dirty="0" smtClean="0">
                  <a:solidFill>
                    <a:srgbClr val="0070C0"/>
                  </a:solidFill>
                </a:rPr>
                <a:t>点</a:t>
              </a:r>
              <a:endParaRPr kumimoji="1" lang="ja-JP" altLang="en-US" sz="3200" dirty="0">
                <a:solidFill>
                  <a:srgbClr val="0070C0"/>
                </a:solidFill>
              </a:endParaRPr>
            </a:p>
          </p:txBody>
        </p:sp>
        <p:sp>
          <p:nvSpPr>
            <p:cNvPr id="189" name="テキスト ボックス 188"/>
            <p:cNvSpPr txBox="1"/>
            <p:nvPr/>
          </p:nvSpPr>
          <p:spPr>
            <a:xfrm>
              <a:off x="7030794" y="5442206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26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17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図形グループ 202"/>
          <p:cNvGrpSpPr/>
          <p:nvPr/>
        </p:nvGrpSpPr>
        <p:grpSpPr>
          <a:xfrm>
            <a:off x="70755" y="5532625"/>
            <a:ext cx="5713550" cy="596900"/>
            <a:chOff x="540125" y="4027771"/>
            <a:chExt cx="5713550" cy="596900"/>
          </a:xfrm>
        </p:grpSpPr>
        <p:pic>
          <p:nvPicPr>
            <p:cNvPr id="204" name="図 203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25" y="4027771"/>
              <a:ext cx="393700" cy="596900"/>
            </a:xfrm>
            <a:prstGeom prst="rect">
              <a:avLst/>
            </a:prstGeom>
          </p:spPr>
        </p:pic>
        <p:pic>
          <p:nvPicPr>
            <p:cNvPr id="205" name="図 204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44" y="4027771"/>
              <a:ext cx="393700" cy="596900"/>
            </a:xfrm>
            <a:prstGeom prst="rect">
              <a:avLst/>
            </a:prstGeom>
          </p:spPr>
        </p:pic>
        <p:pic>
          <p:nvPicPr>
            <p:cNvPr id="206" name="図 205" descr="3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563" y="4027771"/>
              <a:ext cx="393700" cy="596900"/>
            </a:xfrm>
            <a:prstGeom prst="rect">
              <a:avLst/>
            </a:prstGeom>
          </p:spPr>
        </p:pic>
        <p:pic>
          <p:nvPicPr>
            <p:cNvPr id="207" name="図 206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782" y="4027771"/>
              <a:ext cx="393700" cy="596900"/>
            </a:xfrm>
            <a:prstGeom prst="rect">
              <a:avLst/>
            </a:prstGeom>
          </p:spPr>
        </p:pic>
        <p:pic>
          <p:nvPicPr>
            <p:cNvPr id="208" name="図 207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001" y="4027771"/>
              <a:ext cx="393700" cy="596900"/>
            </a:xfrm>
            <a:prstGeom prst="rect">
              <a:avLst/>
            </a:prstGeom>
          </p:spPr>
        </p:pic>
        <p:pic>
          <p:nvPicPr>
            <p:cNvPr id="209" name="図 208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220" y="4027771"/>
              <a:ext cx="393700" cy="596900"/>
            </a:xfrm>
            <a:prstGeom prst="rect">
              <a:avLst/>
            </a:prstGeom>
          </p:spPr>
        </p:pic>
        <p:pic>
          <p:nvPicPr>
            <p:cNvPr id="210" name="図 209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439" y="4027771"/>
              <a:ext cx="393700" cy="596900"/>
            </a:xfrm>
            <a:prstGeom prst="rect">
              <a:avLst/>
            </a:prstGeom>
          </p:spPr>
        </p:pic>
        <p:pic>
          <p:nvPicPr>
            <p:cNvPr id="211" name="図 210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658" y="4027771"/>
              <a:ext cx="393700" cy="596900"/>
            </a:xfrm>
            <a:prstGeom prst="rect">
              <a:avLst/>
            </a:prstGeom>
          </p:spPr>
        </p:pic>
        <p:pic>
          <p:nvPicPr>
            <p:cNvPr id="212" name="図 211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77" y="4027771"/>
              <a:ext cx="393700" cy="596900"/>
            </a:xfrm>
            <a:prstGeom prst="rect">
              <a:avLst/>
            </a:prstGeom>
          </p:spPr>
        </p:pic>
        <p:pic>
          <p:nvPicPr>
            <p:cNvPr id="213" name="図 212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096" y="4027771"/>
              <a:ext cx="393700" cy="596900"/>
            </a:xfrm>
            <a:prstGeom prst="rect">
              <a:avLst/>
            </a:prstGeom>
          </p:spPr>
        </p:pic>
        <p:pic>
          <p:nvPicPr>
            <p:cNvPr id="214" name="図 213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315" y="4027771"/>
              <a:ext cx="393700" cy="596900"/>
            </a:xfrm>
            <a:prstGeom prst="rect">
              <a:avLst/>
            </a:prstGeom>
          </p:spPr>
        </p:pic>
        <p:pic>
          <p:nvPicPr>
            <p:cNvPr id="215" name="図 214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534" y="4027771"/>
              <a:ext cx="393700" cy="596900"/>
            </a:xfrm>
            <a:prstGeom prst="rect">
              <a:avLst/>
            </a:prstGeom>
          </p:spPr>
        </p:pic>
        <p:pic>
          <p:nvPicPr>
            <p:cNvPr id="216" name="図 215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975" y="4027771"/>
              <a:ext cx="393700" cy="596900"/>
            </a:xfrm>
            <a:prstGeom prst="rect">
              <a:avLst/>
            </a:prstGeom>
          </p:spPr>
        </p:pic>
        <p:pic>
          <p:nvPicPr>
            <p:cNvPr id="217" name="図 216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753" y="4027771"/>
              <a:ext cx="393700" cy="596900"/>
            </a:xfrm>
            <a:prstGeom prst="rect">
              <a:avLst/>
            </a:prstGeom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一人麻雀のルール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4559" y="5138555"/>
            <a:ext cx="33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上が</a:t>
            </a:r>
            <a:r>
              <a:rPr lang="ja-JP" altLang="en-US" dirty="0" smtClean="0"/>
              <a:t>り</a:t>
            </a:r>
            <a:r>
              <a:rPr kumimoji="1" lang="ja-JP" altLang="en-US" dirty="0" smtClean="0"/>
              <a:t>条件を満たしている</a:t>
            </a:r>
            <a:endParaRPr kumimoji="1" lang="ja-JP" altLang="en-US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049463" y="496763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点数</a:t>
            </a:r>
            <a:r>
              <a:rPr lang="en-US" altLang="ja-JP" sz="2800" dirty="0" smtClean="0">
                <a:solidFill>
                  <a:srgbClr val="FF0000"/>
                </a:solidFill>
              </a:rPr>
              <a:t>GET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050816" y="373031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18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ja-JP" altLang="en-US" dirty="0" smtClean="0"/>
              <a:t>繰り返す</a:t>
            </a:r>
            <a:endParaRPr kumimoji="1" lang="ja-JP" altLang="en-US" dirty="0"/>
          </a:p>
        </p:txBody>
      </p:sp>
      <p:grpSp>
        <p:nvGrpSpPr>
          <p:cNvPr id="138" name="図形グループ 137"/>
          <p:cNvGrpSpPr/>
          <p:nvPr/>
        </p:nvGrpSpPr>
        <p:grpSpPr>
          <a:xfrm>
            <a:off x="71845" y="4360183"/>
            <a:ext cx="4895109" cy="596900"/>
            <a:chOff x="84560" y="2025901"/>
            <a:chExt cx="4895109" cy="596900"/>
          </a:xfrm>
        </p:grpSpPr>
        <p:pic>
          <p:nvPicPr>
            <p:cNvPr id="139" name="図 138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40" name="図 139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41" name="図 140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42" name="図 141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55" name="図 154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56" name="図 155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57" name="図 156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59" name="図 158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60" name="図 159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61" name="図 160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62" name="図 161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63" name="図 162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164" name="テキスト ボックス 163"/>
          <p:cNvSpPr txBox="1"/>
          <p:nvPr/>
        </p:nvSpPr>
        <p:spPr>
          <a:xfrm>
            <a:off x="33965" y="3961391"/>
            <a:ext cx="45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上がってなければ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枚捨てる</a:t>
            </a:r>
            <a:endParaRPr kumimoji="1" lang="ja-JP" altLang="en-US" dirty="0"/>
          </a:p>
        </p:txBody>
      </p:sp>
      <p:cxnSp>
        <p:nvCxnSpPr>
          <p:cNvPr id="165" name="直線矢印コネクタ 164"/>
          <p:cNvCxnSpPr/>
          <p:nvPr/>
        </p:nvCxnSpPr>
        <p:spPr>
          <a:xfrm>
            <a:off x="3558131" y="3813594"/>
            <a:ext cx="5757" cy="532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6" name="図 165" descr="3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93" y="4372614"/>
            <a:ext cx="393700" cy="596900"/>
          </a:xfrm>
          <a:prstGeom prst="rect">
            <a:avLst/>
          </a:prstGeom>
        </p:spPr>
      </p:pic>
      <p:grpSp>
        <p:nvGrpSpPr>
          <p:cNvPr id="167" name="図形グループ 166"/>
          <p:cNvGrpSpPr/>
          <p:nvPr/>
        </p:nvGrpSpPr>
        <p:grpSpPr>
          <a:xfrm>
            <a:off x="71300" y="3199945"/>
            <a:ext cx="5304328" cy="596900"/>
            <a:chOff x="84560" y="2025901"/>
            <a:chExt cx="5304328" cy="596900"/>
          </a:xfrm>
        </p:grpSpPr>
        <p:pic>
          <p:nvPicPr>
            <p:cNvPr id="168" name="図 167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69" name="図 168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70" name="図 169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71" name="図 170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72" name="図 171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73" name="図 172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74" name="図 173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75" name="図 174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76" name="図 175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77" name="図 176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78" name="図 177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79" name="図 178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180" name="図 179" descr="1z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181" name="テキスト ボックス 180"/>
          <p:cNvSpPr txBox="1"/>
          <p:nvPr/>
        </p:nvSpPr>
        <p:spPr>
          <a:xfrm>
            <a:off x="-34493" y="1666138"/>
            <a:ext cx="4163580" cy="36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最初に牌が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33965" y="2789119"/>
            <a:ext cx="45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牌が</a:t>
            </a:r>
            <a:r>
              <a:rPr lang="ja-JP" altLang="en-US" dirty="0"/>
              <a:t>１</a:t>
            </a:r>
            <a:r>
              <a:rPr kumimoji="1" lang="ja-JP" altLang="en-US" dirty="0" smtClean="0"/>
              <a:t>枚配られ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cxnSp>
        <p:nvCxnSpPr>
          <p:cNvPr id="183" name="直線矢印コネクタ 182"/>
          <p:cNvCxnSpPr/>
          <p:nvPr/>
        </p:nvCxnSpPr>
        <p:spPr>
          <a:xfrm>
            <a:off x="3562511" y="2641994"/>
            <a:ext cx="1377" cy="519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4" name="図 183" descr="3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73" y="3201014"/>
            <a:ext cx="393700" cy="596900"/>
          </a:xfrm>
          <a:prstGeom prst="rect">
            <a:avLst/>
          </a:prstGeom>
        </p:spPr>
      </p:pic>
      <p:grpSp>
        <p:nvGrpSpPr>
          <p:cNvPr id="185" name="図形グループ 184"/>
          <p:cNvGrpSpPr/>
          <p:nvPr/>
        </p:nvGrpSpPr>
        <p:grpSpPr>
          <a:xfrm>
            <a:off x="84560" y="2025901"/>
            <a:ext cx="5304328" cy="596900"/>
            <a:chOff x="84560" y="2025901"/>
            <a:chExt cx="5304328" cy="596900"/>
          </a:xfrm>
        </p:grpSpPr>
        <p:pic>
          <p:nvPicPr>
            <p:cNvPr id="186" name="図 185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87" name="図 186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88" name="図 187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189" name="図 188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190" name="図 189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191" name="図 190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192" name="図 191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193" name="図 192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194" name="図 193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195" name="図 194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196" name="図 195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197" name="図 196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198" name="図 197" descr="1z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grpSp>
        <p:nvGrpSpPr>
          <p:cNvPr id="199" name="グループ化 43"/>
          <p:cNvGrpSpPr/>
          <p:nvPr/>
        </p:nvGrpSpPr>
        <p:grpSpPr>
          <a:xfrm>
            <a:off x="5799683" y="3464516"/>
            <a:ext cx="266545" cy="1272757"/>
            <a:chOff x="7002024" y="2669904"/>
            <a:chExt cx="1386400" cy="2920970"/>
          </a:xfrm>
        </p:grpSpPr>
        <p:cxnSp>
          <p:nvCxnSpPr>
            <p:cNvPr id="200" name="直線コネクタ 199"/>
            <p:cNvCxnSpPr/>
            <p:nvPr/>
          </p:nvCxnSpPr>
          <p:spPr>
            <a:xfrm>
              <a:off x="7217958" y="5590874"/>
              <a:ext cx="117046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flipV="1">
              <a:off x="8388424" y="2669904"/>
              <a:ext cx="0" cy="29209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矢印コネクタ 201"/>
            <p:cNvCxnSpPr/>
            <p:nvPr/>
          </p:nvCxnSpPr>
          <p:spPr>
            <a:xfrm flipH="1">
              <a:off x="7002024" y="2669904"/>
              <a:ext cx="1364727" cy="240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直線矢印コネクタ 133"/>
          <p:cNvCxnSpPr/>
          <p:nvPr/>
        </p:nvCxnSpPr>
        <p:spPr>
          <a:xfrm>
            <a:off x="72178" y="3961391"/>
            <a:ext cx="1" cy="1569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図形グループ 104"/>
          <p:cNvGrpSpPr/>
          <p:nvPr/>
        </p:nvGrpSpPr>
        <p:grpSpPr>
          <a:xfrm>
            <a:off x="6138068" y="1412075"/>
            <a:ext cx="3225652" cy="5119956"/>
            <a:chOff x="6138068" y="1412075"/>
            <a:chExt cx="3225652" cy="5119956"/>
          </a:xfrm>
        </p:grpSpPr>
        <p:sp>
          <p:nvSpPr>
            <p:cNvPr id="132" name="テキスト ボックス 131"/>
            <p:cNvSpPr txBox="1"/>
            <p:nvPr/>
          </p:nvSpPr>
          <p:spPr>
            <a:xfrm>
              <a:off x="6516563" y="1412075"/>
              <a:ext cx="230246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13</a:t>
              </a:r>
              <a:r>
                <a:rPr lang="ja-JP" altLang="en-US" sz="2400" dirty="0" smtClean="0"/>
                <a:t>枚の牌を配る</a:t>
              </a:r>
              <a:endParaRPr lang="en-US" altLang="ja-JP" sz="2400" dirty="0" smtClean="0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6764158" y="2159751"/>
              <a:ext cx="182159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en-US" altLang="ja-JP" sz="2400" dirty="0" smtClean="0"/>
                <a:t>1</a:t>
              </a:r>
              <a:r>
                <a:rPr lang="ja-JP" altLang="en-US" sz="2400" dirty="0" smtClean="0"/>
                <a:t>枚配る</a:t>
              </a:r>
              <a:endParaRPr lang="en-US" altLang="ja-JP" sz="2400" dirty="0" smtClean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6794449" y="4043018"/>
              <a:ext cx="170981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ja-JP" altLang="en-US" sz="2400" dirty="0"/>
                <a:t>捨てる</a:t>
              </a:r>
              <a:endParaRPr lang="en-US" altLang="ja-JP" sz="2400" dirty="0" smtClean="0"/>
            </a:p>
          </p:txBody>
        </p:sp>
        <p:sp>
          <p:nvSpPr>
            <p:cNvPr id="137" name="フローチャート : 判断 109"/>
            <p:cNvSpPr/>
            <p:nvPr/>
          </p:nvSpPr>
          <p:spPr>
            <a:xfrm>
              <a:off x="6407656" y="2951884"/>
              <a:ext cx="2520280" cy="795993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6920494" y="3178992"/>
              <a:ext cx="2304256" cy="30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上がっている</a:t>
              </a:r>
              <a:endParaRPr kumimoji="1" lang="ja-JP" altLang="en-US" dirty="0"/>
            </a:p>
          </p:txBody>
        </p:sp>
        <p:sp>
          <p:nvSpPr>
            <p:cNvPr id="144" name="フローチャート : 判断 111"/>
            <p:cNvSpPr/>
            <p:nvPr/>
          </p:nvSpPr>
          <p:spPr>
            <a:xfrm>
              <a:off x="6794449" y="4737273"/>
              <a:ext cx="1791304" cy="92101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6992732" y="500159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18</a:t>
              </a:r>
              <a:r>
                <a:rPr lang="ja-JP" altLang="en-US" dirty="0" smtClean="0"/>
                <a:t>回行動した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/>
            <p:nvPr/>
          </p:nvCxnSpPr>
          <p:spPr>
            <a:xfrm>
              <a:off x="8504264" y="5195130"/>
              <a:ext cx="56415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8473973" y="4718665"/>
              <a:ext cx="750777" cy="44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no</a:t>
              </a:r>
              <a:endParaRPr kumimoji="1" lang="ja-JP" altLang="en-US" sz="2400" dirty="0"/>
            </a:p>
          </p:txBody>
        </p:sp>
        <p:cxnSp>
          <p:nvCxnSpPr>
            <p:cNvPr id="148" name="直線コネクタ 147"/>
            <p:cNvCxnSpPr/>
            <p:nvPr/>
          </p:nvCxnSpPr>
          <p:spPr>
            <a:xfrm flipV="1">
              <a:off x="9068415" y="2387934"/>
              <a:ext cx="0" cy="2807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矢印コネクタ 148"/>
            <p:cNvCxnSpPr>
              <a:endCxn id="135" idx="3"/>
            </p:cNvCxnSpPr>
            <p:nvPr/>
          </p:nvCxnSpPr>
          <p:spPr>
            <a:xfrm flipH="1">
              <a:off x="8585753" y="2390583"/>
              <a:ext cx="48266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>
              <a:stCxn id="137" idx="1"/>
            </p:cNvCxnSpPr>
            <p:nvPr/>
          </p:nvCxnSpPr>
          <p:spPr>
            <a:xfrm flipH="1" flipV="1">
              <a:off x="6174704" y="3349880"/>
              <a:ext cx="23295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6174704" y="3364617"/>
              <a:ext cx="23418" cy="29359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矢印コネクタ 151"/>
            <p:cNvCxnSpPr/>
            <p:nvPr/>
          </p:nvCxnSpPr>
          <p:spPr>
            <a:xfrm>
              <a:off x="6205190" y="6300946"/>
              <a:ext cx="22183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テキスト ボックス 152"/>
            <p:cNvSpPr txBox="1"/>
            <p:nvPr/>
          </p:nvSpPr>
          <p:spPr>
            <a:xfrm>
              <a:off x="6138068" y="2814917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</a:rPr>
                <a:t>yes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4" name="直線矢印コネクタ 153"/>
            <p:cNvCxnSpPr>
              <a:stCxn id="137" idx="2"/>
              <a:endCxn id="136" idx="0"/>
            </p:cNvCxnSpPr>
            <p:nvPr/>
          </p:nvCxnSpPr>
          <p:spPr>
            <a:xfrm flipH="1">
              <a:off x="7649357" y="3747877"/>
              <a:ext cx="18439" cy="2951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テキスト ボックス 217"/>
            <p:cNvSpPr txBox="1"/>
            <p:nvPr/>
          </p:nvSpPr>
          <p:spPr>
            <a:xfrm>
              <a:off x="7811812" y="3534487"/>
              <a:ext cx="773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no</a:t>
              </a:r>
              <a:endParaRPr kumimoji="1" lang="ja-JP" altLang="en-US" sz="2800" dirty="0"/>
            </a:p>
          </p:txBody>
        </p:sp>
        <p:cxnSp>
          <p:nvCxnSpPr>
            <p:cNvPr id="219" name="直線矢印コネクタ 218"/>
            <p:cNvCxnSpPr>
              <a:stCxn id="132" idx="2"/>
              <a:endCxn id="135" idx="0"/>
            </p:cNvCxnSpPr>
            <p:nvPr/>
          </p:nvCxnSpPr>
          <p:spPr>
            <a:xfrm>
              <a:off x="7667796" y="1873740"/>
              <a:ext cx="7160" cy="2860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矢印コネクタ 219"/>
            <p:cNvCxnSpPr>
              <a:stCxn id="135" idx="2"/>
              <a:endCxn id="137" idx="0"/>
            </p:cNvCxnSpPr>
            <p:nvPr/>
          </p:nvCxnSpPr>
          <p:spPr>
            <a:xfrm flipH="1">
              <a:off x="7667796" y="2621416"/>
              <a:ext cx="7160" cy="330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矢印コネクタ 220"/>
            <p:cNvCxnSpPr>
              <a:endCxn id="144" idx="0"/>
            </p:cNvCxnSpPr>
            <p:nvPr/>
          </p:nvCxnSpPr>
          <p:spPr>
            <a:xfrm flipH="1">
              <a:off x="7690101" y="4504683"/>
              <a:ext cx="10146" cy="2325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44" idx="2"/>
            </p:cNvCxnSpPr>
            <p:nvPr/>
          </p:nvCxnSpPr>
          <p:spPr>
            <a:xfrm>
              <a:off x="7690101" y="5658289"/>
              <a:ext cx="10143" cy="172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矢印コネクタ 222"/>
            <p:cNvCxnSpPr/>
            <p:nvPr/>
          </p:nvCxnSpPr>
          <p:spPr>
            <a:xfrm flipV="1">
              <a:off x="7703967" y="5830977"/>
              <a:ext cx="49481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テキスト ボックス 223"/>
            <p:cNvSpPr txBox="1"/>
            <p:nvPr/>
          </p:nvSpPr>
          <p:spPr>
            <a:xfrm>
              <a:off x="6440500" y="6008811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FF0000"/>
                  </a:solidFill>
                </a:rPr>
                <a:t>点数</a:t>
              </a:r>
              <a:r>
                <a:rPr lang="en-US" altLang="ja-JP" sz="2800" dirty="0" smtClean="0">
                  <a:solidFill>
                    <a:srgbClr val="FF0000"/>
                  </a:solidFill>
                </a:rPr>
                <a:t>GET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25" name="テキスト ボックス 224"/>
            <p:cNvSpPr txBox="1"/>
            <p:nvPr/>
          </p:nvSpPr>
          <p:spPr>
            <a:xfrm>
              <a:off x="8212881" y="5482512"/>
              <a:ext cx="1150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0070C0"/>
                  </a:solidFill>
                </a:rPr>
                <a:t>0</a:t>
              </a:r>
              <a:r>
                <a:rPr kumimoji="1" lang="ja-JP" altLang="en-US" sz="3200" dirty="0" smtClean="0">
                  <a:solidFill>
                    <a:srgbClr val="0070C0"/>
                  </a:solidFill>
                </a:rPr>
                <a:t>点</a:t>
              </a:r>
              <a:endParaRPr kumimoji="1" lang="ja-JP" altLang="en-US" sz="3200" dirty="0">
                <a:solidFill>
                  <a:srgbClr val="0070C0"/>
                </a:solidFill>
              </a:endParaRPr>
            </a:p>
          </p:txBody>
        </p:sp>
        <p:sp>
          <p:nvSpPr>
            <p:cNvPr id="226" name="テキスト ボックス 225"/>
            <p:cNvSpPr txBox="1"/>
            <p:nvPr/>
          </p:nvSpPr>
          <p:spPr>
            <a:xfrm>
              <a:off x="7030794" y="5442206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27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15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一人麻雀のルール</a:t>
            </a:r>
            <a:endParaRPr kumimoji="1" lang="ja-JP" altLang="en-US" dirty="0"/>
          </a:p>
        </p:txBody>
      </p:sp>
      <p:grpSp>
        <p:nvGrpSpPr>
          <p:cNvPr id="143" name="グループ化 142"/>
          <p:cNvGrpSpPr/>
          <p:nvPr/>
        </p:nvGrpSpPr>
        <p:grpSpPr>
          <a:xfrm flipV="1">
            <a:off x="4556317" y="4800549"/>
            <a:ext cx="1543023" cy="1715481"/>
            <a:chOff x="1774521" y="2669902"/>
            <a:chExt cx="6613903" cy="2920972"/>
          </a:xfrm>
        </p:grpSpPr>
        <p:cxnSp>
          <p:nvCxnSpPr>
            <p:cNvPr id="144" name="直線コネクタ 143"/>
            <p:cNvCxnSpPr/>
            <p:nvPr/>
          </p:nvCxnSpPr>
          <p:spPr>
            <a:xfrm>
              <a:off x="7217958" y="5590874"/>
              <a:ext cx="117046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 flipV="1">
              <a:off x="8388424" y="2669904"/>
              <a:ext cx="0" cy="29209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矢印コネクタ 145"/>
            <p:cNvCxnSpPr/>
            <p:nvPr/>
          </p:nvCxnSpPr>
          <p:spPr>
            <a:xfrm flipH="1">
              <a:off x="1774521" y="2669902"/>
              <a:ext cx="659223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/>
          <p:cNvSpPr txBox="1"/>
          <p:nvPr/>
        </p:nvSpPr>
        <p:spPr>
          <a:xfrm>
            <a:off x="775360" y="6317248"/>
            <a:ext cx="278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18</a:t>
            </a:r>
            <a:r>
              <a:rPr kumimoji="1" lang="ja-JP" altLang="en-US" dirty="0" smtClean="0"/>
              <a:t>回交換しても上がれない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540500" y="6178851"/>
            <a:ext cx="1150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0070C0"/>
                </a:solidFill>
              </a:rPr>
              <a:t>0</a:t>
            </a:r>
            <a:r>
              <a:rPr kumimoji="1" lang="ja-JP" altLang="en-US" sz="3200" dirty="0" smtClean="0">
                <a:solidFill>
                  <a:srgbClr val="0070C0"/>
                </a:solidFill>
              </a:rPr>
              <a:t>点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grpSp>
        <p:nvGrpSpPr>
          <p:cNvPr id="131" name="図形グループ 130"/>
          <p:cNvGrpSpPr/>
          <p:nvPr/>
        </p:nvGrpSpPr>
        <p:grpSpPr>
          <a:xfrm>
            <a:off x="70755" y="5532625"/>
            <a:ext cx="5713550" cy="596900"/>
            <a:chOff x="540125" y="4027771"/>
            <a:chExt cx="5713550" cy="596900"/>
          </a:xfrm>
        </p:grpSpPr>
        <p:pic>
          <p:nvPicPr>
            <p:cNvPr id="133" name="図 132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25" y="4027771"/>
              <a:ext cx="393700" cy="596900"/>
            </a:xfrm>
            <a:prstGeom prst="rect">
              <a:avLst/>
            </a:prstGeom>
          </p:spPr>
        </p:pic>
        <p:pic>
          <p:nvPicPr>
            <p:cNvPr id="134" name="図 133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44" y="4027771"/>
              <a:ext cx="393700" cy="596900"/>
            </a:xfrm>
            <a:prstGeom prst="rect">
              <a:avLst/>
            </a:prstGeom>
          </p:spPr>
        </p:pic>
        <p:pic>
          <p:nvPicPr>
            <p:cNvPr id="138" name="図 137" descr="3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563" y="4027771"/>
              <a:ext cx="393700" cy="596900"/>
            </a:xfrm>
            <a:prstGeom prst="rect">
              <a:avLst/>
            </a:prstGeom>
          </p:spPr>
        </p:pic>
        <p:pic>
          <p:nvPicPr>
            <p:cNvPr id="139" name="図 138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782" y="4027771"/>
              <a:ext cx="393700" cy="596900"/>
            </a:xfrm>
            <a:prstGeom prst="rect">
              <a:avLst/>
            </a:prstGeom>
          </p:spPr>
        </p:pic>
        <p:pic>
          <p:nvPicPr>
            <p:cNvPr id="140" name="図 139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001" y="4027771"/>
              <a:ext cx="393700" cy="596900"/>
            </a:xfrm>
            <a:prstGeom prst="rect">
              <a:avLst/>
            </a:prstGeom>
          </p:spPr>
        </p:pic>
        <p:pic>
          <p:nvPicPr>
            <p:cNvPr id="141" name="図 140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220" y="4027771"/>
              <a:ext cx="393700" cy="596900"/>
            </a:xfrm>
            <a:prstGeom prst="rect">
              <a:avLst/>
            </a:prstGeom>
          </p:spPr>
        </p:pic>
        <p:pic>
          <p:nvPicPr>
            <p:cNvPr id="142" name="図 141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439" y="4027771"/>
              <a:ext cx="393700" cy="596900"/>
            </a:xfrm>
            <a:prstGeom prst="rect">
              <a:avLst/>
            </a:prstGeom>
          </p:spPr>
        </p:pic>
        <p:pic>
          <p:nvPicPr>
            <p:cNvPr id="155" name="図 154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658" y="4027771"/>
              <a:ext cx="393700" cy="596900"/>
            </a:xfrm>
            <a:prstGeom prst="rect">
              <a:avLst/>
            </a:prstGeom>
          </p:spPr>
        </p:pic>
        <p:pic>
          <p:nvPicPr>
            <p:cNvPr id="156" name="図 155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77" y="4027771"/>
              <a:ext cx="393700" cy="596900"/>
            </a:xfrm>
            <a:prstGeom prst="rect">
              <a:avLst/>
            </a:prstGeom>
          </p:spPr>
        </p:pic>
        <p:pic>
          <p:nvPicPr>
            <p:cNvPr id="157" name="図 156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096" y="4027771"/>
              <a:ext cx="393700" cy="596900"/>
            </a:xfrm>
            <a:prstGeom prst="rect">
              <a:avLst/>
            </a:prstGeom>
          </p:spPr>
        </p:pic>
        <p:pic>
          <p:nvPicPr>
            <p:cNvPr id="190" name="図 189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315" y="4027771"/>
              <a:ext cx="393700" cy="596900"/>
            </a:xfrm>
            <a:prstGeom prst="rect">
              <a:avLst/>
            </a:prstGeom>
          </p:spPr>
        </p:pic>
        <p:pic>
          <p:nvPicPr>
            <p:cNvPr id="191" name="図 190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534" y="4027771"/>
              <a:ext cx="393700" cy="596900"/>
            </a:xfrm>
            <a:prstGeom prst="rect">
              <a:avLst/>
            </a:prstGeom>
          </p:spPr>
        </p:pic>
        <p:pic>
          <p:nvPicPr>
            <p:cNvPr id="192" name="図 191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975" y="4027771"/>
              <a:ext cx="393700" cy="596900"/>
            </a:xfrm>
            <a:prstGeom prst="rect">
              <a:avLst/>
            </a:prstGeom>
          </p:spPr>
        </p:pic>
        <p:pic>
          <p:nvPicPr>
            <p:cNvPr id="193" name="図 192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753" y="4027771"/>
              <a:ext cx="393700" cy="596900"/>
            </a:xfrm>
            <a:prstGeom prst="rect">
              <a:avLst/>
            </a:prstGeom>
          </p:spPr>
        </p:pic>
      </p:grpSp>
      <p:sp>
        <p:nvSpPr>
          <p:cNvPr id="194" name="テキスト ボックス 193"/>
          <p:cNvSpPr txBox="1"/>
          <p:nvPr/>
        </p:nvSpPr>
        <p:spPr>
          <a:xfrm>
            <a:off x="74559" y="5138555"/>
            <a:ext cx="29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上が</a:t>
            </a:r>
            <a:r>
              <a:rPr lang="ja-JP" altLang="en-US" dirty="0" smtClean="0"/>
              <a:t>り</a:t>
            </a:r>
            <a:r>
              <a:rPr kumimoji="1" lang="ja-JP" altLang="en-US" dirty="0" smtClean="0"/>
              <a:t>条件を満たしている</a:t>
            </a:r>
            <a:endParaRPr kumimoji="1" lang="ja-JP" altLang="en-US" dirty="0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3049463" y="496763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点数</a:t>
            </a:r>
            <a:r>
              <a:rPr lang="en-US" altLang="ja-JP" sz="2800" dirty="0" smtClean="0">
                <a:solidFill>
                  <a:srgbClr val="FF0000"/>
                </a:solidFill>
              </a:rPr>
              <a:t>GET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grpSp>
        <p:nvGrpSpPr>
          <p:cNvPr id="196" name="図形グループ 195"/>
          <p:cNvGrpSpPr/>
          <p:nvPr/>
        </p:nvGrpSpPr>
        <p:grpSpPr>
          <a:xfrm>
            <a:off x="71845" y="4360183"/>
            <a:ext cx="4895109" cy="596900"/>
            <a:chOff x="84560" y="2025901"/>
            <a:chExt cx="4895109" cy="596900"/>
          </a:xfrm>
        </p:grpSpPr>
        <p:pic>
          <p:nvPicPr>
            <p:cNvPr id="197" name="図 196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198" name="図 197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199" name="図 198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200" name="図 199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201" name="図 200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202" name="図 201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203" name="図 202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204" name="図 203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205" name="図 204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206" name="図 205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207" name="図 206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208" name="図 207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209" name="テキスト ボックス 208"/>
          <p:cNvSpPr txBox="1"/>
          <p:nvPr/>
        </p:nvSpPr>
        <p:spPr>
          <a:xfrm>
            <a:off x="33966" y="3961391"/>
            <a:ext cx="29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上がってなければ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枚捨てる</a:t>
            </a:r>
            <a:endParaRPr kumimoji="1" lang="ja-JP" altLang="en-US" dirty="0"/>
          </a:p>
        </p:txBody>
      </p:sp>
      <p:cxnSp>
        <p:nvCxnSpPr>
          <p:cNvPr id="210" name="直線矢印コネクタ 209"/>
          <p:cNvCxnSpPr/>
          <p:nvPr/>
        </p:nvCxnSpPr>
        <p:spPr>
          <a:xfrm>
            <a:off x="3558131" y="3813594"/>
            <a:ext cx="5757" cy="532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1" name="図 210" descr="3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93" y="4372614"/>
            <a:ext cx="393700" cy="596900"/>
          </a:xfrm>
          <a:prstGeom prst="rect">
            <a:avLst/>
          </a:prstGeom>
        </p:spPr>
      </p:pic>
      <p:grpSp>
        <p:nvGrpSpPr>
          <p:cNvPr id="212" name="図形グループ 211"/>
          <p:cNvGrpSpPr/>
          <p:nvPr/>
        </p:nvGrpSpPr>
        <p:grpSpPr>
          <a:xfrm>
            <a:off x="71300" y="3199945"/>
            <a:ext cx="5304328" cy="596900"/>
            <a:chOff x="84560" y="2025901"/>
            <a:chExt cx="5304328" cy="596900"/>
          </a:xfrm>
        </p:grpSpPr>
        <p:pic>
          <p:nvPicPr>
            <p:cNvPr id="213" name="図 212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214" name="図 213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215" name="図 214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216" name="図 215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217" name="図 216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218" name="図 217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219" name="図 218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220" name="図 219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221" name="図 220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222" name="図 221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223" name="図 222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224" name="図 223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225" name="図 224" descr="1z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sp>
        <p:nvSpPr>
          <p:cNvPr id="226" name="テキスト ボックス 225"/>
          <p:cNvSpPr txBox="1"/>
          <p:nvPr/>
        </p:nvSpPr>
        <p:spPr>
          <a:xfrm>
            <a:off x="-34493" y="1666138"/>
            <a:ext cx="4163580" cy="36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最初に牌が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33965" y="2789119"/>
            <a:ext cx="45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牌が</a:t>
            </a:r>
            <a:r>
              <a:rPr lang="ja-JP" altLang="en-US" dirty="0"/>
              <a:t>１</a:t>
            </a:r>
            <a:r>
              <a:rPr kumimoji="1" lang="ja-JP" altLang="en-US" dirty="0" smtClean="0"/>
              <a:t>枚配られ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cxnSp>
        <p:nvCxnSpPr>
          <p:cNvPr id="228" name="直線矢印コネクタ 227"/>
          <p:cNvCxnSpPr/>
          <p:nvPr/>
        </p:nvCxnSpPr>
        <p:spPr>
          <a:xfrm>
            <a:off x="3562511" y="2641994"/>
            <a:ext cx="1377" cy="519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9" name="図 228" descr="3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73" y="3201014"/>
            <a:ext cx="393700" cy="596900"/>
          </a:xfrm>
          <a:prstGeom prst="rect">
            <a:avLst/>
          </a:prstGeom>
        </p:spPr>
      </p:pic>
      <p:grpSp>
        <p:nvGrpSpPr>
          <p:cNvPr id="230" name="図形グループ 229"/>
          <p:cNvGrpSpPr/>
          <p:nvPr/>
        </p:nvGrpSpPr>
        <p:grpSpPr>
          <a:xfrm>
            <a:off x="84560" y="2025901"/>
            <a:ext cx="5304328" cy="596900"/>
            <a:chOff x="84560" y="2025901"/>
            <a:chExt cx="5304328" cy="596900"/>
          </a:xfrm>
        </p:grpSpPr>
        <p:pic>
          <p:nvPicPr>
            <p:cNvPr id="231" name="図 230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" y="2025901"/>
              <a:ext cx="393700" cy="596900"/>
            </a:xfrm>
            <a:prstGeom prst="rect">
              <a:avLst/>
            </a:prstGeom>
          </p:spPr>
        </p:pic>
        <p:pic>
          <p:nvPicPr>
            <p:cNvPr id="232" name="図 231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9" y="2025901"/>
              <a:ext cx="393700" cy="596900"/>
            </a:xfrm>
            <a:prstGeom prst="rect">
              <a:avLst/>
            </a:prstGeom>
          </p:spPr>
        </p:pic>
        <p:pic>
          <p:nvPicPr>
            <p:cNvPr id="233" name="図 232" descr="7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98" y="2025901"/>
              <a:ext cx="393700" cy="596900"/>
            </a:xfrm>
            <a:prstGeom prst="rect">
              <a:avLst/>
            </a:prstGeom>
          </p:spPr>
        </p:pic>
        <p:pic>
          <p:nvPicPr>
            <p:cNvPr id="234" name="図 233" descr="8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217" y="2025901"/>
              <a:ext cx="393700" cy="596900"/>
            </a:xfrm>
            <a:prstGeom prst="rect">
              <a:avLst/>
            </a:prstGeom>
          </p:spPr>
        </p:pic>
        <p:pic>
          <p:nvPicPr>
            <p:cNvPr id="235" name="図 234" descr="9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36" y="2025901"/>
              <a:ext cx="393700" cy="596900"/>
            </a:xfrm>
            <a:prstGeom prst="rect">
              <a:avLst/>
            </a:prstGeom>
          </p:spPr>
        </p:pic>
        <p:pic>
          <p:nvPicPr>
            <p:cNvPr id="236" name="図 235" descr="5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55" y="2025901"/>
              <a:ext cx="393700" cy="596900"/>
            </a:xfrm>
            <a:prstGeom prst="rect">
              <a:avLst/>
            </a:prstGeom>
          </p:spPr>
        </p:pic>
        <p:pic>
          <p:nvPicPr>
            <p:cNvPr id="237" name="図 236" descr="6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74" y="2025901"/>
              <a:ext cx="393700" cy="596900"/>
            </a:xfrm>
            <a:prstGeom prst="rect">
              <a:avLst/>
            </a:prstGeom>
          </p:spPr>
        </p:pic>
        <p:pic>
          <p:nvPicPr>
            <p:cNvPr id="238" name="図 237" descr="7p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93" y="2025901"/>
              <a:ext cx="393700" cy="596900"/>
            </a:xfrm>
            <a:prstGeom prst="rect">
              <a:avLst/>
            </a:prstGeom>
          </p:spPr>
        </p:pic>
        <p:pic>
          <p:nvPicPr>
            <p:cNvPr id="239" name="図 238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12" y="2025901"/>
              <a:ext cx="393700" cy="596900"/>
            </a:xfrm>
            <a:prstGeom prst="rect">
              <a:avLst/>
            </a:prstGeom>
          </p:spPr>
        </p:pic>
        <p:pic>
          <p:nvPicPr>
            <p:cNvPr id="240" name="図 239" descr="4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31" y="2025901"/>
              <a:ext cx="393700" cy="596900"/>
            </a:xfrm>
            <a:prstGeom prst="rect">
              <a:avLst/>
            </a:prstGeom>
          </p:spPr>
        </p:pic>
        <p:pic>
          <p:nvPicPr>
            <p:cNvPr id="241" name="図 240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69" y="2025901"/>
              <a:ext cx="393700" cy="596900"/>
            </a:xfrm>
            <a:prstGeom prst="rect">
              <a:avLst/>
            </a:prstGeom>
          </p:spPr>
        </p:pic>
        <p:pic>
          <p:nvPicPr>
            <p:cNvPr id="242" name="図 241" descr="7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750" y="2025901"/>
              <a:ext cx="393700" cy="596900"/>
            </a:xfrm>
            <a:prstGeom prst="rect">
              <a:avLst/>
            </a:prstGeom>
          </p:spPr>
        </p:pic>
        <p:pic>
          <p:nvPicPr>
            <p:cNvPr id="243" name="図 242" descr="1z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88" y="2025901"/>
              <a:ext cx="393700" cy="596900"/>
            </a:xfrm>
            <a:prstGeom prst="rect">
              <a:avLst/>
            </a:prstGeom>
          </p:spPr>
        </p:pic>
      </p:grpSp>
      <p:grpSp>
        <p:nvGrpSpPr>
          <p:cNvPr id="244" name="グループ化 43"/>
          <p:cNvGrpSpPr/>
          <p:nvPr/>
        </p:nvGrpSpPr>
        <p:grpSpPr>
          <a:xfrm>
            <a:off x="5799683" y="3464516"/>
            <a:ext cx="266545" cy="1272757"/>
            <a:chOff x="7002024" y="2669904"/>
            <a:chExt cx="1386400" cy="2920970"/>
          </a:xfrm>
        </p:grpSpPr>
        <p:cxnSp>
          <p:nvCxnSpPr>
            <p:cNvPr id="245" name="直線コネクタ 244"/>
            <p:cNvCxnSpPr/>
            <p:nvPr/>
          </p:nvCxnSpPr>
          <p:spPr>
            <a:xfrm>
              <a:off x="7217958" y="5590874"/>
              <a:ext cx="117046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コネクタ 245"/>
            <p:cNvCxnSpPr/>
            <p:nvPr/>
          </p:nvCxnSpPr>
          <p:spPr>
            <a:xfrm flipV="1">
              <a:off x="8388424" y="2669904"/>
              <a:ext cx="0" cy="29209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 flipH="1">
              <a:off x="7002024" y="2669904"/>
              <a:ext cx="1364727" cy="240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直線矢印コネクタ 247"/>
          <p:cNvCxnSpPr/>
          <p:nvPr/>
        </p:nvCxnSpPr>
        <p:spPr>
          <a:xfrm>
            <a:off x="72178" y="3961391"/>
            <a:ext cx="1" cy="1569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5050816" y="373031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18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ja-JP" altLang="en-US" dirty="0" smtClean="0"/>
              <a:t>繰り返す</a:t>
            </a:r>
            <a:endParaRPr kumimoji="1" lang="ja-JP" altLang="en-US" dirty="0"/>
          </a:p>
        </p:txBody>
      </p:sp>
      <p:grpSp>
        <p:nvGrpSpPr>
          <p:cNvPr id="174" name="図形グループ 173"/>
          <p:cNvGrpSpPr/>
          <p:nvPr/>
        </p:nvGrpSpPr>
        <p:grpSpPr>
          <a:xfrm>
            <a:off x="6138068" y="1412075"/>
            <a:ext cx="3225652" cy="5119956"/>
            <a:chOff x="6138068" y="1412075"/>
            <a:chExt cx="3225652" cy="5119956"/>
          </a:xfrm>
        </p:grpSpPr>
        <p:sp>
          <p:nvSpPr>
            <p:cNvPr id="175" name="テキスト ボックス 174"/>
            <p:cNvSpPr txBox="1"/>
            <p:nvPr/>
          </p:nvSpPr>
          <p:spPr>
            <a:xfrm>
              <a:off x="6516563" y="1412075"/>
              <a:ext cx="230246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13</a:t>
              </a:r>
              <a:r>
                <a:rPr lang="ja-JP" altLang="en-US" sz="2400" dirty="0" smtClean="0"/>
                <a:t>枚の牌を配る</a:t>
              </a:r>
              <a:endParaRPr lang="en-US" altLang="ja-JP" sz="2400" dirty="0" smtClean="0"/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6764158" y="2159751"/>
              <a:ext cx="182159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en-US" altLang="ja-JP" sz="2400" dirty="0" smtClean="0"/>
                <a:t>1</a:t>
              </a:r>
              <a:r>
                <a:rPr lang="ja-JP" altLang="en-US" sz="2400" dirty="0" smtClean="0"/>
                <a:t>枚配る</a:t>
              </a:r>
              <a:endParaRPr lang="en-US" altLang="ja-JP" sz="2400" dirty="0" smtClean="0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794449" y="4043018"/>
              <a:ext cx="170981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牌を</a:t>
              </a:r>
              <a:r>
                <a:rPr lang="ja-JP" altLang="en-US" sz="2400" dirty="0"/>
                <a:t>捨てる</a:t>
              </a:r>
              <a:endParaRPr lang="en-US" altLang="ja-JP" sz="2400" dirty="0" smtClean="0"/>
            </a:p>
          </p:txBody>
        </p:sp>
        <p:sp>
          <p:nvSpPr>
            <p:cNvPr id="178" name="フローチャート : 判断 109"/>
            <p:cNvSpPr/>
            <p:nvPr/>
          </p:nvSpPr>
          <p:spPr>
            <a:xfrm>
              <a:off x="6407656" y="2951884"/>
              <a:ext cx="2520280" cy="795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6920494" y="3178992"/>
              <a:ext cx="2304256" cy="30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上がっている</a:t>
              </a:r>
              <a:endParaRPr kumimoji="1" lang="ja-JP" altLang="en-US" dirty="0"/>
            </a:p>
          </p:txBody>
        </p:sp>
        <p:sp>
          <p:nvSpPr>
            <p:cNvPr id="180" name="フローチャート : 判断 111"/>
            <p:cNvSpPr/>
            <p:nvPr/>
          </p:nvSpPr>
          <p:spPr>
            <a:xfrm>
              <a:off x="6794449" y="4737273"/>
              <a:ext cx="1791304" cy="921016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992732" y="500159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18</a:t>
              </a:r>
              <a:r>
                <a:rPr lang="ja-JP" altLang="en-US" dirty="0" smtClean="0"/>
                <a:t>回行動した</a:t>
              </a:r>
              <a:endParaRPr kumimoji="1" lang="ja-JP" altLang="en-US" dirty="0"/>
            </a:p>
          </p:txBody>
        </p:sp>
        <p:cxnSp>
          <p:nvCxnSpPr>
            <p:cNvPr id="182" name="直線コネクタ 181"/>
            <p:cNvCxnSpPr/>
            <p:nvPr/>
          </p:nvCxnSpPr>
          <p:spPr>
            <a:xfrm>
              <a:off x="8504264" y="5195130"/>
              <a:ext cx="56415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テキスト ボックス 182"/>
            <p:cNvSpPr txBox="1"/>
            <p:nvPr/>
          </p:nvSpPr>
          <p:spPr>
            <a:xfrm>
              <a:off x="8473973" y="4718665"/>
              <a:ext cx="750777" cy="44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no</a:t>
              </a:r>
              <a:endParaRPr kumimoji="1" lang="ja-JP" altLang="en-US" sz="2400" dirty="0"/>
            </a:p>
          </p:txBody>
        </p:sp>
        <p:cxnSp>
          <p:nvCxnSpPr>
            <p:cNvPr id="184" name="直線コネクタ 183"/>
            <p:cNvCxnSpPr/>
            <p:nvPr/>
          </p:nvCxnSpPr>
          <p:spPr>
            <a:xfrm flipV="1">
              <a:off x="9068415" y="2387934"/>
              <a:ext cx="0" cy="2807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矢印コネクタ 184"/>
            <p:cNvCxnSpPr>
              <a:endCxn id="176" idx="3"/>
            </p:cNvCxnSpPr>
            <p:nvPr/>
          </p:nvCxnSpPr>
          <p:spPr>
            <a:xfrm flipH="1">
              <a:off x="8585753" y="2390583"/>
              <a:ext cx="48266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>
              <a:stCxn id="178" idx="1"/>
            </p:cNvCxnSpPr>
            <p:nvPr/>
          </p:nvCxnSpPr>
          <p:spPr>
            <a:xfrm flipH="1" flipV="1">
              <a:off x="6174704" y="3349880"/>
              <a:ext cx="23295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6174704" y="3364617"/>
              <a:ext cx="23418" cy="29359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矢印コネクタ 187"/>
            <p:cNvCxnSpPr/>
            <p:nvPr/>
          </p:nvCxnSpPr>
          <p:spPr>
            <a:xfrm>
              <a:off x="6205190" y="6300946"/>
              <a:ext cx="22183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テキスト ボックス 188"/>
            <p:cNvSpPr txBox="1"/>
            <p:nvPr/>
          </p:nvSpPr>
          <p:spPr>
            <a:xfrm>
              <a:off x="6138068" y="2814917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yes</a:t>
              </a:r>
              <a:endParaRPr kumimoji="1" lang="ja-JP" altLang="en-US" sz="2800" dirty="0"/>
            </a:p>
          </p:txBody>
        </p:sp>
        <p:cxnSp>
          <p:nvCxnSpPr>
            <p:cNvPr id="249" name="直線矢印コネクタ 248"/>
            <p:cNvCxnSpPr>
              <a:stCxn id="178" idx="2"/>
              <a:endCxn id="177" idx="0"/>
            </p:cNvCxnSpPr>
            <p:nvPr/>
          </p:nvCxnSpPr>
          <p:spPr>
            <a:xfrm flipH="1">
              <a:off x="7649357" y="3747877"/>
              <a:ext cx="18439" cy="2951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テキスト ボックス 249"/>
            <p:cNvSpPr txBox="1"/>
            <p:nvPr/>
          </p:nvSpPr>
          <p:spPr>
            <a:xfrm>
              <a:off x="7811812" y="3534487"/>
              <a:ext cx="773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/>
                <a:t>no</a:t>
              </a:r>
              <a:endParaRPr kumimoji="1" lang="ja-JP" altLang="en-US" sz="2800" dirty="0"/>
            </a:p>
          </p:txBody>
        </p:sp>
        <p:cxnSp>
          <p:nvCxnSpPr>
            <p:cNvPr id="251" name="直線矢印コネクタ 250"/>
            <p:cNvCxnSpPr>
              <a:stCxn id="175" idx="2"/>
              <a:endCxn id="176" idx="0"/>
            </p:cNvCxnSpPr>
            <p:nvPr/>
          </p:nvCxnSpPr>
          <p:spPr>
            <a:xfrm>
              <a:off x="7667796" y="1873740"/>
              <a:ext cx="7160" cy="2860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>
              <a:stCxn id="176" idx="2"/>
              <a:endCxn id="178" idx="0"/>
            </p:cNvCxnSpPr>
            <p:nvPr/>
          </p:nvCxnSpPr>
          <p:spPr>
            <a:xfrm flipH="1">
              <a:off x="7667796" y="2621416"/>
              <a:ext cx="7160" cy="330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線矢印コネクタ 252"/>
            <p:cNvCxnSpPr>
              <a:endCxn id="180" idx="0"/>
            </p:cNvCxnSpPr>
            <p:nvPr/>
          </p:nvCxnSpPr>
          <p:spPr>
            <a:xfrm flipH="1">
              <a:off x="7690101" y="4504683"/>
              <a:ext cx="10146" cy="2325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/>
            <p:cNvCxnSpPr>
              <a:stCxn id="180" idx="2"/>
            </p:cNvCxnSpPr>
            <p:nvPr/>
          </p:nvCxnSpPr>
          <p:spPr>
            <a:xfrm>
              <a:off x="7690101" y="5658289"/>
              <a:ext cx="10143" cy="172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矢印コネクタ 254"/>
            <p:cNvCxnSpPr/>
            <p:nvPr/>
          </p:nvCxnSpPr>
          <p:spPr>
            <a:xfrm flipV="1">
              <a:off x="7703967" y="5830977"/>
              <a:ext cx="49481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テキスト ボックス 255"/>
            <p:cNvSpPr txBox="1"/>
            <p:nvPr/>
          </p:nvSpPr>
          <p:spPr>
            <a:xfrm>
              <a:off x="6440500" y="6008811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FF0000"/>
                  </a:solidFill>
                </a:rPr>
                <a:t>点数</a:t>
              </a:r>
              <a:r>
                <a:rPr lang="en-US" altLang="ja-JP" sz="2800" dirty="0" smtClean="0">
                  <a:solidFill>
                    <a:srgbClr val="FF0000"/>
                  </a:solidFill>
                </a:rPr>
                <a:t>GET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57" name="テキスト ボックス 256"/>
            <p:cNvSpPr txBox="1"/>
            <p:nvPr/>
          </p:nvSpPr>
          <p:spPr>
            <a:xfrm>
              <a:off x="8212881" y="5482512"/>
              <a:ext cx="1150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0070C0"/>
                  </a:solidFill>
                </a:rPr>
                <a:t>0</a:t>
              </a:r>
              <a:r>
                <a:rPr kumimoji="1" lang="ja-JP" altLang="en-US" sz="3200" dirty="0" smtClean="0">
                  <a:solidFill>
                    <a:srgbClr val="0070C0"/>
                  </a:solidFill>
                </a:rPr>
                <a:t>点</a:t>
              </a:r>
              <a:endParaRPr kumimoji="1" lang="ja-JP" altLang="en-US" sz="3200" dirty="0">
                <a:solidFill>
                  <a:srgbClr val="0070C0"/>
                </a:solidFill>
              </a:endParaRPr>
            </a:p>
          </p:txBody>
        </p:sp>
        <p:sp>
          <p:nvSpPr>
            <p:cNvPr id="258" name="テキスト ボックス 257"/>
            <p:cNvSpPr txBox="1"/>
            <p:nvPr/>
          </p:nvSpPr>
          <p:spPr>
            <a:xfrm>
              <a:off x="7030794" y="5442206"/>
              <a:ext cx="744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</a:rPr>
                <a:t>yes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28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748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129346" y="1224509"/>
            <a:ext cx="8901475" cy="5539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37" y="967001"/>
            <a:ext cx="250381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提案手法のプレイアウト</a:t>
            </a:r>
            <a:endParaRPr kumimoji="1" lang="ja-JP" altLang="en-US" dirty="0"/>
          </a:p>
        </p:txBody>
      </p:sp>
      <p:grpSp>
        <p:nvGrpSpPr>
          <p:cNvPr id="54" name="図形グループ 53"/>
          <p:cNvGrpSpPr/>
          <p:nvPr/>
        </p:nvGrpSpPr>
        <p:grpSpPr>
          <a:xfrm>
            <a:off x="329218" y="3079328"/>
            <a:ext cx="5643959" cy="596900"/>
            <a:chOff x="1583111" y="308292"/>
            <a:chExt cx="5643959" cy="596900"/>
          </a:xfrm>
        </p:grpSpPr>
        <p:pic>
          <p:nvPicPr>
            <p:cNvPr id="55" name="図 54" descr="3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43" y="308292"/>
              <a:ext cx="393700" cy="596900"/>
            </a:xfrm>
            <a:prstGeom prst="rect">
              <a:avLst/>
            </a:prstGeom>
          </p:spPr>
        </p:pic>
        <p:pic>
          <p:nvPicPr>
            <p:cNvPr id="56" name="図 55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709" y="308292"/>
              <a:ext cx="393700" cy="596900"/>
            </a:xfrm>
            <a:prstGeom prst="rect">
              <a:avLst/>
            </a:prstGeom>
          </p:spPr>
        </p:pic>
        <p:pic>
          <p:nvPicPr>
            <p:cNvPr id="61" name="図 60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575" y="308292"/>
              <a:ext cx="393700" cy="596900"/>
            </a:xfrm>
            <a:prstGeom prst="rect">
              <a:avLst/>
            </a:prstGeom>
          </p:spPr>
        </p:pic>
        <p:pic>
          <p:nvPicPr>
            <p:cNvPr id="62" name="図 61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441" y="308292"/>
              <a:ext cx="393700" cy="596900"/>
            </a:xfrm>
            <a:prstGeom prst="rect">
              <a:avLst/>
            </a:prstGeom>
          </p:spPr>
        </p:pic>
        <p:pic>
          <p:nvPicPr>
            <p:cNvPr id="63" name="図 62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307" y="308292"/>
              <a:ext cx="393700" cy="596900"/>
            </a:xfrm>
            <a:prstGeom prst="rect">
              <a:avLst/>
            </a:prstGeom>
          </p:spPr>
        </p:pic>
        <p:pic>
          <p:nvPicPr>
            <p:cNvPr id="64" name="図 63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173" y="308292"/>
              <a:ext cx="393700" cy="596900"/>
            </a:xfrm>
            <a:prstGeom prst="rect">
              <a:avLst/>
            </a:prstGeom>
          </p:spPr>
        </p:pic>
        <p:pic>
          <p:nvPicPr>
            <p:cNvPr id="65" name="図 64" descr="9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039" y="308292"/>
              <a:ext cx="393700" cy="596900"/>
            </a:xfrm>
            <a:prstGeom prst="rect">
              <a:avLst/>
            </a:prstGeom>
          </p:spPr>
        </p:pic>
        <p:pic>
          <p:nvPicPr>
            <p:cNvPr id="66" name="図 65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905" y="308292"/>
              <a:ext cx="393700" cy="596900"/>
            </a:xfrm>
            <a:prstGeom prst="rect">
              <a:avLst/>
            </a:prstGeom>
          </p:spPr>
        </p:pic>
        <p:pic>
          <p:nvPicPr>
            <p:cNvPr id="67" name="図 66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771" y="308292"/>
              <a:ext cx="393700" cy="596900"/>
            </a:xfrm>
            <a:prstGeom prst="rect">
              <a:avLst/>
            </a:prstGeom>
          </p:spPr>
        </p:pic>
        <p:pic>
          <p:nvPicPr>
            <p:cNvPr id="68" name="図 67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637" y="308292"/>
              <a:ext cx="393700" cy="596900"/>
            </a:xfrm>
            <a:prstGeom prst="rect">
              <a:avLst/>
            </a:prstGeom>
          </p:spPr>
        </p:pic>
        <p:pic>
          <p:nvPicPr>
            <p:cNvPr id="69" name="図 68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503" y="308292"/>
              <a:ext cx="393700" cy="596900"/>
            </a:xfrm>
            <a:prstGeom prst="rect">
              <a:avLst/>
            </a:prstGeom>
          </p:spPr>
        </p:pic>
        <p:pic>
          <p:nvPicPr>
            <p:cNvPr id="70" name="図 69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370" y="308292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1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11" y="308292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2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977" y="308292"/>
              <a:ext cx="393700" cy="596900"/>
            </a:xfrm>
            <a:prstGeom prst="rect">
              <a:avLst/>
            </a:prstGeom>
          </p:spPr>
        </p:pic>
      </p:grpSp>
      <p:sp>
        <p:nvSpPr>
          <p:cNvPr id="73" name="加算記号 72"/>
          <p:cNvSpPr/>
          <p:nvPr/>
        </p:nvSpPr>
        <p:spPr>
          <a:xfrm>
            <a:off x="6131948" y="3013559"/>
            <a:ext cx="642759" cy="720080"/>
          </a:xfrm>
          <a:prstGeom prst="mathPlus">
            <a:avLst>
              <a:gd name="adj1" fmla="val 19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図形グループ 76"/>
          <p:cNvGrpSpPr/>
          <p:nvPr/>
        </p:nvGrpSpPr>
        <p:grpSpPr>
          <a:xfrm>
            <a:off x="6940750" y="2715478"/>
            <a:ext cx="1595466" cy="1204116"/>
            <a:chOff x="7057409" y="1016310"/>
            <a:chExt cx="1595466" cy="1204116"/>
          </a:xfrm>
        </p:grpSpPr>
        <p:pic>
          <p:nvPicPr>
            <p:cNvPr id="78" name="図 77" descr="8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016310"/>
              <a:ext cx="393700" cy="596900"/>
            </a:xfrm>
            <a:prstGeom prst="rect">
              <a:avLst/>
            </a:prstGeom>
          </p:spPr>
        </p:pic>
        <p:pic>
          <p:nvPicPr>
            <p:cNvPr id="79" name="図 78" descr="2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016310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016310"/>
              <a:ext cx="393700" cy="596900"/>
            </a:xfrm>
            <a:prstGeom prst="rect">
              <a:avLst/>
            </a:prstGeom>
          </p:spPr>
        </p:pic>
        <p:pic>
          <p:nvPicPr>
            <p:cNvPr id="81" name="図 80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623526"/>
              <a:ext cx="393700" cy="596900"/>
            </a:xfrm>
            <a:prstGeom prst="rect">
              <a:avLst/>
            </a:prstGeom>
          </p:spPr>
        </p:pic>
        <p:pic>
          <p:nvPicPr>
            <p:cNvPr id="82" name="図 81" descr="7z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623526"/>
              <a:ext cx="393700" cy="596900"/>
            </a:xfrm>
            <a:prstGeom prst="rect">
              <a:avLst/>
            </a:prstGeom>
          </p:spPr>
        </p:pic>
        <p:pic>
          <p:nvPicPr>
            <p:cNvPr id="83" name="図 82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623526"/>
              <a:ext cx="393700" cy="596900"/>
            </a:xfrm>
            <a:prstGeom prst="rect">
              <a:avLst/>
            </a:prstGeom>
          </p:spPr>
        </p:pic>
        <p:pic>
          <p:nvPicPr>
            <p:cNvPr id="84" name="図 83" descr="6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016310"/>
              <a:ext cx="393700" cy="596900"/>
            </a:xfrm>
            <a:prstGeom prst="rect">
              <a:avLst/>
            </a:prstGeom>
          </p:spPr>
        </p:pic>
        <p:pic>
          <p:nvPicPr>
            <p:cNvPr id="85" name="図 84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623526"/>
              <a:ext cx="393700" cy="596900"/>
            </a:xfrm>
            <a:prstGeom prst="rect">
              <a:avLst/>
            </a:prstGeom>
          </p:spPr>
        </p:pic>
      </p:grpSp>
      <p:grpSp>
        <p:nvGrpSpPr>
          <p:cNvPr id="14" name="図形グループ 13"/>
          <p:cNvGrpSpPr/>
          <p:nvPr/>
        </p:nvGrpSpPr>
        <p:grpSpPr>
          <a:xfrm>
            <a:off x="361344" y="3660034"/>
            <a:ext cx="5589278" cy="127398"/>
            <a:chOff x="361344" y="3660034"/>
            <a:chExt cx="5589278" cy="127398"/>
          </a:xfrm>
        </p:grpSpPr>
        <p:sp>
          <p:nvSpPr>
            <p:cNvPr id="112" name="左大かっこ 111"/>
            <p:cNvSpPr/>
            <p:nvPr/>
          </p:nvSpPr>
          <p:spPr>
            <a:xfrm rot="16200000">
              <a:off x="5306018" y="3139516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左大かっこ 112"/>
            <p:cNvSpPr/>
            <p:nvPr/>
          </p:nvSpPr>
          <p:spPr>
            <a:xfrm rot="16200000">
              <a:off x="3288053" y="3142829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左大かっこ 113"/>
            <p:cNvSpPr/>
            <p:nvPr/>
          </p:nvSpPr>
          <p:spPr>
            <a:xfrm rot="16200000">
              <a:off x="881862" y="3142829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左大かっこ 122"/>
            <p:cNvSpPr/>
            <p:nvPr/>
          </p:nvSpPr>
          <p:spPr>
            <a:xfrm rot="16200000">
              <a:off x="2280488" y="3351614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左大かっこ 123"/>
            <p:cNvSpPr/>
            <p:nvPr/>
          </p:nvSpPr>
          <p:spPr>
            <a:xfrm rot="16200000">
              <a:off x="4308399" y="3351614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5" name="図形グループ 124"/>
          <p:cNvGrpSpPr/>
          <p:nvPr/>
        </p:nvGrpSpPr>
        <p:grpSpPr>
          <a:xfrm>
            <a:off x="334300" y="3075353"/>
            <a:ext cx="5643959" cy="596900"/>
            <a:chOff x="7630817" y="500808"/>
            <a:chExt cx="5643959" cy="596900"/>
          </a:xfrm>
        </p:grpSpPr>
        <p:pic>
          <p:nvPicPr>
            <p:cNvPr id="126" name="図 125" descr="3m.gif"/>
            <p:cNvPicPr>
              <a:picLocks noChangeAspect="1"/>
            </p:cNvPicPr>
            <p:nvPr/>
          </p:nvPicPr>
          <p:blipFill>
            <a:blip r:embed="rId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549" y="500808"/>
              <a:ext cx="393700" cy="596900"/>
            </a:xfrm>
            <a:prstGeom prst="rect">
              <a:avLst/>
            </a:prstGeom>
          </p:spPr>
        </p:pic>
        <p:pic>
          <p:nvPicPr>
            <p:cNvPr id="127" name="図 126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2415" y="500808"/>
              <a:ext cx="393700" cy="596900"/>
            </a:xfrm>
            <a:prstGeom prst="rect">
              <a:avLst/>
            </a:prstGeom>
          </p:spPr>
        </p:pic>
        <p:pic>
          <p:nvPicPr>
            <p:cNvPr id="128" name="図 127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281" y="500808"/>
              <a:ext cx="393700" cy="596900"/>
            </a:xfrm>
            <a:prstGeom prst="rect">
              <a:avLst/>
            </a:prstGeom>
          </p:spPr>
        </p:pic>
        <p:pic>
          <p:nvPicPr>
            <p:cNvPr id="129" name="図 128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147" y="500808"/>
              <a:ext cx="393700" cy="596900"/>
            </a:xfrm>
            <a:prstGeom prst="rect">
              <a:avLst/>
            </a:prstGeom>
          </p:spPr>
        </p:pic>
        <p:pic>
          <p:nvPicPr>
            <p:cNvPr id="130" name="図 129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013" y="500808"/>
              <a:ext cx="393700" cy="596900"/>
            </a:xfrm>
            <a:prstGeom prst="rect">
              <a:avLst/>
            </a:prstGeom>
          </p:spPr>
        </p:pic>
        <p:pic>
          <p:nvPicPr>
            <p:cNvPr id="131" name="図 130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879" y="500808"/>
              <a:ext cx="393700" cy="596900"/>
            </a:xfrm>
            <a:prstGeom prst="rect">
              <a:avLst/>
            </a:prstGeom>
          </p:spPr>
        </p:pic>
        <p:pic>
          <p:nvPicPr>
            <p:cNvPr id="132" name="図 131" descr="9p.gif"/>
            <p:cNvPicPr>
              <a:picLocks noChangeAspect="1"/>
            </p:cNvPicPr>
            <p:nvPr/>
          </p:nvPicPr>
          <p:blipFill>
            <a:blip r:embed="rId8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745" y="500808"/>
              <a:ext cx="393700" cy="596900"/>
            </a:xfrm>
            <a:prstGeom prst="rect">
              <a:avLst/>
            </a:prstGeom>
          </p:spPr>
        </p:pic>
        <p:pic>
          <p:nvPicPr>
            <p:cNvPr id="133" name="図 132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5611" y="500808"/>
              <a:ext cx="393700" cy="596900"/>
            </a:xfrm>
            <a:prstGeom prst="rect">
              <a:avLst/>
            </a:prstGeom>
          </p:spPr>
        </p:pic>
        <p:pic>
          <p:nvPicPr>
            <p:cNvPr id="134" name="図 133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9477" y="500808"/>
              <a:ext cx="393700" cy="596900"/>
            </a:xfrm>
            <a:prstGeom prst="rect">
              <a:avLst/>
            </a:prstGeom>
          </p:spPr>
        </p:pic>
        <p:pic>
          <p:nvPicPr>
            <p:cNvPr id="135" name="図 134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3343" y="500808"/>
              <a:ext cx="393700" cy="596900"/>
            </a:xfrm>
            <a:prstGeom prst="rect">
              <a:avLst/>
            </a:prstGeom>
          </p:spPr>
        </p:pic>
        <p:pic>
          <p:nvPicPr>
            <p:cNvPr id="136" name="図 135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7209" y="500808"/>
              <a:ext cx="393700" cy="596900"/>
            </a:xfrm>
            <a:prstGeom prst="rect">
              <a:avLst/>
            </a:prstGeom>
          </p:spPr>
        </p:pic>
        <p:pic>
          <p:nvPicPr>
            <p:cNvPr id="137" name="図 136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1076" y="500808"/>
              <a:ext cx="393700" cy="596900"/>
            </a:xfrm>
            <a:prstGeom prst="rect">
              <a:avLst/>
            </a:prstGeom>
          </p:spPr>
        </p:pic>
        <p:pic>
          <p:nvPicPr>
            <p:cNvPr id="138" name="図 137" descr="1m.gif"/>
            <p:cNvPicPr>
              <a:picLocks noChangeAspect="1"/>
            </p:cNvPicPr>
            <p:nvPr/>
          </p:nvPicPr>
          <p:blipFill>
            <a:blip r:embed="rId1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817" y="500808"/>
              <a:ext cx="393700" cy="596900"/>
            </a:xfrm>
            <a:prstGeom prst="rect">
              <a:avLst/>
            </a:prstGeom>
          </p:spPr>
        </p:pic>
        <p:pic>
          <p:nvPicPr>
            <p:cNvPr id="139" name="図 138" descr="2m.gif"/>
            <p:cNvPicPr>
              <a:picLocks noChangeAspect="1"/>
            </p:cNvPicPr>
            <p:nvPr/>
          </p:nvPicPr>
          <p:blipFill>
            <a:blip r:embed="rId14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683" y="500808"/>
              <a:ext cx="393700" cy="596900"/>
            </a:xfrm>
            <a:prstGeom prst="rect">
              <a:avLst/>
            </a:prstGeom>
          </p:spPr>
        </p:pic>
      </p:grpSp>
      <p:grpSp>
        <p:nvGrpSpPr>
          <p:cNvPr id="140" name="図形グループ 139"/>
          <p:cNvGrpSpPr/>
          <p:nvPr/>
        </p:nvGrpSpPr>
        <p:grpSpPr>
          <a:xfrm>
            <a:off x="6947640" y="2722202"/>
            <a:ext cx="1595466" cy="1204116"/>
            <a:chOff x="9288730" y="1259362"/>
            <a:chExt cx="1595466" cy="1204116"/>
          </a:xfrm>
        </p:grpSpPr>
        <p:pic>
          <p:nvPicPr>
            <p:cNvPr id="141" name="図 140" descr="8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30" y="1259362"/>
              <a:ext cx="393700" cy="596900"/>
            </a:xfrm>
            <a:prstGeom prst="rect">
              <a:avLst/>
            </a:prstGeom>
          </p:spPr>
        </p:pic>
        <p:pic>
          <p:nvPicPr>
            <p:cNvPr id="142" name="図 141" descr="2m.gif"/>
            <p:cNvPicPr>
              <a:picLocks noChangeAspect="1"/>
            </p:cNvPicPr>
            <p:nvPr/>
          </p:nvPicPr>
          <p:blipFill>
            <a:blip r:embed="rId14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319" y="1259362"/>
              <a:ext cx="393700" cy="596900"/>
            </a:xfrm>
            <a:prstGeom prst="rect">
              <a:avLst/>
            </a:prstGeom>
          </p:spPr>
        </p:pic>
        <p:pic>
          <p:nvPicPr>
            <p:cNvPr id="143" name="図 142" descr="6s.gif"/>
            <p:cNvPicPr>
              <a:picLocks noChangeAspect="1"/>
            </p:cNvPicPr>
            <p:nvPr/>
          </p:nvPicPr>
          <p:blipFill>
            <a:blip r:embed="rId10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908" y="1259362"/>
              <a:ext cx="393700" cy="596900"/>
            </a:xfrm>
            <a:prstGeom prst="rect">
              <a:avLst/>
            </a:prstGeom>
          </p:spPr>
        </p:pic>
        <p:pic>
          <p:nvPicPr>
            <p:cNvPr id="144" name="図 143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30" y="1866578"/>
              <a:ext cx="393700" cy="596900"/>
            </a:xfrm>
            <a:prstGeom prst="rect">
              <a:avLst/>
            </a:prstGeom>
          </p:spPr>
        </p:pic>
        <p:pic>
          <p:nvPicPr>
            <p:cNvPr id="145" name="図 144" descr="7z.gif"/>
            <p:cNvPicPr>
              <a:picLocks noChangeAspect="1"/>
            </p:cNvPicPr>
            <p:nvPr/>
          </p:nvPicPr>
          <p:blipFill>
            <a:blip r:embed="rId16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908" y="1866578"/>
              <a:ext cx="393700" cy="596900"/>
            </a:xfrm>
            <a:prstGeom prst="rect">
              <a:avLst/>
            </a:prstGeom>
          </p:spPr>
        </p:pic>
        <p:pic>
          <p:nvPicPr>
            <p:cNvPr id="146" name="図 145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496" y="1866578"/>
              <a:ext cx="393700" cy="596900"/>
            </a:xfrm>
            <a:prstGeom prst="rect">
              <a:avLst/>
            </a:prstGeom>
          </p:spPr>
        </p:pic>
        <p:pic>
          <p:nvPicPr>
            <p:cNvPr id="147" name="図 146" descr="6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496" y="1259362"/>
              <a:ext cx="393700" cy="596900"/>
            </a:xfrm>
            <a:prstGeom prst="rect">
              <a:avLst/>
            </a:prstGeom>
          </p:spPr>
        </p:pic>
        <p:pic>
          <p:nvPicPr>
            <p:cNvPr id="148" name="図 147" descr="4s.gif"/>
            <p:cNvPicPr>
              <a:picLocks noChangeAspect="1"/>
            </p:cNvPicPr>
            <p:nvPr/>
          </p:nvPicPr>
          <p:blipFill>
            <a:blip r:embed="rId9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319" y="1866578"/>
              <a:ext cx="393700" cy="596900"/>
            </a:xfrm>
            <a:prstGeom prst="rect">
              <a:avLst/>
            </a:prstGeom>
          </p:spPr>
        </p:pic>
      </p:grp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29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08183" y="2707084"/>
            <a:ext cx="1392861" cy="11653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8" name="図形グループ 87"/>
          <p:cNvGrpSpPr/>
          <p:nvPr/>
        </p:nvGrpSpPr>
        <p:grpSpPr>
          <a:xfrm>
            <a:off x="320644" y="4841648"/>
            <a:ext cx="5643959" cy="596900"/>
            <a:chOff x="1583111" y="308292"/>
            <a:chExt cx="5643959" cy="596900"/>
          </a:xfrm>
        </p:grpSpPr>
        <p:pic>
          <p:nvPicPr>
            <p:cNvPr id="89" name="図 88" descr="3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43" y="308292"/>
              <a:ext cx="393700" cy="596900"/>
            </a:xfrm>
            <a:prstGeom prst="rect">
              <a:avLst/>
            </a:prstGeom>
          </p:spPr>
        </p:pic>
        <p:pic>
          <p:nvPicPr>
            <p:cNvPr id="90" name="図 89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709" y="308292"/>
              <a:ext cx="393700" cy="596900"/>
            </a:xfrm>
            <a:prstGeom prst="rect">
              <a:avLst/>
            </a:prstGeom>
          </p:spPr>
        </p:pic>
        <p:pic>
          <p:nvPicPr>
            <p:cNvPr id="91" name="図 90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575" y="308292"/>
              <a:ext cx="393700" cy="596900"/>
            </a:xfrm>
            <a:prstGeom prst="rect">
              <a:avLst/>
            </a:prstGeom>
          </p:spPr>
        </p:pic>
        <p:pic>
          <p:nvPicPr>
            <p:cNvPr id="92" name="図 91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441" y="308292"/>
              <a:ext cx="393700" cy="596900"/>
            </a:xfrm>
            <a:prstGeom prst="rect">
              <a:avLst/>
            </a:prstGeom>
          </p:spPr>
        </p:pic>
        <p:pic>
          <p:nvPicPr>
            <p:cNvPr id="93" name="図 92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307" y="308292"/>
              <a:ext cx="393700" cy="596900"/>
            </a:xfrm>
            <a:prstGeom prst="rect">
              <a:avLst/>
            </a:prstGeom>
          </p:spPr>
        </p:pic>
        <p:pic>
          <p:nvPicPr>
            <p:cNvPr id="94" name="図 93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173" y="308292"/>
              <a:ext cx="393700" cy="596900"/>
            </a:xfrm>
            <a:prstGeom prst="rect">
              <a:avLst/>
            </a:prstGeom>
          </p:spPr>
        </p:pic>
        <p:pic>
          <p:nvPicPr>
            <p:cNvPr id="95" name="図 94" descr="9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039" y="308292"/>
              <a:ext cx="393700" cy="596900"/>
            </a:xfrm>
            <a:prstGeom prst="rect">
              <a:avLst/>
            </a:prstGeom>
          </p:spPr>
        </p:pic>
        <p:pic>
          <p:nvPicPr>
            <p:cNvPr id="96" name="図 95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905" y="308292"/>
              <a:ext cx="393700" cy="596900"/>
            </a:xfrm>
            <a:prstGeom prst="rect">
              <a:avLst/>
            </a:prstGeom>
          </p:spPr>
        </p:pic>
        <p:pic>
          <p:nvPicPr>
            <p:cNvPr id="97" name="図 96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771" y="308292"/>
              <a:ext cx="393700" cy="596900"/>
            </a:xfrm>
            <a:prstGeom prst="rect">
              <a:avLst/>
            </a:prstGeom>
          </p:spPr>
        </p:pic>
        <p:pic>
          <p:nvPicPr>
            <p:cNvPr id="98" name="図 97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637" y="308292"/>
              <a:ext cx="393700" cy="596900"/>
            </a:xfrm>
            <a:prstGeom prst="rect">
              <a:avLst/>
            </a:prstGeom>
          </p:spPr>
        </p:pic>
        <p:pic>
          <p:nvPicPr>
            <p:cNvPr id="99" name="図 98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503" y="308292"/>
              <a:ext cx="393700" cy="596900"/>
            </a:xfrm>
            <a:prstGeom prst="rect">
              <a:avLst/>
            </a:prstGeom>
          </p:spPr>
        </p:pic>
        <p:pic>
          <p:nvPicPr>
            <p:cNvPr id="100" name="図 99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370" y="308292"/>
              <a:ext cx="393700" cy="596900"/>
            </a:xfrm>
            <a:prstGeom prst="rect">
              <a:avLst/>
            </a:prstGeom>
          </p:spPr>
        </p:pic>
        <p:pic>
          <p:nvPicPr>
            <p:cNvPr id="101" name="図 100" descr="1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11" y="308292"/>
              <a:ext cx="393700" cy="596900"/>
            </a:xfrm>
            <a:prstGeom prst="rect">
              <a:avLst/>
            </a:prstGeom>
          </p:spPr>
        </p:pic>
        <p:pic>
          <p:nvPicPr>
            <p:cNvPr id="102" name="図 101" descr="2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977" y="308292"/>
              <a:ext cx="393700" cy="596900"/>
            </a:xfrm>
            <a:prstGeom prst="rect">
              <a:avLst/>
            </a:prstGeom>
          </p:spPr>
        </p:pic>
      </p:grpSp>
      <p:sp>
        <p:nvSpPr>
          <p:cNvPr id="103" name="加算記号 102"/>
          <p:cNvSpPr/>
          <p:nvPr/>
        </p:nvSpPr>
        <p:spPr>
          <a:xfrm>
            <a:off x="6123374" y="4775879"/>
            <a:ext cx="642759" cy="720080"/>
          </a:xfrm>
          <a:prstGeom prst="mathPlus">
            <a:avLst>
              <a:gd name="adj1" fmla="val 19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4" name="図形グループ 103"/>
          <p:cNvGrpSpPr/>
          <p:nvPr/>
        </p:nvGrpSpPr>
        <p:grpSpPr>
          <a:xfrm>
            <a:off x="6932176" y="4477798"/>
            <a:ext cx="1595466" cy="1204116"/>
            <a:chOff x="7057409" y="1016310"/>
            <a:chExt cx="1595466" cy="1204116"/>
          </a:xfrm>
        </p:grpSpPr>
        <p:pic>
          <p:nvPicPr>
            <p:cNvPr id="105" name="図 104" descr="8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016310"/>
              <a:ext cx="393700" cy="596900"/>
            </a:xfrm>
            <a:prstGeom prst="rect">
              <a:avLst/>
            </a:prstGeom>
          </p:spPr>
        </p:pic>
        <p:pic>
          <p:nvPicPr>
            <p:cNvPr id="108" name="図 107" descr="2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016310"/>
              <a:ext cx="393700" cy="596900"/>
            </a:xfrm>
            <a:prstGeom prst="rect">
              <a:avLst/>
            </a:prstGeom>
          </p:spPr>
        </p:pic>
        <p:pic>
          <p:nvPicPr>
            <p:cNvPr id="116" name="図 115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016310"/>
              <a:ext cx="393700" cy="596900"/>
            </a:xfrm>
            <a:prstGeom prst="rect">
              <a:avLst/>
            </a:prstGeom>
          </p:spPr>
        </p:pic>
        <p:pic>
          <p:nvPicPr>
            <p:cNvPr id="117" name="図 116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623526"/>
              <a:ext cx="393700" cy="596900"/>
            </a:xfrm>
            <a:prstGeom prst="rect">
              <a:avLst/>
            </a:prstGeom>
          </p:spPr>
        </p:pic>
        <p:pic>
          <p:nvPicPr>
            <p:cNvPr id="118" name="図 117" descr="7z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623526"/>
              <a:ext cx="393700" cy="596900"/>
            </a:xfrm>
            <a:prstGeom prst="rect">
              <a:avLst/>
            </a:prstGeom>
          </p:spPr>
        </p:pic>
        <p:pic>
          <p:nvPicPr>
            <p:cNvPr id="120" name="図 119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623526"/>
              <a:ext cx="393700" cy="596900"/>
            </a:xfrm>
            <a:prstGeom prst="rect">
              <a:avLst/>
            </a:prstGeom>
          </p:spPr>
        </p:pic>
        <p:pic>
          <p:nvPicPr>
            <p:cNvPr id="121" name="図 120" descr="6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016310"/>
              <a:ext cx="393700" cy="596900"/>
            </a:xfrm>
            <a:prstGeom prst="rect">
              <a:avLst/>
            </a:prstGeom>
          </p:spPr>
        </p:pic>
        <p:pic>
          <p:nvPicPr>
            <p:cNvPr id="122" name="図 121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623526"/>
              <a:ext cx="393700" cy="596900"/>
            </a:xfrm>
            <a:prstGeom prst="rect">
              <a:avLst/>
            </a:prstGeom>
          </p:spPr>
        </p:pic>
      </p:grpSp>
      <p:grpSp>
        <p:nvGrpSpPr>
          <p:cNvPr id="149" name="図形グループ 148"/>
          <p:cNvGrpSpPr/>
          <p:nvPr/>
        </p:nvGrpSpPr>
        <p:grpSpPr>
          <a:xfrm>
            <a:off x="352770" y="5422354"/>
            <a:ext cx="5589278" cy="127398"/>
            <a:chOff x="361344" y="3660034"/>
            <a:chExt cx="5589278" cy="127398"/>
          </a:xfrm>
        </p:grpSpPr>
        <p:sp>
          <p:nvSpPr>
            <p:cNvPr id="150" name="左大かっこ 149"/>
            <p:cNvSpPr/>
            <p:nvPr/>
          </p:nvSpPr>
          <p:spPr>
            <a:xfrm rot="16200000">
              <a:off x="5306018" y="3139516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左大かっこ 150"/>
            <p:cNvSpPr/>
            <p:nvPr/>
          </p:nvSpPr>
          <p:spPr>
            <a:xfrm rot="16200000">
              <a:off x="3288053" y="3142829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左大かっこ 151"/>
            <p:cNvSpPr/>
            <p:nvPr/>
          </p:nvSpPr>
          <p:spPr>
            <a:xfrm rot="16200000">
              <a:off x="881862" y="3142829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左大かっこ 152"/>
            <p:cNvSpPr/>
            <p:nvPr/>
          </p:nvSpPr>
          <p:spPr>
            <a:xfrm rot="16200000">
              <a:off x="2280488" y="3351614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左大かっこ 153"/>
            <p:cNvSpPr/>
            <p:nvPr/>
          </p:nvSpPr>
          <p:spPr>
            <a:xfrm rot="16200000">
              <a:off x="4308399" y="3351614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55" name="図形グループ 154"/>
          <p:cNvGrpSpPr/>
          <p:nvPr/>
        </p:nvGrpSpPr>
        <p:grpSpPr>
          <a:xfrm>
            <a:off x="325726" y="4837673"/>
            <a:ext cx="5643959" cy="596900"/>
            <a:chOff x="7630817" y="500808"/>
            <a:chExt cx="5643959" cy="596900"/>
          </a:xfrm>
        </p:grpSpPr>
        <p:pic>
          <p:nvPicPr>
            <p:cNvPr id="156" name="図 155" descr="3m.gif"/>
            <p:cNvPicPr>
              <a:picLocks noChangeAspect="1"/>
            </p:cNvPicPr>
            <p:nvPr/>
          </p:nvPicPr>
          <p:blipFill>
            <a:blip r:embed="rId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549" y="500808"/>
              <a:ext cx="393700" cy="596900"/>
            </a:xfrm>
            <a:prstGeom prst="rect">
              <a:avLst/>
            </a:prstGeom>
          </p:spPr>
        </p:pic>
        <p:pic>
          <p:nvPicPr>
            <p:cNvPr id="157" name="図 156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2415" y="500808"/>
              <a:ext cx="393700" cy="596900"/>
            </a:xfrm>
            <a:prstGeom prst="rect">
              <a:avLst/>
            </a:prstGeom>
          </p:spPr>
        </p:pic>
        <p:pic>
          <p:nvPicPr>
            <p:cNvPr id="158" name="図 157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281" y="500808"/>
              <a:ext cx="393700" cy="596900"/>
            </a:xfrm>
            <a:prstGeom prst="rect">
              <a:avLst/>
            </a:prstGeom>
          </p:spPr>
        </p:pic>
        <p:pic>
          <p:nvPicPr>
            <p:cNvPr id="159" name="図 158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147" y="500808"/>
              <a:ext cx="393700" cy="596900"/>
            </a:xfrm>
            <a:prstGeom prst="rect">
              <a:avLst/>
            </a:prstGeom>
          </p:spPr>
        </p:pic>
        <p:pic>
          <p:nvPicPr>
            <p:cNvPr id="160" name="図 159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013" y="500808"/>
              <a:ext cx="393700" cy="596900"/>
            </a:xfrm>
            <a:prstGeom prst="rect">
              <a:avLst/>
            </a:prstGeom>
          </p:spPr>
        </p:pic>
        <p:pic>
          <p:nvPicPr>
            <p:cNvPr id="161" name="図 160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879" y="500808"/>
              <a:ext cx="393700" cy="596900"/>
            </a:xfrm>
            <a:prstGeom prst="rect">
              <a:avLst/>
            </a:prstGeom>
          </p:spPr>
        </p:pic>
        <p:pic>
          <p:nvPicPr>
            <p:cNvPr id="162" name="図 161" descr="9p.gif"/>
            <p:cNvPicPr>
              <a:picLocks noChangeAspect="1"/>
            </p:cNvPicPr>
            <p:nvPr/>
          </p:nvPicPr>
          <p:blipFill>
            <a:blip r:embed="rId8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745" y="500808"/>
              <a:ext cx="393700" cy="596900"/>
            </a:xfrm>
            <a:prstGeom prst="rect">
              <a:avLst/>
            </a:prstGeom>
          </p:spPr>
        </p:pic>
        <p:pic>
          <p:nvPicPr>
            <p:cNvPr id="163" name="図 162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5611" y="500808"/>
              <a:ext cx="393700" cy="596900"/>
            </a:xfrm>
            <a:prstGeom prst="rect">
              <a:avLst/>
            </a:prstGeom>
          </p:spPr>
        </p:pic>
        <p:pic>
          <p:nvPicPr>
            <p:cNvPr id="164" name="図 163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9477" y="500808"/>
              <a:ext cx="393700" cy="596900"/>
            </a:xfrm>
            <a:prstGeom prst="rect">
              <a:avLst/>
            </a:prstGeom>
          </p:spPr>
        </p:pic>
        <p:pic>
          <p:nvPicPr>
            <p:cNvPr id="165" name="図 164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3343" y="500808"/>
              <a:ext cx="393700" cy="596900"/>
            </a:xfrm>
            <a:prstGeom prst="rect">
              <a:avLst/>
            </a:prstGeom>
          </p:spPr>
        </p:pic>
        <p:pic>
          <p:nvPicPr>
            <p:cNvPr id="166" name="図 165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7209" y="500808"/>
              <a:ext cx="393700" cy="596900"/>
            </a:xfrm>
            <a:prstGeom prst="rect">
              <a:avLst/>
            </a:prstGeom>
          </p:spPr>
        </p:pic>
        <p:pic>
          <p:nvPicPr>
            <p:cNvPr id="167" name="図 166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1076" y="500808"/>
              <a:ext cx="393700" cy="596900"/>
            </a:xfrm>
            <a:prstGeom prst="rect">
              <a:avLst/>
            </a:prstGeom>
          </p:spPr>
        </p:pic>
        <p:pic>
          <p:nvPicPr>
            <p:cNvPr id="168" name="図 167" descr="1m.gif"/>
            <p:cNvPicPr>
              <a:picLocks noChangeAspect="1"/>
            </p:cNvPicPr>
            <p:nvPr/>
          </p:nvPicPr>
          <p:blipFill>
            <a:blip r:embed="rId1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817" y="500808"/>
              <a:ext cx="393700" cy="596900"/>
            </a:xfrm>
            <a:prstGeom prst="rect">
              <a:avLst/>
            </a:prstGeom>
          </p:spPr>
        </p:pic>
        <p:pic>
          <p:nvPicPr>
            <p:cNvPr id="169" name="図 168" descr="2m.gif"/>
            <p:cNvPicPr>
              <a:picLocks noChangeAspect="1"/>
            </p:cNvPicPr>
            <p:nvPr/>
          </p:nvPicPr>
          <p:blipFill>
            <a:blip r:embed="rId14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683" y="500808"/>
              <a:ext cx="393700" cy="596900"/>
            </a:xfrm>
            <a:prstGeom prst="rect">
              <a:avLst/>
            </a:prstGeom>
          </p:spPr>
        </p:pic>
      </p:grpSp>
      <p:grpSp>
        <p:nvGrpSpPr>
          <p:cNvPr id="170" name="図形グループ 169"/>
          <p:cNvGrpSpPr/>
          <p:nvPr/>
        </p:nvGrpSpPr>
        <p:grpSpPr>
          <a:xfrm>
            <a:off x="6939066" y="4484522"/>
            <a:ext cx="1595466" cy="1204116"/>
            <a:chOff x="9288730" y="1259362"/>
            <a:chExt cx="1595466" cy="1204116"/>
          </a:xfrm>
        </p:grpSpPr>
        <p:pic>
          <p:nvPicPr>
            <p:cNvPr id="171" name="図 170" descr="8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30" y="1259362"/>
              <a:ext cx="393700" cy="596900"/>
            </a:xfrm>
            <a:prstGeom prst="rect">
              <a:avLst/>
            </a:prstGeom>
          </p:spPr>
        </p:pic>
        <p:pic>
          <p:nvPicPr>
            <p:cNvPr id="172" name="図 171" descr="2m.gif"/>
            <p:cNvPicPr>
              <a:picLocks noChangeAspect="1"/>
            </p:cNvPicPr>
            <p:nvPr/>
          </p:nvPicPr>
          <p:blipFill>
            <a:blip r:embed="rId14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319" y="1259362"/>
              <a:ext cx="393700" cy="596900"/>
            </a:xfrm>
            <a:prstGeom prst="rect">
              <a:avLst/>
            </a:prstGeom>
          </p:spPr>
        </p:pic>
        <p:pic>
          <p:nvPicPr>
            <p:cNvPr id="173" name="図 172" descr="6s.gif"/>
            <p:cNvPicPr>
              <a:picLocks noChangeAspect="1"/>
            </p:cNvPicPr>
            <p:nvPr/>
          </p:nvPicPr>
          <p:blipFill>
            <a:blip r:embed="rId10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908" y="1259362"/>
              <a:ext cx="393700" cy="596900"/>
            </a:xfrm>
            <a:prstGeom prst="rect">
              <a:avLst/>
            </a:prstGeom>
          </p:spPr>
        </p:pic>
        <p:pic>
          <p:nvPicPr>
            <p:cNvPr id="174" name="図 173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30" y="1866578"/>
              <a:ext cx="393700" cy="596900"/>
            </a:xfrm>
            <a:prstGeom prst="rect">
              <a:avLst/>
            </a:prstGeom>
          </p:spPr>
        </p:pic>
        <p:pic>
          <p:nvPicPr>
            <p:cNvPr id="175" name="図 174" descr="7z.gif"/>
            <p:cNvPicPr>
              <a:picLocks noChangeAspect="1"/>
            </p:cNvPicPr>
            <p:nvPr/>
          </p:nvPicPr>
          <p:blipFill>
            <a:blip r:embed="rId16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908" y="1866578"/>
              <a:ext cx="393700" cy="596900"/>
            </a:xfrm>
            <a:prstGeom prst="rect">
              <a:avLst/>
            </a:prstGeom>
          </p:spPr>
        </p:pic>
        <p:pic>
          <p:nvPicPr>
            <p:cNvPr id="176" name="図 175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496" y="1866578"/>
              <a:ext cx="393700" cy="596900"/>
            </a:xfrm>
            <a:prstGeom prst="rect">
              <a:avLst/>
            </a:prstGeom>
          </p:spPr>
        </p:pic>
        <p:pic>
          <p:nvPicPr>
            <p:cNvPr id="177" name="図 176" descr="6m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496" y="1259362"/>
              <a:ext cx="393700" cy="596900"/>
            </a:xfrm>
            <a:prstGeom prst="rect">
              <a:avLst/>
            </a:prstGeom>
          </p:spPr>
        </p:pic>
        <p:pic>
          <p:nvPicPr>
            <p:cNvPr id="178" name="図 177" descr="4s.gif"/>
            <p:cNvPicPr>
              <a:picLocks noChangeAspect="1"/>
            </p:cNvPicPr>
            <p:nvPr/>
          </p:nvPicPr>
          <p:blipFill>
            <a:blip r:embed="rId9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319" y="1866578"/>
              <a:ext cx="393700" cy="596900"/>
            </a:xfrm>
            <a:prstGeom prst="rect">
              <a:avLst/>
            </a:prstGeom>
          </p:spPr>
        </p:pic>
      </p:grpSp>
      <p:sp>
        <p:nvSpPr>
          <p:cNvPr id="179" name="正方形/長方形 178"/>
          <p:cNvSpPr/>
          <p:nvPr/>
        </p:nvSpPr>
        <p:spPr>
          <a:xfrm>
            <a:off x="299609" y="4469404"/>
            <a:ext cx="1392861" cy="116536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3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麻雀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99" y="1389100"/>
            <a:ext cx="5024776" cy="390467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499765" y="5909203"/>
            <a:ext cx="62064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本研究では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一人麻雀</a:t>
            </a:r>
            <a:r>
              <a:rPr kumimoji="1" lang="ja-JP" altLang="en-US" sz="3200" dirty="0" smtClean="0"/>
              <a:t>を対象とする</a:t>
            </a:r>
            <a:endParaRPr kumimoji="1" lang="ja-JP" altLang="en-US" sz="3200" dirty="0"/>
          </a:p>
        </p:txBody>
      </p:sp>
      <p:sp>
        <p:nvSpPr>
          <p:cNvPr id="22" name="ドーナツ 21"/>
          <p:cNvSpPr/>
          <p:nvPr/>
        </p:nvSpPr>
        <p:spPr>
          <a:xfrm>
            <a:off x="8348925" y="2035875"/>
            <a:ext cx="675749" cy="2268758"/>
          </a:xfrm>
          <a:prstGeom prst="donut">
            <a:avLst>
              <a:gd name="adj" fmla="val 44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ドーナツ 29"/>
          <p:cNvSpPr/>
          <p:nvPr/>
        </p:nvSpPr>
        <p:spPr>
          <a:xfrm rot="16200000">
            <a:off x="6292804" y="551907"/>
            <a:ext cx="675749" cy="2268758"/>
          </a:xfrm>
          <a:prstGeom prst="donut">
            <a:avLst>
              <a:gd name="adj" fmla="val 44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ドーナツ 30"/>
          <p:cNvSpPr/>
          <p:nvPr/>
        </p:nvSpPr>
        <p:spPr>
          <a:xfrm>
            <a:off x="4301135" y="2035875"/>
            <a:ext cx="675749" cy="2268758"/>
          </a:xfrm>
          <a:prstGeom prst="donut">
            <a:avLst>
              <a:gd name="adj" fmla="val 44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8715404" y="2820665"/>
            <a:ext cx="428068" cy="42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27" name="円/楕円 26"/>
          <p:cNvSpPr/>
          <p:nvPr/>
        </p:nvSpPr>
        <p:spPr>
          <a:xfrm>
            <a:off x="6478906" y="5135092"/>
            <a:ext cx="428068" cy="42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28" name="円/楕円 27"/>
          <p:cNvSpPr/>
          <p:nvPr/>
        </p:nvSpPr>
        <p:spPr>
          <a:xfrm>
            <a:off x="6478824" y="1175066"/>
            <a:ext cx="428068" cy="42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3</a:t>
            </a:r>
          </a:p>
        </p:txBody>
      </p:sp>
      <p:sp>
        <p:nvSpPr>
          <p:cNvPr id="29" name="円/楕円 28"/>
          <p:cNvSpPr/>
          <p:nvPr/>
        </p:nvSpPr>
        <p:spPr>
          <a:xfrm>
            <a:off x="4082012" y="2820665"/>
            <a:ext cx="428068" cy="42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4</a:t>
            </a:r>
          </a:p>
        </p:txBody>
      </p:sp>
      <p:sp>
        <p:nvSpPr>
          <p:cNvPr id="36" name="フレーム 35"/>
          <p:cNvSpPr/>
          <p:nvPr/>
        </p:nvSpPr>
        <p:spPr>
          <a:xfrm rot="16200000">
            <a:off x="6511488" y="3149229"/>
            <a:ext cx="477704" cy="3396966"/>
          </a:xfrm>
          <a:prstGeom prst="frame">
            <a:avLst>
              <a:gd name="adj1" fmla="val 24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コンテンツ プレースホルダー 2"/>
          <p:cNvSpPr txBox="1">
            <a:spLocks/>
          </p:cNvSpPr>
          <p:nvPr/>
        </p:nvSpPr>
        <p:spPr>
          <a:xfrm>
            <a:off x="116524" y="3181503"/>
            <a:ext cx="3899893" cy="1674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不完全情報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他プレイヤの状況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山の中身</a:t>
            </a:r>
            <a:endParaRPr lang="en-US" altLang="ja-JP" dirty="0" smtClean="0"/>
          </a:p>
        </p:txBody>
      </p:sp>
      <p:sp>
        <p:nvSpPr>
          <p:cNvPr id="50" name="コンテンツ プレースホルダー 2"/>
          <p:cNvSpPr txBox="1">
            <a:spLocks/>
          </p:cNvSpPr>
          <p:nvPr/>
        </p:nvSpPr>
        <p:spPr>
          <a:xfrm>
            <a:off x="116524" y="5004591"/>
            <a:ext cx="3899893" cy="615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上がり条件の厳しさ</a:t>
            </a:r>
            <a:endParaRPr lang="en-US" altLang="ja-JP" dirty="0" smtClean="0"/>
          </a:p>
        </p:txBody>
      </p:sp>
      <p:sp>
        <p:nvSpPr>
          <p:cNvPr id="51" name="コンテンツ プレースホルダー 2"/>
          <p:cNvSpPr txBox="1">
            <a:spLocks/>
          </p:cNvSpPr>
          <p:nvPr/>
        </p:nvSpPr>
        <p:spPr>
          <a:xfrm>
            <a:off x="116524" y="1389100"/>
            <a:ext cx="3899893" cy="16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多人数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４人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他プレイヤの考慮</a:t>
            </a:r>
            <a:endParaRPr lang="en-US" altLang="ja-JP" dirty="0" smtClean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5798302" y="1825513"/>
            <a:ext cx="2826561" cy="2757831"/>
          </a:xfrm>
          <a:custGeom>
            <a:avLst/>
            <a:gdLst/>
            <a:ahLst/>
            <a:cxnLst/>
            <a:rect l="l" t="t" r="r" b="b"/>
            <a:pathLst>
              <a:path w="2826561" h="2757831">
                <a:moveTo>
                  <a:pt x="2826561" y="2424267"/>
                </a:moveTo>
                <a:lnTo>
                  <a:pt x="60034" y="2757831"/>
                </a:lnTo>
                <a:lnTo>
                  <a:pt x="0" y="2259918"/>
                </a:lnTo>
                <a:lnTo>
                  <a:pt x="2280739" y="1984926"/>
                </a:lnTo>
                <a:lnTo>
                  <a:pt x="2280739" y="0"/>
                </a:lnTo>
                <a:lnTo>
                  <a:pt x="2782258" y="0"/>
                </a:lnTo>
                <a:lnTo>
                  <a:pt x="2782258" y="2027694"/>
                </a:lnTo>
                <a:lnTo>
                  <a:pt x="2778746" y="2027694"/>
                </a:lnTo>
                <a:close/>
              </a:path>
            </a:pathLst>
          </a:custGeom>
          <a:solidFill>
            <a:schemeClr val="lt1">
              <a:alpha val="0"/>
            </a:schemeClr>
          </a:solidFill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16524" y="1389100"/>
            <a:ext cx="3899893" cy="16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多人数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４人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他プレイヤの考慮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16524" y="3181503"/>
            <a:ext cx="3899893" cy="1674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不完全情報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他プレイヤの状況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ja-JP" altLang="en-US" dirty="0" smtClean="0"/>
              <a:t>山の中身</a:t>
            </a: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3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425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2" grpId="1" animBg="1"/>
      <p:bldP spid="30" grpId="0" animBg="1"/>
      <p:bldP spid="30" grpId="1" animBg="1"/>
      <p:bldP spid="31" grpId="0" animBg="1"/>
      <p:bldP spid="31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29" grpId="1" animBg="1"/>
      <p:bldP spid="36" grpId="1" animBg="1"/>
      <p:bldP spid="48" grpId="0" animBg="1"/>
      <p:bldP spid="50" grpId="0" animBg="1"/>
      <p:bldP spid="51" grpId="0" animBg="1"/>
      <p:bldP spid="37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本研究の成果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44677" y="1558853"/>
            <a:ext cx="7116910" cy="1012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上がり点を高くすることだけを考えている</a:t>
            </a:r>
            <a:endParaRPr lang="en-US" altLang="ja-JP" sz="28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728356" y="1231120"/>
            <a:ext cx="2261948" cy="5852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+mn-ea"/>
              </a:rPr>
              <a:t>小松らの手法</a:t>
            </a:r>
            <a:r>
              <a:rPr lang="en-US" altLang="ja-JP" dirty="0" smtClean="0">
                <a:latin typeface="+mn-ea"/>
              </a:rPr>
              <a:t>[2012]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4389043" y="2664198"/>
            <a:ext cx="672376" cy="52195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角丸四角形 130"/>
          <p:cNvSpPr/>
          <p:nvPr/>
        </p:nvSpPr>
        <p:spPr>
          <a:xfrm>
            <a:off x="1144677" y="3248641"/>
            <a:ext cx="7116910" cy="1486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早く上がることに対応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打ち方の変更も可能</a:t>
            </a:r>
            <a:endParaRPr kumimoji="1" lang="en-US" altLang="ja-JP" sz="2800" dirty="0" smtClean="0"/>
          </a:p>
        </p:txBody>
      </p:sp>
      <p:sp>
        <p:nvSpPr>
          <p:cNvPr id="139" name="正方形/長方形 138"/>
          <p:cNvSpPr/>
          <p:nvPr/>
        </p:nvSpPr>
        <p:spPr>
          <a:xfrm>
            <a:off x="710470" y="2944791"/>
            <a:ext cx="2261948" cy="5852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5033" y="4751023"/>
            <a:ext cx="5568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麻雀は状況に応じた</a:t>
            </a:r>
            <a:r>
              <a:rPr lang="ja-JP" altLang="en-US" sz="2400" dirty="0" smtClean="0">
                <a:solidFill>
                  <a:srgbClr val="FF0000"/>
                </a:solidFill>
              </a:rPr>
              <a:t>打ち方の変更</a:t>
            </a:r>
            <a:r>
              <a:rPr lang="ja-JP" altLang="en-US" sz="2400" dirty="0" smtClean="0"/>
              <a:t>が重要</a:t>
            </a:r>
            <a:endParaRPr lang="en-US" altLang="ja-JP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4199" y="5166218"/>
            <a:ext cx="5444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ゲーム中自分が最下位</a:t>
            </a:r>
            <a:r>
              <a:rPr lang="en-US" altLang="ja-JP" sz="2400" dirty="0" smtClean="0">
                <a:latin typeface="+mn-ea"/>
              </a:rPr>
              <a:t>→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上がり点を高く</a:t>
            </a:r>
            <a:endParaRPr lang="en-US" altLang="ja-JP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 smtClean="0">
                <a:latin typeface="+mn-ea"/>
              </a:rPr>
              <a:t>　　　　　　　　　　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トップ</a:t>
            </a:r>
            <a:r>
              <a:rPr lang="en-US" altLang="ja-JP" sz="2400" dirty="0" smtClean="0">
                <a:latin typeface="+mn-ea"/>
              </a:rPr>
              <a:t>→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早く上がる</a:t>
            </a:r>
            <a:endParaRPr lang="en-US" altLang="ja-JP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4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73651" y="2520388"/>
            <a:ext cx="115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楽しくない</a:t>
            </a:r>
            <a:endParaRPr kumimoji="1" lang="ja-JP" altLang="en-US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8261587" y="2771901"/>
            <a:ext cx="437279" cy="452601"/>
            <a:chOff x="10439223" y="1316385"/>
            <a:chExt cx="1208100" cy="125043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27287" r="27415" b="70450"/>
            <a:stretch/>
          </p:blipFill>
          <p:spPr>
            <a:xfrm>
              <a:off x="10439223" y="1316385"/>
              <a:ext cx="1208100" cy="1250431"/>
            </a:xfrm>
            <a:prstGeom prst="rect">
              <a:avLst/>
            </a:prstGeom>
          </p:spPr>
        </p:pic>
        <p:sp>
          <p:nvSpPr>
            <p:cNvPr id="33" name="正方形/長方形 32"/>
            <p:cNvSpPr/>
            <p:nvPr/>
          </p:nvSpPr>
          <p:spPr>
            <a:xfrm>
              <a:off x="10702289" y="2009492"/>
              <a:ext cx="702827" cy="1315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6260541" y="6275100"/>
            <a:ext cx="2961743" cy="520635"/>
            <a:chOff x="5533409" y="4951523"/>
            <a:chExt cx="2961743" cy="520635"/>
          </a:xfrm>
        </p:grpSpPr>
        <p:sp>
          <p:nvSpPr>
            <p:cNvPr id="10" name="正方形/長方形 9"/>
            <p:cNvSpPr/>
            <p:nvPr/>
          </p:nvSpPr>
          <p:spPr>
            <a:xfrm>
              <a:off x="5533409" y="5072048"/>
              <a:ext cx="29617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ja-JP" sz="2000" dirty="0" smtClean="0"/>
                <a:t>✌</a:t>
              </a:r>
              <a:r>
                <a:rPr lang="en-US" altLang="ja-JP" sz="2000" dirty="0" smtClean="0"/>
                <a:t> </a:t>
              </a:r>
              <a:r>
                <a:rPr lang="ja-JP" altLang="en-US" sz="2000" dirty="0" smtClean="0"/>
                <a:t>　</a:t>
              </a:r>
              <a:r>
                <a:rPr lang="el-GR" altLang="ja-JP" sz="2000" dirty="0" smtClean="0"/>
                <a:t>✌</a:t>
              </a:r>
              <a:r>
                <a:rPr lang="ja-JP" altLang="el-GR" sz="2000" dirty="0" smtClean="0"/>
                <a:t>三</a:t>
              </a:r>
              <a:r>
                <a:rPr lang="el-GR" altLang="ja-JP" sz="2000" dirty="0" smtClean="0"/>
                <a:t>✌</a:t>
              </a:r>
              <a:r>
                <a:rPr lang="ja-JP" altLang="ja-JP" sz="2000" dirty="0"/>
                <a:t>　</a:t>
              </a:r>
              <a:r>
                <a:rPr lang="ja-JP" altLang="en-US" sz="2000" dirty="0" smtClean="0"/>
                <a:t> </a:t>
              </a:r>
              <a:r>
                <a:rPr lang="el-GR" altLang="ja-JP" sz="2000" dirty="0" smtClean="0"/>
                <a:t>✌</a:t>
              </a:r>
              <a:r>
                <a:rPr lang="ja-JP" altLang="el-GR" sz="2000" dirty="0" smtClean="0"/>
                <a:t>三</a:t>
              </a:r>
              <a:r>
                <a:rPr lang="el-GR" altLang="ja-JP" sz="2000" dirty="0" smtClean="0"/>
                <a:t>✌</a:t>
              </a:r>
              <a:r>
                <a:rPr lang="ja-JP" altLang="en-US" sz="2000" dirty="0" smtClean="0"/>
                <a:t>　 </a:t>
              </a:r>
              <a:r>
                <a:rPr lang="el-GR" altLang="ja-JP" sz="2000" dirty="0" smtClean="0"/>
                <a:t>✌</a:t>
              </a:r>
              <a:endParaRPr lang="ja-JP" altLang="en-US" sz="2000" dirty="0"/>
            </a:p>
          </p:txBody>
        </p:sp>
        <p:grpSp>
          <p:nvGrpSpPr>
            <p:cNvPr id="28" name="図形グループ 27"/>
            <p:cNvGrpSpPr/>
            <p:nvPr/>
          </p:nvGrpSpPr>
          <p:grpSpPr>
            <a:xfrm>
              <a:off x="6764860" y="4955573"/>
              <a:ext cx="437279" cy="452601"/>
              <a:chOff x="10439223" y="1316385"/>
              <a:chExt cx="1208100" cy="1250431"/>
            </a:xfrm>
          </p:grpSpPr>
          <p:pic>
            <p:nvPicPr>
              <p:cNvPr id="29" name="図 28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l="27287" r="27415" b="70450"/>
              <a:stretch/>
            </p:blipFill>
            <p:spPr>
              <a:xfrm>
                <a:off x="10439223" y="1316385"/>
                <a:ext cx="1208100" cy="1250431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>
              <a:xfrm>
                <a:off x="10702289" y="2009492"/>
                <a:ext cx="702827" cy="1315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図形グループ 33"/>
            <p:cNvGrpSpPr/>
            <p:nvPr/>
          </p:nvGrpSpPr>
          <p:grpSpPr>
            <a:xfrm>
              <a:off x="5779753" y="4953681"/>
              <a:ext cx="437279" cy="452601"/>
              <a:chOff x="10439223" y="1316385"/>
              <a:chExt cx="1208100" cy="1250431"/>
            </a:xfrm>
            <a:scene3d>
              <a:camera prst="isometricOffAxis2Left"/>
              <a:lightRig rig="threePt" dir="t"/>
            </a:scene3d>
          </p:grpSpPr>
          <p:pic>
            <p:nvPicPr>
              <p:cNvPr id="35" name="図 34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l="27287" r="27415" b="70450"/>
              <a:stretch/>
            </p:blipFill>
            <p:spPr>
              <a:xfrm>
                <a:off x="10439223" y="1316385"/>
                <a:ext cx="1208100" cy="1250431"/>
              </a:xfrm>
              <a:prstGeom prst="rect">
                <a:avLst/>
              </a:prstGeom>
            </p:spPr>
          </p:pic>
          <p:sp>
            <p:nvSpPr>
              <p:cNvPr id="36" name="正方形/長方形 35"/>
              <p:cNvSpPr/>
              <p:nvPr/>
            </p:nvSpPr>
            <p:spPr>
              <a:xfrm>
                <a:off x="10702289" y="2009492"/>
                <a:ext cx="702827" cy="1315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" name="図形グループ 36"/>
            <p:cNvGrpSpPr/>
            <p:nvPr/>
          </p:nvGrpSpPr>
          <p:grpSpPr>
            <a:xfrm>
              <a:off x="7789055" y="4951523"/>
              <a:ext cx="437279" cy="452601"/>
              <a:chOff x="10439223" y="1316385"/>
              <a:chExt cx="1208100" cy="1250431"/>
            </a:xfrm>
            <a:scene3d>
              <a:camera prst="isometricOffAxis1Right"/>
              <a:lightRig rig="threePt" dir="t"/>
            </a:scene3d>
          </p:grpSpPr>
          <p:pic>
            <p:nvPicPr>
              <p:cNvPr id="38" name="図 37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l="27287" r="27415" b="70450"/>
              <a:stretch/>
            </p:blipFill>
            <p:spPr>
              <a:xfrm>
                <a:off x="10439223" y="1316385"/>
                <a:ext cx="1208100" cy="1250431"/>
              </a:xfrm>
              <a:prstGeom prst="rect">
                <a:avLst/>
              </a:prstGeom>
            </p:spPr>
          </p:pic>
          <p:sp>
            <p:nvSpPr>
              <p:cNvPr id="39" name="正方形/長方形 38"/>
              <p:cNvSpPr/>
              <p:nvPr/>
            </p:nvSpPr>
            <p:spPr>
              <a:xfrm>
                <a:off x="10702289" y="2009492"/>
                <a:ext cx="702827" cy="1315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テキスト ボックス 39"/>
          <p:cNvSpPr txBox="1"/>
          <p:nvPr/>
        </p:nvSpPr>
        <p:spPr>
          <a:xfrm>
            <a:off x="6262522" y="5971435"/>
            <a:ext cx="127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楽しい！！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" y="43708"/>
            <a:ext cx="1484146" cy="11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5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12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背景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dirty="0" smtClean="0"/>
              <a:t>一人麻雀のルール</a:t>
            </a:r>
            <a:endParaRPr lang="en-US" altLang="ja-JP" dirty="0"/>
          </a:p>
          <a:p>
            <a:r>
              <a:rPr kumimoji="1" lang="ja-JP" altLang="en-US" dirty="0" smtClean="0">
                <a:solidFill>
                  <a:srgbClr val="7F7F7F"/>
                </a:solidFill>
              </a:rPr>
              <a:t>既存手法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lvl="1">
              <a:buFont typeface="Arial"/>
              <a:buChar char="•"/>
            </a:pPr>
            <a:r>
              <a:rPr kumimoji="1" lang="ja-JP" altLang="en-US" dirty="0" smtClean="0">
                <a:solidFill>
                  <a:srgbClr val="7F7F7F"/>
                </a:solidFill>
              </a:rPr>
              <a:t>早上がりを目指す素朴な手法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lvl="1">
              <a:buFont typeface="Arial"/>
              <a:buChar char="•"/>
            </a:pPr>
            <a:r>
              <a:rPr lang="ja-JP" altLang="en-US" dirty="0" smtClean="0">
                <a:solidFill>
                  <a:srgbClr val="7F7F7F"/>
                </a:solidFill>
                <a:latin typeface="+mn-ea"/>
              </a:rPr>
              <a:t>小松らの手法</a:t>
            </a:r>
            <a:r>
              <a:rPr lang="en-US" altLang="ja-JP" dirty="0" smtClean="0">
                <a:solidFill>
                  <a:srgbClr val="7F7F7F"/>
                </a:solidFill>
                <a:latin typeface="+mn-ea"/>
              </a:rPr>
              <a:t>[2012]</a:t>
            </a:r>
            <a:endParaRPr kumimoji="1" lang="en-US" altLang="ja-JP" dirty="0" smtClean="0">
              <a:solidFill>
                <a:srgbClr val="7F7F7F"/>
              </a:solidFill>
              <a:latin typeface="+mn-ea"/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提案手法</a:t>
            </a:r>
            <a:endParaRPr lang="en-US" altLang="ja-JP" dirty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実験</a:t>
            </a:r>
            <a:endParaRPr lang="en-US" altLang="ja-JP" dirty="0" smtClean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まとめ</a:t>
            </a:r>
            <a:endParaRPr lang="en-US" altLang="ja-JP" dirty="0" smtClean="0">
              <a:solidFill>
                <a:srgbClr val="7F7F7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5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59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一人麻雀のルール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5711" y="2586696"/>
            <a:ext cx="302433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数字が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つ連続で並んでいる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24820" y="2586696"/>
            <a:ext cx="21717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同じ種類の牌が３つ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0344" y="2586696"/>
            <a:ext cx="21859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同じ種類の牌が２つ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125" y="1290932"/>
            <a:ext cx="225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ja-JP" altLang="en-US" sz="2400" dirty="0" smtClean="0"/>
              <a:t>上が</a:t>
            </a:r>
            <a:r>
              <a:rPr lang="ja-JP" altLang="en-US" sz="2400" dirty="0" smtClean="0"/>
              <a:t>り</a:t>
            </a:r>
            <a:r>
              <a:rPr kumimoji="1" lang="ja-JP" altLang="en-US" sz="2400" dirty="0" smtClean="0"/>
              <a:t>条件</a:t>
            </a:r>
            <a:endParaRPr kumimoji="1" lang="ja-JP" altLang="en-US" sz="2400" dirty="0"/>
          </a:p>
        </p:txBody>
      </p:sp>
      <p:sp>
        <p:nvSpPr>
          <p:cNvPr id="9" name="左大かっこ 8"/>
          <p:cNvSpPr/>
          <p:nvPr/>
        </p:nvSpPr>
        <p:spPr>
          <a:xfrm rot="16200000">
            <a:off x="1111373" y="1856294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大かっこ 9"/>
          <p:cNvSpPr/>
          <p:nvPr/>
        </p:nvSpPr>
        <p:spPr>
          <a:xfrm rot="16200000">
            <a:off x="2343126" y="1852225"/>
            <a:ext cx="118331" cy="116750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左大かっこ 10"/>
          <p:cNvSpPr/>
          <p:nvPr/>
        </p:nvSpPr>
        <p:spPr>
          <a:xfrm rot="16200000">
            <a:off x="3598851" y="1819581"/>
            <a:ext cx="124085" cy="122427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大かっこ 11"/>
          <p:cNvSpPr/>
          <p:nvPr/>
        </p:nvSpPr>
        <p:spPr>
          <a:xfrm rot="16200000">
            <a:off x="4862602" y="1829605"/>
            <a:ext cx="109082" cy="1203496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大かっこ 12"/>
          <p:cNvSpPr/>
          <p:nvPr/>
        </p:nvSpPr>
        <p:spPr>
          <a:xfrm rot="16200000">
            <a:off x="5877145" y="2058515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55865" y="3062415"/>
            <a:ext cx="147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合わせて４組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5623" y="3043878"/>
            <a:ext cx="57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１組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 rot="16200000">
            <a:off x="3153195" y="2023643"/>
            <a:ext cx="164236" cy="20461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図形グループ 16"/>
          <p:cNvGrpSpPr/>
          <p:nvPr/>
        </p:nvGrpSpPr>
        <p:grpSpPr>
          <a:xfrm>
            <a:off x="590855" y="1741393"/>
            <a:ext cx="5713550" cy="596900"/>
            <a:chOff x="540125" y="4027771"/>
            <a:chExt cx="5713550" cy="596900"/>
          </a:xfrm>
        </p:grpSpPr>
        <p:pic>
          <p:nvPicPr>
            <p:cNvPr id="18" name="図 17" descr="1m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25" y="4027771"/>
              <a:ext cx="393700" cy="596900"/>
            </a:xfrm>
            <a:prstGeom prst="rect">
              <a:avLst/>
            </a:prstGeom>
          </p:spPr>
        </p:pic>
        <p:pic>
          <p:nvPicPr>
            <p:cNvPr id="19" name="図 18" descr="2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44" y="4027771"/>
              <a:ext cx="393700" cy="596900"/>
            </a:xfrm>
            <a:prstGeom prst="rect">
              <a:avLst/>
            </a:prstGeom>
          </p:spPr>
        </p:pic>
        <p:pic>
          <p:nvPicPr>
            <p:cNvPr id="20" name="図 19" descr="3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563" y="4027771"/>
              <a:ext cx="393700" cy="596900"/>
            </a:xfrm>
            <a:prstGeom prst="rect">
              <a:avLst/>
            </a:prstGeom>
          </p:spPr>
        </p:pic>
        <p:pic>
          <p:nvPicPr>
            <p:cNvPr id="21" name="図 20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782" y="4027771"/>
              <a:ext cx="393700" cy="596900"/>
            </a:xfrm>
            <a:prstGeom prst="rect">
              <a:avLst/>
            </a:prstGeom>
          </p:spPr>
        </p:pic>
        <p:pic>
          <p:nvPicPr>
            <p:cNvPr id="22" name="図 21" descr="8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001" y="4027771"/>
              <a:ext cx="393700" cy="596900"/>
            </a:xfrm>
            <a:prstGeom prst="rect">
              <a:avLst/>
            </a:prstGeom>
          </p:spPr>
        </p:pic>
        <p:pic>
          <p:nvPicPr>
            <p:cNvPr id="23" name="図 22" descr="9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220" y="4027771"/>
              <a:ext cx="393700" cy="596900"/>
            </a:xfrm>
            <a:prstGeom prst="rect">
              <a:avLst/>
            </a:prstGeom>
          </p:spPr>
        </p:pic>
        <p:pic>
          <p:nvPicPr>
            <p:cNvPr id="24" name="図 23" descr="5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439" y="4027771"/>
              <a:ext cx="393700" cy="596900"/>
            </a:xfrm>
            <a:prstGeom prst="rect">
              <a:avLst/>
            </a:prstGeom>
          </p:spPr>
        </p:pic>
        <p:pic>
          <p:nvPicPr>
            <p:cNvPr id="25" name="図 24" descr="6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658" y="4027771"/>
              <a:ext cx="393700" cy="596900"/>
            </a:xfrm>
            <a:prstGeom prst="rect">
              <a:avLst/>
            </a:prstGeom>
          </p:spPr>
        </p:pic>
        <p:pic>
          <p:nvPicPr>
            <p:cNvPr id="26" name="図 25" descr="7p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77" y="4027771"/>
              <a:ext cx="393700" cy="596900"/>
            </a:xfrm>
            <a:prstGeom prst="rect">
              <a:avLst/>
            </a:prstGeom>
          </p:spPr>
        </p:pic>
        <p:pic>
          <p:nvPicPr>
            <p:cNvPr id="27" name="図 26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096" y="4027771"/>
              <a:ext cx="393700" cy="596900"/>
            </a:xfrm>
            <a:prstGeom prst="rect">
              <a:avLst/>
            </a:prstGeom>
          </p:spPr>
        </p:pic>
        <p:pic>
          <p:nvPicPr>
            <p:cNvPr id="28" name="図 27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315" y="4027771"/>
              <a:ext cx="393700" cy="596900"/>
            </a:xfrm>
            <a:prstGeom prst="rect">
              <a:avLst/>
            </a:prstGeom>
          </p:spPr>
        </p:pic>
        <p:pic>
          <p:nvPicPr>
            <p:cNvPr id="29" name="図 28" descr="4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534" y="4027771"/>
              <a:ext cx="393700" cy="596900"/>
            </a:xfrm>
            <a:prstGeom prst="rect">
              <a:avLst/>
            </a:prstGeom>
          </p:spPr>
        </p:pic>
        <p:pic>
          <p:nvPicPr>
            <p:cNvPr id="30" name="図 29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975" y="4027771"/>
              <a:ext cx="393700" cy="596900"/>
            </a:xfrm>
            <a:prstGeom prst="rect">
              <a:avLst/>
            </a:prstGeom>
          </p:spPr>
        </p:pic>
        <p:pic>
          <p:nvPicPr>
            <p:cNvPr id="31" name="図 30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753" y="4027771"/>
              <a:ext cx="393700" cy="596900"/>
            </a:xfrm>
            <a:prstGeom prst="rect">
              <a:avLst/>
            </a:prstGeom>
          </p:spPr>
        </p:pic>
      </p:grpSp>
      <p:pic>
        <p:nvPicPr>
          <p:cNvPr id="46" name="図 45" descr="3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93" y="3979931"/>
            <a:ext cx="393700" cy="596900"/>
          </a:xfrm>
          <a:prstGeom prst="rect">
            <a:avLst/>
          </a:prstGeom>
        </p:spPr>
      </p:pic>
      <p:grpSp>
        <p:nvGrpSpPr>
          <p:cNvPr id="3" name="図形グループ 2"/>
          <p:cNvGrpSpPr/>
          <p:nvPr/>
        </p:nvGrpSpPr>
        <p:grpSpPr>
          <a:xfrm>
            <a:off x="6323915" y="4321723"/>
            <a:ext cx="351823" cy="973658"/>
            <a:chOff x="6323915" y="4321723"/>
            <a:chExt cx="351823" cy="973658"/>
          </a:xfrm>
        </p:grpSpPr>
        <p:cxnSp>
          <p:nvCxnSpPr>
            <p:cNvPr id="64" name="直線コネクタ 63"/>
            <p:cNvCxnSpPr/>
            <p:nvPr/>
          </p:nvCxnSpPr>
          <p:spPr>
            <a:xfrm>
              <a:off x="6378712" y="5295381"/>
              <a:ext cx="29702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6657852" y="4321723"/>
              <a:ext cx="0" cy="97365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 flipH="1">
              <a:off x="6323915" y="4321723"/>
              <a:ext cx="346323" cy="80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図形グループ 114"/>
          <p:cNvGrpSpPr/>
          <p:nvPr/>
        </p:nvGrpSpPr>
        <p:grpSpPr>
          <a:xfrm>
            <a:off x="615562" y="3979931"/>
            <a:ext cx="5304328" cy="749127"/>
            <a:chOff x="615562" y="3979931"/>
            <a:chExt cx="5304328" cy="749127"/>
          </a:xfrm>
        </p:grpSpPr>
        <p:grpSp>
          <p:nvGrpSpPr>
            <p:cNvPr id="32" name="図形グループ 31"/>
            <p:cNvGrpSpPr/>
            <p:nvPr/>
          </p:nvGrpSpPr>
          <p:grpSpPr>
            <a:xfrm>
              <a:off x="615562" y="3979931"/>
              <a:ext cx="5304328" cy="596900"/>
              <a:chOff x="84560" y="2025901"/>
              <a:chExt cx="5304328" cy="596900"/>
            </a:xfrm>
          </p:grpSpPr>
          <p:pic>
            <p:nvPicPr>
              <p:cNvPr id="33" name="図 32" descr="1m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60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34" name="図 33" descr="2m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9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35" name="図 34" descr="7m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998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36" name="図 35" descr="8m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217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37" name="図 36" descr="9m.gi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436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38" name="図 37" descr="5p.gi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0655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39" name="図 38" descr="6p.gi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9874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40" name="図 39" descr="7p.gi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9093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41" name="図 40" descr="4s.gi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8312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42" name="図 41" descr="4s.gi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7531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43" name="図 42" descr="7s.gi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5969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44" name="図 43" descr="7s.gi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750" y="202590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45" name="図 44" descr="1z.gi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5188" y="2025901"/>
                <a:ext cx="393700" cy="596900"/>
              </a:xfrm>
              <a:prstGeom prst="rect">
                <a:avLst/>
              </a:prstGeom>
            </p:spPr>
          </p:pic>
        </p:grpSp>
        <p:sp>
          <p:nvSpPr>
            <p:cNvPr id="67" name="左大かっこ 66"/>
            <p:cNvSpPr/>
            <p:nvPr/>
          </p:nvSpPr>
          <p:spPr>
            <a:xfrm rot="16200000">
              <a:off x="1975466" y="4083955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左大かっこ 67"/>
            <p:cNvSpPr/>
            <p:nvPr/>
          </p:nvSpPr>
          <p:spPr>
            <a:xfrm rot="16200000">
              <a:off x="3205683" y="4083956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左大かっこ 69"/>
            <p:cNvSpPr/>
            <p:nvPr/>
          </p:nvSpPr>
          <p:spPr>
            <a:xfrm rot="16200000">
              <a:off x="5041973" y="4301679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左大かっこ 70"/>
            <p:cNvSpPr/>
            <p:nvPr/>
          </p:nvSpPr>
          <p:spPr>
            <a:xfrm rot="16200000">
              <a:off x="4239054" y="4296052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8" name="図形グループ 117"/>
          <p:cNvGrpSpPr/>
          <p:nvPr/>
        </p:nvGrpSpPr>
        <p:grpSpPr>
          <a:xfrm>
            <a:off x="615562" y="4981840"/>
            <a:ext cx="5304331" cy="720985"/>
            <a:chOff x="615562" y="4981840"/>
            <a:chExt cx="5304331" cy="720985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615562" y="4981840"/>
              <a:ext cx="5304331" cy="596900"/>
              <a:chOff x="396592" y="5453160"/>
              <a:chExt cx="5304331" cy="596900"/>
            </a:xfrm>
          </p:grpSpPr>
          <p:pic>
            <p:nvPicPr>
              <p:cNvPr id="48" name="図 47" descr="1m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592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49" name="図 48" descr="2m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811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0" name="図 49" descr="3m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030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1" name="図 50" descr="7m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4249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2" name="図 51" descr="8m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3468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3" name="図 52" descr="9m.gi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2687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4" name="図 53" descr="5p.gi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1906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5" name="図 54" descr="6p.gi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1125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6" name="図 55" descr="7p.gi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0344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7" name="図 56" descr="4s.gi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563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58" name="図 57" descr="4s.gi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782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60" name="図 59" descr="7s.gi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223" y="5453160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61" name="図 60" descr="7s.gi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8001" y="5453160"/>
                <a:ext cx="393700" cy="596900"/>
              </a:xfrm>
              <a:prstGeom prst="rect">
                <a:avLst/>
              </a:prstGeom>
            </p:spPr>
          </p:pic>
        </p:grpSp>
        <p:sp>
          <p:nvSpPr>
            <p:cNvPr id="73" name="左大かっこ 72"/>
            <p:cNvSpPr/>
            <p:nvPr/>
          </p:nvSpPr>
          <p:spPr>
            <a:xfrm rot="16200000">
              <a:off x="1176399" y="5058221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左大かっこ 73"/>
            <p:cNvSpPr/>
            <p:nvPr/>
          </p:nvSpPr>
          <p:spPr>
            <a:xfrm rot="16200000">
              <a:off x="2394089" y="5058221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左大かっこ 74"/>
            <p:cNvSpPr/>
            <p:nvPr/>
          </p:nvSpPr>
          <p:spPr>
            <a:xfrm rot="16200000">
              <a:off x="3612316" y="5058221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左大かっこ 75"/>
            <p:cNvSpPr/>
            <p:nvPr/>
          </p:nvSpPr>
          <p:spPr>
            <a:xfrm rot="16200000">
              <a:off x="4635229" y="5275446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左大かっこ 76"/>
            <p:cNvSpPr/>
            <p:nvPr/>
          </p:nvSpPr>
          <p:spPr>
            <a:xfrm rot="16200000">
              <a:off x="5449588" y="5275446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590854" y="3532681"/>
            <a:ext cx="286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400" dirty="0" smtClean="0"/>
              <a:t>一人麻雀の流れ</a:t>
            </a:r>
            <a:endParaRPr kumimoji="1" lang="ja-JP" altLang="en-US" sz="2400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6378712" y="5219791"/>
            <a:ext cx="663374" cy="993268"/>
            <a:chOff x="6378712" y="5219791"/>
            <a:chExt cx="663374" cy="993268"/>
          </a:xfrm>
        </p:grpSpPr>
        <p:cxnSp>
          <p:nvCxnSpPr>
            <p:cNvPr id="83" name="直線コネクタ 82"/>
            <p:cNvCxnSpPr/>
            <p:nvPr/>
          </p:nvCxnSpPr>
          <p:spPr>
            <a:xfrm rot="10800000" flipH="1">
              <a:off x="6745060" y="5219791"/>
              <a:ext cx="297026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rot="10800000" flipH="1" flipV="1">
              <a:off x="7024200" y="5219791"/>
              <a:ext cx="0" cy="99326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H="1">
              <a:off x="6378712" y="6213058"/>
              <a:ext cx="6578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3242169" y="4586566"/>
            <a:ext cx="1377" cy="395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図形グループ 116"/>
          <p:cNvGrpSpPr/>
          <p:nvPr/>
        </p:nvGrpSpPr>
        <p:grpSpPr>
          <a:xfrm>
            <a:off x="598613" y="5920957"/>
            <a:ext cx="5713668" cy="729268"/>
            <a:chOff x="598613" y="5920957"/>
            <a:chExt cx="5713668" cy="729268"/>
          </a:xfrm>
        </p:grpSpPr>
        <p:sp>
          <p:nvSpPr>
            <p:cNvPr id="86" name="左大かっこ 85"/>
            <p:cNvSpPr/>
            <p:nvPr/>
          </p:nvSpPr>
          <p:spPr>
            <a:xfrm rot="16200000">
              <a:off x="1119131" y="6005622"/>
              <a:ext cx="124085" cy="1165122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左大かっこ 86"/>
            <p:cNvSpPr/>
            <p:nvPr/>
          </p:nvSpPr>
          <p:spPr>
            <a:xfrm rot="16200000">
              <a:off x="2350884" y="6001553"/>
              <a:ext cx="118331" cy="1167505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左大かっこ 87"/>
            <p:cNvSpPr/>
            <p:nvPr/>
          </p:nvSpPr>
          <p:spPr>
            <a:xfrm rot="16200000">
              <a:off x="3606609" y="5968909"/>
              <a:ext cx="124085" cy="1224275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左大かっこ 88"/>
            <p:cNvSpPr/>
            <p:nvPr/>
          </p:nvSpPr>
          <p:spPr>
            <a:xfrm rot="16200000">
              <a:off x="4870360" y="5978933"/>
              <a:ext cx="109082" cy="1203496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左大かっこ 89"/>
            <p:cNvSpPr/>
            <p:nvPr/>
          </p:nvSpPr>
          <p:spPr>
            <a:xfrm rot="16200000">
              <a:off x="5884903" y="6207843"/>
              <a:ext cx="118958" cy="735799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1" name="図形グループ 90"/>
            <p:cNvGrpSpPr/>
            <p:nvPr/>
          </p:nvGrpSpPr>
          <p:grpSpPr>
            <a:xfrm>
              <a:off x="598613" y="5920957"/>
              <a:ext cx="5713550" cy="596900"/>
              <a:chOff x="540125" y="4027771"/>
              <a:chExt cx="5713550" cy="596900"/>
            </a:xfrm>
          </p:grpSpPr>
          <p:pic>
            <p:nvPicPr>
              <p:cNvPr id="92" name="図 91" descr="1m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125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93" name="図 92" descr="2m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344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94" name="図 93" descr="3m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563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95" name="図 94" descr="7m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7782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96" name="図 95" descr="8m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7001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97" name="図 96" descr="9m.gi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6220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98" name="図 97" descr="5p.gi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439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99" name="図 98" descr="6p.gi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4658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100" name="図 99" descr="7p.gi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3877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101" name="図 100" descr="4s.gi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096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102" name="図 101" descr="4s.gi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2315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103" name="図 102" descr="4s.gi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1534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104" name="図 103" descr="7s.gi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9975" y="4027771"/>
                <a:ext cx="393700" cy="596900"/>
              </a:xfrm>
              <a:prstGeom prst="rect">
                <a:avLst/>
              </a:prstGeom>
            </p:spPr>
          </p:pic>
          <p:pic>
            <p:nvPicPr>
              <p:cNvPr id="105" name="図 104" descr="7s.gi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0753" y="4027771"/>
                <a:ext cx="393700" cy="596900"/>
              </a:xfrm>
              <a:prstGeom prst="rect">
                <a:avLst/>
              </a:prstGeom>
            </p:spPr>
          </p:pic>
        </p:grpSp>
      </p:grpSp>
      <p:cxnSp>
        <p:nvCxnSpPr>
          <p:cNvPr id="106" name="直線矢印コネクタ 105"/>
          <p:cNvCxnSpPr/>
          <p:nvPr/>
        </p:nvCxnSpPr>
        <p:spPr>
          <a:xfrm>
            <a:off x="6745059" y="4427971"/>
            <a:ext cx="87557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6630961" y="4470747"/>
            <a:ext cx="115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18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ja-JP" altLang="en-US" dirty="0" smtClean="0"/>
              <a:t>繰り返す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036587" y="5995983"/>
            <a:ext cx="150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点数</a:t>
            </a:r>
            <a:r>
              <a:rPr lang="en-US" altLang="ja-JP" sz="2800" dirty="0" smtClean="0">
                <a:solidFill>
                  <a:srgbClr val="FF0000"/>
                </a:solidFill>
              </a:rPr>
              <a:t>GET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665922" y="4126652"/>
            <a:ext cx="74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70C0"/>
                </a:solidFill>
              </a:rPr>
              <a:t>0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点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pic>
        <p:nvPicPr>
          <p:cNvPr id="119" name="図 118" descr="1z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93" y="4977596"/>
            <a:ext cx="393700" cy="596900"/>
          </a:xfrm>
          <a:prstGeom prst="rect">
            <a:avLst/>
          </a:prstGeom>
        </p:spPr>
      </p:pic>
      <p:sp>
        <p:nvSpPr>
          <p:cNvPr id="121" name="スライド番号プレースホルダー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6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520409" y="294461"/>
            <a:ext cx="8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ぼっち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321658" y="5081851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I’ll be back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grpSp>
        <p:nvGrpSpPr>
          <p:cNvPr id="109" name="図形グループ 108"/>
          <p:cNvGrpSpPr/>
          <p:nvPr/>
        </p:nvGrpSpPr>
        <p:grpSpPr>
          <a:xfrm>
            <a:off x="1908150" y="5693235"/>
            <a:ext cx="3559131" cy="1235358"/>
            <a:chOff x="223506" y="4930360"/>
            <a:chExt cx="5190117" cy="1801466"/>
          </a:xfrm>
        </p:grpSpPr>
        <p:pic>
          <p:nvPicPr>
            <p:cNvPr id="110" name="図 109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506" y="4930360"/>
              <a:ext cx="2938301" cy="1175320"/>
            </a:xfrm>
            <a:prstGeom prst="rect">
              <a:avLst/>
            </a:prstGeom>
          </p:spPr>
        </p:pic>
        <p:pic>
          <p:nvPicPr>
            <p:cNvPr id="111" name="図 110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75322" y="5556506"/>
              <a:ext cx="2938301" cy="117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592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8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08" grpId="0"/>
      <p:bldP spid="113" grpId="0"/>
      <p:bldP spid="114" grpId="0"/>
      <p:bldP spid="59" grpId="0"/>
      <p:bldP spid="5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7F7F7F"/>
                </a:solidFill>
              </a:rPr>
              <a:t>背景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一人麻雀のルール</a:t>
            </a:r>
            <a:endParaRPr lang="en-US" altLang="ja-JP" dirty="0">
              <a:solidFill>
                <a:srgbClr val="7F7F7F"/>
              </a:solidFill>
            </a:endParaRPr>
          </a:p>
          <a:p>
            <a:r>
              <a:rPr kumimoji="1" lang="ja-JP" altLang="en-US" dirty="0" smtClean="0"/>
              <a:t>既存手法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早上がりを目指す素朴な手法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>
                <a:latin typeface="+mn-ea"/>
              </a:rPr>
              <a:t>小松らの手法</a:t>
            </a:r>
            <a:r>
              <a:rPr lang="en-US" altLang="ja-JP" dirty="0" smtClean="0">
                <a:latin typeface="+mn-ea"/>
              </a:rPr>
              <a:t>[2012]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提案手法</a:t>
            </a:r>
            <a:endParaRPr lang="en-US" altLang="ja-JP" dirty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実験</a:t>
            </a:r>
            <a:endParaRPr lang="en-US" altLang="ja-JP" dirty="0" smtClean="0">
              <a:solidFill>
                <a:srgbClr val="7F7F7F"/>
              </a:solidFill>
            </a:endParaRPr>
          </a:p>
          <a:p>
            <a:r>
              <a:rPr lang="ja-JP" altLang="en-US" dirty="0" smtClean="0">
                <a:solidFill>
                  <a:srgbClr val="7F7F7F"/>
                </a:solidFill>
              </a:rPr>
              <a:t>まとめ</a:t>
            </a:r>
            <a:endParaRPr lang="en-US" altLang="ja-JP" dirty="0" smtClean="0">
              <a:solidFill>
                <a:srgbClr val="7F7F7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7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36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43911" y="3998554"/>
            <a:ext cx="7378582" cy="2838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早上がりを目指す</a:t>
            </a:r>
            <a:r>
              <a:rPr lang="ja-JP" altLang="en-US" dirty="0" smtClean="0"/>
              <a:t>貪欲</a:t>
            </a:r>
            <a:r>
              <a:rPr kumimoji="1" lang="ja-JP" altLang="en-US" dirty="0" smtClean="0"/>
              <a:t>な手法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593041" y="4188341"/>
            <a:ext cx="5648918" cy="596900"/>
            <a:chOff x="274981" y="6254550"/>
            <a:chExt cx="5648918" cy="596900"/>
          </a:xfrm>
        </p:grpSpPr>
        <p:pic>
          <p:nvPicPr>
            <p:cNvPr id="8" name="図 7" descr="4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81" y="6254550"/>
              <a:ext cx="393700" cy="596900"/>
            </a:xfrm>
            <a:prstGeom prst="rect">
              <a:avLst/>
            </a:prstGeom>
          </p:spPr>
        </p:pic>
        <p:pic>
          <p:nvPicPr>
            <p:cNvPr id="9" name="図 8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29" y="6254550"/>
              <a:ext cx="393700" cy="596900"/>
            </a:xfrm>
            <a:prstGeom prst="rect">
              <a:avLst/>
            </a:prstGeom>
          </p:spPr>
        </p:pic>
        <p:pic>
          <p:nvPicPr>
            <p:cNvPr id="10" name="図 9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77" y="6254550"/>
              <a:ext cx="393700" cy="596900"/>
            </a:xfrm>
            <a:prstGeom prst="rect">
              <a:avLst/>
            </a:prstGeom>
          </p:spPr>
        </p:pic>
        <p:pic>
          <p:nvPicPr>
            <p:cNvPr id="11" name="図 10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725" y="6254550"/>
              <a:ext cx="393700" cy="596900"/>
            </a:xfrm>
            <a:prstGeom prst="rect">
              <a:avLst/>
            </a:prstGeom>
          </p:spPr>
        </p:pic>
        <p:pic>
          <p:nvPicPr>
            <p:cNvPr id="12" name="図 11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973" y="6254550"/>
              <a:ext cx="393700" cy="596900"/>
            </a:xfrm>
            <a:prstGeom prst="rect">
              <a:avLst/>
            </a:prstGeom>
          </p:spPr>
        </p:pic>
        <p:pic>
          <p:nvPicPr>
            <p:cNvPr id="13" name="図 12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221" y="6254550"/>
              <a:ext cx="393700" cy="596900"/>
            </a:xfrm>
            <a:prstGeom prst="rect">
              <a:avLst/>
            </a:prstGeom>
          </p:spPr>
        </p:pic>
        <p:pic>
          <p:nvPicPr>
            <p:cNvPr id="14" name="図 13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469" y="6254550"/>
              <a:ext cx="393700" cy="596900"/>
            </a:xfrm>
            <a:prstGeom prst="rect">
              <a:avLst/>
            </a:prstGeom>
          </p:spPr>
        </p:pic>
        <p:pic>
          <p:nvPicPr>
            <p:cNvPr id="15" name="図 14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717" y="6254550"/>
              <a:ext cx="393700" cy="596900"/>
            </a:xfrm>
            <a:prstGeom prst="rect">
              <a:avLst/>
            </a:prstGeom>
          </p:spPr>
        </p:pic>
        <p:pic>
          <p:nvPicPr>
            <p:cNvPr id="16" name="図 15" descr="9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65" y="6254550"/>
              <a:ext cx="393700" cy="596900"/>
            </a:xfrm>
            <a:prstGeom prst="rect">
              <a:avLst/>
            </a:prstGeom>
          </p:spPr>
        </p:pic>
        <p:pic>
          <p:nvPicPr>
            <p:cNvPr id="17" name="図 16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213" y="6254550"/>
              <a:ext cx="393700" cy="596900"/>
            </a:xfrm>
            <a:prstGeom prst="rect">
              <a:avLst/>
            </a:prstGeom>
          </p:spPr>
        </p:pic>
        <p:pic>
          <p:nvPicPr>
            <p:cNvPr id="18" name="図 17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461" y="6254550"/>
              <a:ext cx="393700" cy="596900"/>
            </a:xfrm>
            <a:prstGeom prst="rect">
              <a:avLst/>
            </a:prstGeom>
          </p:spPr>
        </p:pic>
        <p:pic>
          <p:nvPicPr>
            <p:cNvPr id="19" name="図 18" descr="6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709" y="6254550"/>
              <a:ext cx="393700" cy="596900"/>
            </a:xfrm>
            <a:prstGeom prst="rect">
              <a:avLst/>
            </a:prstGeom>
          </p:spPr>
        </p:pic>
        <p:pic>
          <p:nvPicPr>
            <p:cNvPr id="20" name="図 19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957" y="6254550"/>
              <a:ext cx="393700" cy="596900"/>
            </a:xfrm>
            <a:prstGeom prst="rect">
              <a:avLst/>
            </a:prstGeom>
          </p:spPr>
        </p:pic>
        <p:pic>
          <p:nvPicPr>
            <p:cNvPr id="21" name="図 20" descr="8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99" y="6254550"/>
              <a:ext cx="393700" cy="596900"/>
            </a:xfrm>
            <a:prstGeom prst="rect">
              <a:avLst/>
            </a:prstGeom>
          </p:spPr>
        </p:pic>
      </p:grpSp>
      <p:sp>
        <p:nvSpPr>
          <p:cNvPr id="22" name="下矢印 21"/>
          <p:cNvSpPr/>
          <p:nvPr/>
        </p:nvSpPr>
        <p:spPr>
          <a:xfrm>
            <a:off x="1741595" y="4813948"/>
            <a:ext cx="513530" cy="423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 descr="4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45" y="5292470"/>
            <a:ext cx="393700" cy="596900"/>
          </a:xfrm>
          <a:prstGeom prst="rect">
            <a:avLst/>
          </a:prstGeom>
        </p:spPr>
      </p:pic>
      <p:sp>
        <p:nvSpPr>
          <p:cNvPr id="29" name="下矢印 28"/>
          <p:cNvSpPr/>
          <p:nvPr/>
        </p:nvSpPr>
        <p:spPr>
          <a:xfrm rot="16200000">
            <a:off x="4734218" y="5420956"/>
            <a:ext cx="513530" cy="423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75879" y="4834589"/>
            <a:ext cx="30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捨てても手数が増えない牌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38350" y="5935583"/>
            <a:ext cx="5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有効牌の残り枚数が最も多い手牌になる牌を捨てる</a:t>
            </a:r>
            <a:endParaRPr kumimoji="1" lang="ja-JP" altLang="en-US" dirty="0"/>
          </a:p>
        </p:txBody>
      </p:sp>
      <p:sp>
        <p:nvSpPr>
          <p:cNvPr id="35" name="四角形吹き出し 34"/>
          <p:cNvSpPr/>
          <p:nvPr/>
        </p:nvSpPr>
        <p:spPr>
          <a:xfrm>
            <a:off x="2477350" y="6385955"/>
            <a:ext cx="3956119" cy="384828"/>
          </a:xfrm>
          <a:prstGeom prst="wedgeRectCallout">
            <a:avLst>
              <a:gd name="adj1" fmla="val -36714"/>
              <a:gd name="adj2" fmla="val -808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手数が減る牌（上がり形に近づく牌）</a:t>
            </a:r>
            <a:endParaRPr kumimoji="1" lang="en-US" altLang="ja-JP" dirty="0" smtClean="0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1395792" y="1524374"/>
            <a:ext cx="5648918" cy="596900"/>
            <a:chOff x="274981" y="6254550"/>
            <a:chExt cx="5648918" cy="596900"/>
          </a:xfrm>
        </p:grpSpPr>
        <p:pic>
          <p:nvPicPr>
            <p:cNvPr id="36" name="図 35" descr="4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81" y="6254550"/>
              <a:ext cx="393700" cy="596900"/>
            </a:xfrm>
            <a:prstGeom prst="rect">
              <a:avLst/>
            </a:prstGeom>
          </p:spPr>
        </p:pic>
        <p:pic>
          <p:nvPicPr>
            <p:cNvPr id="37" name="図 36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29" y="6254550"/>
              <a:ext cx="393700" cy="596900"/>
            </a:xfrm>
            <a:prstGeom prst="rect">
              <a:avLst/>
            </a:prstGeom>
          </p:spPr>
        </p:pic>
        <p:pic>
          <p:nvPicPr>
            <p:cNvPr id="38" name="図 37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77" y="6254550"/>
              <a:ext cx="393700" cy="596900"/>
            </a:xfrm>
            <a:prstGeom prst="rect">
              <a:avLst/>
            </a:prstGeom>
          </p:spPr>
        </p:pic>
        <p:pic>
          <p:nvPicPr>
            <p:cNvPr id="39" name="図 38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725" y="6254550"/>
              <a:ext cx="393700" cy="596900"/>
            </a:xfrm>
            <a:prstGeom prst="rect">
              <a:avLst/>
            </a:prstGeom>
          </p:spPr>
        </p:pic>
        <p:pic>
          <p:nvPicPr>
            <p:cNvPr id="40" name="図 39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973" y="6254550"/>
              <a:ext cx="393700" cy="596900"/>
            </a:xfrm>
            <a:prstGeom prst="rect">
              <a:avLst/>
            </a:prstGeom>
          </p:spPr>
        </p:pic>
        <p:pic>
          <p:nvPicPr>
            <p:cNvPr id="41" name="図 40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221" y="6254550"/>
              <a:ext cx="393700" cy="596900"/>
            </a:xfrm>
            <a:prstGeom prst="rect">
              <a:avLst/>
            </a:prstGeom>
          </p:spPr>
        </p:pic>
        <p:pic>
          <p:nvPicPr>
            <p:cNvPr id="42" name="図 41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469" y="6254550"/>
              <a:ext cx="393700" cy="596900"/>
            </a:xfrm>
            <a:prstGeom prst="rect">
              <a:avLst/>
            </a:prstGeom>
          </p:spPr>
        </p:pic>
        <p:pic>
          <p:nvPicPr>
            <p:cNvPr id="43" name="図 42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717" y="6254550"/>
              <a:ext cx="393700" cy="596900"/>
            </a:xfrm>
            <a:prstGeom prst="rect">
              <a:avLst/>
            </a:prstGeom>
          </p:spPr>
        </p:pic>
        <p:pic>
          <p:nvPicPr>
            <p:cNvPr id="44" name="図 43" descr="9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65" y="6254550"/>
              <a:ext cx="393700" cy="596900"/>
            </a:xfrm>
            <a:prstGeom prst="rect">
              <a:avLst/>
            </a:prstGeom>
          </p:spPr>
        </p:pic>
        <p:pic>
          <p:nvPicPr>
            <p:cNvPr id="45" name="図 44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213" y="6254550"/>
              <a:ext cx="393700" cy="596900"/>
            </a:xfrm>
            <a:prstGeom prst="rect">
              <a:avLst/>
            </a:prstGeom>
          </p:spPr>
        </p:pic>
        <p:pic>
          <p:nvPicPr>
            <p:cNvPr id="46" name="図 45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461" y="6254550"/>
              <a:ext cx="393700" cy="596900"/>
            </a:xfrm>
            <a:prstGeom prst="rect">
              <a:avLst/>
            </a:prstGeom>
          </p:spPr>
        </p:pic>
        <p:pic>
          <p:nvPicPr>
            <p:cNvPr id="47" name="図 46" descr="6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709" y="6254550"/>
              <a:ext cx="393700" cy="596900"/>
            </a:xfrm>
            <a:prstGeom prst="rect">
              <a:avLst/>
            </a:prstGeom>
          </p:spPr>
        </p:pic>
        <p:pic>
          <p:nvPicPr>
            <p:cNvPr id="48" name="図 47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957" y="6254550"/>
              <a:ext cx="393700" cy="596900"/>
            </a:xfrm>
            <a:prstGeom prst="rect">
              <a:avLst/>
            </a:prstGeom>
          </p:spPr>
        </p:pic>
        <p:pic>
          <p:nvPicPr>
            <p:cNvPr id="49" name="図 48" descr="8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99" y="6254550"/>
              <a:ext cx="393700" cy="5969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1413598" y="2406869"/>
            <a:ext cx="5655142" cy="596900"/>
            <a:chOff x="855287" y="2656041"/>
            <a:chExt cx="5655142" cy="596900"/>
          </a:xfrm>
        </p:grpSpPr>
        <p:pic>
          <p:nvPicPr>
            <p:cNvPr id="53" name="図 52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87" y="2656041"/>
              <a:ext cx="393700" cy="596900"/>
            </a:xfrm>
            <a:prstGeom prst="rect">
              <a:avLst/>
            </a:prstGeom>
          </p:spPr>
        </p:pic>
        <p:pic>
          <p:nvPicPr>
            <p:cNvPr id="54" name="図 53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13" y="2656041"/>
              <a:ext cx="393700" cy="596900"/>
            </a:xfrm>
            <a:prstGeom prst="rect">
              <a:avLst/>
            </a:prstGeom>
          </p:spPr>
        </p:pic>
        <p:pic>
          <p:nvPicPr>
            <p:cNvPr id="55" name="図 54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191" y="2656041"/>
              <a:ext cx="393700" cy="596900"/>
            </a:xfrm>
            <a:prstGeom prst="rect">
              <a:avLst/>
            </a:prstGeom>
          </p:spPr>
        </p:pic>
        <p:pic>
          <p:nvPicPr>
            <p:cNvPr id="56" name="図 55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917" y="2656041"/>
              <a:ext cx="393700" cy="596900"/>
            </a:xfrm>
            <a:prstGeom prst="rect">
              <a:avLst/>
            </a:prstGeom>
          </p:spPr>
        </p:pic>
        <p:pic>
          <p:nvPicPr>
            <p:cNvPr id="57" name="図 56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643" y="2656041"/>
              <a:ext cx="393700" cy="596900"/>
            </a:xfrm>
            <a:prstGeom prst="rect">
              <a:avLst/>
            </a:prstGeom>
          </p:spPr>
        </p:pic>
        <p:pic>
          <p:nvPicPr>
            <p:cNvPr id="58" name="図 57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369" y="2656041"/>
              <a:ext cx="393700" cy="596900"/>
            </a:xfrm>
            <a:prstGeom prst="rect">
              <a:avLst/>
            </a:prstGeom>
          </p:spPr>
        </p:pic>
        <p:pic>
          <p:nvPicPr>
            <p:cNvPr id="59" name="図 58" descr="9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095" y="2656041"/>
              <a:ext cx="393700" cy="596900"/>
            </a:xfrm>
            <a:prstGeom prst="rect">
              <a:avLst/>
            </a:prstGeom>
          </p:spPr>
        </p:pic>
        <p:pic>
          <p:nvPicPr>
            <p:cNvPr id="60" name="図 59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821" y="2656041"/>
              <a:ext cx="393700" cy="596900"/>
            </a:xfrm>
            <a:prstGeom prst="rect">
              <a:avLst/>
            </a:prstGeom>
          </p:spPr>
        </p:pic>
        <p:pic>
          <p:nvPicPr>
            <p:cNvPr id="61" name="図 60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547" y="2656041"/>
              <a:ext cx="393700" cy="596900"/>
            </a:xfrm>
            <a:prstGeom prst="rect">
              <a:avLst/>
            </a:prstGeom>
          </p:spPr>
        </p:pic>
        <p:pic>
          <p:nvPicPr>
            <p:cNvPr id="62" name="図 61" descr="6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7273" y="2656041"/>
              <a:ext cx="393700" cy="596900"/>
            </a:xfrm>
            <a:prstGeom prst="rect">
              <a:avLst/>
            </a:prstGeom>
          </p:spPr>
        </p:pic>
        <p:pic>
          <p:nvPicPr>
            <p:cNvPr id="63" name="図 62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999" y="2656041"/>
              <a:ext cx="393700" cy="596900"/>
            </a:xfrm>
            <a:prstGeom prst="rect">
              <a:avLst/>
            </a:prstGeom>
          </p:spPr>
        </p:pic>
        <p:pic>
          <p:nvPicPr>
            <p:cNvPr id="64" name="図 63" descr="8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729" y="2656041"/>
              <a:ext cx="393700" cy="596900"/>
            </a:xfrm>
            <a:prstGeom prst="rect">
              <a:avLst/>
            </a:prstGeom>
          </p:spPr>
        </p:pic>
        <p:pic>
          <p:nvPicPr>
            <p:cNvPr id="65" name="図 64" descr="8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739" y="2656041"/>
              <a:ext cx="393700" cy="596900"/>
            </a:xfrm>
            <a:prstGeom prst="rect">
              <a:avLst/>
            </a:prstGeom>
          </p:spPr>
        </p:pic>
        <p:pic>
          <p:nvPicPr>
            <p:cNvPr id="66" name="図 65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465" y="2656041"/>
              <a:ext cx="393700" cy="596900"/>
            </a:xfrm>
            <a:prstGeom prst="rect">
              <a:avLst/>
            </a:prstGeom>
          </p:spPr>
        </p:pic>
      </p:grpSp>
      <p:sp>
        <p:nvSpPr>
          <p:cNvPr id="67" name="テキスト ボックス 66"/>
          <p:cNvSpPr txBox="1"/>
          <p:nvPr/>
        </p:nvSpPr>
        <p:spPr>
          <a:xfrm>
            <a:off x="229584" y="3923368"/>
            <a:ext cx="1338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手法の流れ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2634" y="1636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手牌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43910" y="2553479"/>
            <a:ext cx="104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上がり形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 rot="18845176">
            <a:off x="-1074187" y="2097563"/>
            <a:ext cx="289308" cy="83885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8845176">
            <a:off x="-1650359" y="1987463"/>
            <a:ext cx="289308" cy="83885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4584" y="1155042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手数（向聴数）：上がり形</a:t>
            </a:r>
            <a:r>
              <a:rPr lang="en-US" altLang="en-US" dirty="0" smtClean="0"/>
              <a:t>まで</a:t>
            </a:r>
            <a:r>
              <a:rPr lang="ja-JP" altLang="en-US" dirty="0" smtClean="0"/>
              <a:t>に最低限必要な</a:t>
            </a:r>
            <a:r>
              <a:rPr lang="en-US" altLang="en-US" dirty="0" smtClean="0"/>
              <a:t>牌数</a:t>
            </a:r>
            <a:endParaRPr kumimoji="1" lang="ja-JP" altLang="en-US" dirty="0"/>
          </a:p>
        </p:txBody>
      </p:sp>
      <p:grpSp>
        <p:nvGrpSpPr>
          <p:cNvPr id="50" name="図形グループ 49"/>
          <p:cNvGrpSpPr/>
          <p:nvPr/>
        </p:nvGrpSpPr>
        <p:grpSpPr>
          <a:xfrm>
            <a:off x="1419109" y="3134515"/>
            <a:ext cx="5655142" cy="596900"/>
            <a:chOff x="-3118980" y="4457102"/>
            <a:chExt cx="5655142" cy="596900"/>
          </a:xfrm>
        </p:grpSpPr>
        <p:pic>
          <p:nvPicPr>
            <p:cNvPr id="77" name="図 76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0076" y="4457102"/>
              <a:ext cx="393700" cy="596900"/>
            </a:xfrm>
            <a:prstGeom prst="rect">
              <a:avLst/>
            </a:prstGeom>
          </p:spPr>
        </p:pic>
        <p:pic>
          <p:nvPicPr>
            <p:cNvPr id="78" name="図 77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5350" y="4457102"/>
              <a:ext cx="393700" cy="596900"/>
            </a:xfrm>
            <a:prstGeom prst="rect">
              <a:avLst/>
            </a:prstGeom>
          </p:spPr>
        </p:pic>
        <p:pic>
          <p:nvPicPr>
            <p:cNvPr id="79" name="図 78" descr="7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0624" y="4457102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8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898" y="4457102"/>
              <a:ext cx="393700" cy="596900"/>
            </a:xfrm>
            <a:prstGeom prst="rect">
              <a:avLst/>
            </a:prstGeom>
          </p:spPr>
        </p:pic>
        <p:pic>
          <p:nvPicPr>
            <p:cNvPr id="81" name="図 80" descr="9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28" y="4457102"/>
              <a:ext cx="393700" cy="596900"/>
            </a:xfrm>
            <a:prstGeom prst="rect">
              <a:avLst/>
            </a:prstGeom>
          </p:spPr>
        </p:pic>
        <p:pic>
          <p:nvPicPr>
            <p:cNvPr id="82" name="図 81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54" y="4457102"/>
              <a:ext cx="393700" cy="596900"/>
            </a:xfrm>
            <a:prstGeom prst="rect">
              <a:avLst/>
            </a:prstGeom>
          </p:spPr>
        </p:pic>
        <p:pic>
          <p:nvPicPr>
            <p:cNvPr id="83" name="図 82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80" y="4457102"/>
              <a:ext cx="393700" cy="596900"/>
            </a:xfrm>
            <a:prstGeom prst="rect">
              <a:avLst/>
            </a:prstGeom>
          </p:spPr>
        </p:pic>
        <p:pic>
          <p:nvPicPr>
            <p:cNvPr id="84" name="図 83" descr="6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006" y="4457102"/>
              <a:ext cx="393700" cy="596900"/>
            </a:xfrm>
            <a:prstGeom prst="rect">
              <a:avLst/>
            </a:prstGeom>
          </p:spPr>
        </p:pic>
        <p:pic>
          <p:nvPicPr>
            <p:cNvPr id="85" name="図 84" descr="7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732" y="4457102"/>
              <a:ext cx="393700" cy="596900"/>
            </a:xfrm>
            <a:prstGeom prst="rect">
              <a:avLst/>
            </a:prstGeom>
          </p:spPr>
        </p:pic>
        <p:pic>
          <p:nvPicPr>
            <p:cNvPr id="86" name="図 85" descr="8s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462" y="4457102"/>
              <a:ext cx="393700" cy="596900"/>
            </a:xfrm>
            <a:prstGeom prst="rect">
              <a:avLst/>
            </a:prstGeom>
          </p:spPr>
        </p:pic>
        <p:pic>
          <p:nvPicPr>
            <p:cNvPr id="88" name="図 87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4802" y="4457102"/>
              <a:ext cx="393700" cy="596900"/>
            </a:xfrm>
            <a:prstGeom prst="rect">
              <a:avLst/>
            </a:prstGeom>
          </p:spPr>
        </p:pic>
        <p:pic>
          <p:nvPicPr>
            <p:cNvPr id="89" name="図 88" descr="2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18980" y="4457102"/>
              <a:ext cx="393700" cy="596900"/>
            </a:xfrm>
            <a:prstGeom prst="rect">
              <a:avLst/>
            </a:prstGeom>
          </p:spPr>
        </p:pic>
        <p:pic>
          <p:nvPicPr>
            <p:cNvPr id="90" name="図 89" descr="3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14254" y="4457102"/>
              <a:ext cx="393700" cy="596900"/>
            </a:xfrm>
            <a:prstGeom prst="rect">
              <a:avLst/>
            </a:prstGeom>
          </p:spPr>
        </p:pic>
        <p:pic>
          <p:nvPicPr>
            <p:cNvPr id="91" name="図 90" descr="4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09528" y="4457102"/>
              <a:ext cx="393700" cy="596900"/>
            </a:xfrm>
            <a:prstGeom prst="rect">
              <a:avLst/>
            </a:prstGeom>
          </p:spPr>
        </p:pic>
      </p:grpSp>
      <p:sp>
        <p:nvSpPr>
          <p:cNvPr id="92" name="左大かっこ 91"/>
          <p:cNvSpPr/>
          <p:nvPr/>
        </p:nvSpPr>
        <p:spPr>
          <a:xfrm rot="16200000">
            <a:off x="1949335" y="2430484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左大かっこ 92"/>
          <p:cNvSpPr/>
          <p:nvPr/>
        </p:nvSpPr>
        <p:spPr>
          <a:xfrm rot="16200000">
            <a:off x="-802271" y="3153866"/>
            <a:ext cx="112937" cy="1158952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左大かっこ 93"/>
          <p:cNvSpPr/>
          <p:nvPr/>
        </p:nvSpPr>
        <p:spPr>
          <a:xfrm rot="16200000">
            <a:off x="-1023029" y="3850722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左大かっこ 94"/>
          <p:cNvSpPr/>
          <p:nvPr/>
        </p:nvSpPr>
        <p:spPr>
          <a:xfrm rot="16200000">
            <a:off x="1953385" y="3157406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左大かっこ 95"/>
          <p:cNvSpPr/>
          <p:nvPr/>
        </p:nvSpPr>
        <p:spPr>
          <a:xfrm rot="16200000">
            <a:off x="6387059" y="2430484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左大かっこ 96"/>
          <p:cNvSpPr/>
          <p:nvPr/>
        </p:nvSpPr>
        <p:spPr>
          <a:xfrm rot="16200000">
            <a:off x="4376684" y="2430485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左大かっこ 97"/>
          <p:cNvSpPr/>
          <p:nvPr/>
        </p:nvSpPr>
        <p:spPr>
          <a:xfrm rot="16200000">
            <a:off x="6397208" y="3171122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左大かっこ 98"/>
          <p:cNvSpPr/>
          <p:nvPr/>
        </p:nvSpPr>
        <p:spPr>
          <a:xfrm rot="16200000">
            <a:off x="4374386" y="3161053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左大かっこ 99"/>
          <p:cNvSpPr/>
          <p:nvPr/>
        </p:nvSpPr>
        <p:spPr>
          <a:xfrm rot="16200000">
            <a:off x="3174266" y="3173163"/>
            <a:ext cx="112937" cy="1158952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左大かっこ 100"/>
          <p:cNvSpPr/>
          <p:nvPr/>
        </p:nvSpPr>
        <p:spPr>
          <a:xfrm rot="16200000">
            <a:off x="3154445" y="2439145"/>
            <a:ext cx="112937" cy="1158952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左大かっこ 101"/>
          <p:cNvSpPr/>
          <p:nvPr/>
        </p:nvSpPr>
        <p:spPr>
          <a:xfrm rot="16200000">
            <a:off x="5392292" y="3378115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左大かっこ 102"/>
          <p:cNvSpPr/>
          <p:nvPr/>
        </p:nvSpPr>
        <p:spPr>
          <a:xfrm rot="16200000">
            <a:off x="5379362" y="2653732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左大かっこ 103"/>
          <p:cNvSpPr/>
          <p:nvPr/>
        </p:nvSpPr>
        <p:spPr>
          <a:xfrm rot="16200000">
            <a:off x="-810932" y="2571252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左大かっこ 104"/>
          <p:cNvSpPr/>
          <p:nvPr/>
        </p:nvSpPr>
        <p:spPr>
          <a:xfrm rot="16200000">
            <a:off x="4341686" y="1556958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左大かっこ 105"/>
          <p:cNvSpPr/>
          <p:nvPr/>
        </p:nvSpPr>
        <p:spPr>
          <a:xfrm rot="16200000">
            <a:off x="6375077" y="1549820"/>
            <a:ext cx="124085" cy="1165122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左大かっこ 106"/>
          <p:cNvSpPr/>
          <p:nvPr/>
        </p:nvSpPr>
        <p:spPr>
          <a:xfrm rot="16200000">
            <a:off x="5362474" y="1774184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左大かっこ 107"/>
          <p:cNvSpPr/>
          <p:nvPr/>
        </p:nvSpPr>
        <p:spPr>
          <a:xfrm rot="16200000">
            <a:off x="3339132" y="1772177"/>
            <a:ext cx="118958" cy="735799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185700" y="1636306"/>
            <a:ext cx="9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手数</a:t>
            </a:r>
            <a:r>
              <a:rPr lang="ja-JP" altLang="en-US" dirty="0" smtClean="0"/>
              <a:t>：２</a:t>
            </a:r>
            <a:endParaRPr kumimoji="1" lang="ja-JP" altLang="en-US" dirty="0"/>
          </a:p>
        </p:txBody>
      </p:sp>
      <p:grpSp>
        <p:nvGrpSpPr>
          <p:cNvPr id="140" name="図形グループ 139"/>
          <p:cNvGrpSpPr/>
          <p:nvPr/>
        </p:nvGrpSpPr>
        <p:grpSpPr>
          <a:xfrm>
            <a:off x="1390521" y="1524374"/>
            <a:ext cx="5648918" cy="596900"/>
            <a:chOff x="7241959" y="3223550"/>
            <a:chExt cx="5648918" cy="596900"/>
          </a:xfrm>
        </p:grpSpPr>
        <p:pic>
          <p:nvPicPr>
            <p:cNvPr id="110" name="図 109" descr="4m.gif"/>
            <p:cNvPicPr>
              <a:picLocks noChangeAspect="1"/>
            </p:cNvPicPr>
            <p:nvPr/>
          </p:nvPicPr>
          <p:blipFill>
            <a:blip r:embed="rId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959" y="3223550"/>
              <a:ext cx="393700" cy="596900"/>
            </a:xfrm>
            <a:prstGeom prst="rect">
              <a:avLst/>
            </a:prstGeom>
          </p:spPr>
        </p:pic>
        <p:pic>
          <p:nvPicPr>
            <p:cNvPr id="111" name="図 110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207" y="3223550"/>
              <a:ext cx="393700" cy="596900"/>
            </a:xfrm>
            <a:prstGeom prst="rect">
              <a:avLst/>
            </a:prstGeom>
          </p:spPr>
        </p:pic>
        <p:pic>
          <p:nvPicPr>
            <p:cNvPr id="112" name="図 111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455" y="3223550"/>
              <a:ext cx="393700" cy="596900"/>
            </a:xfrm>
            <a:prstGeom prst="rect">
              <a:avLst/>
            </a:prstGeom>
          </p:spPr>
        </p:pic>
        <p:pic>
          <p:nvPicPr>
            <p:cNvPr id="113" name="図 112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703" y="3223550"/>
              <a:ext cx="393700" cy="596900"/>
            </a:xfrm>
            <a:prstGeom prst="rect">
              <a:avLst/>
            </a:prstGeom>
          </p:spPr>
        </p:pic>
        <p:pic>
          <p:nvPicPr>
            <p:cNvPr id="114" name="図 113" descr="6p.gif"/>
            <p:cNvPicPr>
              <a:picLocks noChangeAspect="1"/>
            </p:cNvPicPr>
            <p:nvPr/>
          </p:nvPicPr>
          <p:blipFill>
            <a:blip r:embed="rId6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951" y="3223550"/>
              <a:ext cx="393700" cy="596900"/>
            </a:xfrm>
            <a:prstGeom prst="rect">
              <a:avLst/>
            </a:prstGeom>
          </p:spPr>
        </p:pic>
        <p:pic>
          <p:nvPicPr>
            <p:cNvPr id="115" name="図 114" descr="6p.gif"/>
            <p:cNvPicPr>
              <a:picLocks noChangeAspect="1"/>
            </p:cNvPicPr>
            <p:nvPr/>
          </p:nvPicPr>
          <p:blipFill>
            <a:blip r:embed="rId6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3199" y="3223550"/>
              <a:ext cx="393700" cy="596900"/>
            </a:xfrm>
            <a:prstGeom prst="rect">
              <a:avLst/>
            </a:prstGeom>
          </p:spPr>
        </p:pic>
        <p:pic>
          <p:nvPicPr>
            <p:cNvPr id="116" name="図 115" descr="7p.gif"/>
            <p:cNvPicPr>
              <a:picLocks noChangeAspect="1"/>
            </p:cNvPicPr>
            <p:nvPr/>
          </p:nvPicPr>
          <p:blipFill>
            <a:blip r:embed="rId7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7447" y="3223550"/>
              <a:ext cx="393700" cy="596900"/>
            </a:xfrm>
            <a:prstGeom prst="rect">
              <a:avLst/>
            </a:prstGeom>
          </p:spPr>
        </p:pic>
        <p:pic>
          <p:nvPicPr>
            <p:cNvPr id="117" name="図 116" descr="8p.gif"/>
            <p:cNvPicPr>
              <a:picLocks noChangeAspect="1"/>
            </p:cNvPicPr>
            <p:nvPr/>
          </p:nvPicPr>
          <p:blipFill>
            <a:blip r:embed="rId8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695" y="3223550"/>
              <a:ext cx="393700" cy="596900"/>
            </a:xfrm>
            <a:prstGeom prst="rect">
              <a:avLst/>
            </a:prstGeom>
          </p:spPr>
        </p:pic>
        <p:pic>
          <p:nvPicPr>
            <p:cNvPr id="118" name="図 117" descr="9p.gif"/>
            <p:cNvPicPr>
              <a:picLocks noChangeAspect="1"/>
            </p:cNvPicPr>
            <p:nvPr/>
          </p:nvPicPr>
          <p:blipFill>
            <a:blip r:embed="rId9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943" y="3223550"/>
              <a:ext cx="393700" cy="596900"/>
            </a:xfrm>
            <a:prstGeom prst="rect">
              <a:avLst/>
            </a:prstGeom>
          </p:spPr>
        </p:pic>
        <p:pic>
          <p:nvPicPr>
            <p:cNvPr id="119" name="図 118" descr="4s.gif"/>
            <p:cNvPicPr>
              <a:picLocks noChangeAspect="1"/>
            </p:cNvPicPr>
            <p:nvPr/>
          </p:nvPicPr>
          <p:blipFill>
            <a:blip r:embed="rId10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0191" y="3223550"/>
              <a:ext cx="393700" cy="596900"/>
            </a:xfrm>
            <a:prstGeom prst="rect">
              <a:avLst/>
            </a:prstGeom>
          </p:spPr>
        </p:pic>
        <p:pic>
          <p:nvPicPr>
            <p:cNvPr id="120" name="図 119" descr="4s.gif"/>
            <p:cNvPicPr>
              <a:picLocks noChangeAspect="1"/>
            </p:cNvPicPr>
            <p:nvPr/>
          </p:nvPicPr>
          <p:blipFill>
            <a:blip r:embed="rId10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4439" y="3223550"/>
              <a:ext cx="393700" cy="596900"/>
            </a:xfrm>
            <a:prstGeom prst="rect">
              <a:avLst/>
            </a:prstGeom>
          </p:spPr>
        </p:pic>
        <p:pic>
          <p:nvPicPr>
            <p:cNvPr id="121" name="図 120" descr="6s.gif"/>
            <p:cNvPicPr>
              <a:picLocks noChangeAspect="1"/>
            </p:cNvPicPr>
            <p:nvPr/>
          </p:nvPicPr>
          <p:blipFill>
            <a:blip r:embed="rId11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8687" y="3223550"/>
              <a:ext cx="393700" cy="596900"/>
            </a:xfrm>
            <a:prstGeom prst="rect">
              <a:avLst/>
            </a:prstGeom>
          </p:spPr>
        </p:pic>
        <p:pic>
          <p:nvPicPr>
            <p:cNvPr id="122" name="図 121" descr="7s.gif"/>
            <p:cNvPicPr>
              <a:picLocks noChangeAspect="1"/>
            </p:cNvPicPr>
            <p:nvPr/>
          </p:nvPicPr>
          <p:blipFill>
            <a:blip r:embed="rId12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2935" y="3223550"/>
              <a:ext cx="393700" cy="596900"/>
            </a:xfrm>
            <a:prstGeom prst="rect">
              <a:avLst/>
            </a:prstGeom>
          </p:spPr>
        </p:pic>
        <p:pic>
          <p:nvPicPr>
            <p:cNvPr id="123" name="図 122" descr="8s.gif"/>
            <p:cNvPicPr>
              <a:picLocks noChangeAspect="1"/>
            </p:cNvPicPr>
            <p:nvPr/>
          </p:nvPicPr>
          <p:blipFill>
            <a:blip r:embed="rId1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7177" y="3223550"/>
              <a:ext cx="393700" cy="596900"/>
            </a:xfrm>
            <a:prstGeom prst="rect">
              <a:avLst/>
            </a:prstGeom>
          </p:spPr>
        </p:pic>
      </p:grpSp>
      <p:grpSp>
        <p:nvGrpSpPr>
          <p:cNvPr id="139" name="図形グループ 138"/>
          <p:cNvGrpSpPr/>
          <p:nvPr/>
        </p:nvGrpSpPr>
        <p:grpSpPr>
          <a:xfrm>
            <a:off x="1395792" y="1524374"/>
            <a:ext cx="5648918" cy="596900"/>
            <a:chOff x="7185700" y="2273674"/>
            <a:chExt cx="5648918" cy="596900"/>
          </a:xfrm>
        </p:grpSpPr>
        <p:pic>
          <p:nvPicPr>
            <p:cNvPr id="125" name="図 124" descr="4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700" y="2273674"/>
              <a:ext cx="393700" cy="596900"/>
            </a:xfrm>
            <a:prstGeom prst="rect">
              <a:avLst/>
            </a:prstGeom>
          </p:spPr>
        </p:pic>
        <p:pic>
          <p:nvPicPr>
            <p:cNvPr id="126" name="図 125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948" y="2273674"/>
              <a:ext cx="393700" cy="596900"/>
            </a:xfrm>
            <a:prstGeom prst="rect">
              <a:avLst/>
            </a:prstGeom>
          </p:spPr>
        </p:pic>
        <p:pic>
          <p:nvPicPr>
            <p:cNvPr id="127" name="図 126" descr="6m.gif"/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4196" y="2273674"/>
              <a:ext cx="393700" cy="596900"/>
            </a:xfrm>
            <a:prstGeom prst="rect">
              <a:avLst/>
            </a:prstGeom>
          </p:spPr>
        </p:pic>
        <p:pic>
          <p:nvPicPr>
            <p:cNvPr id="128" name="図 127" descr="7m.gif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444" y="2273674"/>
              <a:ext cx="393700" cy="596900"/>
            </a:xfrm>
            <a:prstGeom prst="rect">
              <a:avLst/>
            </a:prstGeom>
          </p:spPr>
        </p:pic>
        <p:pic>
          <p:nvPicPr>
            <p:cNvPr id="129" name="図 128" descr="6p.gif"/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2692" y="2273674"/>
              <a:ext cx="393700" cy="596900"/>
            </a:xfrm>
            <a:prstGeom prst="rect">
              <a:avLst/>
            </a:prstGeom>
          </p:spPr>
        </p:pic>
        <p:pic>
          <p:nvPicPr>
            <p:cNvPr id="130" name="図 129" descr="6p.gif"/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6940" y="2273674"/>
              <a:ext cx="393700" cy="596900"/>
            </a:xfrm>
            <a:prstGeom prst="rect">
              <a:avLst/>
            </a:prstGeom>
          </p:spPr>
        </p:pic>
        <p:pic>
          <p:nvPicPr>
            <p:cNvPr id="131" name="図 130" descr="7p.gif"/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1188" y="2273674"/>
              <a:ext cx="393700" cy="596900"/>
            </a:xfrm>
            <a:prstGeom prst="rect">
              <a:avLst/>
            </a:prstGeom>
          </p:spPr>
        </p:pic>
        <p:pic>
          <p:nvPicPr>
            <p:cNvPr id="132" name="図 131" descr="8p.gif"/>
            <p:cNvPicPr>
              <a:picLocks noChangeAspect="1"/>
            </p:cNvPicPr>
            <p:nvPr/>
          </p:nvPicPr>
          <p:blipFill>
            <a:blip r:embed="rId8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5436" y="2273674"/>
              <a:ext cx="393700" cy="596900"/>
            </a:xfrm>
            <a:prstGeom prst="rect">
              <a:avLst/>
            </a:prstGeom>
          </p:spPr>
        </p:pic>
        <p:pic>
          <p:nvPicPr>
            <p:cNvPr id="133" name="図 132" descr="9p.gif"/>
            <p:cNvPicPr>
              <a:picLocks noChangeAspect="1"/>
            </p:cNvPicPr>
            <p:nvPr/>
          </p:nvPicPr>
          <p:blipFill>
            <a:blip r:embed="rId9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684" y="2273674"/>
              <a:ext cx="393700" cy="596900"/>
            </a:xfrm>
            <a:prstGeom prst="rect">
              <a:avLst/>
            </a:prstGeom>
          </p:spPr>
        </p:pic>
        <p:pic>
          <p:nvPicPr>
            <p:cNvPr id="134" name="図 133" descr="4s.gif"/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3932" y="2273674"/>
              <a:ext cx="393700" cy="596900"/>
            </a:xfrm>
            <a:prstGeom prst="rect">
              <a:avLst/>
            </a:prstGeom>
          </p:spPr>
        </p:pic>
        <p:pic>
          <p:nvPicPr>
            <p:cNvPr id="135" name="図 134" descr="4s.gif"/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180" y="2273674"/>
              <a:ext cx="393700" cy="596900"/>
            </a:xfrm>
            <a:prstGeom prst="rect">
              <a:avLst/>
            </a:prstGeom>
          </p:spPr>
        </p:pic>
        <p:pic>
          <p:nvPicPr>
            <p:cNvPr id="136" name="図 135" descr="6s.gif"/>
            <p:cNvPicPr>
              <a:picLocks noChangeAspect="1"/>
            </p:cNvPicPr>
            <p:nvPr/>
          </p:nvPicPr>
          <p:blipFill>
            <a:blip r:embed="rId11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428" y="2273674"/>
              <a:ext cx="393700" cy="596900"/>
            </a:xfrm>
            <a:prstGeom prst="rect">
              <a:avLst/>
            </a:prstGeom>
          </p:spPr>
        </p:pic>
        <p:pic>
          <p:nvPicPr>
            <p:cNvPr id="137" name="図 136" descr="7s.gif"/>
            <p:cNvPicPr>
              <a:picLocks noChangeAspect="1"/>
            </p:cNvPicPr>
            <p:nvPr/>
          </p:nvPicPr>
          <p:blipFill>
            <a:blip r:embed="rId1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6676" y="2273674"/>
              <a:ext cx="393700" cy="596900"/>
            </a:xfrm>
            <a:prstGeom prst="rect">
              <a:avLst/>
            </a:prstGeom>
          </p:spPr>
        </p:pic>
        <p:pic>
          <p:nvPicPr>
            <p:cNvPr id="138" name="図 137" descr="8s.gif"/>
            <p:cNvPicPr>
              <a:picLocks noChangeAspect="1"/>
            </p:cNvPicPr>
            <p:nvPr/>
          </p:nvPicPr>
          <p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0918" y="2273674"/>
              <a:ext cx="393700" cy="596900"/>
            </a:xfrm>
            <a:prstGeom prst="rect">
              <a:avLst/>
            </a:prstGeom>
          </p:spPr>
        </p:pic>
      </p:grpSp>
      <p:grpSp>
        <p:nvGrpSpPr>
          <p:cNvPr id="157" name="図形グループ 156"/>
          <p:cNvGrpSpPr/>
          <p:nvPr/>
        </p:nvGrpSpPr>
        <p:grpSpPr>
          <a:xfrm>
            <a:off x="1408083" y="2406869"/>
            <a:ext cx="5655142" cy="596900"/>
            <a:chOff x="8103114" y="2315810"/>
            <a:chExt cx="5655142" cy="596900"/>
          </a:xfrm>
        </p:grpSpPr>
        <p:pic>
          <p:nvPicPr>
            <p:cNvPr id="142" name="図 141" descr="6m.gif"/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114" y="2315810"/>
              <a:ext cx="393700" cy="596900"/>
            </a:xfrm>
            <a:prstGeom prst="rect">
              <a:avLst/>
            </a:prstGeom>
          </p:spPr>
        </p:pic>
        <p:pic>
          <p:nvPicPr>
            <p:cNvPr id="143" name="図 142" descr="7m.gif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840" y="2315810"/>
              <a:ext cx="393700" cy="596900"/>
            </a:xfrm>
            <a:prstGeom prst="rect">
              <a:avLst/>
            </a:prstGeom>
          </p:spPr>
        </p:pic>
        <p:pic>
          <p:nvPicPr>
            <p:cNvPr id="144" name="図 143" descr="6p.gif"/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2018" y="2315810"/>
              <a:ext cx="393700" cy="596900"/>
            </a:xfrm>
            <a:prstGeom prst="rect">
              <a:avLst/>
            </a:prstGeom>
          </p:spPr>
        </p:pic>
        <p:pic>
          <p:nvPicPr>
            <p:cNvPr id="145" name="図 144" descr="6p.gif"/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6744" y="2315810"/>
              <a:ext cx="393700" cy="596900"/>
            </a:xfrm>
            <a:prstGeom prst="rect">
              <a:avLst/>
            </a:prstGeom>
          </p:spPr>
        </p:pic>
        <p:pic>
          <p:nvPicPr>
            <p:cNvPr id="146" name="図 145" descr="7p.gif"/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1470" y="2315810"/>
              <a:ext cx="393700" cy="596900"/>
            </a:xfrm>
            <a:prstGeom prst="rect">
              <a:avLst/>
            </a:prstGeom>
          </p:spPr>
        </p:pic>
        <p:pic>
          <p:nvPicPr>
            <p:cNvPr id="147" name="図 146" descr="8p.gif"/>
            <p:cNvPicPr>
              <a:picLocks noChangeAspect="1"/>
            </p:cNvPicPr>
            <p:nvPr/>
          </p:nvPicPr>
          <p:blipFill>
            <a:blip r:embed="rId8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6196" y="2315810"/>
              <a:ext cx="393700" cy="596900"/>
            </a:xfrm>
            <a:prstGeom prst="rect">
              <a:avLst/>
            </a:prstGeom>
          </p:spPr>
        </p:pic>
        <p:pic>
          <p:nvPicPr>
            <p:cNvPr id="148" name="図 147" descr="9p.gif"/>
            <p:cNvPicPr>
              <a:picLocks noChangeAspect="1"/>
            </p:cNvPicPr>
            <p:nvPr/>
          </p:nvPicPr>
          <p:blipFill>
            <a:blip r:embed="rId9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0922" y="2315810"/>
              <a:ext cx="393700" cy="596900"/>
            </a:xfrm>
            <a:prstGeom prst="rect">
              <a:avLst/>
            </a:prstGeom>
          </p:spPr>
        </p:pic>
        <p:pic>
          <p:nvPicPr>
            <p:cNvPr id="149" name="図 148" descr="4s.gif"/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648" y="2315810"/>
              <a:ext cx="393700" cy="596900"/>
            </a:xfrm>
            <a:prstGeom prst="rect">
              <a:avLst/>
            </a:prstGeom>
          </p:spPr>
        </p:pic>
        <p:pic>
          <p:nvPicPr>
            <p:cNvPr id="150" name="図 149" descr="4s.gif"/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374" y="2315810"/>
              <a:ext cx="393700" cy="596900"/>
            </a:xfrm>
            <a:prstGeom prst="rect">
              <a:avLst/>
            </a:prstGeom>
          </p:spPr>
        </p:pic>
        <p:pic>
          <p:nvPicPr>
            <p:cNvPr id="151" name="図 150" descr="6s.gif"/>
            <p:cNvPicPr>
              <a:picLocks noChangeAspect="1"/>
            </p:cNvPicPr>
            <p:nvPr/>
          </p:nvPicPr>
          <p:blipFill>
            <a:blip r:embed="rId11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5100" y="2315810"/>
              <a:ext cx="393700" cy="596900"/>
            </a:xfrm>
            <a:prstGeom prst="rect">
              <a:avLst/>
            </a:prstGeom>
          </p:spPr>
        </p:pic>
        <p:pic>
          <p:nvPicPr>
            <p:cNvPr id="152" name="図 151" descr="7s.gif"/>
            <p:cNvPicPr>
              <a:picLocks noChangeAspect="1"/>
            </p:cNvPicPr>
            <p:nvPr/>
          </p:nvPicPr>
          <p:blipFill>
            <a:blip r:embed="rId1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826" y="2315810"/>
              <a:ext cx="393700" cy="596900"/>
            </a:xfrm>
            <a:prstGeom prst="rect">
              <a:avLst/>
            </a:prstGeom>
          </p:spPr>
        </p:pic>
        <p:pic>
          <p:nvPicPr>
            <p:cNvPr id="153" name="図 152" descr="8s.gif"/>
            <p:cNvPicPr>
              <a:picLocks noChangeAspect="1"/>
            </p:cNvPicPr>
            <p:nvPr/>
          </p:nvPicPr>
          <p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4556" y="2315810"/>
              <a:ext cx="393700" cy="596900"/>
            </a:xfrm>
            <a:prstGeom prst="rect">
              <a:avLst/>
            </a:prstGeom>
          </p:spPr>
        </p:pic>
        <p:pic>
          <p:nvPicPr>
            <p:cNvPr id="154" name="図 153" descr="8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2566" y="2315810"/>
              <a:ext cx="393700" cy="596900"/>
            </a:xfrm>
            <a:prstGeom prst="rect">
              <a:avLst/>
            </a:prstGeom>
          </p:spPr>
        </p:pic>
        <p:pic>
          <p:nvPicPr>
            <p:cNvPr id="155" name="図 154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7292" y="2315810"/>
              <a:ext cx="393700" cy="596900"/>
            </a:xfrm>
            <a:prstGeom prst="rect">
              <a:avLst/>
            </a:prstGeom>
          </p:spPr>
        </p:pic>
      </p:grpSp>
      <p:grpSp>
        <p:nvGrpSpPr>
          <p:cNvPr id="173" name="図形グループ 172"/>
          <p:cNvGrpSpPr/>
          <p:nvPr/>
        </p:nvGrpSpPr>
        <p:grpSpPr>
          <a:xfrm>
            <a:off x="1413594" y="3134515"/>
            <a:ext cx="5655142" cy="596900"/>
            <a:chOff x="7241959" y="2690015"/>
            <a:chExt cx="5655142" cy="596900"/>
          </a:xfrm>
        </p:grpSpPr>
        <p:pic>
          <p:nvPicPr>
            <p:cNvPr id="159" name="図 158" descr="6p.gif"/>
            <p:cNvPicPr>
              <a:picLocks noChangeAspect="1"/>
            </p:cNvPicPr>
            <p:nvPr/>
          </p:nvPicPr>
          <p:blipFill>
            <a:blip r:embed="rId6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863" y="2690015"/>
              <a:ext cx="393700" cy="596900"/>
            </a:xfrm>
            <a:prstGeom prst="rect">
              <a:avLst/>
            </a:prstGeom>
          </p:spPr>
        </p:pic>
        <p:pic>
          <p:nvPicPr>
            <p:cNvPr id="160" name="図 159" descr="6p.gif"/>
            <p:cNvPicPr>
              <a:picLocks noChangeAspect="1"/>
            </p:cNvPicPr>
            <p:nvPr/>
          </p:nvPicPr>
          <p:blipFill>
            <a:blip r:embed="rId6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589" y="2690015"/>
              <a:ext cx="393700" cy="596900"/>
            </a:xfrm>
            <a:prstGeom prst="rect">
              <a:avLst/>
            </a:prstGeom>
          </p:spPr>
        </p:pic>
        <p:pic>
          <p:nvPicPr>
            <p:cNvPr id="161" name="図 160" descr="7p.gif"/>
            <p:cNvPicPr>
              <a:picLocks noChangeAspect="1"/>
            </p:cNvPicPr>
            <p:nvPr/>
          </p:nvPicPr>
          <p:blipFill>
            <a:blip r:embed="rId7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315" y="2690015"/>
              <a:ext cx="393700" cy="596900"/>
            </a:xfrm>
            <a:prstGeom prst="rect">
              <a:avLst/>
            </a:prstGeom>
          </p:spPr>
        </p:pic>
        <p:pic>
          <p:nvPicPr>
            <p:cNvPr id="162" name="図 161" descr="8p.gif"/>
            <p:cNvPicPr>
              <a:picLocks noChangeAspect="1"/>
            </p:cNvPicPr>
            <p:nvPr/>
          </p:nvPicPr>
          <p:blipFill>
            <a:blip r:embed="rId8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5041" y="2690015"/>
              <a:ext cx="393700" cy="596900"/>
            </a:xfrm>
            <a:prstGeom prst="rect">
              <a:avLst/>
            </a:prstGeom>
          </p:spPr>
        </p:pic>
        <p:pic>
          <p:nvPicPr>
            <p:cNvPr id="163" name="図 162" descr="9p.gif"/>
            <p:cNvPicPr>
              <a:picLocks noChangeAspect="1"/>
            </p:cNvPicPr>
            <p:nvPr/>
          </p:nvPicPr>
          <p:blipFill>
            <a:blip r:embed="rId9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9767" y="2690015"/>
              <a:ext cx="393700" cy="596900"/>
            </a:xfrm>
            <a:prstGeom prst="rect">
              <a:avLst/>
            </a:prstGeom>
          </p:spPr>
        </p:pic>
        <p:pic>
          <p:nvPicPr>
            <p:cNvPr id="164" name="図 163" descr="4s.gif"/>
            <p:cNvPicPr>
              <a:picLocks noChangeAspect="1"/>
            </p:cNvPicPr>
            <p:nvPr/>
          </p:nvPicPr>
          <p:blipFill>
            <a:blip r:embed="rId10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4493" y="2690015"/>
              <a:ext cx="393700" cy="596900"/>
            </a:xfrm>
            <a:prstGeom prst="rect">
              <a:avLst/>
            </a:prstGeom>
          </p:spPr>
        </p:pic>
        <p:pic>
          <p:nvPicPr>
            <p:cNvPr id="165" name="図 164" descr="4s.gif"/>
            <p:cNvPicPr>
              <a:picLocks noChangeAspect="1"/>
            </p:cNvPicPr>
            <p:nvPr/>
          </p:nvPicPr>
          <p:blipFill>
            <a:blip r:embed="rId10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219" y="2690015"/>
              <a:ext cx="393700" cy="596900"/>
            </a:xfrm>
            <a:prstGeom prst="rect">
              <a:avLst/>
            </a:prstGeom>
          </p:spPr>
        </p:pic>
        <p:pic>
          <p:nvPicPr>
            <p:cNvPr id="166" name="図 165" descr="6s.gif"/>
            <p:cNvPicPr>
              <a:picLocks noChangeAspect="1"/>
            </p:cNvPicPr>
            <p:nvPr/>
          </p:nvPicPr>
          <p:blipFill>
            <a:blip r:embed="rId11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3945" y="2690015"/>
              <a:ext cx="393700" cy="596900"/>
            </a:xfrm>
            <a:prstGeom prst="rect">
              <a:avLst/>
            </a:prstGeom>
          </p:spPr>
        </p:pic>
        <p:pic>
          <p:nvPicPr>
            <p:cNvPr id="167" name="図 166" descr="7s.gif"/>
            <p:cNvPicPr>
              <a:picLocks noChangeAspect="1"/>
            </p:cNvPicPr>
            <p:nvPr/>
          </p:nvPicPr>
          <p:blipFill>
            <a:blip r:embed="rId12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8671" y="2690015"/>
              <a:ext cx="393700" cy="596900"/>
            </a:xfrm>
            <a:prstGeom prst="rect">
              <a:avLst/>
            </a:prstGeom>
          </p:spPr>
        </p:pic>
        <p:pic>
          <p:nvPicPr>
            <p:cNvPr id="168" name="図 167" descr="8s.gif"/>
            <p:cNvPicPr>
              <a:picLocks noChangeAspect="1"/>
            </p:cNvPicPr>
            <p:nvPr/>
          </p:nvPicPr>
          <p:blipFill>
            <a:blip r:embed="rId1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401" y="2690015"/>
              <a:ext cx="393700" cy="596900"/>
            </a:xfrm>
            <a:prstGeom prst="rect">
              <a:avLst/>
            </a:prstGeom>
          </p:spPr>
        </p:pic>
        <p:pic>
          <p:nvPicPr>
            <p:cNvPr id="169" name="図 168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137" y="2690015"/>
              <a:ext cx="393700" cy="596900"/>
            </a:xfrm>
            <a:prstGeom prst="rect">
              <a:avLst/>
            </a:prstGeom>
          </p:spPr>
        </p:pic>
        <p:pic>
          <p:nvPicPr>
            <p:cNvPr id="170" name="図 169" descr="2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959" y="2690015"/>
              <a:ext cx="393700" cy="596900"/>
            </a:xfrm>
            <a:prstGeom prst="rect">
              <a:avLst/>
            </a:prstGeom>
          </p:spPr>
        </p:pic>
        <p:pic>
          <p:nvPicPr>
            <p:cNvPr id="171" name="図 170" descr="3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685" y="2690015"/>
              <a:ext cx="393700" cy="596900"/>
            </a:xfrm>
            <a:prstGeom prst="rect">
              <a:avLst/>
            </a:prstGeom>
          </p:spPr>
        </p:pic>
        <p:pic>
          <p:nvPicPr>
            <p:cNvPr id="172" name="図 171" descr="4m.gif"/>
            <p:cNvPicPr>
              <a:picLocks noChangeAspect="1"/>
            </p:cNvPicPr>
            <p:nvPr/>
          </p:nvPicPr>
          <p:blipFill>
            <a:blip r:embed="rId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411" y="2690015"/>
              <a:ext cx="393700" cy="596900"/>
            </a:xfrm>
            <a:prstGeom prst="rect">
              <a:avLst/>
            </a:prstGeom>
          </p:spPr>
        </p:pic>
      </p:grpSp>
      <p:sp>
        <p:nvSpPr>
          <p:cNvPr id="174" name="スライド番号プレースホルダー 1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8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grpSp>
        <p:nvGrpSpPr>
          <p:cNvPr id="188" name="図形グループ 187"/>
          <p:cNvGrpSpPr/>
          <p:nvPr/>
        </p:nvGrpSpPr>
        <p:grpSpPr>
          <a:xfrm>
            <a:off x="1616092" y="5292469"/>
            <a:ext cx="2764737" cy="596900"/>
            <a:chOff x="1616092" y="5292469"/>
            <a:chExt cx="2764737" cy="596900"/>
          </a:xfrm>
        </p:grpSpPr>
        <p:pic>
          <p:nvPicPr>
            <p:cNvPr id="23" name="図 22" descr="4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092" y="5292469"/>
              <a:ext cx="393700" cy="596900"/>
            </a:xfrm>
            <a:prstGeom prst="rect">
              <a:avLst/>
            </a:prstGeom>
          </p:spPr>
        </p:pic>
        <p:pic>
          <p:nvPicPr>
            <p:cNvPr id="24" name="図 23" descr="6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299" y="5292469"/>
              <a:ext cx="393700" cy="596900"/>
            </a:xfrm>
            <a:prstGeom prst="rect">
              <a:avLst/>
            </a:prstGeom>
          </p:spPr>
        </p:pic>
        <p:pic>
          <p:nvPicPr>
            <p:cNvPr id="25" name="図 24" descr="7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506" y="5292469"/>
              <a:ext cx="393700" cy="596900"/>
            </a:xfrm>
            <a:prstGeom prst="rect">
              <a:avLst/>
            </a:prstGeom>
          </p:spPr>
        </p:pic>
        <p:pic>
          <p:nvPicPr>
            <p:cNvPr id="26" name="図 25" descr="6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713" y="5292469"/>
              <a:ext cx="393700" cy="596900"/>
            </a:xfrm>
            <a:prstGeom prst="rect">
              <a:avLst/>
            </a:prstGeom>
          </p:spPr>
        </p:pic>
        <p:pic>
          <p:nvPicPr>
            <p:cNvPr id="27" name="図 26" descr="4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129" y="5292469"/>
              <a:ext cx="393700" cy="596900"/>
            </a:xfrm>
            <a:prstGeom prst="rect">
              <a:avLst/>
            </a:prstGeom>
          </p:spPr>
        </p:pic>
        <p:pic>
          <p:nvPicPr>
            <p:cNvPr id="187" name="図 186" descr="9p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920" y="5292469"/>
              <a:ext cx="393700" cy="59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92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9" grpId="0" animBg="1"/>
      <p:bldP spid="33" grpId="0"/>
      <p:bldP spid="34" grpId="0"/>
      <p:bldP spid="35" grpId="0" animBg="1"/>
      <p:bldP spid="67" grpId="0" animBg="1"/>
      <p:bldP spid="95" grpId="0" animBg="1"/>
      <p:bldP spid="98" grpId="0" animBg="1"/>
      <p:bldP spid="99" grpId="0" animBg="1"/>
      <p:bldP spid="100" grpId="0" animBg="1"/>
      <p:bldP spid="102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角丸四角形 142"/>
          <p:cNvSpPr/>
          <p:nvPr/>
        </p:nvSpPr>
        <p:spPr>
          <a:xfrm>
            <a:off x="253438" y="3155038"/>
            <a:ext cx="7586458" cy="3023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モンテカルロ</a:t>
            </a:r>
            <a:r>
              <a:rPr kumimoji="1" lang="ja-JP" altLang="en-US" dirty="0" smtClean="0"/>
              <a:t>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789" y="3036298"/>
            <a:ext cx="13496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プレイアウト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93" y="1675996"/>
            <a:ext cx="580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プレイアウトを繰り返し行う</a:t>
            </a:r>
            <a:r>
              <a:rPr lang="en-US" altLang="ja-JP" dirty="0" smtClean="0">
                <a:latin typeface="+mn-ea"/>
              </a:rPr>
              <a:t>→</a:t>
            </a:r>
            <a:r>
              <a:rPr lang="ja-JP" altLang="en-US" dirty="0" smtClean="0"/>
              <a:t>不要度が最も高い牌を捨てる</a:t>
            </a:r>
            <a:endParaRPr kumimoji="1" lang="ja-JP" altLang="en-US" dirty="0"/>
          </a:p>
        </p:txBody>
      </p:sp>
      <p:pic>
        <p:nvPicPr>
          <p:cNvPr id="109" name="図 108" descr="1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8" y="3792394"/>
            <a:ext cx="393700" cy="5969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35675" y="3936189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を捨てる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2778" y="4850959"/>
            <a:ext cx="288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ランダムに牌が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枚配られる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02778" y="5671103"/>
            <a:ext cx="26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ランダムに牌を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枚捨てる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>
            <a:off x="1034679" y="4389294"/>
            <a:ext cx="292785" cy="4616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下矢印 143"/>
          <p:cNvSpPr/>
          <p:nvPr/>
        </p:nvSpPr>
        <p:spPr>
          <a:xfrm>
            <a:off x="1054895" y="5209438"/>
            <a:ext cx="292785" cy="4616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カーブ矢印 19"/>
          <p:cNvSpPr/>
          <p:nvPr/>
        </p:nvSpPr>
        <p:spPr>
          <a:xfrm rot="10800000">
            <a:off x="3375175" y="4850956"/>
            <a:ext cx="829844" cy="109693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曲折矢印 20"/>
          <p:cNvSpPr/>
          <p:nvPr/>
        </p:nvSpPr>
        <p:spPr>
          <a:xfrm>
            <a:off x="4205019" y="4426596"/>
            <a:ext cx="1151022" cy="75435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20249" y="4187830"/>
            <a:ext cx="18143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上がれた</a:t>
            </a:r>
            <a:r>
              <a:rPr lang="ja-JP" altLang="en-US" sz="2400" dirty="0" smtClean="0"/>
              <a:t>！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報酬</a:t>
            </a:r>
            <a:r>
              <a:rPr lang="en-US" altLang="ja-JP" sz="2400" dirty="0" smtClean="0"/>
              <a:t>:1500</a:t>
            </a:r>
            <a:r>
              <a:rPr lang="ja-JP" altLang="en-US" sz="2400" dirty="0" smtClean="0"/>
              <a:t>点</a:t>
            </a:r>
            <a:endParaRPr kumimoji="1" lang="ja-JP" altLang="en-US" sz="24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904866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502219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099572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696925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294278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3891631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488984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5086337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683690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6281043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878396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475749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8670450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8073102" y="2677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pic>
        <p:nvPicPr>
          <p:cNvPr id="160" name="図 159" descr="3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72" y="2099181"/>
            <a:ext cx="393700" cy="596900"/>
          </a:xfrm>
          <a:prstGeom prst="rect">
            <a:avLst/>
          </a:prstGeom>
        </p:spPr>
      </p:pic>
      <p:pic>
        <p:nvPicPr>
          <p:cNvPr id="161" name="図 160" descr="7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28" y="2099181"/>
            <a:ext cx="393700" cy="596900"/>
          </a:xfrm>
          <a:prstGeom prst="rect">
            <a:avLst/>
          </a:prstGeom>
        </p:spPr>
      </p:pic>
      <p:pic>
        <p:nvPicPr>
          <p:cNvPr id="162" name="図 161" descr="6p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84" y="2099181"/>
            <a:ext cx="393700" cy="596900"/>
          </a:xfrm>
          <a:prstGeom prst="rect">
            <a:avLst/>
          </a:prstGeom>
        </p:spPr>
      </p:pic>
      <p:pic>
        <p:nvPicPr>
          <p:cNvPr id="163" name="図 162" descr="6p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0" y="2099181"/>
            <a:ext cx="393700" cy="596900"/>
          </a:xfrm>
          <a:prstGeom prst="rect">
            <a:avLst/>
          </a:prstGeom>
        </p:spPr>
      </p:pic>
      <p:pic>
        <p:nvPicPr>
          <p:cNvPr id="164" name="図 163" descr="7p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6" y="2099181"/>
            <a:ext cx="393700" cy="596900"/>
          </a:xfrm>
          <a:prstGeom prst="rect">
            <a:avLst/>
          </a:prstGeom>
        </p:spPr>
      </p:pic>
      <p:pic>
        <p:nvPicPr>
          <p:cNvPr id="165" name="図 164" descr="8p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2" y="2099181"/>
            <a:ext cx="393700" cy="596900"/>
          </a:xfrm>
          <a:prstGeom prst="rect">
            <a:avLst/>
          </a:prstGeom>
        </p:spPr>
      </p:pic>
      <p:pic>
        <p:nvPicPr>
          <p:cNvPr id="166" name="図 165" descr="9p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08" y="2099181"/>
            <a:ext cx="393700" cy="596900"/>
          </a:xfrm>
          <a:prstGeom prst="rect">
            <a:avLst/>
          </a:prstGeom>
        </p:spPr>
      </p:pic>
      <p:pic>
        <p:nvPicPr>
          <p:cNvPr id="167" name="図 166" descr="4s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64" y="2099181"/>
            <a:ext cx="393700" cy="596900"/>
          </a:xfrm>
          <a:prstGeom prst="rect">
            <a:avLst/>
          </a:prstGeom>
        </p:spPr>
      </p:pic>
      <p:pic>
        <p:nvPicPr>
          <p:cNvPr id="168" name="図 167" descr="4s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0" y="2099181"/>
            <a:ext cx="393700" cy="596900"/>
          </a:xfrm>
          <a:prstGeom prst="rect">
            <a:avLst/>
          </a:prstGeom>
        </p:spPr>
      </p:pic>
      <p:pic>
        <p:nvPicPr>
          <p:cNvPr id="169" name="図 168" descr="6s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76" y="2099181"/>
            <a:ext cx="393700" cy="596900"/>
          </a:xfrm>
          <a:prstGeom prst="rect">
            <a:avLst/>
          </a:prstGeom>
        </p:spPr>
      </p:pic>
      <p:pic>
        <p:nvPicPr>
          <p:cNvPr id="170" name="図 169" descr="7s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32" y="2099181"/>
            <a:ext cx="393700" cy="596900"/>
          </a:xfrm>
          <a:prstGeom prst="rect">
            <a:avLst/>
          </a:prstGeom>
        </p:spPr>
      </p:pic>
      <p:pic>
        <p:nvPicPr>
          <p:cNvPr id="171" name="図 170" descr="8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3" y="2099181"/>
            <a:ext cx="393700" cy="596900"/>
          </a:xfrm>
          <a:prstGeom prst="rect">
            <a:avLst/>
          </a:prstGeom>
        </p:spPr>
      </p:pic>
      <p:pic>
        <p:nvPicPr>
          <p:cNvPr id="172" name="図 171" descr="1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0" y="2099181"/>
            <a:ext cx="393700" cy="596900"/>
          </a:xfrm>
          <a:prstGeom prst="rect">
            <a:avLst/>
          </a:prstGeom>
        </p:spPr>
      </p:pic>
      <p:pic>
        <p:nvPicPr>
          <p:cNvPr id="173" name="図 172" descr="2m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6" y="2099181"/>
            <a:ext cx="393700" cy="596900"/>
          </a:xfrm>
          <a:prstGeom prst="rect">
            <a:avLst/>
          </a:prstGeom>
        </p:spPr>
      </p:pic>
      <p:sp>
        <p:nvSpPr>
          <p:cNvPr id="174" name="テキスト ボックス 173"/>
          <p:cNvSpPr txBox="1"/>
          <p:nvPr/>
        </p:nvSpPr>
        <p:spPr>
          <a:xfrm>
            <a:off x="672762" y="267735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1500</a:t>
            </a:r>
            <a:endParaRPr kumimoji="1" lang="ja-JP" altLang="en-US" dirty="0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1680878" y="3294631"/>
            <a:ext cx="5643959" cy="596900"/>
            <a:chOff x="1680878" y="3294631"/>
            <a:chExt cx="5643959" cy="596900"/>
          </a:xfrm>
        </p:grpSpPr>
        <p:pic>
          <p:nvPicPr>
            <p:cNvPr id="67" name="図 66" descr="3m.gif"/>
            <p:cNvPicPr>
              <a:picLocks noChangeAspect="1"/>
            </p:cNvPicPr>
            <p:nvPr/>
          </p:nvPicPr>
          <p:blipFill>
            <a:blip r:embed="rId4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610" y="3294631"/>
              <a:ext cx="393700" cy="596900"/>
            </a:xfrm>
            <a:prstGeom prst="rect">
              <a:avLst/>
            </a:prstGeom>
          </p:spPr>
        </p:pic>
        <p:pic>
          <p:nvPicPr>
            <p:cNvPr id="68" name="図 67" descr="7m.gif"/>
            <p:cNvPicPr>
              <a:picLocks noChangeAspect="1"/>
            </p:cNvPicPr>
            <p:nvPr/>
          </p:nvPicPr>
          <p:blipFill>
            <a:blip r:embed="rId5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476" y="3294631"/>
              <a:ext cx="393700" cy="596900"/>
            </a:xfrm>
            <a:prstGeom prst="rect">
              <a:avLst/>
            </a:prstGeom>
          </p:spPr>
        </p:pic>
        <p:pic>
          <p:nvPicPr>
            <p:cNvPr id="69" name="図 68" descr="6p.gif"/>
            <p:cNvPicPr>
              <a:picLocks noChangeAspect="1"/>
            </p:cNvPicPr>
            <p:nvPr/>
          </p:nvPicPr>
          <p:blipFill>
            <a:blip r:embed="rId6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42" y="3294631"/>
              <a:ext cx="393700" cy="596900"/>
            </a:xfrm>
            <a:prstGeom prst="rect">
              <a:avLst/>
            </a:prstGeom>
          </p:spPr>
        </p:pic>
        <p:pic>
          <p:nvPicPr>
            <p:cNvPr id="70" name="図 69" descr="6p.gif"/>
            <p:cNvPicPr>
              <a:picLocks noChangeAspect="1"/>
            </p:cNvPicPr>
            <p:nvPr/>
          </p:nvPicPr>
          <p:blipFill>
            <a:blip r:embed="rId6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208" y="3294631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7p.gif"/>
            <p:cNvPicPr>
              <a:picLocks noChangeAspect="1"/>
            </p:cNvPicPr>
            <p:nvPr/>
          </p:nvPicPr>
          <p:blipFill>
            <a:blip r:embed="rId7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074" y="3294631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8p.gif"/>
            <p:cNvPicPr>
              <a:picLocks noChangeAspect="1"/>
            </p:cNvPicPr>
            <p:nvPr/>
          </p:nvPicPr>
          <p:blipFill>
            <a:blip r:embed="rId8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40" y="3294631"/>
              <a:ext cx="393700" cy="596900"/>
            </a:xfrm>
            <a:prstGeom prst="rect">
              <a:avLst/>
            </a:prstGeom>
          </p:spPr>
        </p:pic>
        <p:pic>
          <p:nvPicPr>
            <p:cNvPr id="73" name="図 72" descr="9p.gif"/>
            <p:cNvPicPr>
              <a:picLocks noChangeAspect="1"/>
            </p:cNvPicPr>
            <p:nvPr/>
          </p:nvPicPr>
          <p:blipFill>
            <a:blip r:embed="rId9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806" y="3294631"/>
              <a:ext cx="393700" cy="596900"/>
            </a:xfrm>
            <a:prstGeom prst="rect">
              <a:avLst/>
            </a:prstGeom>
          </p:spPr>
        </p:pic>
        <p:pic>
          <p:nvPicPr>
            <p:cNvPr id="74" name="図 73" descr="4s.gif"/>
            <p:cNvPicPr>
              <a:picLocks noChangeAspect="1"/>
            </p:cNvPicPr>
            <p:nvPr/>
          </p:nvPicPr>
          <p:blipFill>
            <a:blip r:embed="rId10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672" y="3294631"/>
              <a:ext cx="393700" cy="596900"/>
            </a:xfrm>
            <a:prstGeom prst="rect">
              <a:avLst/>
            </a:prstGeom>
          </p:spPr>
        </p:pic>
        <p:pic>
          <p:nvPicPr>
            <p:cNvPr id="75" name="図 74" descr="4s.gif"/>
            <p:cNvPicPr>
              <a:picLocks noChangeAspect="1"/>
            </p:cNvPicPr>
            <p:nvPr/>
          </p:nvPicPr>
          <p:blipFill>
            <a:blip r:embed="rId10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538" y="3294631"/>
              <a:ext cx="393700" cy="596900"/>
            </a:xfrm>
            <a:prstGeom prst="rect">
              <a:avLst/>
            </a:prstGeom>
          </p:spPr>
        </p:pic>
        <p:pic>
          <p:nvPicPr>
            <p:cNvPr id="76" name="図 75" descr="6s.gif"/>
            <p:cNvPicPr>
              <a:picLocks noChangeAspect="1"/>
            </p:cNvPicPr>
            <p:nvPr/>
          </p:nvPicPr>
          <p:blipFill>
            <a:blip r:embed="rId11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404" y="3294631"/>
              <a:ext cx="393700" cy="596900"/>
            </a:xfrm>
            <a:prstGeom prst="rect">
              <a:avLst/>
            </a:prstGeom>
          </p:spPr>
        </p:pic>
        <p:pic>
          <p:nvPicPr>
            <p:cNvPr id="77" name="図 76" descr="7s.gif"/>
            <p:cNvPicPr>
              <a:picLocks noChangeAspect="1"/>
            </p:cNvPicPr>
            <p:nvPr/>
          </p:nvPicPr>
          <p:blipFill>
            <a:blip r:embed="rId1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270" y="3294631"/>
              <a:ext cx="393700" cy="596900"/>
            </a:xfrm>
            <a:prstGeom prst="rect">
              <a:avLst/>
            </a:prstGeom>
          </p:spPr>
        </p:pic>
        <p:pic>
          <p:nvPicPr>
            <p:cNvPr id="78" name="図 77" descr="8s.gif"/>
            <p:cNvPicPr>
              <a:picLocks noChangeAspect="1"/>
            </p:cNvPicPr>
            <p:nvPr/>
          </p:nvPicPr>
          <p:blipFill>
            <a:blip r:embed="rId13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137" y="3294631"/>
              <a:ext cx="393700" cy="596900"/>
            </a:xfrm>
            <a:prstGeom prst="rect">
              <a:avLst/>
            </a:prstGeom>
          </p:spPr>
        </p:pic>
        <p:pic>
          <p:nvPicPr>
            <p:cNvPr id="79" name="図 78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878" y="3294631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2m.gif"/>
            <p:cNvPicPr>
              <a:picLocks noChangeAspect="1"/>
            </p:cNvPicPr>
            <p:nvPr/>
          </p:nvPicPr>
          <p:blipFill>
            <a:blip r:embed="rId14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44" y="3294631"/>
              <a:ext cx="393700" cy="596900"/>
            </a:xfrm>
            <a:prstGeom prst="rect">
              <a:avLst/>
            </a:prstGeom>
          </p:spPr>
        </p:pic>
      </p:grpSp>
      <p:sp>
        <p:nvSpPr>
          <p:cNvPr id="175" name="上矢印 174"/>
          <p:cNvSpPr/>
          <p:nvPr/>
        </p:nvSpPr>
        <p:spPr>
          <a:xfrm rot="18913870">
            <a:off x="4427487" y="2805071"/>
            <a:ext cx="918111" cy="157126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ドーナツ 64"/>
          <p:cNvSpPr/>
          <p:nvPr/>
        </p:nvSpPr>
        <p:spPr>
          <a:xfrm>
            <a:off x="709491" y="2024413"/>
            <a:ext cx="657580" cy="742314"/>
          </a:xfrm>
          <a:prstGeom prst="donut">
            <a:avLst>
              <a:gd name="adj" fmla="val 858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-47549" y="2677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不要度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0637" y="1283017"/>
            <a:ext cx="633646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盤面の静的な評価関数を必要とせずに行動選択を行える</a:t>
            </a:r>
            <a:endParaRPr kumimoji="1" lang="ja-JP" altLang="en-US" sz="2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DA6-44A7-564B-8322-DE53A98CDA97}" type="slidenum">
              <a:rPr lang="ja-JP" altLang="en-US" smtClean="0"/>
              <a:pPr/>
              <a:t>9</a:t>
            </a:fld>
            <a:r>
              <a:rPr lang="en-US" altLang="ja-JP" smtClean="0"/>
              <a:t>/19</a:t>
            </a:r>
            <a:endParaRPr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443232" y="5256863"/>
            <a:ext cx="174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残り交換回数分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01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4" grpId="0" animBg="1"/>
      <p:bldP spid="7" grpId="0"/>
      <p:bldP spid="10" grpId="0"/>
      <p:bldP spid="111" grpId="0"/>
      <p:bldP spid="19" grpId="0" animBg="1"/>
      <p:bldP spid="144" grpId="0" animBg="1"/>
      <p:bldP spid="20" grpId="0" animBg="1"/>
      <p:bldP spid="21" grpId="0" animBg="1"/>
      <p:bldP spid="26" grpId="0" animBg="1"/>
      <p:bldP spid="174" grpId="0"/>
      <p:bldP spid="175" grpId="0" animBg="1"/>
      <p:bldP spid="65" grpId="0" animBg="1"/>
      <p:bldP spid="81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21191</TotalTime>
  <Words>2001</Words>
  <Application>Microsoft Macintosh PowerPoint</Application>
  <PresentationFormat>画面に合わせる (4:3)</PresentationFormat>
  <Paragraphs>616</Paragraphs>
  <Slides>29</Slides>
  <Notes>18</Notes>
  <HiddenSlides>10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1" baseType="lpstr">
      <vt:lpstr>ホワイト</vt:lpstr>
      <vt:lpstr>数式</vt:lpstr>
      <vt:lpstr>不完全情報ゲームにおける モンテカルロ法の評価指標に関する研究</vt:lpstr>
      <vt:lpstr>背景</vt:lpstr>
      <vt:lpstr>麻雀</vt:lpstr>
      <vt:lpstr>本研究の成果</vt:lpstr>
      <vt:lpstr>目次</vt:lpstr>
      <vt:lpstr>一人麻雀のルール</vt:lpstr>
      <vt:lpstr>目次</vt:lpstr>
      <vt:lpstr>早上がりを目指す貪欲な手法</vt:lpstr>
      <vt:lpstr>モンテカルロ法</vt:lpstr>
      <vt:lpstr>モンテカルロ法</vt:lpstr>
      <vt:lpstr>モンテカルロ法</vt:lpstr>
      <vt:lpstr>小松らの手法</vt:lpstr>
      <vt:lpstr>目次</vt:lpstr>
      <vt:lpstr>提案手法</vt:lpstr>
      <vt:lpstr>提案手法</vt:lpstr>
      <vt:lpstr>目次</vt:lpstr>
      <vt:lpstr>実験</vt:lpstr>
      <vt:lpstr>目次</vt:lpstr>
      <vt:lpstr>まとめ</vt:lpstr>
      <vt:lpstr>計算時間</vt:lpstr>
      <vt:lpstr>背景</vt:lpstr>
      <vt:lpstr>一人麻雀のルール</vt:lpstr>
      <vt:lpstr>一人麻雀のルール</vt:lpstr>
      <vt:lpstr>一人麻雀のルール</vt:lpstr>
      <vt:lpstr>一人麻雀のルール</vt:lpstr>
      <vt:lpstr>一人麻雀のルール</vt:lpstr>
      <vt:lpstr>一人麻雀のルール</vt:lpstr>
      <vt:lpstr>一人麻雀のルール</vt:lpstr>
      <vt:lpstr>提案手法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不完全情報ゲームにおける モンテカルロ法の評価指標に関する研究</dc:title>
  <dc:creator>Kaizu Jumpei</dc:creator>
  <cp:lastModifiedBy>Kaizu Jumpei</cp:lastModifiedBy>
  <cp:revision>330</cp:revision>
  <cp:lastPrinted>2015-02-25T03:44:12Z</cp:lastPrinted>
  <dcterms:created xsi:type="dcterms:W3CDTF">2015-02-06T09:40:29Z</dcterms:created>
  <dcterms:modified xsi:type="dcterms:W3CDTF">2015-03-02T01:37:12Z</dcterms:modified>
</cp:coreProperties>
</file>