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4" r:id="rId14"/>
    <p:sldId id="275" r:id="rId15"/>
    <p:sldId id="276" r:id="rId16"/>
    <p:sldId id="277" r:id="rId17"/>
    <p:sldId id="280" r:id="rId18"/>
    <p:sldId id="268" r:id="rId19"/>
    <p:sldId id="269" r:id="rId20"/>
    <p:sldId id="270" r:id="rId21"/>
    <p:sldId id="271" r:id="rId22"/>
    <p:sldId id="272" r:id="rId23"/>
    <p:sldId id="273" r:id="rId24"/>
    <p:sldId id="278" r:id="rId25"/>
    <p:sldId id="279" r:id="rId26"/>
    <p:sldId id="282" r:id="rId27"/>
    <p:sldId id="281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47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20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310300886302254E-2"/>
          <c:y val="3.9285157806633268E-2"/>
          <c:w val="0.92657375708471224"/>
          <c:h val="0.6638052479490216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准确率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Santoso等,NIN</c:v>
                </c:pt>
                <c:pt idx="1">
                  <c:v>辛德勒等CQT（常数Q变换）</c:v>
                </c:pt>
                <c:pt idx="2">
                  <c:v>瓦伦帝等,log-mel谱图的CNN</c:v>
                </c:pt>
                <c:pt idx="3">
                  <c:v>Bae等,长期短时记忆（LSTM）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0.7883</c:v>
                </c:pt>
                <c:pt idx="1">
                  <c:v>0.83299999999999996</c:v>
                </c:pt>
                <c:pt idx="2">
                  <c:v>0.86199999999999999</c:v>
                </c:pt>
                <c:pt idx="3">
                  <c:v>0.84099999999999997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2B-4400-BCFD-03ACE660FD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42592831"/>
        <c:axId val="2033580447"/>
      </c:barChart>
      <c:catAx>
        <c:axId val="20425928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33580447"/>
        <c:crosses val="autoZero"/>
        <c:auto val="1"/>
        <c:lblAlgn val="ctr"/>
        <c:lblOffset val="100"/>
        <c:noMultiLvlLbl val="0"/>
      </c:catAx>
      <c:valAx>
        <c:axId val="20335804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425928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C21F82-9856-4956-A7DA-CB6D88AA374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64C7993-0214-46FE-9592-2B429230BEC1}">
      <dgm:prSet phldrT="[文本]"/>
      <dgm:spPr/>
      <dgm:t>
        <a:bodyPr/>
        <a:lstStyle/>
        <a:p>
          <a:r>
            <a:rPr lang="zh-CN" altLang="en-US" dirty="0"/>
            <a:t>原始细分</a:t>
          </a:r>
        </a:p>
      </dgm:t>
    </dgm:pt>
    <dgm:pt modelId="{618187C8-114F-484B-97D8-D4048457D824}" type="parTrans" cxnId="{63A47596-F9B3-4AD1-85AF-24567EE7B351}">
      <dgm:prSet/>
      <dgm:spPr/>
      <dgm:t>
        <a:bodyPr/>
        <a:lstStyle/>
        <a:p>
          <a:endParaRPr lang="zh-CN" altLang="en-US"/>
        </a:p>
      </dgm:t>
    </dgm:pt>
    <dgm:pt modelId="{33FDF8C3-346C-416A-9DD1-AA4861140B64}" type="sibTrans" cxnId="{63A47596-F9B3-4AD1-85AF-24567EE7B351}">
      <dgm:prSet/>
      <dgm:spPr/>
      <dgm:t>
        <a:bodyPr/>
        <a:lstStyle/>
        <a:p>
          <a:endParaRPr lang="zh-CN" altLang="en-US"/>
        </a:p>
      </dgm:t>
    </dgm:pt>
    <dgm:pt modelId="{FD05D087-7244-4C7E-B8DC-39588FC9FE91}">
      <dgm:prSet phldrT="[文本]"/>
      <dgm:spPr/>
      <dgm:t>
        <a:bodyPr/>
        <a:lstStyle/>
        <a:p>
          <a:r>
            <a:rPr lang="zh-CN" altLang="en-US" dirty="0"/>
            <a:t>特征提取与规范化</a:t>
          </a:r>
        </a:p>
      </dgm:t>
    </dgm:pt>
    <dgm:pt modelId="{F4EF2CF7-10EF-4E36-BCB5-46C0A499CCDF}" type="parTrans" cxnId="{7612FF5F-149E-4C5A-BC29-E40233DD6A81}">
      <dgm:prSet/>
      <dgm:spPr/>
      <dgm:t>
        <a:bodyPr/>
        <a:lstStyle/>
        <a:p>
          <a:endParaRPr lang="zh-CN" altLang="en-US"/>
        </a:p>
      </dgm:t>
    </dgm:pt>
    <dgm:pt modelId="{29AB133D-825B-4830-AAAB-94AF09EF1638}" type="sibTrans" cxnId="{7612FF5F-149E-4C5A-BC29-E40233DD6A81}">
      <dgm:prSet/>
      <dgm:spPr/>
      <dgm:t>
        <a:bodyPr/>
        <a:lstStyle/>
        <a:p>
          <a:endParaRPr lang="zh-CN" altLang="en-US"/>
        </a:p>
      </dgm:t>
    </dgm:pt>
    <dgm:pt modelId="{E15A7B8B-B564-4E1F-BF2C-28E5278D5B73}">
      <dgm:prSet phldrT="[文本]"/>
      <dgm:spPr/>
      <dgm:t>
        <a:bodyPr/>
        <a:lstStyle/>
        <a:p>
          <a:r>
            <a:rPr lang="zh-CN" altLang="en-US" dirty="0"/>
            <a:t>序列分割</a:t>
          </a:r>
        </a:p>
      </dgm:t>
    </dgm:pt>
    <dgm:pt modelId="{17746D34-98B3-4299-9E03-D07E5F98847D}" type="parTrans" cxnId="{AE0B372A-BC8C-4D1B-A0A2-CEB78C99935F}">
      <dgm:prSet/>
      <dgm:spPr/>
      <dgm:t>
        <a:bodyPr/>
        <a:lstStyle/>
        <a:p>
          <a:endParaRPr lang="zh-CN" altLang="en-US"/>
        </a:p>
      </dgm:t>
    </dgm:pt>
    <dgm:pt modelId="{8B9406A3-8CCF-411C-B56A-DCF354FB9B66}" type="sibTrans" cxnId="{AE0B372A-BC8C-4D1B-A0A2-CEB78C99935F}">
      <dgm:prSet/>
      <dgm:spPr/>
      <dgm:t>
        <a:bodyPr/>
        <a:lstStyle/>
        <a:p>
          <a:endParaRPr lang="zh-CN" altLang="en-US"/>
        </a:p>
      </dgm:t>
    </dgm:pt>
    <dgm:pt modelId="{06B1B56B-51DE-4F5F-8061-8E23DE153C28}">
      <dgm:prSet phldrT="[文本]"/>
      <dgm:spPr/>
      <dgm:t>
        <a:bodyPr/>
        <a:lstStyle/>
        <a:p>
          <a:r>
            <a:rPr lang="zh-CN" altLang="en-US" dirty="0"/>
            <a:t>卷积神经网络</a:t>
          </a:r>
        </a:p>
      </dgm:t>
    </dgm:pt>
    <dgm:pt modelId="{31E6AF18-4EC0-49E0-9714-0886098E7F2E}" type="parTrans" cxnId="{1018F6B5-31D3-4AB5-AC5E-D4B5979A1C5C}">
      <dgm:prSet/>
      <dgm:spPr/>
      <dgm:t>
        <a:bodyPr/>
        <a:lstStyle/>
        <a:p>
          <a:endParaRPr lang="zh-CN" altLang="en-US"/>
        </a:p>
      </dgm:t>
    </dgm:pt>
    <dgm:pt modelId="{03D26B44-900D-4B1D-A57A-F1CA609DEFE3}" type="sibTrans" cxnId="{1018F6B5-31D3-4AB5-AC5E-D4B5979A1C5C}">
      <dgm:prSet/>
      <dgm:spPr/>
      <dgm:t>
        <a:bodyPr/>
        <a:lstStyle/>
        <a:p>
          <a:endParaRPr lang="zh-CN" altLang="en-US"/>
        </a:p>
      </dgm:t>
    </dgm:pt>
    <dgm:pt modelId="{15AA0ADF-C822-4983-B25D-4DB3DC9BE274}">
      <dgm:prSet phldrT="[文本]"/>
      <dgm:spPr/>
      <dgm:t>
        <a:bodyPr/>
        <a:lstStyle/>
        <a:p>
          <a:r>
            <a:rPr lang="zh-CN" altLang="en-US" dirty="0"/>
            <a:t>预测平均分</a:t>
          </a:r>
        </a:p>
      </dgm:t>
    </dgm:pt>
    <dgm:pt modelId="{9B4617F2-1918-46B4-82B9-D9FA63D657DB}" type="parTrans" cxnId="{3A498284-5D4F-4AE6-B87E-8DBB5EDA27A3}">
      <dgm:prSet/>
      <dgm:spPr/>
      <dgm:t>
        <a:bodyPr/>
        <a:lstStyle/>
        <a:p>
          <a:endParaRPr lang="zh-CN" altLang="en-US"/>
        </a:p>
      </dgm:t>
    </dgm:pt>
    <dgm:pt modelId="{3FE397A8-BC3B-4C9C-98AF-B9A960352B54}" type="sibTrans" cxnId="{3A498284-5D4F-4AE6-B87E-8DBB5EDA27A3}">
      <dgm:prSet/>
      <dgm:spPr/>
      <dgm:t>
        <a:bodyPr/>
        <a:lstStyle/>
        <a:p>
          <a:endParaRPr lang="zh-CN" altLang="en-US"/>
        </a:p>
      </dgm:t>
    </dgm:pt>
    <dgm:pt modelId="{F40465B0-0F4A-40E4-8B7E-0A2BD9A94693}">
      <dgm:prSet phldrT="[文本]"/>
      <dgm:spPr/>
      <dgm:t>
        <a:bodyPr/>
        <a:lstStyle/>
        <a:p>
          <a:r>
            <a:rPr lang="zh-CN" altLang="en-US" dirty="0"/>
            <a:t>预测的类</a:t>
          </a:r>
        </a:p>
      </dgm:t>
    </dgm:pt>
    <dgm:pt modelId="{22FE7D06-FD10-40DF-94B8-C0C8F3292358}" type="parTrans" cxnId="{E4034236-A0A5-42DE-8024-08E20FEC15E6}">
      <dgm:prSet/>
      <dgm:spPr/>
      <dgm:t>
        <a:bodyPr/>
        <a:lstStyle/>
        <a:p>
          <a:endParaRPr lang="zh-CN" altLang="en-US"/>
        </a:p>
      </dgm:t>
    </dgm:pt>
    <dgm:pt modelId="{D0419F53-0584-47D4-8372-D33A614EF4D2}" type="sibTrans" cxnId="{E4034236-A0A5-42DE-8024-08E20FEC15E6}">
      <dgm:prSet/>
      <dgm:spPr/>
      <dgm:t>
        <a:bodyPr/>
        <a:lstStyle/>
        <a:p>
          <a:endParaRPr lang="zh-CN" altLang="en-US"/>
        </a:p>
      </dgm:t>
    </dgm:pt>
    <dgm:pt modelId="{6FB9E246-6E13-445F-8E2A-690CD07518B6}" type="pres">
      <dgm:prSet presAssocID="{64C21F82-9856-4956-A7DA-CB6D88AA374B}" presName="Name0" presStyleCnt="0">
        <dgm:presLayoutVars>
          <dgm:dir/>
          <dgm:animLvl val="lvl"/>
          <dgm:resizeHandles val="exact"/>
        </dgm:presLayoutVars>
      </dgm:prSet>
      <dgm:spPr/>
    </dgm:pt>
    <dgm:pt modelId="{B7E95E1A-7987-4AB3-97B4-9D2D82BE7C33}" type="pres">
      <dgm:prSet presAssocID="{864C7993-0214-46FE-9592-2B429230BEC1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244AB08A-3786-4206-9FD8-B53E523962F5}" type="pres">
      <dgm:prSet presAssocID="{33FDF8C3-346C-416A-9DD1-AA4861140B64}" presName="parTxOnlySpace" presStyleCnt="0"/>
      <dgm:spPr/>
    </dgm:pt>
    <dgm:pt modelId="{2FE19C27-5FC8-467C-B195-06D9398A578F}" type="pres">
      <dgm:prSet presAssocID="{FD05D087-7244-4C7E-B8DC-39588FC9FE91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133F1505-0E93-495D-8161-8C9653D7CCAD}" type="pres">
      <dgm:prSet presAssocID="{29AB133D-825B-4830-AAAB-94AF09EF1638}" presName="parTxOnlySpace" presStyleCnt="0"/>
      <dgm:spPr/>
    </dgm:pt>
    <dgm:pt modelId="{279CDD07-3AD5-43B9-BE6A-3ECFFF95E619}" type="pres">
      <dgm:prSet presAssocID="{E15A7B8B-B564-4E1F-BF2C-28E5278D5B73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2A1D37A3-8EF6-4BF1-BF29-F664BEFE622D}" type="pres">
      <dgm:prSet presAssocID="{8B9406A3-8CCF-411C-B56A-DCF354FB9B66}" presName="parTxOnlySpace" presStyleCnt="0"/>
      <dgm:spPr/>
    </dgm:pt>
    <dgm:pt modelId="{5DD38A8C-AD15-4CCF-8939-99DCF2E2F470}" type="pres">
      <dgm:prSet presAssocID="{06B1B56B-51DE-4F5F-8061-8E23DE153C28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0471F044-47A2-4173-8D7D-20401E93EF8D}" type="pres">
      <dgm:prSet presAssocID="{03D26B44-900D-4B1D-A57A-F1CA609DEFE3}" presName="parTxOnlySpace" presStyleCnt="0"/>
      <dgm:spPr/>
    </dgm:pt>
    <dgm:pt modelId="{1C15A960-76B5-4CF0-9FE2-529ACFE0E97E}" type="pres">
      <dgm:prSet presAssocID="{15AA0ADF-C822-4983-B25D-4DB3DC9BE274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F6363E30-82BF-489F-B698-F3D72C45B581}" type="pres">
      <dgm:prSet presAssocID="{3FE397A8-BC3B-4C9C-98AF-B9A960352B54}" presName="parTxOnlySpace" presStyleCnt="0"/>
      <dgm:spPr/>
    </dgm:pt>
    <dgm:pt modelId="{35F3FC65-0353-44D1-8E1C-0EA7ED4680BB}" type="pres">
      <dgm:prSet presAssocID="{F40465B0-0F4A-40E4-8B7E-0A2BD9A94693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AE0B372A-BC8C-4D1B-A0A2-CEB78C99935F}" srcId="{64C21F82-9856-4956-A7DA-CB6D88AA374B}" destId="{E15A7B8B-B564-4E1F-BF2C-28E5278D5B73}" srcOrd="2" destOrd="0" parTransId="{17746D34-98B3-4299-9E03-D07E5F98847D}" sibTransId="{8B9406A3-8CCF-411C-B56A-DCF354FB9B66}"/>
    <dgm:cxn modelId="{E4034236-A0A5-42DE-8024-08E20FEC15E6}" srcId="{64C21F82-9856-4956-A7DA-CB6D88AA374B}" destId="{F40465B0-0F4A-40E4-8B7E-0A2BD9A94693}" srcOrd="5" destOrd="0" parTransId="{22FE7D06-FD10-40DF-94B8-C0C8F3292358}" sibTransId="{D0419F53-0584-47D4-8372-D33A614EF4D2}"/>
    <dgm:cxn modelId="{7612FF5F-149E-4C5A-BC29-E40233DD6A81}" srcId="{64C21F82-9856-4956-A7DA-CB6D88AA374B}" destId="{FD05D087-7244-4C7E-B8DC-39588FC9FE91}" srcOrd="1" destOrd="0" parTransId="{F4EF2CF7-10EF-4E36-BCB5-46C0A499CCDF}" sibTransId="{29AB133D-825B-4830-AAAB-94AF09EF1638}"/>
    <dgm:cxn modelId="{79A79A6C-D112-4EE2-86D2-941981A354AD}" type="presOf" srcId="{64C21F82-9856-4956-A7DA-CB6D88AA374B}" destId="{6FB9E246-6E13-445F-8E2A-690CD07518B6}" srcOrd="0" destOrd="0" presId="urn:microsoft.com/office/officeart/2005/8/layout/chevron1"/>
    <dgm:cxn modelId="{3A498284-5D4F-4AE6-B87E-8DBB5EDA27A3}" srcId="{64C21F82-9856-4956-A7DA-CB6D88AA374B}" destId="{15AA0ADF-C822-4983-B25D-4DB3DC9BE274}" srcOrd="4" destOrd="0" parTransId="{9B4617F2-1918-46B4-82B9-D9FA63D657DB}" sibTransId="{3FE397A8-BC3B-4C9C-98AF-B9A960352B54}"/>
    <dgm:cxn modelId="{586FD088-52A3-4714-B44B-DC49B0009DDE}" type="presOf" srcId="{15AA0ADF-C822-4983-B25D-4DB3DC9BE274}" destId="{1C15A960-76B5-4CF0-9FE2-529ACFE0E97E}" srcOrd="0" destOrd="0" presId="urn:microsoft.com/office/officeart/2005/8/layout/chevron1"/>
    <dgm:cxn modelId="{63A47596-F9B3-4AD1-85AF-24567EE7B351}" srcId="{64C21F82-9856-4956-A7DA-CB6D88AA374B}" destId="{864C7993-0214-46FE-9592-2B429230BEC1}" srcOrd="0" destOrd="0" parTransId="{618187C8-114F-484B-97D8-D4048457D824}" sibTransId="{33FDF8C3-346C-416A-9DD1-AA4861140B64}"/>
    <dgm:cxn modelId="{4B2603A1-B42D-478E-BCA5-5AE3A5C7C014}" type="presOf" srcId="{FD05D087-7244-4C7E-B8DC-39588FC9FE91}" destId="{2FE19C27-5FC8-467C-B195-06D9398A578F}" srcOrd="0" destOrd="0" presId="urn:microsoft.com/office/officeart/2005/8/layout/chevron1"/>
    <dgm:cxn modelId="{82C17DB5-2B9D-46B9-843A-0BC9985EA132}" type="presOf" srcId="{06B1B56B-51DE-4F5F-8061-8E23DE153C28}" destId="{5DD38A8C-AD15-4CCF-8939-99DCF2E2F470}" srcOrd="0" destOrd="0" presId="urn:microsoft.com/office/officeart/2005/8/layout/chevron1"/>
    <dgm:cxn modelId="{1018F6B5-31D3-4AB5-AC5E-D4B5979A1C5C}" srcId="{64C21F82-9856-4956-A7DA-CB6D88AA374B}" destId="{06B1B56B-51DE-4F5F-8061-8E23DE153C28}" srcOrd="3" destOrd="0" parTransId="{31E6AF18-4EC0-49E0-9714-0886098E7F2E}" sibTransId="{03D26B44-900D-4B1D-A57A-F1CA609DEFE3}"/>
    <dgm:cxn modelId="{32ACCAD0-AF27-4229-9AA4-CBF245EF137F}" type="presOf" srcId="{864C7993-0214-46FE-9592-2B429230BEC1}" destId="{B7E95E1A-7987-4AB3-97B4-9D2D82BE7C33}" srcOrd="0" destOrd="0" presId="urn:microsoft.com/office/officeart/2005/8/layout/chevron1"/>
    <dgm:cxn modelId="{28B4ACDE-1780-4C26-A53D-91E2EE6FE10D}" type="presOf" srcId="{E15A7B8B-B564-4E1F-BF2C-28E5278D5B73}" destId="{279CDD07-3AD5-43B9-BE6A-3ECFFF95E619}" srcOrd="0" destOrd="0" presId="urn:microsoft.com/office/officeart/2005/8/layout/chevron1"/>
    <dgm:cxn modelId="{239A00F3-5845-46CF-A5C5-F5E01B950D57}" type="presOf" srcId="{F40465B0-0F4A-40E4-8B7E-0A2BD9A94693}" destId="{35F3FC65-0353-44D1-8E1C-0EA7ED4680BB}" srcOrd="0" destOrd="0" presId="urn:microsoft.com/office/officeart/2005/8/layout/chevron1"/>
    <dgm:cxn modelId="{B2DA184F-D17E-4702-BC07-4B15229E531E}" type="presParOf" srcId="{6FB9E246-6E13-445F-8E2A-690CD07518B6}" destId="{B7E95E1A-7987-4AB3-97B4-9D2D82BE7C33}" srcOrd="0" destOrd="0" presId="urn:microsoft.com/office/officeart/2005/8/layout/chevron1"/>
    <dgm:cxn modelId="{F8857A67-D9A6-490D-9F73-5D5DCA7CED30}" type="presParOf" srcId="{6FB9E246-6E13-445F-8E2A-690CD07518B6}" destId="{244AB08A-3786-4206-9FD8-B53E523962F5}" srcOrd="1" destOrd="0" presId="urn:microsoft.com/office/officeart/2005/8/layout/chevron1"/>
    <dgm:cxn modelId="{AC6CCDDF-9D64-493C-A24C-7927450CF747}" type="presParOf" srcId="{6FB9E246-6E13-445F-8E2A-690CD07518B6}" destId="{2FE19C27-5FC8-467C-B195-06D9398A578F}" srcOrd="2" destOrd="0" presId="urn:microsoft.com/office/officeart/2005/8/layout/chevron1"/>
    <dgm:cxn modelId="{5DA44FC6-A2A8-45A5-8E36-44A564BF17ED}" type="presParOf" srcId="{6FB9E246-6E13-445F-8E2A-690CD07518B6}" destId="{133F1505-0E93-495D-8161-8C9653D7CCAD}" srcOrd="3" destOrd="0" presId="urn:microsoft.com/office/officeart/2005/8/layout/chevron1"/>
    <dgm:cxn modelId="{9A46CEBC-23C1-4016-8213-B7103CEA47A2}" type="presParOf" srcId="{6FB9E246-6E13-445F-8E2A-690CD07518B6}" destId="{279CDD07-3AD5-43B9-BE6A-3ECFFF95E619}" srcOrd="4" destOrd="0" presId="urn:microsoft.com/office/officeart/2005/8/layout/chevron1"/>
    <dgm:cxn modelId="{43565941-57A5-4935-8AC4-91D636B089DF}" type="presParOf" srcId="{6FB9E246-6E13-445F-8E2A-690CD07518B6}" destId="{2A1D37A3-8EF6-4BF1-BF29-F664BEFE622D}" srcOrd="5" destOrd="0" presId="urn:microsoft.com/office/officeart/2005/8/layout/chevron1"/>
    <dgm:cxn modelId="{624B03F5-FDE4-4CDE-8BBA-36C5D9FE6344}" type="presParOf" srcId="{6FB9E246-6E13-445F-8E2A-690CD07518B6}" destId="{5DD38A8C-AD15-4CCF-8939-99DCF2E2F470}" srcOrd="6" destOrd="0" presId="urn:microsoft.com/office/officeart/2005/8/layout/chevron1"/>
    <dgm:cxn modelId="{5AA530CC-CF67-4AE1-BC93-A03DF2F5E7FE}" type="presParOf" srcId="{6FB9E246-6E13-445F-8E2A-690CD07518B6}" destId="{0471F044-47A2-4173-8D7D-20401E93EF8D}" srcOrd="7" destOrd="0" presId="urn:microsoft.com/office/officeart/2005/8/layout/chevron1"/>
    <dgm:cxn modelId="{A6BD1019-F796-4607-94FE-B0BDE81053F4}" type="presParOf" srcId="{6FB9E246-6E13-445F-8E2A-690CD07518B6}" destId="{1C15A960-76B5-4CF0-9FE2-529ACFE0E97E}" srcOrd="8" destOrd="0" presId="urn:microsoft.com/office/officeart/2005/8/layout/chevron1"/>
    <dgm:cxn modelId="{860B2177-1F8B-4900-89EB-0E3DB098671E}" type="presParOf" srcId="{6FB9E246-6E13-445F-8E2A-690CD07518B6}" destId="{F6363E30-82BF-489F-B698-F3D72C45B581}" srcOrd="9" destOrd="0" presId="urn:microsoft.com/office/officeart/2005/8/layout/chevron1"/>
    <dgm:cxn modelId="{252CABDE-4A18-442D-94E5-A0499AD36BAD}" type="presParOf" srcId="{6FB9E246-6E13-445F-8E2A-690CD07518B6}" destId="{35F3FC65-0353-44D1-8E1C-0EA7ED4680BB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E95E1A-7987-4AB3-97B4-9D2D82BE7C33}">
      <dsp:nvSpPr>
        <dsp:cNvPr id="0" name=""/>
        <dsp:cNvSpPr/>
      </dsp:nvSpPr>
      <dsp:spPr>
        <a:xfrm>
          <a:off x="5134" y="1034558"/>
          <a:ext cx="1910059" cy="7640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原始细分</a:t>
          </a:r>
        </a:p>
      </dsp:txBody>
      <dsp:txXfrm>
        <a:off x="387146" y="1034558"/>
        <a:ext cx="1146036" cy="764023"/>
      </dsp:txXfrm>
    </dsp:sp>
    <dsp:sp modelId="{2FE19C27-5FC8-467C-B195-06D9398A578F}">
      <dsp:nvSpPr>
        <dsp:cNvPr id="0" name=""/>
        <dsp:cNvSpPr/>
      </dsp:nvSpPr>
      <dsp:spPr>
        <a:xfrm>
          <a:off x="1724188" y="1034558"/>
          <a:ext cx="1910059" cy="7640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特征提取与规范化</a:t>
          </a:r>
        </a:p>
      </dsp:txBody>
      <dsp:txXfrm>
        <a:off x="2106200" y="1034558"/>
        <a:ext cx="1146036" cy="764023"/>
      </dsp:txXfrm>
    </dsp:sp>
    <dsp:sp modelId="{279CDD07-3AD5-43B9-BE6A-3ECFFF95E619}">
      <dsp:nvSpPr>
        <dsp:cNvPr id="0" name=""/>
        <dsp:cNvSpPr/>
      </dsp:nvSpPr>
      <dsp:spPr>
        <a:xfrm>
          <a:off x="3443242" y="1034558"/>
          <a:ext cx="1910059" cy="7640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序列分割</a:t>
          </a:r>
        </a:p>
      </dsp:txBody>
      <dsp:txXfrm>
        <a:off x="3825254" y="1034558"/>
        <a:ext cx="1146036" cy="764023"/>
      </dsp:txXfrm>
    </dsp:sp>
    <dsp:sp modelId="{5DD38A8C-AD15-4CCF-8939-99DCF2E2F470}">
      <dsp:nvSpPr>
        <dsp:cNvPr id="0" name=""/>
        <dsp:cNvSpPr/>
      </dsp:nvSpPr>
      <dsp:spPr>
        <a:xfrm>
          <a:off x="5162296" y="1034558"/>
          <a:ext cx="1910059" cy="7640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卷积神经网络</a:t>
          </a:r>
        </a:p>
      </dsp:txBody>
      <dsp:txXfrm>
        <a:off x="5544308" y="1034558"/>
        <a:ext cx="1146036" cy="764023"/>
      </dsp:txXfrm>
    </dsp:sp>
    <dsp:sp modelId="{1C15A960-76B5-4CF0-9FE2-529ACFE0E97E}">
      <dsp:nvSpPr>
        <dsp:cNvPr id="0" name=""/>
        <dsp:cNvSpPr/>
      </dsp:nvSpPr>
      <dsp:spPr>
        <a:xfrm>
          <a:off x="6881350" y="1034558"/>
          <a:ext cx="1910059" cy="7640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预测平均分</a:t>
          </a:r>
        </a:p>
      </dsp:txBody>
      <dsp:txXfrm>
        <a:off x="7263362" y="1034558"/>
        <a:ext cx="1146036" cy="764023"/>
      </dsp:txXfrm>
    </dsp:sp>
    <dsp:sp modelId="{35F3FC65-0353-44D1-8E1C-0EA7ED4680BB}">
      <dsp:nvSpPr>
        <dsp:cNvPr id="0" name=""/>
        <dsp:cNvSpPr/>
      </dsp:nvSpPr>
      <dsp:spPr>
        <a:xfrm>
          <a:off x="8600404" y="1034558"/>
          <a:ext cx="1910059" cy="7640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预测的类</a:t>
          </a:r>
        </a:p>
      </dsp:txBody>
      <dsp:txXfrm>
        <a:off x="8982416" y="1034558"/>
        <a:ext cx="1146036" cy="7640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736C77-0E8F-4B5B-BCB9-BA6799C27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679F10-3DEF-4209-A03B-BCDDFEF3A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E23510-9F33-4E55-ABAF-D0371C71D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9263-12C3-432F-81BB-552B9643B5ED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2ED382-AB28-4C36-9BC3-4ED24F9E6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8A6AD3-B85A-4E1F-B43E-912437547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E8E-CB12-4802-B95F-7B5E40409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490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AE6CD9-48A2-49CF-AB01-68D0FCFC2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D94B4E-A613-454E-A307-79505554A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AAD398-C6ED-4DDE-8227-6FB0E1940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9263-12C3-432F-81BB-552B9643B5ED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99CE3C-4FF8-4681-A740-C810F66ED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3BF2CA-9CC8-403D-B4E9-142669BC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E8E-CB12-4802-B95F-7B5E40409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02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13348B7-5DAB-48CB-9617-FB0873DA1A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E7BEB2-C2B5-44A5-A6A3-A4459784B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2CF02-D2EF-459E-A66B-7FA859180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9263-12C3-432F-81BB-552B9643B5ED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A133E4-04C0-45EC-A615-7F6C4ECC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73ADD4-E11B-420B-8D62-9A1DA7C09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E8E-CB12-4802-B95F-7B5E40409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61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59737-9D53-4041-8607-75E54490D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0CBA06-0C5A-41AF-821A-99D947DB5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B67F1B-E98D-4D1B-ABB4-80E0F9122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9263-12C3-432F-81BB-552B9643B5ED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47F960-A182-47A9-B38F-2D6B19F1E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135F2F-643A-4917-A0B8-93282913B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E8E-CB12-4802-B95F-7B5E40409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051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6BF12-E4D9-435C-B8E4-7E1E4DD59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DF6592-6CBA-4D43-8486-868F77969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B2B105-E834-405D-8274-B026698FF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9263-12C3-432F-81BB-552B9643B5ED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BB5F1F-6FD7-4C6E-9178-7DB11A24A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5193BC-5AAE-4BC2-A69D-8006D1E4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E8E-CB12-4802-B95F-7B5E40409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268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4A1D2-FCBB-4E93-B0B1-6A39AECE9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339BAE-434B-47DF-80D6-554F3CAAC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762511-445E-4E03-BD3F-FA6E1D200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47552F-0189-47B1-8C28-2F89C428B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9263-12C3-432F-81BB-552B9643B5ED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F562F2-AA26-4442-BFEE-2FD9833AC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C142D9-90F6-404B-8BEA-18BB6A684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E8E-CB12-4802-B95F-7B5E40409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295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6C3E4-D6B2-4186-8DB5-D6590FB63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DBB49C-93D1-4BF7-8EC0-5BCE79BF7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4CA79E-59C5-4109-8CCA-EFB0D25C2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077544-09EB-4D27-A809-ECA5579E4B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E3D9F2-74A7-43E5-9547-F8356F0E4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E3746C-EC54-4CE0-8A4D-627163741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9263-12C3-432F-81BB-552B9643B5ED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CADF50-0575-419D-8EDB-FB9D277D3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07106A3-27D3-442B-89C8-B82D4C087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E8E-CB12-4802-B95F-7B5E40409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701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3E88A2-8B61-4133-A7F7-AFFDA0AFC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E32B27-99C8-4274-B9F9-B113D64C8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9263-12C3-432F-81BB-552B9643B5ED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EADB43-E3F2-4F37-832C-5F0E78567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B9480F-84A4-4454-A90F-49DAF6DDD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E8E-CB12-4802-B95F-7B5E40409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305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E76986-A4E2-47C3-B401-0EC09CFA7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9263-12C3-432F-81BB-552B9643B5ED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F6A1A98-3E7D-44A6-9196-751C2A27D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5D1701-8670-480C-85FF-CAE4DCAD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E8E-CB12-4802-B95F-7B5E40409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830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357BB-5A67-43B6-A9D4-1B43068AC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8D845D-D1A2-45AC-8F51-EE451CA61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EF89F3-1FD6-4413-81E4-4BBA3E31B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7C66A0-15F4-4F22-A08A-B6F22FBF4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9263-12C3-432F-81BB-552B9643B5ED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283418-36F0-4E64-87EE-B6C1E478F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63E8BD-51B8-46B7-98E2-52666B691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E8E-CB12-4802-B95F-7B5E40409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9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83BC8B-1151-41FE-8109-18C1A9867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301E14-1F08-46B6-BE25-DAAEE1E71D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34F9FE-F0B9-4A68-8A02-B38BF4720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4F2884-A87E-4E9E-B8B9-9DE6EF1B9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9263-12C3-432F-81BB-552B9643B5ED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60B544-FEF1-4D68-A51B-145B73DD1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F017E1-363D-40E7-B1B0-BCBA2757C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E8E-CB12-4802-B95F-7B5E40409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91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C644BB-8CB3-4A51-893A-202435814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C13E1F-D057-4A61-ABA2-EDC87C590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43B460-DAF7-4572-A7C3-F374A3408B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79263-12C3-432F-81BB-552B9643B5ED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9CE75C-F24A-4C1D-B189-0322AE606A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00A8C6-EF82-4114-A5A9-1D81B36C85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C4E8E-CB12-4802-B95F-7B5E40409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743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AE21F-5CDA-4CA9-96FF-0F9C8D63D1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基于卷积神经网络的</a:t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音频场景分类方法研究</a:t>
            </a:r>
            <a:b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52815C-A2B2-4FE7-B2E5-F06D6A177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9584" y="3509963"/>
            <a:ext cx="3012831" cy="2387600"/>
          </a:xfrm>
        </p:spPr>
        <p:txBody>
          <a:bodyPr>
            <a:normAutofit fontScale="92500" lnSpcReduction="10000"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导师：李灿平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专业：信息与通信工程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姓名：孙凌山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学号：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2016020673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101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EB626-25D5-4F70-8776-75B834F10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DCASE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中提出的方法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B5E7C50C-6AAA-4A40-AACC-160B94E555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55853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40797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96A24D-0918-429C-AC44-AD3F9FC0A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本文的研究内容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A29A93-6357-4B17-A7D5-FDC38867E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基于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GMM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设计并实现一个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ASC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基线系统，作为对照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设计并实现一个基于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CNN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ASC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系统，并分析其性能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改进之前的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CNN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系统，使之分类准确率足够好</a:t>
            </a:r>
          </a:p>
        </p:txBody>
      </p:sp>
    </p:spTree>
    <p:extLst>
      <p:ext uri="{BB962C8B-B14F-4D97-AF65-F5344CB8AC3E}">
        <p14:creationId xmlns:p14="http://schemas.microsoft.com/office/powerpoint/2010/main" val="457139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EAFC118-995E-4E10-8145-5D50DC8B3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9277" y="2766218"/>
            <a:ext cx="4273446" cy="13255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3.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主要研究内容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0476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E816B0-BDE4-4C9F-930F-351BC5A6D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88" y="728447"/>
            <a:ext cx="8174610" cy="44163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10A54A8-FCC1-474F-81FD-DD349316351F}"/>
              </a:ext>
            </a:extLst>
          </p:cNvPr>
          <p:cNvSpPr txBox="1"/>
          <p:nvPr/>
        </p:nvSpPr>
        <p:spPr>
          <a:xfrm>
            <a:off x="9015022" y="275196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卷积神经网络的层结构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0EA851D-318D-41DB-9A89-D32695E13A61}"/>
              </a:ext>
            </a:extLst>
          </p:cNvPr>
          <p:cNvSpPr txBox="1"/>
          <p:nvPr/>
        </p:nvSpPr>
        <p:spPr>
          <a:xfrm>
            <a:off x="5146431" y="5483221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池化层：减小数据的空间大小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参数的数量和计算量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F78853-E886-460D-A907-38D9E36F693D}"/>
              </a:ext>
            </a:extLst>
          </p:cNvPr>
          <p:cNvSpPr txBox="1"/>
          <p:nvPr/>
        </p:nvSpPr>
        <p:spPr>
          <a:xfrm>
            <a:off x="1736610" y="5621721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卷积层：提取输入的不同特征</a:t>
            </a:r>
          </a:p>
        </p:txBody>
      </p:sp>
    </p:spTree>
    <p:extLst>
      <p:ext uri="{BB962C8B-B14F-4D97-AF65-F5344CB8AC3E}">
        <p14:creationId xmlns:p14="http://schemas.microsoft.com/office/powerpoint/2010/main" val="3700168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178B0-1DD7-4CC8-92AD-23F27A002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线性整流函数（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ReLU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3B62587-3F4A-4BEF-9783-CAF3304DE0E1}"/>
              </a:ext>
            </a:extLst>
          </p:cNvPr>
          <p:cNvSpPr txBox="1"/>
          <p:nvPr/>
        </p:nvSpPr>
        <p:spPr>
          <a:xfrm>
            <a:off x="838200" y="4257870"/>
            <a:ext cx="10515600" cy="1826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线性整流函数（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Rectified Linear Unit, 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ReLU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），是一种人工神经网络中常用的激活函数，通常指代以斜坡函数及其变种为代表的非线性函数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优点是具备</a:t>
            </a: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更快速的计算速度和更有效的梯度传播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C90A62B-AE2B-4B78-8E1D-0C46983D0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669" y="1686995"/>
            <a:ext cx="4112561" cy="22548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36900B9-8F55-47F0-885D-D4D9DD4842B4}"/>
                  </a:ext>
                </a:extLst>
              </p:cNvPr>
              <p:cNvSpPr txBox="1"/>
              <p:nvPr/>
            </p:nvSpPr>
            <p:spPr>
              <a:xfrm>
                <a:off x="6096000" y="2537416"/>
                <a:ext cx="375920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36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6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36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36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36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36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6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sz="36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36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36900B9-8F55-47F0-885D-D4D9DD484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537416"/>
                <a:ext cx="3759200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2791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7631C8-909F-4C7A-906C-C6A4966AE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丢弃学习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22A55B-D456-42A9-8264-055858BF1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深度神经结构存在过度拟合的倾向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解决的方法是引入丢弃学习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具体实现是在每次训练迭代中，每个隐藏单元以一定概率删除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通过引入随机扰动组织网络学习虚假依赖</a:t>
            </a:r>
          </a:p>
        </p:txBody>
      </p:sp>
    </p:spTree>
    <p:extLst>
      <p:ext uri="{BB962C8B-B14F-4D97-AF65-F5344CB8AC3E}">
        <p14:creationId xmlns:p14="http://schemas.microsoft.com/office/powerpoint/2010/main" val="1582239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5EE414-21F9-47BE-886E-FF0A9D90D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CNN</a:t>
            </a:r>
            <a:r>
              <a:rPr lang="zh-CN" altLang="en-US" dirty="0"/>
              <a:t>的</a:t>
            </a:r>
            <a:r>
              <a:rPr lang="en-US" altLang="zh-CN" dirty="0"/>
              <a:t>ASC</a:t>
            </a:r>
            <a:r>
              <a:rPr lang="zh-CN" altLang="en-US" dirty="0"/>
              <a:t>流程</a:t>
            </a:r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D1124FB0-5951-408E-B3BD-C87E03F2D8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5859305"/>
              </p:ext>
            </p:extLst>
          </p:nvPr>
        </p:nvGraphicFramePr>
        <p:xfrm>
          <a:off x="838200" y="2012429"/>
          <a:ext cx="10515599" cy="2833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051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72FC2-F082-4213-A176-81444FEC1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重要特征：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梅尔频率倒谱系数（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MFCCs</a:t>
            </a:r>
            <a:r>
              <a:rPr lang="zh-CN" altLang="en-US" b="1" dirty="0"/>
              <a:t>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7095C5-B28E-4806-BB2A-F875BCAF7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标度描述了人耳频率的非线性特性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F4361B-3BE9-492F-B1DB-9A4D7AFF5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19576"/>
            <a:ext cx="4257087" cy="18476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8EB6A2F-66B7-4B59-B07F-E7D7C60F24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324" y="3319577"/>
            <a:ext cx="5390476" cy="18476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DDB21A9-A86D-46E7-B107-D63DD2D6A1FF}"/>
              </a:ext>
            </a:extLst>
          </p:cNvPr>
          <p:cNvSpPr txBox="1"/>
          <p:nvPr/>
        </p:nvSpPr>
        <p:spPr>
          <a:xfrm>
            <a:off x="1535101" y="5487413"/>
            <a:ext cx="286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频率与线性频率的关系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8DFD281-2899-4545-A303-EE564E7FEACA}"/>
              </a:ext>
            </a:extLst>
          </p:cNvPr>
          <p:cNvSpPr txBox="1"/>
          <p:nvPr/>
        </p:nvSpPr>
        <p:spPr>
          <a:xfrm>
            <a:off x="7806405" y="5487413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MFCC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参数</a:t>
            </a:r>
          </a:p>
        </p:txBody>
      </p:sp>
    </p:spTree>
    <p:extLst>
      <p:ext uri="{BB962C8B-B14F-4D97-AF65-F5344CB8AC3E}">
        <p14:creationId xmlns:p14="http://schemas.microsoft.com/office/powerpoint/2010/main" val="2652465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74EB3EA-1E3B-4112-9270-B94A00E9C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1782" y="2766218"/>
            <a:ext cx="4288436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4.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已完成的工作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3201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BF9CC-137E-4D03-841F-DF1BCA12F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数据集的选择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60195F-F6FE-4109-BAF1-0779F3E68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 </a:t>
            </a:r>
            <a:r>
              <a:rPr lang="en-US" altLang="zh-CN" dirty="0"/>
              <a:t>Ubransound8K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该数据集包含来</a:t>
            </a:r>
            <a:r>
              <a:rPr lang="en-US" altLang="zh-CN" dirty="0"/>
              <a:t>10</a:t>
            </a:r>
            <a:r>
              <a:rPr lang="zh-CN" altLang="en-US" dirty="0"/>
              <a:t>类的城市声音：空气净化器、汽车轰鸣声、小孩玩耍声、狗吠、钻井声、发动机怠速声、枪声、手提钻声、警笛和街道杂音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8732</a:t>
            </a:r>
            <a:r>
              <a:rPr lang="zh-CN" altLang="en-US" dirty="0"/>
              <a:t>个标记的声音片段，每个声音片段时长小于等于</a:t>
            </a:r>
            <a:r>
              <a:rPr lang="en-US" altLang="zh-CN" dirty="0"/>
              <a:t>4</a:t>
            </a:r>
            <a:r>
              <a:rPr lang="zh-CN" altLang="en-US" dirty="0"/>
              <a:t>秒</a:t>
            </a:r>
          </a:p>
        </p:txBody>
      </p:sp>
    </p:spTree>
    <p:extLst>
      <p:ext uri="{BB962C8B-B14F-4D97-AF65-F5344CB8AC3E}">
        <p14:creationId xmlns:p14="http://schemas.microsoft.com/office/powerpoint/2010/main" val="1217556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831ED-9380-464D-99F9-90AD19308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4F9619-6A4F-4EFC-A5BA-226FBD226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研究的目的及意义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音频分类方法的研究现状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主要研究内容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已完成的工作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待完成的工作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3402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984A08-7BC0-4B5F-A3CA-F8DFF2ABE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绘制特征图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7461B2-7EEC-4B34-9843-083CBD1A4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对声音文件可视化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方面我们从不同角度发掘音频信号的特征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绘图基于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Matplotlib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Librosa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库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从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fold1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文件夹中抽取几类音频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3203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A5DA5CA-14A7-4C5E-A208-789B5A987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17" y="637785"/>
            <a:ext cx="7792537" cy="55824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71E3BD8-6874-4466-92CE-64768FEDEF5C}"/>
              </a:ext>
            </a:extLst>
          </p:cNvPr>
          <p:cNvSpPr txBox="1"/>
          <p:nvPr/>
        </p:nvSpPr>
        <p:spPr>
          <a:xfrm>
            <a:off x="8832112" y="3075056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波形图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体现了音频信号的包络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32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60AD4A9-A471-4E9E-8F3B-297339817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229" y="652075"/>
            <a:ext cx="7840169" cy="55538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161751A-D3FB-4858-8BF9-C97FFD068168}"/>
              </a:ext>
            </a:extLst>
          </p:cNvPr>
          <p:cNvSpPr txBox="1"/>
          <p:nvPr/>
        </p:nvSpPr>
        <p:spPr>
          <a:xfrm>
            <a:off x="586602" y="2921168"/>
            <a:ext cx="21585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频谱图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体现了音频信号的时间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频率分布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348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E728B38-A0DC-4E9D-B69F-185181955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50" y="542522"/>
            <a:ext cx="7830643" cy="57729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2595DD0-D2DF-4EBD-AF3E-217805CB64FF}"/>
              </a:ext>
            </a:extLst>
          </p:cNvPr>
          <p:cNvSpPr txBox="1"/>
          <p:nvPr/>
        </p:nvSpPr>
        <p:spPr>
          <a:xfrm>
            <a:off x="9166548" y="3105834"/>
            <a:ext cx="26212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对数能量谱图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体现了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时间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能量信息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目的是为了提取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MFCC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282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4EA6E-784F-4981-8602-82BC1A4F6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特征提取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5D0B46-8940-4A73-B0CE-1EE06D189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melspectrogram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：计算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Mel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比例功率谱图</a:t>
            </a:r>
          </a:p>
          <a:p>
            <a:pPr lvl="0"/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mfcc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：梅尔频率倒谱系数</a:t>
            </a:r>
          </a:p>
          <a:p>
            <a:pPr lvl="0"/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chorma-stft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：根据波形或功率谱图计算色度图</a:t>
            </a:r>
          </a:p>
          <a:p>
            <a:pPr lvl="0"/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spectral_contrast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：计算光谱对比度</a:t>
            </a:r>
          </a:p>
          <a:p>
            <a:pPr lvl="0"/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tonnetz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：计算音调质心特征</a:t>
            </a: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将提取以上特征待用，馈入卷进神经网络</a:t>
            </a:r>
          </a:p>
        </p:txBody>
      </p:sp>
    </p:spTree>
    <p:extLst>
      <p:ext uri="{BB962C8B-B14F-4D97-AF65-F5344CB8AC3E}">
        <p14:creationId xmlns:p14="http://schemas.microsoft.com/office/powerpoint/2010/main" val="235141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79EE5CA-15E1-40E3-ABC5-0674B1A8E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4267" y="2766218"/>
            <a:ext cx="4243466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5.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待完成的工作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03533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C52286-A02F-4589-AC24-00EC8651A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6831"/>
            <a:ext cx="10515600" cy="5450132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实现卷积神经网络的辅助函数，如权重和偏执变量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实现卷积函数，参数包括：输入数据，内核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文件大小，输入和输出中的通道数量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进行训练，并调整诸如核大小，总迭代次数，每个隐含层中的神经元数量和学习速率等参数对学习的影响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设计基于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MFCC+KNN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的基线系统用作对比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对比并评价两个系统的分类效率、准确度，并作出结论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979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38C560A-7EAC-40AE-A441-BD941E454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5366" y="2766218"/>
            <a:ext cx="5901267" cy="1325563"/>
          </a:xfrm>
        </p:spPr>
        <p:txBody>
          <a:bodyPr/>
          <a:lstStyle/>
          <a:p>
            <a:r>
              <a:rPr lang="zh-CN" altLang="en-US" dirty="0"/>
              <a:t>恳请各位老师批评指正</a:t>
            </a:r>
          </a:p>
        </p:txBody>
      </p:sp>
    </p:spTree>
    <p:extLst>
      <p:ext uri="{BB962C8B-B14F-4D97-AF65-F5344CB8AC3E}">
        <p14:creationId xmlns:p14="http://schemas.microsoft.com/office/powerpoint/2010/main" val="2949517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3F0D78D-BE76-40AF-97A0-19288D79F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730" y="2766218"/>
            <a:ext cx="5480539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1. 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研究的目的及意义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2774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CA721BB0-E00B-4481-A914-83B07FFD0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什么是音频场景分类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2899FCEC-E44E-4994-B684-67AC33DFE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3351"/>
            <a:ext cx="10515600" cy="1691298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音频场景分类（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Acoustic Scene Classification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研究目标：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通过分析声音使设备能够理解其环境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290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0BEDE-D30A-4B94-AA4A-72B5DD8C9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ASC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的应用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0208DD42-537C-449B-8BDB-EEF3C4932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53658"/>
            <a:ext cx="2756455" cy="23506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DEE62A2-0955-4401-89F1-E93DD777CBD1}"/>
              </a:ext>
            </a:extLst>
          </p:cNvPr>
          <p:cNvSpPr txBox="1"/>
          <p:nvPr/>
        </p:nvSpPr>
        <p:spPr>
          <a:xfrm flipH="1">
            <a:off x="1202469" y="5121144"/>
            <a:ext cx="2027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个人语音助手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EEA0B7E-B430-4446-99AD-60D35A1689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658" y="2253658"/>
            <a:ext cx="2350683" cy="23506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E5C53AC-B8B4-4B57-BE2A-1EF32B320DFD}"/>
              </a:ext>
            </a:extLst>
          </p:cNvPr>
          <p:cNvSpPr txBox="1"/>
          <p:nvPr/>
        </p:nvSpPr>
        <p:spPr>
          <a:xfrm>
            <a:off x="5240214" y="5121143"/>
            <a:ext cx="1711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可穿戴设备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25A4A3-1720-7840-9D44-4CF48D6F12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344" y="2253658"/>
            <a:ext cx="2671231" cy="23506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9A3AAEC-0444-884F-90EC-86F1F8AA97D5}"/>
              </a:ext>
            </a:extLst>
          </p:cNvPr>
          <p:cNvSpPr txBox="1"/>
          <p:nvPr/>
        </p:nvSpPr>
        <p:spPr>
          <a:xfrm>
            <a:off x="9225073" y="512114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安防系统</a:t>
            </a:r>
          </a:p>
        </p:txBody>
      </p:sp>
    </p:spTree>
    <p:extLst>
      <p:ext uri="{BB962C8B-B14F-4D97-AF65-F5344CB8AC3E}">
        <p14:creationId xmlns:p14="http://schemas.microsoft.com/office/powerpoint/2010/main" val="3093200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FBB1A-C948-4B0B-B65D-2AE98B4A6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为什么要用卷积神经网络做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ASC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772727-9A07-4EDA-B913-FD339C9E5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4164"/>
            <a:ext cx="10515600" cy="292967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卷积神经网络即使在</a:t>
            </a:r>
            <a:r>
              <a:rPr lang="zh-CN" altLang="zh-CN" dirty="0">
                <a:solidFill>
                  <a:schemeClr val="accent1"/>
                </a:solidFill>
              </a:rPr>
              <a:t>有限的数据集</a:t>
            </a:r>
            <a:r>
              <a:rPr lang="zh-CN" altLang="zh-CN" dirty="0"/>
              <a:t>和</a:t>
            </a:r>
            <a:r>
              <a:rPr lang="zh-CN" altLang="zh-CN" dirty="0">
                <a:solidFill>
                  <a:schemeClr val="accent1"/>
                </a:solidFill>
              </a:rPr>
              <a:t>简单的数据增强</a:t>
            </a:r>
            <a:r>
              <a: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下也可以有效应用于环境声音分类任务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可用数据集规模的显著增加很可能大大提高训练模型的性能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515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E2AEFC6-A33B-4F07-AB32-CDB84FD6F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7788" y="2766218"/>
            <a:ext cx="7136423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2.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音频分类方法的研究现状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3026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7909F-6F93-494F-B770-3F6DF1C78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一般的音频分类研究方法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193A77E-73EE-4AE0-9A81-51E682FA03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704390"/>
              </p:ext>
            </p:extLst>
          </p:nvPr>
        </p:nvGraphicFramePr>
        <p:xfrm>
          <a:off x="838200" y="1658084"/>
          <a:ext cx="10515600" cy="42411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04623727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032157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7777156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82902089"/>
                    </a:ext>
                  </a:extLst>
                </a:gridCol>
              </a:tblGrid>
              <a:tr h="106029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研究者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准确率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年份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2493158"/>
                  </a:ext>
                </a:extLst>
              </a:tr>
              <a:tr h="10602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Sawhney</a:t>
                      </a:r>
                      <a:r>
                        <a:rPr lang="zh-CN" altLang="zh-CN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sz="18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Maes</a:t>
                      </a:r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递归神经网络和</a:t>
                      </a:r>
                      <a:r>
                        <a:rPr lang="en-US" altLang="zh-CN" sz="18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kNN</a:t>
                      </a:r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68%</a:t>
                      </a:r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1997</a:t>
                      </a:r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5285656"/>
                  </a:ext>
                </a:extLst>
              </a:tr>
              <a:tr h="1060297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佩尔顿等</a:t>
                      </a:r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人类对音频场景</a:t>
                      </a: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典型事件</a:t>
                      </a:r>
                      <a:r>
                        <a:rPr lang="zh-CN" altLang="zh-CN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的认识</a:t>
                      </a:r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70%</a:t>
                      </a:r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2001</a:t>
                      </a:r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3518322"/>
                  </a:ext>
                </a:extLst>
              </a:tr>
              <a:tr h="10602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Eronen</a:t>
                      </a:r>
                      <a:r>
                        <a:rPr lang="zh-CN" altLang="zh-CN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等</a:t>
                      </a:r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MFCCs+HMM</a:t>
                      </a:r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58%</a:t>
                      </a:r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2003</a:t>
                      </a:r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6724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8541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AA688B1-11D6-47F2-8DE6-605FC1BA2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基于卷积神经网络音频分类方法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71555264-7E75-487D-8F02-88D106767F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27887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1496AA7-60D8-4232-B29E-2BD187FBD4EC}"/>
              </a:ext>
            </a:extLst>
          </p:cNvPr>
          <p:cNvSpPr txBox="1"/>
          <p:nvPr/>
        </p:nvSpPr>
        <p:spPr>
          <a:xfrm flipH="1">
            <a:off x="838200" y="4865077"/>
            <a:ext cx="10515600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研究界缺乏协调一致的标准来评估和测试解决这个问题的算法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2013</a:t>
            </a:r>
            <a:r>
              <a: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年，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IEEE</a:t>
            </a:r>
            <a:r>
              <a: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音频和声学信号处理（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AASP</a:t>
            </a:r>
            <a:r>
              <a: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联合举办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测试和比较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ASC</a:t>
            </a:r>
            <a:r>
              <a: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和事件检测与分类算法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143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1229</TotalTime>
  <Words>724</Words>
  <Application>Microsoft Macintosh PowerPoint</Application>
  <PresentationFormat>宽屏</PresentationFormat>
  <Paragraphs>110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等线</vt:lpstr>
      <vt:lpstr>等线 Light</vt:lpstr>
      <vt:lpstr>PingFang SC</vt:lpstr>
      <vt:lpstr>Arial</vt:lpstr>
      <vt:lpstr>Cambria Math</vt:lpstr>
      <vt:lpstr>Office 主题​​</vt:lpstr>
      <vt:lpstr>基于卷积神经网络的 音频场景分类方法研究 </vt:lpstr>
      <vt:lpstr>目录</vt:lpstr>
      <vt:lpstr>1. 研究的目的及意义</vt:lpstr>
      <vt:lpstr>什么是音频场景分类</vt:lpstr>
      <vt:lpstr>ASC的应用</vt:lpstr>
      <vt:lpstr>为什么要用卷积神经网络做ASC</vt:lpstr>
      <vt:lpstr>2. 音频分类方法的研究现状</vt:lpstr>
      <vt:lpstr>一般的音频分类研究方法</vt:lpstr>
      <vt:lpstr>基于卷积神经网络音频分类方法</vt:lpstr>
      <vt:lpstr>DCASE中提出的方法</vt:lpstr>
      <vt:lpstr>本文的研究内容</vt:lpstr>
      <vt:lpstr>3. 主要研究内容</vt:lpstr>
      <vt:lpstr>PowerPoint 演示文稿</vt:lpstr>
      <vt:lpstr>线性整流函数（ReLU）</vt:lpstr>
      <vt:lpstr>丢弃学习</vt:lpstr>
      <vt:lpstr>基于CNN的ASC流程</vt:lpstr>
      <vt:lpstr>重要特征：梅尔频率倒谱系数（MFCCs）</vt:lpstr>
      <vt:lpstr>4. 已完成的工作</vt:lpstr>
      <vt:lpstr>数据集的选择</vt:lpstr>
      <vt:lpstr>绘制特征图</vt:lpstr>
      <vt:lpstr>PowerPoint 演示文稿</vt:lpstr>
      <vt:lpstr>PowerPoint 演示文稿</vt:lpstr>
      <vt:lpstr>PowerPoint 演示文稿</vt:lpstr>
      <vt:lpstr>特征提取</vt:lpstr>
      <vt:lpstr>5. 待完成的工作</vt:lpstr>
      <vt:lpstr>PowerPoint 演示文稿</vt:lpstr>
      <vt:lpstr>恳请各位老师批评指正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基于卷积神经网络的 音频场景分类方法研究</dc:title>
  <dc:creator>Administrator</dc:creator>
  <cp:lastModifiedBy>Microsoft Office User</cp:lastModifiedBy>
  <cp:revision>35</cp:revision>
  <dcterms:created xsi:type="dcterms:W3CDTF">2018-06-27T13:01:28Z</dcterms:created>
  <dcterms:modified xsi:type="dcterms:W3CDTF">2019-05-10T02:45:29Z</dcterms:modified>
</cp:coreProperties>
</file>