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80" r:id="rId18"/>
    <p:sldId id="268" r:id="rId19"/>
    <p:sldId id="269" r:id="rId20"/>
    <p:sldId id="270" r:id="rId21"/>
    <p:sldId id="271" r:id="rId22"/>
    <p:sldId id="272" r:id="rId23"/>
    <p:sldId id="273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10300886302254E-2"/>
          <c:y val="3.9285157806633268E-2"/>
          <c:w val="0.92657375708471224"/>
          <c:h val="0.66380524794902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Santoso等,NIN</c:v>
                </c:pt>
                <c:pt idx="1">
                  <c:v>辛德勒等CQT（常数Q变换）</c:v>
                </c:pt>
                <c:pt idx="2">
                  <c:v>瓦伦帝等,log-mel谱图的CNN</c:v>
                </c:pt>
                <c:pt idx="3">
                  <c:v>Bae等,长期短时记忆（LSTM）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0.7883</c:v>
                </c:pt>
                <c:pt idx="1">
                  <c:v>0.83299999999999996</c:v>
                </c:pt>
                <c:pt idx="2">
                  <c:v>0.86199999999999999</c:v>
                </c:pt>
                <c:pt idx="3">
                  <c:v>0.84099999999999997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B-4400-BCFD-03ACE660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592831"/>
        <c:axId val="2033580447"/>
      </c:barChart>
      <c:catAx>
        <c:axId val="204259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3580447"/>
        <c:crosses val="autoZero"/>
        <c:auto val="1"/>
        <c:lblAlgn val="ctr"/>
        <c:lblOffset val="100"/>
        <c:noMultiLvlLbl val="0"/>
      </c:catAx>
      <c:valAx>
        <c:axId val="203358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259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1F82-9856-4956-A7DA-CB6D88AA37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4C7993-0214-46FE-9592-2B429230BEC1}">
      <dgm:prSet phldrT="[文本]"/>
      <dgm:spPr/>
      <dgm:t>
        <a:bodyPr/>
        <a:lstStyle/>
        <a:p>
          <a:r>
            <a:rPr lang="zh-CN" altLang="en-US" dirty="0"/>
            <a:t>原始细分</a:t>
          </a:r>
        </a:p>
      </dgm:t>
    </dgm:pt>
    <dgm:pt modelId="{618187C8-114F-484B-97D8-D4048457D824}" type="par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33FDF8C3-346C-416A-9DD1-AA4861140B64}" type="sibTrans" cxnId="{63A47596-F9B3-4AD1-85AF-24567EE7B351}">
      <dgm:prSet/>
      <dgm:spPr/>
      <dgm:t>
        <a:bodyPr/>
        <a:lstStyle/>
        <a:p>
          <a:endParaRPr lang="zh-CN" altLang="en-US"/>
        </a:p>
      </dgm:t>
    </dgm:pt>
    <dgm:pt modelId="{FD05D087-7244-4C7E-B8DC-39588FC9FE91}">
      <dgm:prSet phldrT="[文本]"/>
      <dgm:spPr/>
      <dgm:t>
        <a:bodyPr/>
        <a:lstStyle/>
        <a:p>
          <a:r>
            <a:rPr lang="zh-CN" altLang="en-US" dirty="0"/>
            <a:t>特征提取与规范化</a:t>
          </a:r>
        </a:p>
      </dgm:t>
    </dgm:pt>
    <dgm:pt modelId="{F4EF2CF7-10EF-4E36-BCB5-46C0A499CCDF}" type="par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29AB133D-825B-4830-AAAB-94AF09EF1638}" type="sibTrans" cxnId="{7612FF5F-149E-4C5A-BC29-E40233DD6A81}">
      <dgm:prSet/>
      <dgm:spPr/>
      <dgm:t>
        <a:bodyPr/>
        <a:lstStyle/>
        <a:p>
          <a:endParaRPr lang="zh-CN" altLang="en-US"/>
        </a:p>
      </dgm:t>
    </dgm:pt>
    <dgm:pt modelId="{E15A7B8B-B564-4E1F-BF2C-28E5278D5B73}">
      <dgm:prSet phldrT="[文本]"/>
      <dgm:spPr/>
      <dgm:t>
        <a:bodyPr/>
        <a:lstStyle/>
        <a:p>
          <a:r>
            <a:rPr lang="zh-CN" altLang="en-US" dirty="0"/>
            <a:t>序列分割</a:t>
          </a:r>
        </a:p>
      </dgm:t>
    </dgm:pt>
    <dgm:pt modelId="{17746D34-98B3-4299-9E03-D07E5F98847D}" type="par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8B9406A3-8CCF-411C-B56A-DCF354FB9B66}" type="sibTrans" cxnId="{AE0B372A-BC8C-4D1B-A0A2-CEB78C99935F}">
      <dgm:prSet/>
      <dgm:spPr/>
      <dgm:t>
        <a:bodyPr/>
        <a:lstStyle/>
        <a:p>
          <a:endParaRPr lang="zh-CN" altLang="en-US"/>
        </a:p>
      </dgm:t>
    </dgm:pt>
    <dgm:pt modelId="{06B1B56B-51DE-4F5F-8061-8E23DE153C28}">
      <dgm:prSet phldrT="[文本]"/>
      <dgm:spPr/>
      <dgm:t>
        <a:bodyPr/>
        <a:lstStyle/>
        <a:p>
          <a:r>
            <a:rPr lang="zh-CN" altLang="en-US" dirty="0"/>
            <a:t>卷积神经网络</a:t>
          </a:r>
        </a:p>
      </dgm:t>
    </dgm:pt>
    <dgm:pt modelId="{31E6AF18-4EC0-49E0-9714-0886098E7F2E}" type="par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03D26B44-900D-4B1D-A57A-F1CA609DEFE3}" type="sibTrans" cxnId="{1018F6B5-31D3-4AB5-AC5E-D4B5979A1C5C}">
      <dgm:prSet/>
      <dgm:spPr/>
      <dgm:t>
        <a:bodyPr/>
        <a:lstStyle/>
        <a:p>
          <a:endParaRPr lang="zh-CN" altLang="en-US"/>
        </a:p>
      </dgm:t>
    </dgm:pt>
    <dgm:pt modelId="{15AA0ADF-C822-4983-B25D-4DB3DC9BE274}">
      <dgm:prSet phldrT="[文本]"/>
      <dgm:spPr/>
      <dgm:t>
        <a:bodyPr/>
        <a:lstStyle/>
        <a:p>
          <a:r>
            <a:rPr lang="zh-CN" altLang="en-US" dirty="0"/>
            <a:t>预测平均分</a:t>
          </a:r>
        </a:p>
      </dgm:t>
    </dgm:pt>
    <dgm:pt modelId="{9B4617F2-1918-46B4-82B9-D9FA63D657DB}" type="par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3FE397A8-BC3B-4C9C-98AF-B9A960352B54}" type="sibTrans" cxnId="{3A498284-5D4F-4AE6-B87E-8DBB5EDA27A3}">
      <dgm:prSet/>
      <dgm:spPr/>
      <dgm:t>
        <a:bodyPr/>
        <a:lstStyle/>
        <a:p>
          <a:endParaRPr lang="zh-CN" altLang="en-US"/>
        </a:p>
      </dgm:t>
    </dgm:pt>
    <dgm:pt modelId="{F40465B0-0F4A-40E4-8B7E-0A2BD9A94693}">
      <dgm:prSet phldrT="[文本]"/>
      <dgm:spPr/>
      <dgm:t>
        <a:bodyPr/>
        <a:lstStyle/>
        <a:p>
          <a:r>
            <a:rPr lang="zh-CN" altLang="en-US" dirty="0"/>
            <a:t>预测的类</a:t>
          </a:r>
        </a:p>
      </dgm:t>
    </dgm:pt>
    <dgm:pt modelId="{22FE7D06-FD10-40DF-94B8-C0C8F3292358}" type="par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D0419F53-0584-47D4-8372-D33A614EF4D2}" type="sibTrans" cxnId="{E4034236-A0A5-42DE-8024-08E20FEC15E6}">
      <dgm:prSet/>
      <dgm:spPr/>
      <dgm:t>
        <a:bodyPr/>
        <a:lstStyle/>
        <a:p>
          <a:endParaRPr lang="zh-CN" altLang="en-US"/>
        </a:p>
      </dgm:t>
    </dgm:pt>
    <dgm:pt modelId="{6FB9E246-6E13-445F-8E2A-690CD07518B6}" type="pres">
      <dgm:prSet presAssocID="{64C21F82-9856-4956-A7DA-CB6D88AA374B}" presName="Name0" presStyleCnt="0">
        <dgm:presLayoutVars>
          <dgm:dir/>
          <dgm:animLvl val="lvl"/>
          <dgm:resizeHandles val="exact"/>
        </dgm:presLayoutVars>
      </dgm:prSet>
      <dgm:spPr/>
    </dgm:pt>
    <dgm:pt modelId="{B7E95E1A-7987-4AB3-97B4-9D2D82BE7C33}" type="pres">
      <dgm:prSet presAssocID="{864C7993-0214-46FE-9592-2B429230BEC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44AB08A-3786-4206-9FD8-B53E523962F5}" type="pres">
      <dgm:prSet presAssocID="{33FDF8C3-346C-416A-9DD1-AA4861140B64}" presName="parTxOnlySpace" presStyleCnt="0"/>
      <dgm:spPr/>
    </dgm:pt>
    <dgm:pt modelId="{2FE19C27-5FC8-467C-B195-06D9398A578F}" type="pres">
      <dgm:prSet presAssocID="{FD05D087-7244-4C7E-B8DC-39588FC9FE9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33F1505-0E93-495D-8161-8C9653D7CCAD}" type="pres">
      <dgm:prSet presAssocID="{29AB133D-825B-4830-AAAB-94AF09EF1638}" presName="parTxOnlySpace" presStyleCnt="0"/>
      <dgm:spPr/>
    </dgm:pt>
    <dgm:pt modelId="{279CDD07-3AD5-43B9-BE6A-3ECFFF95E619}" type="pres">
      <dgm:prSet presAssocID="{E15A7B8B-B564-4E1F-BF2C-28E5278D5B7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A1D37A3-8EF6-4BF1-BF29-F664BEFE622D}" type="pres">
      <dgm:prSet presAssocID="{8B9406A3-8CCF-411C-B56A-DCF354FB9B66}" presName="parTxOnlySpace" presStyleCnt="0"/>
      <dgm:spPr/>
    </dgm:pt>
    <dgm:pt modelId="{5DD38A8C-AD15-4CCF-8939-99DCF2E2F470}" type="pres">
      <dgm:prSet presAssocID="{06B1B56B-51DE-4F5F-8061-8E23DE153C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471F044-47A2-4173-8D7D-20401E93EF8D}" type="pres">
      <dgm:prSet presAssocID="{03D26B44-900D-4B1D-A57A-F1CA609DEFE3}" presName="parTxOnlySpace" presStyleCnt="0"/>
      <dgm:spPr/>
    </dgm:pt>
    <dgm:pt modelId="{1C15A960-76B5-4CF0-9FE2-529ACFE0E97E}" type="pres">
      <dgm:prSet presAssocID="{15AA0ADF-C822-4983-B25D-4DB3DC9BE27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6363E30-82BF-489F-B698-F3D72C45B581}" type="pres">
      <dgm:prSet presAssocID="{3FE397A8-BC3B-4C9C-98AF-B9A960352B54}" presName="parTxOnlySpace" presStyleCnt="0"/>
      <dgm:spPr/>
    </dgm:pt>
    <dgm:pt modelId="{35F3FC65-0353-44D1-8E1C-0EA7ED4680BB}" type="pres">
      <dgm:prSet presAssocID="{F40465B0-0F4A-40E4-8B7E-0A2BD9A9469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E0B372A-BC8C-4D1B-A0A2-CEB78C99935F}" srcId="{64C21F82-9856-4956-A7DA-CB6D88AA374B}" destId="{E15A7B8B-B564-4E1F-BF2C-28E5278D5B73}" srcOrd="2" destOrd="0" parTransId="{17746D34-98B3-4299-9E03-D07E5F98847D}" sibTransId="{8B9406A3-8CCF-411C-B56A-DCF354FB9B66}"/>
    <dgm:cxn modelId="{E4034236-A0A5-42DE-8024-08E20FEC15E6}" srcId="{64C21F82-9856-4956-A7DA-CB6D88AA374B}" destId="{F40465B0-0F4A-40E4-8B7E-0A2BD9A94693}" srcOrd="5" destOrd="0" parTransId="{22FE7D06-FD10-40DF-94B8-C0C8F3292358}" sibTransId="{D0419F53-0584-47D4-8372-D33A614EF4D2}"/>
    <dgm:cxn modelId="{7612FF5F-149E-4C5A-BC29-E40233DD6A81}" srcId="{64C21F82-9856-4956-A7DA-CB6D88AA374B}" destId="{FD05D087-7244-4C7E-B8DC-39588FC9FE91}" srcOrd="1" destOrd="0" parTransId="{F4EF2CF7-10EF-4E36-BCB5-46C0A499CCDF}" sibTransId="{29AB133D-825B-4830-AAAB-94AF09EF1638}"/>
    <dgm:cxn modelId="{79A79A6C-D112-4EE2-86D2-941981A354AD}" type="presOf" srcId="{64C21F82-9856-4956-A7DA-CB6D88AA374B}" destId="{6FB9E246-6E13-445F-8E2A-690CD07518B6}" srcOrd="0" destOrd="0" presId="urn:microsoft.com/office/officeart/2005/8/layout/chevron1"/>
    <dgm:cxn modelId="{3A498284-5D4F-4AE6-B87E-8DBB5EDA27A3}" srcId="{64C21F82-9856-4956-A7DA-CB6D88AA374B}" destId="{15AA0ADF-C822-4983-B25D-4DB3DC9BE274}" srcOrd="4" destOrd="0" parTransId="{9B4617F2-1918-46B4-82B9-D9FA63D657DB}" sibTransId="{3FE397A8-BC3B-4C9C-98AF-B9A960352B54}"/>
    <dgm:cxn modelId="{586FD088-52A3-4714-B44B-DC49B0009DDE}" type="presOf" srcId="{15AA0ADF-C822-4983-B25D-4DB3DC9BE274}" destId="{1C15A960-76B5-4CF0-9FE2-529ACFE0E97E}" srcOrd="0" destOrd="0" presId="urn:microsoft.com/office/officeart/2005/8/layout/chevron1"/>
    <dgm:cxn modelId="{63A47596-F9B3-4AD1-85AF-24567EE7B351}" srcId="{64C21F82-9856-4956-A7DA-CB6D88AA374B}" destId="{864C7993-0214-46FE-9592-2B429230BEC1}" srcOrd="0" destOrd="0" parTransId="{618187C8-114F-484B-97D8-D4048457D824}" sibTransId="{33FDF8C3-346C-416A-9DD1-AA4861140B64}"/>
    <dgm:cxn modelId="{4B2603A1-B42D-478E-BCA5-5AE3A5C7C014}" type="presOf" srcId="{FD05D087-7244-4C7E-B8DC-39588FC9FE91}" destId="{2FE19C27-5FC8-467C-B195-06D9398A578F}" srcOrd="0" destOrd="0" presId="urn:microsoft.com/office/officeart/2005/8/layout/chevron1"/>
    <dgm:cxn modelId="{82C17DB5-2B9D-46B9-843A-0BC9985EA132}" type="presOf" srcId="{06B1B56B-51DE-4F5F-8061-8E23DE153C28}" destId="{5DD38A8C-AD15-4CCF-8939-99DCF2E2F470}" srcOrd="0" destOrd="0" presId="urn:microsoft.com/office/officeart/2005/8/layout/chevron1"/>
    <dgm:cxn modelId="{1018F6B5-31D3-4AB5-AC5E-D4B5979A1C5C}" srcId="{64C21F82-9856-4956-A7DA-CB6D88AA374B}" destId="{06B1B56B-51DE-4F5F-8061-8E23DE153C28}" srcOrd="3" destOrd="0" parTransId="{31E6AF18-4EC0-49E0-9714-0886098E7F2E}" sibTransId="{03D26B44-900D-4B1D-A57A-F1CA609DEFE3}"/>
    <dgm:cxn modelId="{32ACCAD0-AF27-4229-9AA4-CBF245EF137F}" type="presOf" srcId="{864C7993-0214-46FE-9592-2B429230BEC1}" destId="{B7E95E1A-7987-4AB3-97B4-9D2D82BE7C33}" srcOrd="0" destOrd="0" presId="urn:microsoft.com/office/officeart/2005/8/layout/chevron1"/>
    <dgm:cxn modelId="{28B4ACDE-1780-4C26-A53D-91E2EE6FE10D}" type="presOf" srcId="{E15A7B8B-B564-4E1F-BF2C-28E5278D5B73}" destId="{279CDD07-3AD5-43B9-BE6A-3ECFFF95E619}" srcOrd="0" destOrd="0" presId="urn:microsoft.com/office/officeart/2005/8/layout/chevron1"/>
    <dgm:cxn modelId="{239A00F3-5845-46CF-A5C5-F5E01B950D57}" type="presOf" srcId="{F40465B0-0F4A-40E4-8B7E-0A2BD9A94693}" destId="{35F3FC65-0353-44D1-8E1C-0EA7ED4680BB}" srcOrd="0" destOrd="0" presId="urn:microsoft.com/office/officeart/2005/8/layout/chevron1"/>
    <dgm:cxn modelId="{B2DA184F-D17E-4702-BC07-4B15229E531E}" type="presParOf" srcId="{6FB9E246-6E13-445F-8E2A-690CD07518B6}" destId="{B7E95E1A-7987-4AB3-97B4-9D2D82BE7C33}" srcOrd="0" destOrd="0" presId="urn:microsoft.com/office/officeart/2005/8/layout/chevron1"/>
    <dgm:cxn modelId="{F8857A67-D9A6-490D-9F73-5D5DCA7CED30}" type="presParOf" srcId="{6FB9E246-6E13-445F-8E2A-690CD07518B6}" destId="{244AB08A-3786-4206-9FD8-B53E523962F5}" srcOrd="1" destOrd="0" presId="urn:microsoft.com/office/officeart/2005/8/layout/chevron1"/>
    <dgm:cxn modelId="{AC6CCDDF-9D64-493C-A24C-7927450CF747}" type="presParOf" srcId="{6FB9E246-6E13-445F-8E2A-690CD07518B6}" destId="{2FE19C27-5FC8-467C-B195-06D9398A578F}" srcOrd="2" destOrd="0" presId="urn:microsoft.com/office/officeart/2005/8/layout/chevron1"/>
    <dgm:cxn modelId="{5DA44FC6-A2A8-45A5-8E36-44A564BF17ED}" type="presParOf" srcId="{6FB9E246-6E13-445F-8E2A-690CD07518B6}" destId="{133F1505-0E93-495D-8161-8C9653D7CCAD}" srcOrd="3" destOrd="0" presId="urn:microsoft.com/office/officeart/2005/8/layout/chevron1"/>
    <dgm:cxn modelId="{9A46CEBC-23C1-4016-8213-B7103CEA47A2}" type="presParOf" srcId="{6FB9E246-6E13-445F-8E2A-690CD07518B6}" destId="{279CDD07-3AD5-43B9-BE6A-3ECFFF95E619}" srcOrd="4" destOrd="0" presId="urn:microsoft.com/office/officeart/2005/8/layout/chevron1"/>
    <dgm:cxn modelId="{43565941-57A5-4935-8AC4-91D636B089DF}" type="presParOf" srcId="{6FB9E246-6E13-445F-8E2A-690CD07518B6}" destId="{2A1D37A3-8EF6-4BF1-BF29-F664BEFE622D}" srcOrd="5" destOrd="0" presId="urn:microsoft.com/office/officeart/2005/8/layout/chevron1"/>
    <dgm:cxn modelId="{624B03F5-FDE4-4CDE-8BBA-36C5D9FE6344}" type="presParOf" srcId="{6FB9E246-6E13-445F-8E2A-690CD07518B6}" destId="{5DD38A8C-AD15-4CCF-8939-99DCF2E2F470}" srcOrd="6" destOrd="0" presId="urn:microsoft.com/office/officeart/2005/8/layout/chevron1"/>
    <dgm:cxn modelId="{5AA530CC-CF67-4AE1-BC93-A03DF2F5E7FE}" type="presParOf" srcId="{6FB9E246-6E13-445F-8E2A-690CD07518B6}" destId="{0471F044-47A2-4173-8D7D-20401E93EF8D}" srcOrd="7" destOrd="0" presId="urn:microsoft.com/office/officeart/2005/8/layout/chevron1"/>
    <dgm:cxn modelId="{A6BD1019-F796-4607-94FE-B0BDE81053F4}" type="presParOf" srcId="{6FB9E246-6E13-445F-8E2A-690CD07518B6}" destId="{1C15A960-76B5-4CF0-9FE2-529ACFE0E97E}" srcOrd="8" destOrd="0" presId="urn:microsoft.com/office/officeart/2005/8/layout/chevron1"/>
    <dgm:cxn modelId="{860B2177-1F8B-4900-89EB-0E3DB098671E}" type="presParOf" srcId="{6FB9E246-6E13-445F-8E2A-690CD07518B6}" destId="{F6363E30-82BF-489F-B698-F3D72C45B581}" srcOrd="9" destOrd="0" presId="urn:microsoft.com/office/officeart/2005/8/layout/chevron1"/>
    <dgm:cxn modelId="{252CABDE-4A18-442D-94E5-A0499AD36BAD}" type="presParOf" srcId="{6FB9E246-6E13-445F-8E2A-690CD07518B6}" destId="{35F3FC65-0353-44D1-8E1C-0EA7ED4680B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5E1A-7987-4AB3-97B4-9D2D82BE7C33}">
      <dsp:nvSpPr>
        <dsp:cNvPr id="0" name=""/>
        <dsp:cNvSpPr/>
      </dsp:nvSpPr>
      <dsp:spPr>
        <a:xfrm>
          <a:off x="513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原始细分</a:t>
          </a:r>
        </a:p>
      </dsp:txBody>
      <dsp:txXfrm>
        <a:off x="387146" y="1034558"/>
        <a:ext cx="1146036" cy="764023"/>
      </dsp:txXfrm>
    </dsp:sp>
    <dsp:sp modelId="{2FE19C27-5FC8-467C-B195-06D9398A578F}">
      <dsp:nvSpPr>
        <dsp:cNvPr id="0" name=""/>
        <dsp:cNvSpPr/>
      </dsp:nvSpPr>
      <dsp:spPr>
        <a:xfrm>
          <a:off x="1724188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特征提取与规范化</a:t>
          </a:r>
        </a:p>
      </dsp:txBody>
      <dsp:txXfrm>
        <a:off x="2106200" y="1034558"/>
        <a:ext cx="1146036" cy="764023"/>
      </dsp:txXfrm>
    </dsp:sp>
    <dsp:sp modelId="{279CDD07-3AD5-43B9-BE6A-3ECFFF95E619}">
      <dsp:nvSpPr>
        <dsp:cNvPr id="0" name=""/>
        <dsp:cNvSpPr/>
      </dsp:nvSpPr>
      <dsp:spPr>
        <a:xfrm>
          <a:off x="3443242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序列分割</a:t>
          </a:r>
        </a:p>
      </dsp:txBody>
      <dsp:txXfrm>
        <a:off x="3825254" y="1034558"/>
        <a:ext cx="1146036" cy="764023"/>
      </dsp:txXfrm>
    </dsp:sp>
    <dsp:sp modelId="{5DD38A8C-AD15-4CCF-8939-99DCF2E2F470}">
      <dsp:nvSpPr>
        <dsp:cNvPr id="0" name=""/>
        <dsp:cNvSpPr/>
      </dsp:nvSpPr>
      <dsp:spPr>
        <a:xfrm>
          <a:off x="5162296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卷积神经网络</a:t>
          </a:r>
        </a:p>
      </dsp:txBody>
      <dsp:txXfrm>
        <a:off x="5544308" y="1034558"/>
        <a:ext cx="1146036" cy="764023"/>
      </dsp:txXfrm>
    </dsp:sp>
    <dsp:sp modelId="{1C15A960-76B5-4CF0-9FE2-529ACFE0E97E}">
      <dsp:nvSpPr>
        <dsp:cNvPr id="0" name=""/>
        <dsp:cNvSpPr/>
      </dsp:nvSpPr>
      <dsp:spPr>
        <a:xfrm>
          <a:off x="6881350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预测平均分</a:t>
          </a:r>
        </a:p>
      </dsp:txBody>
      <dsp:txXfrm>
        <a:off x="7263362" y="1034558"/>
        <a:ext cx="1146036" cy="764023"/>
      </dsp:txXfrm>
    </dsp:sp>
    <dsp:sp modelId="{35F3FC65-0353-44D1-8E1C-0EA7ED4680BB}">
      <dsp:nvSpPr>
        <dsp:cNvPr id="0" name=""/>
        <dsp:cNvSpPr/>
      </dsp:nvSpPr>
      <dsp:spPr>
        <a:xfrm>
          <a:off x="8600404" y="1034558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预测的类</a:t>
          </a:r>
        </a:p>
      </dsp:txBody>
      <dsp:txXfrm>
        <a:off x="8982416" y="1034558"/>
        <a:ext cx="1146036" cy="76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6%9C%E5%9D%A1%E5%87%BD%E6%95%B0" TargetMode="External"/><Relationship Id="rId2" Type="http://schemas.openxmlformats.org/officeDocument/2006/relationships/hyperlink" Target="https://zh.wikipedia.org/wiki/%E4%BA%BA%E5%B7%A5%E7%A5%9E%E7%BB%8F%E7%BD%91%E7%BB%9C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4" y="3509963"/>
            <a:ext cx="3012831" cy="2387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导师：李灿平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专业：信息与通信工程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姓名：孙凌山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B626-25D5-4F70-8776-75B834F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DCASE</a:t>
            </a:r>
            <a:r>
              <a:rPr lang="zh-CN" altLang="en-US" dirty="0"/>
              <a:t>中提出的方法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5E7C50C-6AAA-4A40-AACC-160B94E55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85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07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6A24D-0918-429C-AC44-AD3F9FC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本文的研究方向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9A93-6357-4B17-A7D5-FDC38867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/>
              <a:t>直接将音频文件导入至卷积神经网络中，学习的效果并没有预期的好。因此需要一定的预处理（特征提取）。在特征提取部分，总结之前的研究成果，本文采用效果较好的</a:t>
            </a:r>
            <a:r>
              <a:rPr lang="en-US" altLang="zh-CN" dirty="0"/>
              <a:t>log-</a:t>
            </a:r>
            <a:r>
              <a:rPr lang="en-US" altLang="zh-CN" dirty="0" err="1"/>
              <a:t>mel</a:t>
            </a:r>
            <a:r>
              <a:rPr lang="zh-CN" altLang="zh-CN" dirty="0"/>
              <a:t>频谱。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卷积分类，神经网络部分将引入目前广受欢迎的</a:t>
            </a:r>
            <a:r>
              <a:rPr lang="en-US" altLang="zh-CN" dirty="0" err="1"/>
              <a:t>Tensorflow</a:t>
            </a:r>
            <a:r>
              <a:rPr lang="zh-CN" altLang="zh-CN" dirty="0"/>
              <a:t>深度学习任务框架。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探讨深度学习参数如神经元的数量，隐藏层的数量和引入丢失对学习结果造成的影响。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3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AFC118-995E-4E10-8145-5D50DC8B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77" y="2766218"/>
            <a:ext cx="4273446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7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E816B0-BDE4-4C9F-930F-351BC5A6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95" y="1220816"/>
            <a:ext cx="8174610" cy="44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178B0-1DD7-4CC8-92AD-23F27A0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线性整流函数（</a:t>
            </a:r>
            <a:r>
              <a:rPr lang="en-US" altLang="zh-CN" dirty="0" err="1"/>
              <a:t>ReLU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B62587-3F4A-4BEF-9783-CAF3304DE0E1}"/>
              </a:ext>
            </a:extLst>
          </p:cNvPr>
          <p:cNvSpPr txBox="1"/>
          <p:nvPr/>
        </p:nvSpPr>
        <p:spPr>
          <a:xfrm>
            <a:off x="838200" y="4257870"/>
            <a:ext cx="10515600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线性整流函数（</a:t>
            </a:r>
            <a:r>
              <a:rPr lang="en-US" altLang="zh-CN" sz="2400" dirty="0"/>
              <a:t>Rectified Linear Unit, 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），是一种</a:t>
            </a:r>
            <a:r>
              <a:rPr lang="zh-CN" altLang="en-US" sz="2400" dirty="0">
                <a:hlinkClick r:id="rId2" tooltip="人工神经网络"/>
              </a:rPr>
              <a:t>人工神经网络</a:t>
            </a:r>
            <a:r>
              <a:rPr lang="zh-CN" altLang="en-US" sz="2400" dirty="0"/>
              <a:t>中常用的激活函数，通常指代以</a:t>
            </a:r>
            <a:r>
              <a:rPr lang="zh-CN" altLang="en-US" sz="2400" dirty="0">
                <a:hlinkClick r:id="rId3" tooltip="斜坡函数"/>
              </a:rPr>
              <a:t>斜坡函数</a:t>
            </a:r>
            <a:r>
              <a:rPr lang="zh-CN" altLang="en-US" sz="2400" dirty="0"/>
              <a:t>及其变种为代表的非线性函数</a:t>
            </a:r>
            <a:endParaRPr lang="en-US" altLang="zh-CN" sz="2400" dirty="0"/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优点是具备</a:t>
            </a:r>
            <a:r>
              <a:rPr lang="zh-CN" altLang="zh-CN" sz="2400" dirty="0"/>
              <a:t>更快速的计算速度和更有效的梯度传播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0A62B-AE2B-4B78-8E1D-0C46983D0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1686995"/>
            <a:ext cx="4112561" cy="2254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/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6900B9-8F55-47F0-885D-D4D9DD48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7416"/>
                <a:ext cx="375920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1C8-909F-4C7A-906C-C6A4966A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3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E414-21F9-47BE-886E-FF0A9D9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ASC</a:t>
            </a:r>
            <a:r>
              <a:rPr lang="zh-CN" altLang="en-US" dirty="0"/>
              <a:t>流程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1124FB0-5951-408E-B3BD-C87E03F2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59305"/>
              </p:ext>
            </p:extLst>
          </p:nvPr>
        </p:nvGraphicFramePr>
        <p:xfrm>
          <a:off x="838200" y="2012429"/>
          <a:ext cx="10515599" cy="283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2FC2-F082-4213-A176-81444FE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4EB3EA-1E3B-4112-9270-B94A00E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782" y="2766218"/>
            <a:ext cx="428843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F9CC-137E-4D03-841F-DF1BCA12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0195F-F6FE-4109-BAF1-0779F3E6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Ubransound8K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该数据集包含来</a:t>
            </a:r>
            <a:r>
              <a:rPr lang="en-US" altLang="zh-CN" dirty="0"/>
              <a:t>10</a:t>
            </a:r>
            <a:r>
              <a:rPr lang="zh-CN" altLang="en-US" dirty="0"/>
              <a:t>类的城市声音：空气净化器、汽车轰鸣声、小孩玩耍声、狗吠、钻井声、发动机怠速声、枪声、手提钻声、警笛和街道杂音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8732</a:t>
            </a:r>
            <a:r>
              <a:rPr lang="zh-CN" altLang="en-US" dirty="0"/>
              <a:t>个标记的声音片段，每个声音片段时长小于等于</a:t>
            </a:r>
            <a:r>
              <a:rPr lang="en-US" altLang="zh-CN" dirty="0"/>
              <a:t>4</a:t>
            </a:r>
            <a:r>
              <a:rPr lang="zh-CN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2175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4A08-7BC0-4B5F-A3CA-F8DFF2A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绘制特征图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61B2-7EEC-4B34-9843-083CBD1A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方面了我们从不同角度发掘音频信号的特征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5DA5CA-14A7-4C5E-A208-789B5A98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7" y="637785"/>
            <a:ext cx="7792537" cy="55824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1E3BD8-6874-4466-92CE-64768FEDEF5C}"/>
              </a:ext>
            </a:extLst>
          </p:cNvPr>
          <p:cNvSpPr txBox="1"/>
          <p:nvPr/>
        </p:nvSpPr>
        <p:spPr>
          <a:xfrm>
            <a:off x="8832112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波形图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体现了音频信号的包络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0AD4A9-A471-4E9E-8F3B-29733981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29" y="652075"/>
            <a:ext cx="7840169" cy="5553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1751A-D3FB-4858-8BF9-C97FFD068168}"/>
              </a:ext>
            </a:extLst>
          </p:cNvPr>
          <p:cNvSpPr txBox="1"/>
          <p:nvPr/>
        </p:nvSpPr>
        <p:spPr>
          <a:xfrm>
            <a:off x="586602" y="2921168"/>
            <a:ext cx="2158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频谱图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体现了音频信号的时间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频率分布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4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728B38-A0DC-4E9D-B69F-18518195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0" y="542522"/>
            <a:ext cx="7830643" cy="57729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595DD0-D2DF-4EBD-AF3E-217805CB64FF}"/>
              </a:ext>
            </a:extLst>
          </p:cNvPr>
          <p:cNvSpPr txBox="1"/>
          <p:nvPr/>
        </p:nvSpPr>
        <p:spPr>
          <a:xfrm>
            <a:off x="9166548" y="3105834"/>
            <a:ext cx="262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对数能量谱图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体现了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能量信息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8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EA6E-784F-4981-8602-82BC1A4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0B46-8940-4A73-B0CE-1EE06D18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melspectrogram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比例功率谱图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mfcc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：梅尔频率倒谱系数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chorma-stft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：根据波形或功率谱图计算色度图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spectral_contrast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：计算光谱对比度</a:t>
            </a:r>
          </a:p>
          <a:p>
            <a:pPr lvl="0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tonnetz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：计算音调质心特征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将提取以上特征待用，馈入卷进神经网络</a:t>
            </a:r>
          </a:p>
        </p:txBody>
      </p:sp>
    </p:spTree>
    <p:extLst>
      <p:ext uri="{BB962C8B-B14F-4D97-AF65-F5344CB8AC3E}">
        <p14:creationId xmlns:p14="http://schemas.microsoft.com/office/powerpoint/2010/main" val="23514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9EE5CA-15E1-40E3-ABC5-0674B1A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67" y="2766218"/>
            <a:ext cx="424346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5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8C560A-7EAC-40AE-A441-BD941E4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66" y="2766218"/>
            <a:ext cx="5901267" cy="1325563"/>
          </a:xfrm>
        </p:spPr>
        <p:txBody>
          <a:bodyPr/>
          <a:lstStyle/>
          <a:p>
            <a:r>
              <a:rPr lang="zh-CN" altLang="en-US" dirty="0"/>
              <a:t>恳请各位老师批评指正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94951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5A4A3-1720-7840-9D44-4CF48D6F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44" y="2253658"/>
            <a:ext cx="2671231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A3AAEC-0444-884F-90EC-86F1F8AA97D5}"/>
              </a:ext>
            </a:extLst>
          </p:cNvPr>
          <p:cNvSpPr txBox="1"/>
          <p:nvPr/>
        </p:nvSpPr>
        <p:spPr>
          <a:xfrm>
            <a:off x="9225073" y="5121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安防系统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为什么要用卷积神经网络做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64"/>
            <a:ext cx="10515600" cy="2929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卷积神经网络即使在</a:t>
            </a:r>
            <a:r>
              <a:rPr lang="zh-CN" altLang="zh-CN" dirty="0">
                <a:solidFill>
                  <a:schemeClr val="accent1"/>
                </a:solidFill>
              </a:rPr>
              <a:t>有限的数据集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accent1"/>
                </a:solidFill>
              </a:rPr>
              <a:t>简单的数据增强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下也可以有效应用于环境声音分类任务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可用数据集规模的显著增加很可能大大提高训练模型的性能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2AEFC6-A33B-4F07-AB32-CDB84FD6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88" y="2766218"/>
            <a:ext cx="7136423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909F-6F93-494F-B770-3F6DF1C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一般的音频分类研究方法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93A77E-73EE-4AE0-9A81-51E682FA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04390"/>
              </p:ext>
            </p:extLst>
          </p:nvPr>
        </p:nvGraphicFramePr>
        <p:xfrm>
          <a:off x="838200" y="1658084"/>
          <a:ext cx="10515600" cy="4241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46237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3215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7715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902089"/>
                    </a:ext>
                  </a:extLst>
                </a:gridCol>
              </a:tblGrid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93158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Sawhney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递归神经网络和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1997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85656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佩尔顿等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人类对音频场景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典型事件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的认识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18322"/>
                  </a:ext>
                </a:extLst>
              </a:tr>
              <a:tr h="106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Eronen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MFCCs+HMM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72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688B1-11D6-47F2-8DE6-605FC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基于卷积神经网络音频分类方法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55264-7E75-487D-8F02-88D1067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8871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96AA7-60D8-4232-B29E-2BD187FBD4EC}"/>
              </a:ext>
            </a:extLst>
          </p:cNvPr>
          <p:cNvSpPr txBox="1"/>
          <p:nvPr/>
        </p:nvSpPr>
        <p:spPr>
          <a:xfrm flipH="1">
            <a:off x="838200" y="4865077"/>
            <a:ext cx="10515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研究界缺乏协调一致的标准来评估和测试解决这个问题的算法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2013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IEEE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音频和声学信号处理（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AASP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联合举办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测试和比较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和事件检测与分类算法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535</Words>
  <Application>Microsoft Office PowerPoint</Application>
  <PresentationFormat>宽屏</PresentationFormat>
  <Paragraphs>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PingFang SC</vt:lpstr>
      <vt:lpstr>等线</vt:lpstr>
      <vt:lpstr>等线 Light</vt:lpstr>
      <vt:lpstr>Arial</vt:lpstr>
      <vt:lpstr>Cambria Math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为什么要用卷积神经网络做ASC</vt:lpstr>
      <vt:lpstr>2. 音频分类方法的研究现状</vt:lpstr>
      <vt:lpstr>一般的音频分类研究方法</vt:lpstr>
      <vt:lpstr>基于卷积神经网络音频分类方法</vt:lpstr>
      <vt:lpstr>DCASE中提出的方法</vt:lpstr>
      <vt:lpstr>本文的研究方向</vt:lpstr>
      <vt:lpstr>3. 主要研究内容</vt:lpstr>
      <vt:lpstr>PowerPoint 演示文稿</vt:lpstr>
      <vt:lpstr>线性整流函数（ReLU）</vt:lpstr>
      <vt:lpstr>PowerPoint 演示文稿</vt:lpstr>
      <vt:lpstr>基于CNN的ASC流程</vt:lpstr>
      <vt:lpstr>PowerPoint 演示文稿</vt:lpstr>
      <vt:lpstr>4. 已完成的工作</vt:lpstr>
      <vt:lpstr>数据集的选择</vt:lpstr>
      <vt:lpstr>绘制特征图</vt:lpstr>
      <vt:lpstr>PowerPoint 演示文稿</vt:lpstr>
      <vt:lpstr>PowerPoint 演示文稿</vt:lpstr>
      <vt:lpstr>PowerPoint 演示文稿</vt:lpstr>
      <vt:lpstr>特征提取</vt:lpstr>
      <vt:lpstr>5. 待完成的工作</vt:lpstr>
      <vt:lpstr>恳请各位老师批评指正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Administrator</cp:lastModifiedBy>
  <cp:revision>27</cp:revision>
  <dcterms:created xsi:type="dcterms:W3CDTF">2018-06-27T13:01:28Z</dcterms:created>
  <dcterms:modified xsi:type="dcterms:W3CDTF">2018-06-29T15:42:23Z</dcterms:modified>
</cp:coreProperties>
</file>