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306" r:id="rId5"/>
    <p:sldId id="260" r:id="rId6"/>
    <p:sldId id="261" r:id="rId7"/>
    <p:sldId id="263" r:id="rId8"/>
    <p:sldId id="264" r:id="rId9"/>
    <p:sldId id="266" r:id="rId10"/>
    <p:sldId id="272" r:id="rId11"/>
    <p:sldId id="273" r:id="rId12"/>
    <p:sldId id="274" r:id="rId13"/>
    <p:sldId id="275" r:id="rId14"/>
    <p:sldId id="276" r:id="rId15"/>
    <p:sldId id="277" r:id="rId16"/>
    <p:sldId id="267" r:id="rId17"/>
    <p:sldId id="268" r:id="rId18"/>
    <p:sldId id="269" r:id="rId19"/>
    <p:sldId id="270" r:id="rId20"/>
    <p:sldId id="27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6" r:id="rId31"/>
    <p:sldId id="297" r:id="rId32"/>
    <p:sldId id="299" r:id="rId33"/>
    <p:sldId id="290" r:id="rId34"/>
    <p:sldId id="307" r:id="rId35"/>
    <p:sldId id="291" r:id="rId36"/>
    <p:sldId id="292" r:id="rId37"/>
    <p:sldId id="293" r:id="rId38"/>
    <p:sldId id="294" r:id="rId39"/>
    <p:sldId id="301" r:id="rId40"/>
    <p:sldId id="302" r:id="rId41"/>
    <p:sldId id="257" r:id="rId42"/>
  </p:sldIdLst>
  <p:sldSz cx="9906000" cy="6858000" type="A4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7"/>
  </p:normalViewPr>
  <p:slideViewPr>
    <p:cSldViewPr snapToGrid="0" snapToObjects="1">
      <p:cViewPr varScale="1">
        <p:scale>
          <a:sx n="78" d="100"/>
          <a:sy n="7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s-MX" sz="2400" dirty="0">
                <a:solidFill>
                  <a:srgbClr val="002060"/>
                </a:solidFill>
              </a:rPr>
              <a:t>Prueba Diagnóstica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UY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504351915064607"/>
          <c:w val="0.96701649175412296"/>
          <c:h val="0.72944918930207636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ni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335E-4D96-A2FE-0F2746B51D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335E-4D96-A2FE-0F2746B51D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335E-4D96-A2FE-0F2746B51DB2}"/>
              </c:ext>
            </c:extLst>
          </c:dPt>
          <c:dLbls>
            <c:dLbl>
              <c:idx val="0"/>
              <c:layout>
                <c:manualLayout>
                  <c:x val="-0.17300581992468334"/>
                  <c:y val="4.14726429372946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E-4D96-A2FE-0F2746B51DB2}"/>
                </c:ext>
              </c:extLst>
            </c:dLbl>
            <c:dLbl>
              <c:idx val="1"/>
              <c:layout>
                <c:manualLayout>
                  <c:x val="0.12720891522742567"/>
                  <c:y val="-0.2969832641650724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E-4D96-A2FE-0F2746B51DB2}"/>
                </c:ext>
              </c:extLst>
            </c:dLbl>
            <c:dLbl>
              <c:idx val="2"/>
              <c:layout>
                <c:manualLayout>
                  <c:x val="0.14317404289980995"/>
                  <c:y val="0.1256118571055155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E-4D96-A2FE-0F2746B51D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Prueba  A</c:v>
                </c:pt>
                <c:pt idx="1">
                  <c:v>Prueba B</c:v>
                </c:pt>
                <c:pt idx="2">
                  <c:v>Prueba C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13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5E-4D96-A2FE-0F2746B51DB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rAngAx val="1"/>
    </c:view3D>
    <c:floor>
      <c:thickness val="0"/>
      <c:spPr>
        <a:noFill/>
        <a:ln w="6350" cap="flat" cmpd="sng" algn="ctr">
          <a:solidFill>
            <a:schemeClr val="tx1">
              <a:tint val="75000"/>
            </a:schemeClr>
          </a:solidFill>
          <a:prstDash val="solid"/>
          <a:round/>
        </a:ln>
        <a:effectLst/>
        <a:sp3d contourW="6350">
          <a:contourClr>
            <a:schemeClr val="tx1">
              <a:tint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Ingresos (anuales en miles de dólares)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[Libro1]cuanti!$D$3:$D$7</c:f>
              <c:strCache>
                <c:ptCount val="5"/>
                <c:pt idx="0">
                  <c:v>[16500, 17000)</c:v>
                </c:pt>
                <c:pt idx="1">
                  <c:v>[17000, 17500)</c:v>
                </c:pt>
                <c:pt idx="2">
                  <c:v>[17500, 18000)</c:v>
                </c:pt>
                <c:pt idx="3">
                  <c:v>[18000, 18500)</c:v>
                </c:pt>
                <c:pt idx="4">
                  <c:v>[18500, 19000)</c:v>
                </c:pt>
              </c:strCache>
            </c:strRef>
          </c:cat>
          <c:val>
            <c:numRef>
              <c:f>[Libro1]cuanti!$E$3:$E$7</c:f>
              <c:numCache>
                <c:formatCode>General</c:formatCode>
                <c:ptCount val="5"/>
                <c:pt idx="0">
                  <c:v>0.11</c:v>
                </c:pt>
                <c:pt idx="1">
                  <c:v>0.22</c:v>
                </c:pt>
                <c:pt idx="2">
                  <c:v>0.39</c:v>
                </c:pt>
                <c:pt idx="3">
                  <c:v>0.22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2-4BB6-8702-5DEEC0807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842880"/>
        <c:axId val="140743744"/>
        <c:axId val="0"/>
      </c:bar3DChart>
      <c:catAx>
        <c:axId val="20684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140743744"/>
        <c:crosses val="autoZero"/>
        <c:auto val="1"/>
        <c:lblAlgn val="ctr"/>
        <c:lblOffset val="100"/>
        <c:noMultiLvlLbl val="0"/>
      </c:catAx>
      <c:valAx>
        <c:axId val="1407437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20684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A9508-A71C-4BAD-9322-77A7C46CAD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B09879-A38A-4102-8788-D38CD3F174CD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UY" dirty="0">
              <a:solidFill>
                <a:schemeClr val="bg2">
                  <a:lumMod val="50000"/>
                </a:schemeClr>
              </a:solidFill>
            </a:rPr>
            <a:t>Medidas de tendencia central: 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2EC69DD6-F0EA-408E-B77D-821FB2217142}" type="parTrans" cxnId="{88A66E93-55CB-4D20-A47F-A63D7C2805A4}">
      <dgm:prSet/>
      <dgm:spPr/>
      <dgm:t>
        <a:bodyPr/>
        <a:lstStyle/>
        <a:p>
          <a:endParaRPr lang="en-US"/>
        </a:p>
      </dgm:t>
    </dgm:pt>
    <dgm:pt modelId="{D50E21E1-E69B-49FE-9947-013BCFA69733}" type="sibTrans" cxnId="{88A66E93-55CB-4D20-A47F-A63D7C2805A4}">
      <dgm:prSet/>
      <dgm:spPr/>
      <dgm:t>
        <a:bodyPr/>
        <a:lstStyle/>
        <a:p>
          <a:endParaRPr lang="en-US"/>
        </a:p>
      </dgm:t>
    </dgm:pt>
    <dgm:pt modelId="{DD5E4393-967F-41ED-B0CA-76BC93145BB0}">
      <dgm:prSet custT="1"/>
      <dgm:spPr/>
      <dgm:t>
        <a:bodyPr/>
        <a:lstStyle/>
        <a:p>
          <a:r>
            <a:rPr lang="es-UY" sz="2800" dirty="0">
              <a:solidFill>
                <a:schemeClr val="bg2">
                  <a:lumMod val="50000"/>
                </a:schemeClr>
              </a:solidFill>
            </a:rPr>
            <a:t>Media - Mediana - Moda</a:t>
          </a:r>
          <a:endParaRPr lang="en-US" sz="2800" dirty="0">
            <a:solidFill>
              <a:schemeClr val="bg2">
                <a:lumMod val="50000"/>
              </a:schemeClr>
            </a:solidFill>
          </a:endParaRPr>
        </a:p>
      </dgm:t>
    </dgm:pt>
    <dgm:pt modelId="{684052E2-162A-4655-A72C-B9D6D72CE2A5}" type="parTrans" cxnId="{7A178BE9-BD45-4694-8A43-480951FC43F1}">
      <dgm:prSet/>
      <dgm:spPr/>
      <dgm:t>
        <a:bodyPr/>
        <a:lstStyle/>
        <a:p>
          <a:endParaRPr lang="en-US"/>
        </a:p>
      </dgm:t>
    </dgm:pt>
    <dgm:pt modelId="{1D9D9D1C-A131-4B6B-8523-80DC7A6BBB16}" type="sibTrans" cxnId="{7A178BE9-BD45-4694-8A43-480951FC43F1}">
      <dgm:prSet/>
      <dgm:spPr/>
      <dgm:t>
        <a:bodyPr/>
        <a:lstStyle/>
        <a:p>
          <a:endParaRPr lang="en-US"/>
        </a:p>
      </dgm:t>
    </dgm:pt>
    <dgm:pt modelId="{E1AD4F8F-2A49-49EE-969C-6247EB4E12F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UY" dirty="0">
              <a:solidFill>
                <a:schemeClr val="bg2">
                  <a:lumMod val="50000"/>
                </a:schemeClr>
              </a:solidFill>
            </a:rPr>
            <a:t>Medidas de dispersión: 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D597962-1F31-470B-A23A-5C99AE498705}" type="parTrans" cxnId="{11E0B81A-427C-4CE5-AE28-A219DF037F6E}">
      <dgm:prSet/>
      <dgm:spPr/>
      <dgm:t>
        <a:bodyPr/>
        <a:lstStyle/>
        <a:p>
          <a:endParaRPr lang="en-US"/>
        </a:p>
      </dgm:t>
    </dgm:pt>
    <dgm:pt modelId="{B0B1C05F-76F2-4F57-9CF3-F335CF203ACA}" type="sibTrans" cxnId="{11E0B81A-427C-4CE5-AE28-A219DF037F6E}">
      <dgm:prSet/>
      <dgm:spPr/>
      <dgm:t>
        <a:bodyPr/>
        <a:lstStyle/>
        <a:p>
          <a:endParaRPr lang="en-US"/>
        </a:p>
      </dgm:t>
    </dgm:pt>
    <dgm:pt modelId="{45942F34-63EB-4529-8EC0-F6659C3666B1}">
      <dgm:prSet custT="1"/>
      <dgm:spPr/>
      <dgm:t>
        <a:bodyPr/>
        <a:lstStyle/>
        <a:p>
          <a:r>
            <a:rPr lang="es-UY" sz="2800" dirty="0">
              <a:solidFill>
                <a:schemeClr val="bg2">
                  <a:lumMod val="50000"/>
                </a:schemeClr>
              </a:solidFill>
            </a:rPr>
            <a:t>Varianza - Desvío Estándar – Coeficiente de  Variación </a:t>
          </a:r>
          <a:endParaRPr lang="en-US" sz="2800" dirty="0">
            <a:solidFill>
              <a:schemeClr val="bg2">
                <a:lumMod val="50000"/>
              </a:schemeClr>
            </a:solidFill>
          </a:endParaRPr>
        </a:p>
      </dgm:t>
    </dgm:pt>
    <dgm:pt modelId="{AA0C2F35-2BEC-4812-B049-023C6BBB6C38}" type="parTrans" cxnId="{D70A63EC-2330-49FD-8C27-1924274C0FBF}">
      <dgm:prSet/>
      <dgm:spPr/>
      <dgm:t>
        <a:bodyPr/>
        <a:lstStyle/>
        <a:p>
          <a:endParaRPr lang="en-US"/>
        </a:p>
      </dgm:t>
    </dgm:pt>
    <dgm:pt modelId="{F60ED71D-6DEE-4C34-9304-712408C03B96}" type="sibTrans" cxnId="{D70A63EC-2330-49FD-8C27-1924274C0FBF}">
      <dgm:prSet/>
      <dgm:spPr/>
      <dgm:t>
        <a:bodyPr/>
        <a:lstStyle/>
        <a:p>
          <a:endParaRPr lang="en-US"/>
        </a:p>
      </dgm:t>
    </dgm:pt>
    <dgm:pt modelId="{F14814EA-D13E-4E7D-94C2-435E1E4A599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s-UY" dirty="0">
              <a:solidFill>
                <a:schemeClr val="bg2">
                  <a:lumMod val="50000"/>
                </a:schemeClr>
              </a:solidFill>
            </a:rPr>
            <a:t>Medidas de asociación: 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CE8D48DF-8E0A-4E6A-B079-147D73E2F677}" type="parTrans" cxnId="{453D0985-BE9C-48A6-A021-7F7C867A2BAB}">
      <dgm:prSet/>
      <dgm:spPr/>
      <dgm:t>
        <a:bodyPr/>
        <a:lstStyle/>
        <a:p>
          <a:endParaRPr lang="en-US"/>
        </a:p>
      </dgm:t>
    </dgm:pt>
    <dgm:pt modelId="{56A56D23-3E3D-4978-B7F3-5464C967F922}" type="sibTrans" cxnId="{453D0985-BE9C-48A6-A021-7F7C867A2BAB}">
      <dgm:prSet/>
      <dgm:spPr/>
      <dgm:t>
        <a:bodyPr/>
        <a:lstStyle/>
        <a:p>
          <a:endParaRPr lang="en-US"/>
        </a:p>
      </dgm:t>
    </dgm:pt>
    <dgm:pt modelId="{BEE369B7-7AF2-43F2-A0FF-579C835F61CD}">
      <dgm:prSet custT="1"/>
      <dgm:spPr/>
      <dgm:t>
        <a:bodyPr/>
        <a:lstStyle/>
        <a:p>
          <a:r>
            <a:rPr lang="es-UY" sz="2800" dirty="0">
              <a:solidFill>
                <a:schemeClr val="bg2">
                  <a:lumMod val="50000"/>
                </a:schemeClr>
              </a:solidFill>
            </a:rPr>
            <a:t>Covarianza - Correlación</a:t>
          </a:r>
          <a:endParaRPr lang="en-US" sz="2800" dirty="0">
            <a:solidFill>
              <a:schemeClr val="bg2">
                <a:lumMod val="50000"/>
              </a:schemeClr>
            </a:solidFill>
          </a:endParaRPr>
        </a:p>
      </dgm:t>
    </dgm:pt>
    <dgm:pt modelId="{78F15977-25CA-4981-AC24-65300B6D1D4B}" type="parTrans" cxnId="{CD77D187-1291-44C1-9C6E-ACDC3C9E175D}">
      <dgm:prSet/>
      <dgm:spPr/>
      <dgm:t>
        <a:bodyPr/>
        <a:lstStyle/>
        <a:p>
          <a:endParaRPr lang="en-US"/>
        </a:p>
      </dgm:t>
    </dgm:pt>
    <dgm:pt modelId="{ED3CB87B-072A-46AD-A468-2E8CF70E039D}" type="sibTrans" cxnId="{CD77D187-1291-44C1-9C6E-ACDC3C9E175D}">
      <dgm:prSet/>
      <dgm:spPr/>
      <dgm:t>
        <a:bodyPr/>
        <a:lstStyle/>
        <a:p>
          <a:endParaRPr lang="en-US"/>
        </a:p>
      </dgm:t>
    </dgm:pt>
    <dgm:pt modelId="{7249D954-6CA1-4D27-9D5D-1146338B84D8}" type="pres">
      <dgm:prSet presAssocID="{E50A9508-A71C-4BAD-9322-77A7C46CADDE}" presName="linear" presStyleCnt="0">
        <dgm:presLayoutVars>
          <dgm:animLvl val="lvl"/>
          <dgm:resizeHandles val="exact"/>
        </dgm:presLayoutVars>
      </dgm:prSet>
      <dgm:spPr/>
    </dgm:pt>
    <dgm:pt modelId="{6A470E9F-0AF7-46C1-B8E8-B6DBEA2CA26B}" type="pres">
      <dgm:prSet presAssocID="{B9B09879-A38A-4102-8788-D38CD3F174CD}" presName="parentText" presStyleLbl="node1" presStyleIdx="0" presStyleCnt="3" custScaleY="79214" custLinFactNeighborY="-18054">
        <dgm:presLayoutVars>
          <dgm:chMax val="0"/>
          <dgm:bulletEnabled val="1"/>
        </dgm:presLayoutVars>
      </dgm:prSet>
      <dgm:spPr/>
    </dgm:pt>
    <dgm:pt modelId="{3314C060-DCA6-4DD3-9731-CD0BBD281C54}" type="pres">
      <dgm:prSet presAssocID="{B9B09879-A38A-4102-8788-D38CD3F174CD}" presName="childText" presStyleLbl="revTx" presStyleIdx="0" presStyleCnt="3">
        <dgm:presLayoutVars>
          <dgm:bulletEnabled val="1"/>
        </dgm:presLayoutVars>
      </dgm:prSet>
      <dgm:spPr/>
    </dgm:pt>
    <dgm:pt modelId="{AD756B68-5DCE-40C7-B8E9-1E1576831B72}" type="pres">
      <dgm:prSet presAssocID="{E1AD4F8F-2A49-49EE-969C-6247EB4E12FF}" presName="parentText" presStyleLbl="node1" presStyleIdx="1" presStyleCnt="3" custScaleY="76043" custLinFactNeighborY="2147">
        <dgm:presLayoutVars>
          <dgm:chMax val="0"/>
          <dgm:bulletEnabled val="1"/>
        </dgm:presLayoutVars>
      </dgm:prSet>
      <dgm:spPr/>
    </dgm:pt>
    <dgm:pt modelId="{4590DEB4-23E0-4F18-8D26-444012E868E9}" type="pres">
      <dgm:prSet presAssocID="{E1AD4F8F-2A49-49EE-969C-6247EB4E12FF}" presName="childText" presStyleLbl="revTx" presStyleIdx="1" presStyleCnt="3">
        <dgm:presLayoutVars>
          <dgm:bulletEnabled val="1"/>
        </dgm:presLayoutVars>
      </dgm:prSet>
      <dgm:spPr/>
    </dgm:pt>
    <dgm:pt modelId="{D547F258-3F25-45FA-8B9B-D97752576A16}" type="pres">
      <dgm:prSet presAssocID="{F14814EA-D13E-4E7D-94C2-435E1E4A5996}" presName="parentText" presStyleLbl="node1" presStyleIdx="2" presStyleCnt="3" custScaleY="74516">
        <dgm:presLayoutVars>
          <dgm:chMax val="0"/>
          <dgm:bulletEnabled val="1"/>
        </dgm:presLayoutVars>
      </dgm:prSet>
      <dgm:spPr/>
    </dgm:pt>
    <dgm:pt modelId="{130B84AA-FD78-4D1F-8C02-4B4AE2E68F97}" type="pres">
      <dgm:prSet presAssocID="{F14814EA-D13E-4E7D-94C2-435E1E4A599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E0B81A-427C-4CE5-AE28-A219DF037F6E}" srcId="{E50A9508-A71C-4BAD-9322-77A7C46CADDE}" destId="{E1AD4F8F-2A49-49EE-969C-6247EB4E12FF}" srcOrd="1" destOrd="0" parTransId="{DD597962-1F31-470B-A23A-5C99AE498705}" sibTransId="{B0B1C05F-76F2-4F57-9CF3-F335CF203ACA}"/>
    <dgm:cxn modelId="{D09D5034-18E9-4E8C-A0A0-9D7125C31815}" type="presOf" srcId="{E1AD4F8F-2A49-49EE-969C-6247EB4E12FF}" destId="{AD756B68-5DCE-40C7-B8E9-1E1576831B72}" srcOrd="0" destOrd="0" presId="urn:microsoft.com/office/officeart/2005/8/layout/vList2"/>
    <dgm:cxn modelId="{25647141-493E-4BB3-A4F7-073299551927}" type="presOf" srcId="{E50A9508-A71C-4BAD-9322-77A7C46CADDE}" destId="{7249D954-6CA1-4D27-9D5D-1146338B84D8}" srcOrd="0" destOrd="0" presId="urn:microsoft.com/office/officeart/2005/8/layout/vList2"/>
    <dgm:cxn modelId="{63F52450-D654-4C99-A63B-B79874416694}" type="presOf" srcId="{45942F34-63EB-4529-8EC0-F6659C3666B1}" destId="{4590DEB4-23E0-4F18-8D26-444012E868E9}" srcOrd="0" destOrd="0" presId="urn:microsoft.com/office/officeart/2005/8/layout/vList2"/>
    <dgm:cxn modelId="{453D0985-BE9C-48A6-A021-7F7C867A2BAB}" srcId="{E50A9508-A71C-4BAD-9322-77A7C46CADDE}" destId="{F14814EA-D13E-4E7D-94C2-435E1E4A5996}" srcOrd="2" destOrd="0" parTransId="{CE8D48DF-8E0A-4E6A-B079-147D73E2F677}" sibTransId="{56A56D23-3E3D-4978-B7F3-5464C967F922}"/>
    <dgm:cxn modelId="{CD77D187-1291-44C1-9C6E-ACDC3C9E175D}" srcId="{F14814EA-D13E-4E7D-94C2-435E1E4A5996}" destId="{BEE369B7-7AF2-43F2-A0FF-579C835F61CD}" srcOrd="0" destOrd="0" parTransId="{78F15977-25CA-4981-AC24-65300B6D1D4B}" sibTransId="{ED3CB87B-072A-46AD-A468-2E8CF70E039D}"/>
    <dgm:cxn modelId="{88A66E93-55CB-4D20-A47F-A63D7C2805A4}" srcId="{E50A9508-A71C-4BAD-9322-77A7C46CADDE}" destId="{B9B09879-A38A-4102-8788-D38CD3F174CD}" srcOrd="0" destOrd="0" parTransId="{2EC69DD6-F0EA-408E-B77D-821FB2217142}" sibTransId="{D50E21E1-E69B-49FE-9947-013BCFA69733}"/>
    <dgm:cxn modelId="{88B44095-98B0-41FF-8C52-660870F88D6F}" type="presOf" srcId="{B9B09879-A38A-4102-8788-D38CD3F174CD}" destId="{6A470E9F-0AF7-46C1-B8E8-B6DBEA2CA26B}" srcOrd="0" destOrd="0" presId="urn:microsoft.com/office/officeart/2005/8/layout/vList2"/>
    <dgm:cxn modelId="{4DC2C9A4-DB4F-4A5C-9A2F-2804BF769445}" type="presOf" srcId="{F14814EA-D13E-4E7D-94C2-435E1E4A5996}" destId="{D547F258-3F25-45FA-8B9B-D97752576A16}" srcOrd="0" destOrd="0" presId="urn:microsoft.com/office/officeart/2005/8/layout/vList2"/>
    <dgm:cxn modelId="{2EAB3EC2-44BB-414C-A09B-059617F593FC}" type="presOf" srcId="{BEE369B7-7AF2-43F2-A0FF-579C835F61CD}" destId="{130B84AA-FD78-4D1F-8C02-4B4AE2E68F97}" srcOrd="0" destOrd="0" presId="urn:microsoft.com/office/officeart/2005/8/layout/vList2"/>
    <dgm:cxn modelId="{C56F9EE0-D902-4F95-99EA-2023CF11B996}" type="presOf" srcId="{DD5E4393-967F-41ED-B0CA-76BC93145BB0}" destId="{3314C060-DCA6-4DD3-9731-CD0BBD281C54}" srcOrd="0" destOrd="0" presId="urn:microsoft.com/office/officeart/2005/8/layout/vList2"/>
    <dgm:cxn modelId="{7A178BE9-BD45-4694-8A43-480951FC43F1}" srcId="{B9B09879-A38A-4102-8788-D38CD3F174CD}" destId="{DD5E4393-967F-41ED-B0CA-76BC93145BB0}" srcOrd="0" destOrd="0" parTransId="{684052E2-162A-4655-A72C-B9D6D72CE2A5}" sibTransId="{1D9D9D1C-A131-4B6B-8523-80DC7A6BBB16}"/>
    <dgm:cxn modelId="{D70A63EC-2330-49FD-8C27-1924274C0FBF}" srcId="{E1AD4F8F-2A49-49EE-969C-6247EB4E12FF}" destId="{45942F34-63EB-4529-8EC0-F6659C3666B1}" srcOrd="0" destOrd="0" parTransId="{AA0C2F35-2BEC-4812-B049-023C6BBB6C38}" sibTransId="{F60ED71D-6DEE-4C34-9304-712408C03B96}"/>
    <dgm:cxn modelId="{DAB593EE-7A06-4E57-A0EB-19718359DBD3}" type="presParOf" srcId="{7249D954-6CA1-4D27-9D5D-1146338B84D8}" destId="{6A470E9F-0AF7-46C1-B8E8-B6DBEA2CA26B}" srcOrd="0" destOrd="0" presId="urn:microsoft.com/office/officeart/2005/8/layout/vList2"/>
    <dgm:cxn modelId="{802EED51-0561-433A-B826-C7666977F49C}" type="presParOf" srcId="{7249D954-6CA1-4D27-9D5D-1146338B84D8}" destId="{3314C060-DCA6-4DD3-9731-CD0BBD281C54}" srcOrd="1" destOrd="0" presId="urn:microsoft.com/office/officeart/2005/8/layout/vList2"/>
    <dgm:cxn modelId="{753E2C9D-C1C1-4C0D-9860-C0909F58D9DC}" type="presParOf" srcId="{7249D954-6CA1-4D27-9D5D-1146338B84D8}" destId="{AD756B68-5DCE-40C7-B8E9-1E1576831B72}" srcOrd="2" destOrd="0" presId="urn:microsoft.com/office/officeart/2005/8/layout/vList2"/>
    <dgm:cxn modelId="{2663A0AF-D13F-44D3-813F-A1CAA0E14E12}" type="presParOf" srcId="{7249D954-6CA1-4D27-9D5D-1146338B84D8}" destId="{4590DEB4-23E0-4F18-8D26-444012E868E9}" srcOrd="3" destOrd="0" presId="urn:microsoft.com/office/officeart/2005/8/layout/vList2"/>
    <dgm:cxn modelId="{E673087C-B9B6-4EB7-8932-22F2F0FA39C2}" type="presParOf" srcId="{7249D954-6CA1-4D27-9D5D-1146338B84D8}" destId="{D547F258-3F25-45FA-8B9B-D97752576A16}" srcOrd="4" destOrd="0" presId="urn:microsoft.com/office/officeart/2005/8/layout/vList2"/>
    <dgm:cxn modelId="{2AFE7A63-21EC-4B31-919C-32BB0FB34CE2}" type="presParOf" srcId="{7249D954-6CA1-4D27-9D5D-1146338B84D8}" destId="{130B84AA-FD78-4D1F-8C02-4B4AE2E68F97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70E9F-0AF7-46C1-B8E8-B6DBEA2CA26B}">
      <dsp:nvSpPr>
        <dsp:cNvPr id="0" name=""/>
        <dsp:cNvSpPr/>
      </dsp:nvSpPr>
      <dsp:spPr>
        <a:xfrm>
          <a:off x="0" y="0"/>
          <a:ext cx="8735107" cy="930974"/>
        </a:xfrm>
        <a:prstGeom prst="round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600" kern="1200" dirty="0">
              <a:solidFill>
                <a:schemeClr val="bg2">
                  <a:lumMod val="50000"/>
                </a:schemeClr>
              </a:solidFill>
            </a:rPr>
            <a:t>Medidas de tendencia central: </a:t>
          </a:r>
          <a:endParaRPr lang="en-US" sz="3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5446" y="45446"/>
        <a:ext cx="8644215" cy="840082"/>
      </dsp:txXfrm>
    </dsp:sp>
    <dsp:sp modelId="{3314C060-DCA6-4DD3-9731-CD0BBD281C54}">
      <dsp:nvSpPr>
        <dsp:cNvPr id="0" name=""/>
        <dsp:cNvSpPr/>
      </dsp:nvSpPr>
      <dsp:spPr>
        <a:xfrm>
          <a:off x="0" y="957610"/>
          <a:ext cx="8735107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4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UY" sz="2800" kern="1200" dirty="0">
              <a:solidFill>
                <a:schemeClr val="bg2">
                  <a:lumMod val="50000"/>
                </a:schemeClr>
              </a:solidFill>
            </a:rPr>
            <a:t>Media - Mediana - Moda</a:t>
          </a:r>
          <a:endParaRPr lang="en-US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957610"/>
        <a:ext cx="8735107" cy="811440"/>
      </dsp:txXfrm>
    </dsp:sp>
    <dsp:sp modelId="{AD756B68-5DCE-40C7-B8E9-1E1576831B72}">
      <dsp:nvSpPr>
        <dsp:cNvPr id="0" name=""/>
        <dsp:cNvSpPr/>
      </dsp:nvSpPr>
      <dsp:spPr>
        <a:xfrm>
          <a:off x="0" y="1786472"/>
          <a:ext cx="8735107" cy="893706"/>
        </a:xfrm>
        <a:prstGeom prst="round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600" kern="1200" dirty="0">
              <a:solidFill>
                <a:schemeClr val="bg2">
                  <a:lumMod val="50000"/>
                </a:schemeClr>
              </a:solidFill>
            </a:rPr>
            <a:t>Medidas de dispersión: </a:t>
          </a:r>
          <a:endParaRPr lang="en-US" sz="3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3627" y="1830099"/>
        <a:ext cx="8647853" cy="806452"/>
      </dsp:txXfrm>
    </dsp:sp>
    <dsp:sp modelId="{4590DEB4-23E0-4F18-8D26-444012E868E9}">
      <dsp:nvSpPr>
        <dsp:cNvPr id="0" name=""/>
        <dsp:cNvSpPr/>
      </dsp:nvSpPr>
      <dsp:spPr>
        <a:xfrm>
          <a:off x="0" y="2662757"/>
          <a:ext cx="8735107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4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UY" sz="2800" kern="1200" dirty="0">
              <a:solidFill>
                <a:schemeClr val="bg2">
                  <a:lumMod val="50000"/>
                </a:schemeClr>
              </a:solidFill>
            </a:rPr>
            <a:t>Varianza - Desvío Estándar – Coeficiente de  Variación </a:t>
          </a:r>
          <a:endParaRPr lang="en-US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2662757"/>
        <a:ext cx="8735107" cy="811440"/>
      </dsp:txXfrm>
    </dsp:sp>
    <dsp:sp modelId="{D547F258-3F25-45FA-8B9B-D97752576A16}">
      <dsp:nvSpPr>
        <dsp:cNvPr id="0" name=""/>
        <dsp:cNvSpPr/>
      </dsp:nvSpPr>
      <dsp:spPr>
        <a:xfrm>
          <a:off x="0" y="3474197"/>
          <a:ext cx="8735107" cy="875760"/>
        </a:xfrm>
        <a:prstGeom prst="round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600" kern="1200" dirty="0">
              <a:solidFill>
                <a:schemeClr val="bg2">
                  <a:lumMod val="50000"/>
                </a:schemeClr>
              </a:solidFill>
            </a:rPr>
            <a:t>Medidas de asociación: </a:t>
          </a:r>
          <a:endParaRPr lang="en-US" sz="3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2751" y="3516948"/>
        <a:ext cx="8649605" cy="790258"/>
      </dsp:txXfrm>
    </dsp:sp>
    <dsp:sp modelId="{130B84AA-FD78-4D1F-8C02-4B4AE2E68F97}">
      <dsp:nvSpPr>
        <dsp:cNvPr id="0" name=""/>
        <dsp:cNvSpPr/>
      </dsp:nvSpPr>
      <dsp:spPr>
        <a:xfrm>
          <a:off x="0" y="4349957"/>
          <a:ext cx="8735107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4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UY" sz="2800" kern="1200" dirty="0">
              <a:solidFill>
                <a:schemeClr val="bg2">
                  <a:lumMod val="50000"/>
                </a:schemeClr>
              </a:solidFill>
            </a:rPr>
            <a:t>Covarianza - Correlación</a:t>
          </a:r>
          <a:endParaRPr lang="en-US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0" y="4349957"/>
        <a:ext cx="8735107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DA4-C002-AC49-9708-57A6D1073A7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DEEA-77B6-0A43-889D-2C1CD08021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La estadística descriptiva, es la que presenta los datos, como se muestran en la imagen.</a:t>
            </a:r>
            <a:br>
              <a:rPr lang="es-UY" dirty="0"/>
            </a:br>
            <a:r>
              <a:rPr lang="es-UY" dirty="0"/>
              <a:t>La estadística inferencial, es la que estudia los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DEEA-77B6-0A43-889D-2C1CD08021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Es la que muestra la información.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DEEA-77B6-0A43-889D-2C1CD08021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0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DEEA-77B6-0A43-889D-2C1CD08021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2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B5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 userDrawn="1"/>
        </p:nvSpPr>
        <p:spPr>
          <a:xfrm>
            <a:off x="0" y="234299"/>
            <a:ext cx="9906000" cy="962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841726" y="416807"/>
            <a:ext cx="0" cy="5648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07824" y="304193"/>
            <a:ext cx="624272" cy="771573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764" y="447034"/>
            <a:ext cx="4576887" cy="523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s-ES_tradnl" dirty="0"/>
              <a:t>Nombre del curso</a:t>
            </a:r>
            <a:endParaRPr lang="en-US" dirty="0"/>
          </a:p>
        </p:txBody>
      </p:sp>
      <p:cxnSp>
        <p:nvCxnSpPr>
          <p:cNvPr id="19" name="Conector recto 18"/>
          <p:cNvCxnSpPr/>
          <p:nvPr userDrawn="1"/>
        </p:nvCxnSpPr>
        <p:spPr>
          <a:xfrm>
            <a:off x="3710570" y="416807"/>
            <a:ext cx="0" cy="5648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 userDrawn="1"/>
        </p:nvSpPr>
        <p:spPr>
          <a:xfrm>
            <a:off x="444499" y="1444535"/>
            <a:ext cx="9036000" cy="5144523"/>
          </a:xfrm>
          <a:prstGeom prst="roundRect">
            <a:avLst>
              <a:gd name="adj" fmla="val 3395"/>
            </a:avLst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075764" y="2205318"/>
            <a:ext cx="7732060" cy="404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1" hasCustomPrompt="1"/>
          </p:nvPr>
        </p:nvSpPr>
        <p:spPr>
          <a:xfrm>
            <a:off x="1075764" y="1671918"/>
            <a:ext cx="7570695" cy="40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s-ES_tradnl" dirty="0"/>
              <a:t>Haga clic para modificar el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B5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/>
          <p:cNvSpPr/>
          <p:nvPr userDrawn="1"/>
        </p:nvSpPr>
        <p:spPr>
          <a:xfrm>
            <a:off x="0" y="1183582"/>
            <a:ext cx="9906000" cy="5674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685799" y="2025048"/>
            <a:ext cx="8471647" cy="44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234299"/>
            <a:ext cx="9906000" cy="962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841726" y="416807"/>
            <a:ext cx="0" cy="5648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07824" y="304193"/>
            <a:ext cx="624272" cy="771573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764" y="447034"/>
            <a:ext cx="7042998" cy="523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s-ES_tradnl" dirty="0"/>
              <a:t>Nombre del curso</a:t>
            </a:r>
            <a:endParaRPr lang="en-US" dirty="0"/>
          </a:p>
        </p:txBody>
      </p:sp>
      <p:cxnSp>
        <p:nvCxnSpPr>
          <p:cNvPr id="25" name="Conector recto 24"/>
          <p:cNvCxnSpPr/>
          <p:nvPr userDrawn="1"/>
        </p:nvCxnSpPr>
        <p:spPr>
          <a:xfrm>
            <a:off x="3710570" y="416807"/>
            <a:ext cx="0" cy="5648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841726" y="1489601"/>
            <a:ext cx="7570695" cy="40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s-ES_tradnl" dirty="0"/>
              <a:t>Haga clic para modificar el 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, crédi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B5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30" y="2132106"/>
            <a:ext cx="1354854" cy="1592729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075764" y="4128247"/>
            <a:ext cx="7732060" cy="212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0" i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</a:lstStyle>
          <a:p>
            <a:pPr lvl="0"/>
            <a:r>
              <a:rPr lang="es-ES_tradnl" dirty="0"/>
              <a:t>Ingrese los créditos aquí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1pPr>
          </a:lstStyle>
          <a:p>
            <a:fld id="{E290F21C-905B-8640-8DA5-2B03E9BC4D9B}" type="datetimeFigureOut">
              <a:rPr lang="en-GB" smtClean="0"/>
              <a:pPr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1pPr>
          </a:lstStyle>
          <a:p>
            <a:fld id="{EFCD1154-55DC-9E4E-B8E7-EEACD1DFDF04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65000"/>
              <a:lumOff val="35000"/>
            </a:schemeClr>
          </a:solidFill>
          <a:latin typeface="DIN Next LT Pro Medium Condensed" charset="0"/>
          <a:ea typeface="DIN Next LT Pro Medium Condensed" charset="0"/>
          <a:cs typeface="DIN Next LT Pro Medium Condens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DIN Next LT Pro Light Condensed" charset="0"/>
          <a:ea typeface="DIN Next LT Pro Light Condensed" charset="0"/>
          <a:cs typeface="DIN Next LT Pro Light Condense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DIN Next LT Pro Light Condensed" charset="0"/>
          <a:ea typeface="DIN Next LT Pro Light Condensed" charset="0"/>
          <a:cs typeface="DIN Next LT Pro Light Condense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DIN Next LT Pro Light Condensed" charset="0"/>
          <a:ea typeface="DIN Next LT Pro Light Condensed" charset="0"/>
          <a:cs typeface="DIN Next LT Pro Light Condens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DIN Next LT Pro Light Condensed" charset="0"/>
          <a:ea typeface="DIN Next LT Pro Light Condensed" charset="0"/>
          <a:cs typeface="DIN Next LT Pro Light Condense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DIN Next LT Pro Light Condensed" charset="0"/>
          <a:ea typeface="DIN Next LT Pro Light Condensed" charset="0"/>
          <a:cs typeface="DIN Next LT Pro Light Condens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ED7B8-25CE-4AEB-BAB1-D71061B6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949" y="1781572"/>
            <a:ext cx="7732060" cy="404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sz="3200" b="1" dirty="0"/>
          </a:p>
          <a:p>
            <a:pPr marL="0" indent="0" algn="ctr">
              <a:buNone/>
            </a:pPr>
            <a:r>
              <a:rPr lang="es-ES" sz="5400" b="1" dirty="0"/>
              <a:t>Estadística Descriptiva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1800" dirty="0"/>
              <a:t>Facultad de Ingeniería </a:t>
            </a:r>
          </a:p>
          <a:p>
            <a:pPr marL="0" indent="0" algn="ctr">
              <a:buNone/>
            </a:pPr>
            <a:r>
              <a:rPr lang="es-ES" sz="1800" dirty="0"/>
              <a:t>Universidad Católica del Uruguay </a:t>
            </a:r>
          </a:p>
          <a:p>
            <a:pPr marL="0" indent="0" algn="ctr">
              <a:buNone/>
            </a:pPr>
            <a:r>
              <a:rPr lang="es-ES" dirty="0"/>
              <a:t>Abril 2023 </a:t>
            </a:r>
          </a:p>
        </p:txBody>
      </p:sp>
    </p:spTree>
    <p:extLst>
      <p:ext uri="{BB962C8B-B14F-4D97-AF65-F5344CB8AC3E}">
        <p14:creationId xmlns:p14="http://schemas.microsoft.com/office/powerpoint/2010/main" val="179982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85799" y="1472958"/>
            <a:ext cx="8471647" cy="4416093"/>
          </a:xfrm>
        </p:spPr>
        <p:txBody>
          <a:bodyPr/>
          <a:lstStyle/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1) Continuas:</a:t>
            </a:r>
          </a:p>
          <a:p>
            <a:pPr marL="0" indent="0"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Las mediciones pueden tomar teóricamente un conjunto infinito de valores posibles dentro de un rango. Ej.: altura, ingresos.</a:t>
            </a:r>
          </a:p>
          <a:p>
            <a:pPr marL="0" indent="0">
              <a:buNone/>
            </a:pPr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2) Discretas:</a:t>
            </a:r>
          </a:p>
          <a:p>
            <a:pPr marL="0" indent="0"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La variable sólo puede tomar un cierto conjunto de valores posibles. Ej.: números de integrantes del hogar.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403AFBE-51C7-4728-9A62-7DB4F98C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447034"/>
            <a:ext cx="8081682" cy="52381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Estadística Descriptiva – Variables Cuantitativas</a:t>
            </a:r>
          </a:p>
        </p:txBody>
      </p:sp>
    </p:spTree>
    <p:extLst>
      <p:ext uri="{BB962C8B-B14F-4D97-AF65-F5344CB8AC3E}">
        <p14:creationId xmlns:p14="http://schemas.microsoft.com/office/powerpoint/2010/main" val="18098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61439" y="1317682"/>
            <a:ext cx="8471647" cy="44160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UY" b="1" dirty="0">
              <a:solidFill>
                <a:srgbClr val="002060"/>
              </a:solidFill>
            </a:endParaRPr>
          </a:p>
          <a:p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En grupos, clasificar las siguientes variables:</a:t>
            </a:r>
          </a:p>
          <a:p>
            <a:endParaRPr lang="es-UY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Marcas de autos que pasan por un peaje en una hora.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Número de autos que pasan por un peaje en una hora.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Tiempo de espera hasta que pasen 10 autos por un peaje.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Calidad de atención en una estación de servicio (MB, B, M, MM)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Observar si el auto es eléctrico o no.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Número de votos por un candidato.</a:t>
            </a: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Ganancias esperadas de un negocio.</a:t>
            </a:r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Tipos de variables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49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000" y="1777146"/>
            <a:ext cx="5724525" cy="3876675"/>
          </a:xfrm>
          <a:prstGeom prst="rect">
            <a:avLst/>
          </a:prstGeom>
        </p:spPr>
      </p:pic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Tipos de variables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6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Cualitativas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60081C-BE37-410B-95A2-6470BD44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39" y="1541969"/>
            <a:ext cx="8730803" cy="4927842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s-UY" sz="3200" dirty="0">
                <a:solidFill>
                  <a:schemeClr val="bg2">
                    <a:lumMod val="50000"/>
                  </a:schemeClr>
                </a:solidFill>
              </a:rPr>
              <a:t>Tabla de Frecuencias</a:t>
            </a:r>
          </a:p>
          <a:p>
            <a:pPr marL="0" indent="0"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 	Un grupo de 30 estudiantes participaron en una prueba diagnóstica, clasificada en A, B y C.</a:t>
            </a:r>
          </a:p>
          <a:p>
            <a:pPr marL="0" indent="0"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X = tipo de prueba n = 30  </a:t>
            </a:r>
          </a:p>
          <a:p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endParaRPr lang="es-UY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UY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UY" sz="2400" b="1" dirty="0">
                <a:solidFill>
                  <a:schemeClr val="bg2">
                    <a:lumMod val="50000"/>
                  </a:schemeClr>
                </a:solidFill>
              </a:rPr>
              <a:t>ni</a:t>
            </a: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 = Frecuencia absoluta </a:t>
            </a:r>
          </a:p>
          <a:p>
            <a:r>
              <a:rPr lang="es-UY" sz="2400" b="1" dirty="0">
                <a:solidFill>
                  <a:schemeClr val="bg2">
                    <a:lumMod val="50000"/>
                  </a:schemeClr>
                </a:solidFill>
              </a:rPr>
              <a:t>hi</a:t>
            </a: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 = Frecuencia relativa</a:t>
            </a:r>
          </a:p>
          <a:p>
            <a:r>
              <a:rPr lang="es-UY" sz="2400" b="1" dirty="0">
                <a:solidFill>
                  <a:schemeClr val="bg2">
                    <a:lumMod val="50000"/>
                  </a:schemeClr>
                </a:solidFill>
              </a:rPr>
              <a:t>F*i</a:t>
            </a: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 = Frecuencia acumulada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65" y="2996914"/>
            <a:ext cx="6181880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907" y="1819215"/>
            <a:ext cx="6480610" cy="420660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Cualitativas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4DD01-CD32-42E4-BE16-47375C88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5" y="2973946"/>
            <a:ext cx="2016224" cy="11521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Gráfico de Barras</a:t>
            </a:r>
          </a:p>
        </p:txBody>
      </p:sp>
    </p:spTree>
    <p:extLst>
      <p:ext uri="{BB962C8B-B14F-4D97-AF65-F5344CB8AC3E}">
        <p14:creationId xmlns:p14="http://schemas.microsoft.com/office/powerpoint/2010/main" val="13031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49911"/>
              </p:ext>
            </p:extLst>
          </p:nvPr>
        </p:nvGraphicFramePr>
        <p:xfrm>
          <a:off x="685800" y="2025650"/>
          <a:ext cx="8470900" cy="441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CC4DD01-CD32-42E4-BE16-47375C88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76" y="1521594"/>
            <a:ext cx="2635482" cy="1008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Gráfico Circular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Cualitativas</a:t>
            </a:r>
          </a:p>
        </p:txBody>
      </p:sp>
    </p:spTree>
    <p:extLst>
      <p:ext uri="{BB962C8B-B14F-4D97-AF65-F5344CB8AC3E}">
        <p14:creationId xmlns:p14="http://schemas.microsoft.com/office/powerpoint/2010/main" val="414875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60081C-BE37-410B-95A2-6470BD44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3" y="1317682"/>
            <a:ext cx="8966838" cy="1425163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Información de los salarios (expresados en miles de pesos de 36 empleados)Tabla de Frecuencias</a:t>
            </a:r>
          </a:p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 	X = Salarios  n = 36</a:t>
            </a:r>
          </a:p>
          <a:p>
            <a:pPr marL="0" indent="0">
              <a:buNone/>
            </a:pPr>
            <a:endParaRPr lang="es-UY" sz="2400" b="1" dirty="0">
              <a:solidFill>
                <a:srgbClr val="002060"/>
              </a:solidFill>
            </a:endParaRP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endParaRPr lang="es-UY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5" y="2742846"/>
            <a:ext cx="8104073" cy="346218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447034"/>
            <a:ext cx="7042998" cy="523815"/>
          </a:xfrm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Cuantitativa </a:t>
            </a:r>
          </a:p>
        </p:txBody>
      </p:sp>
    </p:spTree>
    <p:extLst>
      <p:ext uri="{BB962C8B-B14F-4D97-AF65-F5344CB8AC3E}">
        <p14:creationId xmlns:p14="http://schemas.microsoft.com/office/powerpoint/2010/main" val="297568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1 Gráfico">
            <a:extLst>
              <a:ext uri="{FF2B5EF4-FFF2-40B4-BE49-F238E27FC236}">
                <a16:creationId xmlns:a16="http://schemas.microsoft.com/office/drawing/2014/main" id="{082B486D-EBA1-4496-920F-8BA9BA088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55792"/>
              </p:ext>
            </p:extLst>
          </p:nvPr>
        </p:nvGraphicFramePr>
        <p:xfrm>
          <a:off x="426244" y="2067225"/>
          <a:ext cx="8470900" cy="441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49E2FC0-61E8-4F73-85BD-433B5162B849}"/>
              </a:ext>
            </a:extLst>
          </p:cNvPr>
          <p:cNvSpPr txBox="1">
            <a:spLocks/>
          </p:cNvSpPr>
          <p:nvPr/>
        </p:nvSpPr>
        <p:spPr>
          <a:xfrm>
            <a:off x="426244" y="1449586"/>
            <a:ext cx="3403883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UY" b="1" dirty="0">
                <a:solidFill>
                  <a:srgbClr val="002060"/>
                </a:solidFill>
              </a:rPr>
              <a:t>Gráfico de Barras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447034"/>
            <a:ext cx="7042998" cy="523815"/>
          </a:xfrm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Cuantitativa </a:t>
            </a:r>
          </a:p>
        </p:txBody>
      </p:sp>
    </p:spTree>
    <p:extLst>
      <p:ext uri="{BB962C8B-B14F-4D97-AF65-F5344CB8AC3E}">
        <p14:creationId xmlns:p14="http://schemas.microsoft.com/office/powerpoint/2010/main" val="4260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88" y="1456307"/>
            <a:ext cx="7869138" cy="50505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2A367A7-D351-490F-9D4C-4164E8F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447034"/>
            <a:ext cx="7042998" cy="523815"/>
          </a:xfrm>
          <a:noFill/>
          <a:ln w="19050">
            <a:noFill/>
          </a:ln>
        </p:spPr>
        <p:txBody>
          <a:bodyPr>
            <a:normAutofit fontScale="90000"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Presentación de datos: Variables Cuantitativa </a:t>
            </a:r>
          </a:p>
        </p:txBody>
      </p:sp>
    </p:spTree>
    <p:extLst>
      <p:ext uri="{BB962C8B-B14F-4D97-AF65-F5344CB8AC3E}">
        <p14:creationId xmlns:p14="http://schemas.microsoft.com/office/powerpoint/2010/main" val="325890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5283C319-D107-460D-A528-36FE5DD3A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16839"/>
              </p:ext>
            </p:extLst>
          </p:nvPr>
        </p:nvGraphicFramePr>
        <p:xfrm>
          <a:off x="564168" y="1304206"/>
          <a:ext cx="8735107" cy="518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834009" y="391627"/>
            <a:ext cx="146226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900" b="1" dirty="0">
                <a:solidFill>
                  <a:schemeClr val="accent5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Medidas</a:t>
            </a:r>
            <a:r>
              <a:rPr lang="es-V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07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222ED-4246-4FF5-9799-C5C6126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MX" dirty="0">
                <a:solidFill>
                  <a:srgbClr val="002060"/>
                </a:solidFill>
              </a:rPr>
              <a:t>Índice 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28FAA-E89F-4246-B41D-EF8511F3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009" y="1928401"/>
            <a:ext cx="7432963" cy="441609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UY" sz="4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Estadística Descriptiva.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UY" sz="4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Estadística Descriptiva –Variables.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UY" sz="4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Medidas de Tendencia Central.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UY" sz="4000" b="1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Medidas de Dispersión.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FFC4B0C-6E13-467B-A5EA-005E1A798BC4}"/>
              </a:ext>
            </a:extLst>
          </p:cNvPr>
          <p:cNvSpPr txBox="1">
            <a:spLocks/>
          </p:cNvSpPr>
          <p:nvPr/>
        </p:nvSpPr>
        <p:spPr>
          <a:xfrm>
            <a:off x="685799" y="96812"/>
            <a:ext cx="8424936" cy="1103531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s-UY">
                <a:solidFill>
                  <a:schemeClr val="accent5">
                    <a:lumMod val="50000"/>
                  </a:schemeClr>
                </a:solidFill>
              </a:rPr>
              <a:t>Medidas de tendencia central</a:t>
            </a:r>
            <a:endParaRPr lang="es-UY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0A005989-06F3-495C-B0C9-39C55D2B3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12776"/>
                <a:ext cx="9208162" cy="5032994"/>
              </a:xfrm>
              <a:noFill/>
              <a:ln w="19050">
                <a:noFill/>
              </a:ln>
            </p:spPr>
            <p:txBody>
              <a:bodyPr/>
              <a:lstStyle/>
              <a:p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</a:t>
                </a:r>
              </a:p>
              <a:p>
                <a:pPr marL="0" indent="0">
                  <a:buNone/>
                </a:pPr>
                <a:endParaRPr lang="es-UY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UY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VE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UY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s-UY" sz="2400" dirty="0"/>
              </a:p>
              <a:p>
                <a:pPr marL="0" indent="0">
                  <a:buNone/>
                </a:pPr>
                <a:endParaRPr lang="es-UY" sz="2400" dirty="0"/>
              </a:p>
              <a:p>
                <a:pPr marL="0" indent="0">
                  <a:buNone/>
                </a:pPr>
                <a:r>
                  <a:rPr lang="es-UY" sz="2400" dirty="0"/>
                  <a:t>Ejemplo:</a:t>
                </a:r>
              </a:p>
              <a:p>
                <a:pPr marL="0" indent="0">
                  <a:buNone/>
                </a:pPr>
                <a:r>
                  <a:rPr lang="es-UY" sz="2400" dirty="0"/>
                  <a:t>¿Cuál es la media del tiempo requerido para llegar a la UCU desde nuestros hogares? </a:t>
                </a:r>
                <a:r>
                  <a:rPr lang="es-UY" sz="2000" dirty="0"/>
                  <a:t>(En minutos)</a:t>
                </a:r>
              </a:p>
              <a:p>
                <a:pPr marL="0" indent="0">
                  <a:buNone/>
                </a:pPr>
                <a:endParaRPr lang="es-UY" sz="2000" dirty="0"/>
              </a:p>
              <a:p>
                <a:pPr marL="0" indent="0">
                  <a:buNone/>
                </a:pPr>
                <a:endParaRPr lang="es-UY" sz="2400" dirty="0"/>
              </a:p>
              <a:p>
                <a:pPr marL="0" indent="0" algn="ctr">
                  <a:buNone/>
                </a:pPr>
                <a:endParaRPr lang="es-UY" dirty="0"/>
              </a:p>
              <a:p>
                <a:pPr marL="0" indent="0">
                  <a:buNone/>
                </a:pPr>
                <a:endParaRPr lang="es-UY" dirty="0"/>
              </a:p>
            </p:txBody>
          </p:sp>
        </mc:Choice>
        <mc:Fallback xmlns="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0A005989-06F3-495C-B0C9-39C55D2B3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12776"/>
                <a:ext cx="9208162" cy="5032994"/>
              </a:xfrm>
              <a:blipFill>
                <a:blip r:embed="rId2"/>
                <a:stretch>
                  <a:fillRect l="-1125" t="-20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6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A31FF19-8391-4F21-BDBB-53E2BD5866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tendencia central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8F60C1D-2478-4430-9B10-137A6DB8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52187"/>
            <a:ext cx="8471647" cy="4416093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b="1" dirty="0">
                <a:solidFill>
                  <a:srgbClr val="002060"/>
                </a:solidFill>
              </a:rPr>
              <a:t>Características y propiedades de la media</a:t>
            </a:r>
          </a:p>
          <a:p>
            <a:r>
              <a:rPr lang="es-UY" dirty="0"/>
              <a:t>Se usa para datos numéricos.</a:t>
            </a:r>
          </a:p>
          <a:p>
            <a:r>
              <a:rPr lang="es-UY" dirty="0"/>
              <a:t>Representa el centro de gravedad o el punto de equilibrio de los datos.</a:t>
            </a:r>
          </a:p>
          <a:p>
            <a:endParaRPr lang="es-UY" dirty="0">
              <a:solidFill>
                <a:srgbClr val="002060"/>
              </a:solidFill>
            </a:endParaRPr>
          </a:p>
          <a:p>
            <a:endParaRPr lang="es-UY" dirty="0">
              <a:solidFill>
                <a:srgbClr val="00206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5" y="3416394"/>
            <a:ext cx="8110694" cy="17476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CCB515-EC65-4783-8184-908C4CB9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06" y="5333536"/>
            <a:ext cx="6471735" cy="10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A31FF19-8391-4F21-BDBB-53E2BD5866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tendencia central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A635EDC-7EBC-4D09-846F-64CC25D3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95" y="1355033"/>
            <a:ext cx="9163270" cy="498316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s-UY" b="1" dirty="0">
                <a:solidFill>
                  <a:srgbClr val="002060"/>
                </a:solidFill>
              </a:rPr>
              <a:t>Características y propiedades de la media:</a:t>
            </a:r>
            <a:endParaRPr lang="es-UY" dirty="0">
              <a:solidFill>
                <a:srgbClr val="002060"/>
              </a:solidFill>
            </a:endParaRPr>
          </a:p>
          <a:p>
            <a:endParaRPr lang="es-UY" dirty="0">
              <a:solidFill>
                <a:srgbClr val="002060"/>
              </a:solidFill>
            </a:endParaRPr>
          </a:p>
          <a:p>
            <a:r>
              <a:rPr lang="es-UY" dirty="0"/>
              <a:t>Es muy sensible a la presencia de datos atípicos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5" y="3428999"/>
            <a:ext cx="8904666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77D2D1-BF52-4468-978B-0BC48CE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6" y="151451"/>
            <a:ext cx="8928993" cy="936104"/>
          </a:xfrm>
          <a:noFill/>
          <a:ln>
            <a:noFill/>
          </a:ln>
        </p:spPr>
        <p:txBody>
          <a:bodyPr/>
          <a:lstStyle/>
          <a:p>
            <a:r>
              <a:rPr lang="es-UY" sz="4000" dirty="0">
                <a:solidFill>
                  <a:schemeClr val="accent5">
                    <a:lumMod val="50000"/>
                  </a:schemeClr>
                </a:solidFill>
              </a:rPr>
              <a:t>Medidas de tendencia central  </a:t>
            </a:r>
            <a:endParaRPr lang="es-UY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AD21CBD-DBA3-4302-9F1B-1FC38DEE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" y="1804949"/>
            <a:ext cx="8889311" cy="320866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UY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Mediana</a:t>
            </a:r>
          </a:p>
          <a:p>
            <a:pPr marL="0" indent="0"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 Se obtiene ordenando primero las n observaciones de la más pequeña a la más grande (con cualquier valor repetido incluido de modo que cada observación muestral aparezca en la lista ordenada ).</a:t>
            </a:r>
          </a:p>
          <a:p>
            <a:pPr marL="0" indent="0">
              <a:buNone/>
            </a:pPr>
            <a:endParaRPr lang="es-UY" sz="2400" dirty="0"/>
          </a:p>
          <a:p>
            <a:pPr marL="0" indent="0">
              <a:buNone/>
            </a:pPr>
            <a:endParaRPr lang="es-UY" b="1" dirty="0"/>
          </a:p>
        </p:txBody>
      </p:sp>
    </p:spTree>
    <p:extLst>
      <p:ext uri="{BB962C8B-B14F-4D97-AF65-F5344CB8AC3E}">
        <p14:creationId xmlns:p14="http://schemas.microsoft.com/office/powerpoint/2010/main" val="304388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77D2D1-BF52-4468-978B-0BC48CE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sz="4000" dirty="0">
                <a:solidFill>
                  <a:schemeClr val="accent5">
                    <a:lumMod val="50000"/>
                  </a:schemeClr>
                </a:solidFill>
              </a:rPr>
              <a:t>Medidas de tendencia central  </a:t>
            </a:r>
            <a:endParaRPr lang="es-UY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4AD21CBD-DBA3-4302-9F1B-1FC38DEE4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317682"/>
                <a:ext cx="8471647" cy="4993908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UY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Mediana</a:t>
                </a:r>
              </a:p>
              <a:p>
                <a:pPr marL="0" indent="0">
                  <a:buNone/>
                </a:pPr>
                <a:endParaRPr lang="es-UY" sz="12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 Si n = impar, la mediana es el dato que ocupa la posición central. </a:t>
                </a:r>
              </a:p>
              <a:p>
                <a:pPr marL="0" indent="0">
                  <a:buNone/>
                </a:pPr>
                <a:endParaRPr lang="es-UY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UY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s-MX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</m:sSub>
                    </m:oMath>
                  </m:oMathPara>
                </a14:m>
                <a:endParaRPr lang="es-UY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 Si n = par, la mediana es el promedio de los dos datos centrales.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UY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  <m:r>
                            <a:rPr lang="es-MX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es-MX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UY" sz="2400" dirty="0"/>
              </a:p>
              <a:p>
                <a:pPr marL="0" indent="0">
                  <a:buNone/>
                </a:pPr>
                <a:endParaRPr lang="es-UY" b="1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4AD21CBD-DBA3-4302-9F1B-1FC38DEE4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317682"/>
                <a:ext cx="8471647" cy="4993908"/>
              </a:xfrm>
              <a:blipFill>
                <a:blip r:embed="rId2"/>
                <a:stretch>
                  <a:fillRect l="-1223" t="-19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6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3671FE3-96A4-4A92-9647-EC9952EA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23" y="1413565"/>
            <a:ext cx="9211878" cy="5020689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Propiedades de la mediana </a:t>
            </a:r>
            <a:endParaRPr lang="es-UY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Puede ser usada no sólo para datos numéricos sino además para datos ordinales, ya que para calcularla sólo es necesario establecer un orden en los datos.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Si la distribución de los datos es aproximadamente simétrica la media y la mediana serán aproximadamente iguales.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77D2D1-BF52-4468-978B-0BC48CE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sz="4000" dirty="0">
                <a:solidFill>
                  <a:schemeClr val="accent5">
                    <a:lumMod val="50000"/>
                  </a:schemeClr>
                </a:solidFill>
              </a:rPr>
              <a:t>Medidas de tendencia central  </a:t>
            </a:r>
            <a:endParaRPr lang="es-UY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F5F549-CAB6-4EB4-8DB2-325157C7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19" y="4453947"/>
            <a:ext cx="2187042" cy="1980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18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1249" y="1518581"/>
            <a:ext cx="8471647" cy="4416093"/>
          </a:xfrm>
        </p:spPr>
        <p:txBody>
          <a:bodyPr/>
          <a:lstStyle/>
          <a:p>
            <a:r>
              <a:rPr lang="es-UY" b="1" dirty="0">
                <a:latin typeface="Calibri" panose="020F0502020204030204" pitchFamily="34" charset="0"/>
                <a:cs typeface="Calibri" panose="020F0502020204030204" pitchFamily="34" charset="0"/>
              </a:rPr>
              <a:t>Moda</a:t>
            </a:r>
          </a:p>
          <a:p>
            <a:pPr marL="0" indent="0">
              <a:buNone/>
            </a:pPr>
            <a:endParaRPr lang="es-UY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UY" dirty="0"/>
              <a:t>El moda es el dato que ocurre con mayor frecuencia.</a:t>
            </a:r>
          </a:p>
          <a:p>
            <a:pPr marL="0" indent="0">
              <a:buNone/>
            </a:pPr>
            <a:r>
              <a:rPr lang="es-UY" dirty="0"/>
              <a:t>En el caso de variables agrupadas en intervalos se define el intervalo modal como aquel intervalo que presenta el mayor valor de frecuencia relativa </a:t>
            </a:r>
            <a:r>
              <a:rPr lang="es-UY" b="1" dirty="0"/>
              <a:t>. </a:t>
            </a:r>
          </a:p>
          <a:p>
            <a:endParaRPr lang="es-UY" b="1" dirty="0"/>
          </a:p>
          <a:p>
            <a:pPr marL="0" indent="0">
              <a:buNone/>
            </a:pPr>
            <a:r>
              <a:rPr lang="es-UY" dirty="0"/>
              <a:t>Puede dar más de un valor.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77D2D1-BF52-4468-978B-0BC48CE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sz="4000" dirty="0">
                <a:solidFill>
                  <a:schemeClr val="accent5">
                    <a:lumMod val="50000"/>
                  </a:schemeClr>
                </a:solidFill>
              </a:rPr>
              <a:t>Medidas de tendencia central  </a:t>
            </a:r>
            <a:endParaRPr lang="es-UY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4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07035" y="1455705"/>
                <a:ext cx="8950412" cy="44160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UY" b="1" dirty="0"/>
                  <a:t>RANGO  </a:t>
                </a:r>
              </a:p>
              <a:p>
                <a:pPr marL="0" indent="0">
                  <a:buNone/>
                </a:pPr>
                <a:r>
                  <a:rPr lang="es-UY" dirty="0"/>
                  <a:t>El rango de n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,…..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UY" dirty="0"/>
                  <a:t> es la diferencia entre la observación más grande y la más pequeña:</a:t>
                </a:r>
              </a:p>
              <a:p>
                <a:pPr marL="0" indent="0">
                  <a:buNone/>
                </a:pPr>
                <a:r>
                  <a:rPr lang="es-UY" dirty="0"/>
                  <a:t>			</a:t>
                </a:r>
              </a:p>
              <a:p>
                <a:pPr marL="0" indent="0">
                  <a:buNone/>
                </a:pPr>
                <a:endParaRPr lang="es-U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𝑹𝒂𝒏𝒈𝒐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es-UY" b="1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035" y="1455705"/>
                <a:ext cx="8950412" cy="4416093"/>
              </a:xfrm>
              <a:blipFill>
                <a:blip r:embed="rId2"/>
                <a:stretch>
                  <a:fillRect l="-1431" t="-24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F935BCA0-A983-4F3A-980D-AEC79CF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42" y="447034"/>
            <a:ext cx="7042998" cy="523815"/>
          </a:xfrm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dispersión</a:t>
            </a:r>
          </a:p>
        </p:txBody>
      </p:sp>
    </p:spTree>
    <p:extLst>
      <p:ext uri="{BB962C8B-B14F-4D97-AF65-F5344CB8AC3E}">
        <p14:creationId xmlns:p14="http://schemas.microsoft.com/office/powerpoint/2010/main" val="30560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35BCA0-A983-4F3A-980D-AEC79CF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dispersión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501936C-EFC2-4C16-9C66-E3ADC649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28233"/>
            <a:ext cx="8471647" cy="4416093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UY" sz="2400" b="1" dirty="0"/>
              <a:t>Características y propiedades del rango: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dirty="0"/>
              <a:t>Es muy simple de obtener.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dirty="0"/>
              <a:t>Es extremadamente sensible a la presencia de datos atípicos.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dirty="0"/>
              <a:t>Si hay datos atípicos, estos estarán en los extremos, que son los datos que se usan para calcular el rango.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dirty="0"/>
              <a:t>Ignora la mayoría de los datos.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Y" dirty="0"/>
              <a:t>En general aumenta cuando aumenta el tamaño de la muestra (las observaciones atípicas tienen más chance de aparecer en una muestra con muchas observaciones). </a:t>
            </a:r>
          </a:p>
        </p:txBody>
      </p:sp>
    </p:spTree>
    <p:extLst>
      <p:ext uri="{BB962C8B-B14F-4D97-AF65-F5344CB8AC3E}">
        <p14:creationId xmlns:p14="http://schemas.microsoft.com/office/powerpoint/2010/main" val="413925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BBA5D8-EFF3-451A-A637-97671EBD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41" y="309011"/>
            <a:ext cx="6839483" cy="79496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dispersión: varianza - desvío estándar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B8935CCD-10DC-439C-9686-67529D39B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541" y="1305662"/>
                <a:ext cx="9315055" cy="5421807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UY" b="1" dirty="0">
                    <a:solidFill>
                      <a:schemeClr val="bg2">
                        <a:lumMod val="50000"/>
                      </a:schemeClr>
                    </a:solidFill>
                  </a:rPr>
                  <a:t>Varianza: </a:t>
                </a: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desvío cuadrático respecto a la media</a:t>
                </a:r>
              </a:p>
              <a:p>
                <a:pPr marL="0" indent="0">
                  <a:buNone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UY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MX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MX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MX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MX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MX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MX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UY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s-UY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s-UY" b="1" dirty="0">
                    <a:solidFill>
                      <a:schemeClr val="bg2">
                        <a:lumMod val="50000"/>
                      </a:schemeClr>
                    </a:solidFill>
                  </a:rPr>
                  <a:t>Desvío Estándar:</a:t>
                </a: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 desviación respecto a la media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s-UY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UY" sz="3600" dirty="0">
                    <a:solidFill>
                      <a:schemeClr val="bg2">
                        <a:lumMod val="50000"/>
                      </a:schemeClr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s-MX" sz="3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UY" sz="3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UY" sz="3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UY" sz="3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UY" sz="3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UY" sz="3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:r>
                  <a:rPr lang="es-UY" dirty="0">
                    <a:solidFill>
                      <a:prstClr val="black"/>
                    </a:solidFill>
                  </a:rPr>
                  <a:t>	</a:t>
                </a:r>
                <a:endParaRPr lang="es-UY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s-UY" dirty="0">
                    <a:solidFill>
                      <a:prstClr val="black"/>
                    </a:solidFill>
                  </a:rPr>
                  <a:t>		</a:t>
                </a:r>
                <a:endParaRPr lang="es-UY" dirty="0"/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B8935CCD-10DC-439C-9686-67529D39B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541" y="1305662"/>
                <a:ext cx="9315055" cy="5421807"/>
              </a:xfrm>
              <a:blipFill>
                <a:blip r:embed="rId2"/>
                <a:stretch>
                  <a:fillRect l="-1178" t="-1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29231-8713-41B5-8E13-BC7C527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80" y="448574"/>
            <a:ext cx="7042998" cy="714735"/>
          </a:xfrm>
        </p:spPr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1 - Estadística Descriptiva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05440-2DAA-410A-804F-5CD66731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80" y="1576474"/>
            <a:ext cx="8471647" cy="4416093"/>
          </a:xfrm>
        </p:spPr>
        <p:txBody>
          <a:bodyPr/>
          <a:lstStyle/>
          <a:p>
            <a:pPr marL="0" indent="0" algn="ctr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Estadística Descriptiva</a:t>
            </a:r>
          </a:p>
          <a:p>
            <a:pPr marL="0" indent="0">
              <a:buNone/>
            </a:pPr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Para resumir información y poder sacar conclusiones sobre datos.</a:t>
            </a:r>
          </a:p>
          <a:p>
            <a:pPr marL="0" indent="0" algn="ctr">
              <a:buNone/>
            </a:pPr>
            <a:endParaRPr lang="es-UY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s-UY" b="1" dirty="0">
                <a:solidFill>
                  <a:schemeClr val="bg2">
                    <a:lumMod val="50000"/>
                  </a:schemeClr>
                </a:solidFill>
              </a:rPr>
              <a:t>Inferencia Estadística</a:t>
            </a:r>
          </a:p>
          <a:p>
            <a:pPr marL="0" indent="0">
              <a:buNone/>
            </a:pPr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Para estimar parámetros desconocidos, tanto del pasado como del futuro. Predicción.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1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438177" y="1456336"/>
                <a:ext cx="9274535" cy="46879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UY" dirty="0"/>
                  <a:t>Sí queremos medir la dispersión en porcentaje para comparar con otra variable que esté en distinta unidad de medida se usa el CV.</a:t>
                </a:r>
              </a:p>
              <a:p>
                <a:pPr marL="0" indent="0">
                  <a:buNone/>
                </a:pPr>
                <a:endParaRPr lang="es-UY" dirty="0"/>
              </a:p>
              <a:p>
                <a:pPr marL="0" indent="0">
                  <a:buNone/>
                </a:pPr>
                <a:r>
                  <a:rPr lang="es-MX" b="0" dirty="0"/>
                  <a:t>		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s-MX" dirty="0"/>
                  <a:t>  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77" y="1456336"/>
                <a:ext cx="9274535" cy="4687986"/>
              </a:xfrm>
              <a:blipFill>
                <a:blip r:embed="rId2"/>
                <a:stretch>
                  <a:fillRect l="-1381" t="-23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60CEAB01-02CE-4BEE-82BA-B6E9D9F0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" y="357534"/>
            <a:ext cx="8631045" cy="64746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UY" sz="3200" dirty="0">
                <a:solidFill>
                  <a:schemeClr val="accent5">
                    <a:lumMod val="50000"/>
                  </a:schemeClr>
                </a:solidFill>
              </a:rPr>
              <a:t>Medidas de dispersión-Coeficiente de variación </a:t>
            </a:r>
          </a:p>
        </p:txBody>
      </p:sp>
    </p:spTree>
    <p:extLst>
      <p:ext uri="{BB962C8B-B14F-4D97-AF65-F5344CB8AC3E}">
        <p14:creationId xmlns:p14="http://schemas.microsoft.com/office/powerpoint/2010/main" val="420803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3F75B5-F8CB-4662-A3CC-76367871C6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posición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C1A97F2-4E7F-4BF9-BCA6-B8A79F0B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56579"/>
            <a:ext cx="9153112" cy="574296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s-UY" dirty="0">
              <a:solidFill>
                <a:srgbClr val="002060"/>
              </a:solidFill>
            </a:endParaRPr>
          </a:p>
          <a:p>
            <a:endParaRPr lang="es-UY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endParaRPr lang="es-UY" sz="1400" dirty="0"/>
          </a:p>
          <a:p>
            <a:pPr marL="0" indent="0">
              <a:buNone/>
            </a:pPr>
            <a:endParaRPr lang="es-U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05132" y="1878261"/>
                <a:ext cx="4387360" cy="351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s-VE" sz="2800" dirty="0">
                    <a:solidFill>
                      <a:schemeClr val="bg2">
                        <a:lumMod val="50000"/>
                      </a:schemeClr>
                    </a:solidFill>
                  </a:rPr>
                  <a:t>Cuartil</a:t>
                </a:r>
                <a:r>
                  <a:rPr lang="es-VE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𝑘𝑁</m:t>
                        </m:r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VE" sz="2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s-VE" sz="2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s-VE" sz="2800" dirty="0" err="1">
                    <a:solidFill>
                      <a:schemeClr val="bg2">
                        <a:lumMod val="50000"/>
                      </a:schemeClr>
                    </a:solidFill>
                  </a:rPr>
                  <a:t>Decil</a:t>
                </a:r>
                <a:r>
                  <a:rPr lang="es-VE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𝑘𝑁</m:t>
                        </m:r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s-VE" sz="2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s-VE" sz="2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s-VE" sz="2800" dirty="0">
                    <a:solidFill>
                      <a:schemeClr val="bg2">
                        <a:lumMod val="50000"/>
                      </a:schemeClr>
                    </a:solidFill>
                  </a:rPr>
                  <a:t>Percentil</a:t>
                </a:r>
                <a:r>
                  <a:rPr lang="es-VE" sz="2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𝑘𝑁</m:t>
                        </m:r>
                        <m:r>
                          <a:rPr lang="en-US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s-VE" sz="2800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2" y="1878261"/>
                <a:ext cx="4387360" cy="3516732"/>
              </a:xfrm>
              <a:prstGeom prst="rect">
                <a:avLst/>
              </a:prstGeom>
              <a:blipFill>
                <a:blip r:embed="rId2"/>
                <a:stretch>
                  <a:fillRect l="-291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290" y="2128993"/>
            <a:ext cx="6574638" cy="39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3350" y="1377348"/>
            <a:ext cx="9353550" cy="4416093"/>
          </a:xfrm>
        </p:spPr>
        <p:txBody>
          <a:bodyPr/>
          <a:lstStyle/>
          <a:p>
            <a:r>
              <a:rPr lang="es-UY" dirty="0"/>
              <a:t>Representa la distancia entre el primer y el tercer cuartil.</a:t>
            </a:r>
          </a:p>
          <a:p>
            <a:pPr marL="0" indent="0">
              <a:buNone/>
            </a:pPr>
            <a:r>
              <a:rPr lang="es-UY" dirty="0"/>
              <a:t> </a:t>
            </a:r>
          </a:p>
          <a:p>
            <a:r>
              <a:rPr lang="es-UY" dirty="0"/>
              <a:t>Indica el rango donde se encuentra aproximadamente el 50% “central” de las observaciones. 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DD4F0E3-CC5A-4323-AC13-38619972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447034"/>
            <a:ext cx="9525000" cy="734066"/>
          </a:xfrm>
          <a:noFill/>
          <a:ln>
            <a:noFill/>
          </a:ln>
        </p:spPr>
        <p:txBody>
          <a:bodyPr/>
          <a:lstStyle/>
          <a:p>
            <a:r>
              <a:rPr lang="es-UY" sz="3600" dirty="0">
                <a:solidFill>
                  <a:schemeClr val="accent5">
                    <a:lumMod val="50000"/>
                  </a:schemeClr>
                </a:solidFill>
              </a:rPr>
              <a:t>Medidas de dispersión: rango-</a:t>
            </a:r>
            <a:r>
              <a:rPr lang="es-UY" sz="3600" dirty="0" err="1">
                <a:solidFill>
                  <a:schemeClr val="accent5">
                    <a:lumMod val="50000"/>
                  </a:schemeClr>
                </a:solidFill>
              </a:rPr>
              <a:t>intercuartílico</a:t>
            </a:r>
            <a:endParaRPr lang="es-UY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140693" y="3817397"/>
                <a:ext cx="27540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VE" sz="36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93" y="3817397"/>
                <a:ext cx="27540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1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C6FF5A-B0D0-4979-984D-5437AB65AA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Diagrama de caja (Box-</a:t>
            </a:r>
            <a:r>
              <a:rPr lang="es-UY" dirty="0" err="1">
                <a:solidFill>
                  <a:schemeClr val="accent5">
                    <a:lumMod val="50000"/>
                  </a:schemeClr>
                </a:solidFill>
              </a:rPr>
              <a:t>Plot</a:t>
            </a:r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93427E88-9960-4FB3-8758-040D21FD1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632"/>
          <a:stretch/>
        </p:blipFill>
        <p:spPr>
          <a:xfrm>
            <a:off x="1075764" y="1510297"/>
            <a:ext cx="8035574" cy="30906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8496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41726" y="1914973"/>
                <a:ext cx="8762260" cy="44160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Interiores: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s-VE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endParaRPr lang="es-VE" dirty="0"/>
              </a:p>
              <a:p>
                <a:r>
                  <a:rPr lang="en-US" dirty="0"/>
                  <a:t>Exteriores: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endParaRPr lang="es-VE" dirty="0"/>
              </a:p>
              <a:p>
                <a:endParaRPr lang="en-US" dirty="0"/>
              </a:p>
              <a:p>
                <a:r>
                  <a:rPr lang="en-US" dirty="0" err="1"/>
                  <a:t>Datos</a:t>
                </a:r>
                <a:r>
                  <a:rPr lang="en-US" dirty="0"/>
                  <a:t> At</a:t>
                </a:r>
                <a:r>
                  <a:rPr lang="es-VE" dirty="0" err="1"/>
                  <a:t>ípicos</a:t>
                </a:r>
                <a:r>
                  <a:rPr lang="en-TT" dirty="0"/>
                  <a:t>:</a:t>
                </a:r>
              </a:p>
              <a:p>
                <a:r>
                  <a:rPr lang="en-TT" u="sng" dirty="0"/>
                  <a:t>No </a:t>
                </a:r>
                <a:r>
                  <a:rPr lang="en-TT" u="sng" dirty="0" err="1"/>
                  <a:t>extremos</a:t>
                </a:r>
                <a:r>
                  <a:rPr lang="en-TT" dirty="0"/>
                  <a:t>: </a:t>
                </a:r>
                <a:r>
                  <a:rPr lang="en-TT" dirty="0" err="1"/>
                  <a:t>Ubicados</a:t>
                </a:r>
                <a:r>
                  <a:rPr lang="en-TT" dirty="0"/>
                  <a:t> entre las </a:t>
                </a:r>
                <a:r>
                  <a:rPr lang="en-TT" dirty="0" err="1"/>
                  <a:t>barreras</a:t>
                </a:r>
                <a:r>
                  <a:rPr lang="en-TT" dirty="0"/>
                  <a:t> interiors y </a:t>
                </a:r>
                <a:r>
                  <a:rPr lang="en-TT" dirty="0" err="1"/>
                  <a:t>exteriores</a:t>
                </a:r>
                <a:r>
                  <a:rPr lang="en-TT" dirty="0"/>
                  <a:t>. </a:t>
                </a:r>
              </a:p>
              <a:p>
                <a:r>
                  <a:rPr lang="en-TT" u="sng" dirty="0" err="1"/>
                  <a:t>Extremos</a:t>
                </a:r>
                <a:r>
                  <a:rPr lang="en-TT" dirty="0"/>
                  <a:t>: </a:t>
                </a:r>
                <a:r>
                  <a:rPr lang="en-TT" dirty="0" err="1"/>
                  <a:t>Ubicados</a:t>
                </a:r>
                <a:r>
                  <a:rPr lang="en-TT" dirty="0"/>
                  <a:t> m</a:t>
                </a:r>
                <a:r>
                  <a:rPr lang="es-VE" dirty="0" err="1"/>
                  <a:t>ás</a:t>
                </a:r>
                <a:r>
                  <a:rPr lang="es-VE" dirty="0"/>
                  <a:t> allá de las barreras exteriores. </a:t>
                </a:r>
                <a:r>
                  <a:rPr lang="en-TT" dirty="0"/>
                  <a:t> </a:t>
                </a:r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Nota: Si un dato coincide con el valor de una de las barreras exteriores se clasifican como atípico no extremo. </a:t>
                </a:r>
              </a:p>
              <a:p>
                <a:endParaRPr lang="es-VE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726" y="1914973"/>
                <a:ext cx="8762260" cy="4416093"/>
              </a:xfrm>
              <a:blipFill>
                <a:blip r:embed="rId2"/>
                <a:stretch>
                  <a:fillRect l="-1253" t="-3310" r="-48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Barreras</a:t>
            </a:r>
            <a:r>
              <a:rPr lang="en-US" dirty="0"/>
              <a:t>:</a:t>
            </a:r>
          </a:p>
          <a:p>
            <a:endParaRPr lang="es-V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C6FF5A-B0D0-4979-984D-5437AB65AA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Diagrama de caja (Box-</a:t>
            </a:r>
            <a:r>
              <a:rPr lang="es-UY" dirty="0" err="1">
                <a:solidFill>
                  <a:schemeClr val="accent5">
                    <a:lumMod val="50000"/>
                  </a:schemeClr>
                </a:solidFill>
              </a:rPr>
              <a:t>Plot</a:t>
            </a:r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25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61439" y="1472598"/>
            <a:ext cx="9270833" cy="4416093"/>
          </a:xfrm>
        </p:spPr>
        <p:txBody>
          <a:bodyPr/>
          <a:lstStyle/>
          <a:p>
            <a:pPr marL="0" indent="0">
              <a:buNone/>
            </a:pPr>
            <a:r>
              <a:rPr lang="es-UY" b="1" dirty="0"/>
              <a:t>¿Qué nos permite observar un box-</a:t>
            </a:r>
            <a:r>
              <a:rPr lang="es-UY" b="1" dirty="0" err="1"/>
              <a:t>plot</a:t>
            </a:r>
            <a:r>
              <a:rPr lang="es-UY" b="1" dirty="0"/>
              <a:t>? </a:t>
            </a:r>
          </a:p>
          <a:p>
            <a:pPr marL="0" indent="0">
              <a:buNone/>
            </a:pPr>
            <a:endParaRPr lang="es-UY" sz="1000" dirty="0"/>
          </a:p>
          <a:p>
            <a:pPr>
              <a:spcAft>
                <a:spcPts val="600"/>
              </a:spcAft>
            </a:pPr>
            <a:r>
              <a:rPr lang="es-UY" dirty="0"/>
              <a:t>Muestra donde se posiciona el primer y tercer cuartil </a:t>
            </a:r>
          </a:p>
          <a:p>
            <a:pPr>
              <a:spcAft>
                <a:spcPts val="600"/>
              </a:spcAft>
            </a:pPr>
            <a:r>
              <a:rPr lang="es-UY" dirty="0"/>
              <a:t>Muestra una medida de posición  ⇒ MEDIANA </a:t>
            </a:r>
          </a:p>
          <a:p>
            <a:pPr>
              <a:spcAft>
                <a:spcPts val="600"/>
              </a:spcAft>
            </a:pPr>
            <a:r>
              <a:rPr lang="es-UY" dirty="0"/>
              <a:t>Muestra una medida de dispersión  ⇒ RECORRIDO INTERCUARTÍLICO</a:t>
            </a:r>
          </a:p>
          <a:p>
            <a:pPr>
              <a:spcAft>
                <a:spcPts val="600"/>
              </a:spcAft>
            </a:pPr>
            <a:r>
              <a:rPr lang="es-UY" dirty="0"/>
              <a:t>Permite estudiar la simetría de la distribución </a:t>
            </a:r>
          </a:p>
          <a:p>
            <a:pPr>
              <a:spcAft>
                <a:spcPts val="600"/>
              </a:spcAft>
            </a:pPr>
            <a:r>
              <a:rPr lang="es-UY" dirty="0"/>
              <a:t>Nos da un criterio de detección de datos.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B9C434-3B1F-43CB-85AB-16D13CA044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Diagrama de caja (Box-Plot)</a:t>
            </a:r>
          </a:p>
        </p:txBody>
      </p:sp>
    </p:spTree>
    <p:extLst>
      <p:ext uri="{BB962C8B-B14F-4D97-AF65-F5344CB8AC3E}">
        <p14:creationId xmlns:p14="http://schemas.microsoft.com/office/powerpoint/2010/main" val="1501897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A0CCD22-BF08-4B50-8344-80F82BF959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Diagrama de caja (Box-Plot)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FA5E22-643C-45FF-968C-8E48E0F7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298" y="2191461"/>
            <a:ext cx="5525547" cy="44148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86976" y="1573112"/>
            <a:ext cx="7480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Comparación de datos a través del diagrama de caja</a:t>
            </a:r>
          </a:p>
        </p:txBody>
      </p:sp>
    </p:spTree>
    <p:extLst>
      <p:ext uri="{BB962C8B-B14F-4D97-AF65-F5344CB8AC3E}">
        <p14:creationId xmlns:p14="http://schemas.microsoft.com/office/powerpoint/2010/main" val="26411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356C9B4-F3DD-492F-B960-11C663A0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61" y="188639"/>
            <a:ext cx="8424936" cy="875184"/>
          </a:xfrm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Medidas de asociación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091463D-D08C-41A7-9EFB-37830A41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358298"/>
            <a:ext cx="8902268" cy="498035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dirty="0"/>
              <a:t>Al estudiar la relación entre dos variables cuantitativas en general interesa: </a:t>
            </a:r>
            <a:endParaRPr lang="es-UY" sz="2400" dirty="0"/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UY" sz="2400" dirty="0"/>
              <a:t>Investigar si existe asociación entre las dos variables.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UY" sz="2400" dirty="0"/>
              <a:t>Cuantificar la fuerza de la asociación, a través de una medida de asociación denominada coeficiente de correlación.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UY" sz="2400" dirty="0"/>
              <a:t>Estudiar la forma de la relación y en lo posible proponer un modelo matemático para la relación. 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UY" sz="2400" dirty="0"/>
              <a:t>Predecir una variable a partir de la otra usando el modelo propuesto (REGRESIÓN)</a:t>
            </a:r>
          </a:p>
        </p:txBody>
      </p:sp>
    </p:spTree>
    <p:extLst>
      <p:ext uri="{BB962C8B-B14F-4D97-AF65-F5344CB8AC3E}">
        <p14:creationId xmlns:p14="http://schemas.microsoft.com/office/powerpoint/2010/main" val="427763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438149" y="1358298"/>
                <a:ext cx="8471647" cy="44160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90C226"/>
                  </a:buClr>
                  <a:buNone/>
                </a:pPr>
                <a:r>
                  <a:rPr lang="es-UY" b="1" dirty="0">
                    <a:solidFill>
                      <a:schemeClr val="bg2">
                        <a:lumMod val="50000"/>
                      </a:schemeClr>
                    </a:solidFill>
                  </a:rPr>
                  <a:t>Covarianza</a:t>
                </a:r>
                <a:endParaRPr lang="es-UY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:r>
                  <a:rPr lang="es-UY" dirty="0">
                    <a:solidFill>
                      <a:schemeClr val="bg2">
                        <a:lumMod val="50000"/>
                      </a:schemeClr>
                    </a:solidFill>
                  </a:rPr>
                  <a:t>La relación entre dos variables también la podemos expresar de forma numérica. La covarianza es una medida de la asociación o relación lineal entre dos variables que resume la información existente en un diagrama de dispersión.</a:t>
                </a:r>
                <a:endParaRPr lang="es-UY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:endParaRPr lang="es-UY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90C22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VE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UY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UY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s-UY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UY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UY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49" y="1358298"/>
                <a:ext cx="8471647" cy="4416093"/>
              </a:xfrm>
              <a:blipFill>
                <a:blip r:embed="rId2"/>
                <a:stretch>
                  <a:fillRect l="-1511" t="-248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A39EDDC5-AEFB-4E65-BE6F-60D82A39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47034"/>
            <a:ext cx="7833012" cy="52381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asociación: covarianza y correlación</a:t>
            </a:r>
          </a:p>
        </p:txBody>
      </p:sp>
    </p:spTree>
    <p:extLst>
      <p:ext uri="{BB962C8B-B14F-4D97-AF65-F5344CB8AC3E}">
        <p14:creationId xmlns:p14="http://schemas.microsoft.com/office/powerpoint/2010/main" val="1443750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1BF025C5-743D-41FA-B42B-FCDE25D2E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299" y="1358298"/>
                <a:ext cx="8471647" cy="5104646"/>
              </a:xfrm>
              <a:noFill/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s-UY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Coeficiente de Correlación Lineal</a:t>
                </a:r>
                <a:endParaRPr lang="es-UY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UY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Una medida de la relación entre dos variables que no depende de las unidades de medida y a su vez, indique la fuerza de dicha relación es el coeficiente de correlación lineal de Pearson.</a:t>
                </a:r>
                <a:r>
                  <a:rPr lang="es-UY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endParaRPr lang="es-UY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UY" sz="3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Y" sz="3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Y" sz="3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UY" sz="3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s-UY" sz="3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UY" sz="30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VE" sz="3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UY" sz="30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3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VE" sz="3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UY" sz="30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sz="3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VE" sz="3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VE" sz="3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UY" sz="3000" dirty="0"/>
                  <a:t>Propiedades:</a:t>
                </a:r>
              </a:p>
              <a:p>
                <a14:m>
                  <m:oMath xmlns:m="http://schemas.openxmlformats.org/officeDocument/2006/math">
                    <m:r>
                      <a:rPr lang="es-VE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V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V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V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s-VE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V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s-VE" sz="2400" b="0" dirty="0">
                    <a:ea typeface="Cambria Math" panose="02040503050406030204" pitchFamily="18" charset="0"/>
                  </a:rPr>
                  <a:t>nos dice que existe una relaci</a:t>
                </a:r>
                <a:r>
                  <a:rPr lang="es-VE" sz="2400" dirty="0">
                    <a:ea typeface="Cambria Math" panose="02040503050406030204" pitchFamily="18" charset="0"/>
                  </a:rPr>
                  <a:t>ón lineal positiva entre x e y</a:t>
                </a:r>
              </a:p>
              <a:p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s-VE" sz="2400" dirty="0">
                    <a:ea typeface="Cambria Math" panose="02040503050406030204" pitchFamily="18" charset="0"/>
                  </a:rPr>
                  <a:t>nos dice que existe una relación lineal  negativa entre x e y</a:t>
                </a:r>
              </a:p>
              <a:p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V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s-VE" sz="2400" dirty="0">
                    <a:ea typeface="Cambria Math" panose="02040503050406030204" pitchFamily="18" charset="0"/>
                  </a:rPr>
                  <a:t>nos dice que  no existe una relación lineal  entre x e y,</a:t>
                </a:r>
              </a:p>
              <a:p>
                <a:endParaRPr lang="es-VE" sz="2400" dirty="0">
                  <a:ea typeface="Cambria Math" panose="02040503050406030204" pitchFamily="18" charset="0"/>
                </a:endParaRPr>
              </a:p>
              <a:p>
                <a:endParaRPr lang="es-VE" sz="3000" dirty="0">
                  <a:ea typeface="Cambria Math" panose="02040503050406030204" pitchFamily="18" charset="0"/>
                </a:endParaRPr>
              </a:p>
              <a:p>
                <a:endParaRPr lang="es-VE" sz="3000" b="0" dirty="0">
                  <a:ea typeface="Cambria Math" panose="02040503050406030204" pitchFamily="18" charset="0"/>
                </a:endParaRPr>
              </a:p>
              <a:p>
                <a:endParaRPr lang="es-UY" sz="3000" dirty="0"/>
              </a:p>
              <a:p>
                <a:pPr marL="0" indent="0">
                  <a:buNone/>
                </a:pPr>
                <a:endParaRPr lang="es-UY" sz="3000" dirty="0"/>
              </a:p>
              <a:p>
                <a:pPr marL="0" indent="0">
                  <a:buNone/>
                </a:pPr>
                <a:endParaRPr lang="es-UY" sz="3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UY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s-UY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1BF025C5-743D-41FA-B42B-FCDE25D2E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99" y="1358298"/>
                <a:ext cx="8471647" cy="5104646"/>
              </a:xfrm>
              <a:blipFill>
                <a:blip r:embed="rId2"/>
                <a:stretch>
                  <a:fillRect l="-1439" t="-2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78105598-7D2A-48E3-8F28-8F7E791A5E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Medidas de asociación</a:t>
            </a:r>
          </a:p>
        </p:txBody>
      </p:sp>
    </p:spTree>
    <p:extLst>
      <p:ext uri="{BB962C8B-B14F-4D97-AF65-F5344CB8AC3E}">
        <p14:creationId xmlns:p14="http://schemas.microsoft.com/office/powerpoint/2010/main" val="8286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829231-8713-41B5-8E13-BC7C5278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1 - Estadística Descriptiva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71853" y="1589104"/>
            <a:ext cx="7039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2">
                    <a:lumMod val="50000"/>
                  </a:schemeClr>
                </a:solidFill>
              </a:rPr>
              <a:t>Estadísticas de un jugador</a:t>
            </a:r>
          </a:p>
          <a:p>
            <a:endParaRPr lang="es-VE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VE" sz="2400" dirty="0">
                <a:solidFill>
                  <a:schemeClr val="bg2">
                    <a:lumMod val="50000"/>
                  </a:schemeClr>
                </a:solidFill>
              </a:rPr>
              <a:t>Descriptiva:  Resumir  historial deportivo </a:t>
            </a:r>
          </a:p>
          <a:p>
            <a:r>
              <a:rPr lang="es-VE" sz="2400" dirty="0">
                <a:solidFill>
                  <a:schemeClr val="bg2">
                    <a:lumMod val="50000"/>
                  </a:schemeClr>
                </a:solidFill>
              </a:rPr>
              <a:t>Inferencial: Predecir desempeño futuro del jugador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7" y="3436002"/>
            <a:ext cx="8323051" cy="25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EB76CD-A66B-4936-A4CA-3B2A6BF2C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046" y="1812847"/>
            <a:ext cx="6021014" cy="44148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8105598-7D2A-48E3-8F28-8F7E791A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46601"/>
            <a:ext cx="8991600" cy="112804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UY" sz="3600" dirty="0">
                <a:solidFill>
                  <a:schemeClr val="accent5">
                    <a:lumMod val="50000"/>
                  </a:schemeClr>
                </a:solidFill>
              </a:rPr>
              <a:t>Medidas de asociación - </a:t>
            </a:r>
            <a:r>
              <a:rPr lang="es-UY" sz="3600" b="1" dirty="0">
                <a:solidFill>
                  <a:srgbClr val="002060"/>
                </a:solidFill>
              </a:rPr>
              <a:t>Coeficiente de Correlación Lineal</a:t>
            </a:r>
            <a:br>
              <a:rPr lang="es-UY" sz="4000" dirty="0"/>
            </a:br>
            <a:r>
              <a:rPr lang="es-UY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618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29231-8713-41B5-8E13-BC7C527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80" y="448574"/>
            <a:ext cx="7042998" cy="714735"/>
          </a:xfrm>
        </p:spPr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1 - Estadística Descriptiva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05440-2DAA-410A-804F-5CD66731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80" y="1628233"/>
            <a:ext cx="8471647" cy="44160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UY" sz="3200" b="1" dirty="0">
                <a:solidFill>
                  <a:schemeClr val="bg2">
                    <a:lumMod val="50000"/>
                  </a:schemeClr>
                </a:solidFill>
              </a:rPr>
              <a:t>¿Por qué estudiar estadística descriptiva?</a:t>
            </a:r>
          </a:p>
          <a:p>
            <a:pPr marL="0" indent="0">
              <a:buNone/>
            </a:pPr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UY" sz="3000" dirty="0">
                <a:solidFill>
                  <a:schemeClr val="bg2">
                    <a:lumMod val="50000"/>
                  </a:schemeClr>
                </a:solidFill>
              </a:rPr>
              <a:t>Permite una mejor comprensión de la información cuantitativa.</a:t>
            </a:r>
          </a:p>
          <a:p>
            <a:pPr>
              <a:lnSpc>
                <a:spcPct val="100000"/>
              </a:lnSpc>
            </a:pPr>
            <a:endParaRPr lang="es-UY" sz="3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UY" sz="3000" dirty="0">
                <a:solidFill>
                  <a:schemeClr val="bg2">
                    <a:lumMod val="50000"/>
                  </a:schemeClr>
                </a:solidFill>
              </a:rPr>
              <a:t>Capacita a la persona para evaluar objetivamente y efectivamente la información que recibe (vía tablas, gráficos, porcentajes, tasas, etc.).</a:t>
            </a:r>
          </a:p>
          <a:p>
            <a:pPr marL="0" indent="0">
              <a:lnSpc>
                <a:spcPct val="100000"/>
              </a:lnSpc>
              <a:buNone/>
            </a:pPr>
            <a:endParaRPr lang="es-UY" sz="3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s-UY" sz="3000" dirty="0">
                <a:solidFill>
                  <a:schemeClr val="bg2">
                    <a:lumMod val="50000"/>
                  </a:schemeClr>
                </a:solidFill>
              </a:rPr>
              <a:t>Porque ejerce una profunda influencia en casi todos los campos de la actividad humana.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92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05440-2DAA-410A-804F-5CD66731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31750"/>
            <a:ext cx="8471647" cy="4416093"/>
          </a:xfrm>
        </p:spPr>
        <p:txBody>
          <a:bodyPr/>
          <a:lstStyle/>
          <a:p>
            <a:r>
              <a:rPr lang="es-UY" sz="3200" dirty="0">
                <a:solidFill>
                  <a:schemeClr val="bg2">
                    <a:lumMod val="50000"/>
                  </a:schemeClr>
                </a:solidFill>
              </a:rPr>
              <a:t>Tipos de Variables:</a:t>
            </a:r>
          </a:p>
          <a:p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Cualitativas</a:t>
            </a:r>
          </a:p>
          <a:p>
            <a:pPr marL="514350" indent="-514350">
              <a:buFont typeface="+mj-lt"/>
              <a:buAutoNum type="arabicPeriod"/>
            </a:pPr>
            <a:endParaRPr lang="es-UY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Cuantitativas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33BD3E-8030-43D7-8D9F-118DCA02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49263"/>
            <a:ext cx="7042150" cy="714375"/>
          </a:xfrm>
          <a:noFill/>
          <a:ln>
            <a:noFill/>
          </a:ln>
        </p:spPr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Estadística Descriptiva - Variables</a:t>
            </a:r>
          </a:p>
        </p:txBody>
      </p:sp>
    </p:spTree>
    <p:extLst>
      <p:ext uri="{BB962C8B-B14F-4D97-AF65-F5344CB8AC3E}">
        <p14:creationId xmlns:p14="http://schemas.microsoft.com/office/powerpoint/2010/main" val="313069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E33BD3E-8030-43D7-8D9F-118DCA0254CE}"/>
              </a:ext>
            </a:extLst>
          </p:cNvPr>
          <p:cNvSpPr txBox="1">
            <a:spLocks/>
          </p:cNvSpPr>
          <p:nvPr/>
        </p:nvSpPr>
        <p:spPr>
          <a:xfrm>
            <a:off x="558800" y="436012"/>
            <a:ext cx="7042150" cy="71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s-UY" dirty="0">
                <a:solidFill>
                  <a:srgbClr val="002060"/>
                </a:solidFill>
              </a:rPr>
              <a:t>Estadística Descriptiva - Variables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558800" y="1300430"/>
            <a:ext cx="8471647" cy="51176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Cualitativas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Cada observación se puede clasificar en alguna categoría. (Estas deben ser exhaustivas)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Ejemplos: sexo, nivel educativo alcanzado, etc.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s-UY" sz="11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Variables Cualitativas: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Binarias (</a:t>
            </a:r>
            <a:r>
              <a:rPr lang="es-UY" sz="11200" dirty="0" err="1">
                <a:solidFill>
                  <a:schemeClr val="bg2">
                    <a:lumMod val="50000"/>
                  </a:schemeClr>
                </a:solidFill>
              </a:rPr>
              <a:t>dummy</a:t>
            </a: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UY" sz="11200" dirty="0" err="1">
                <a:solidFill>
                  <a:schemeClr val="bg2">
                    <a:lumMod val="50000"/>
                  </a:schemeClr>
                </a:solidFill>
              </a:rPr>
              <a:t>one-hot</a:t>
            </a: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Nominales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s-UY" sz="11200" dirty="0">
                <a:solidFill>
                  <a:schemeClr val="bg2">
                    <a:lumMod val="50000"/>
                  </a:schemeClr>
                </a:solidFill>
              </a:rPr>
              <a:t>Ordinales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059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05440-2DAA-410A-804F-5CD66731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60645"/>
            <a:ext cx="8471647" cy="535074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s-UY" sz="30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1) Variables </a:t>
            </a:r>
            <a:r>
              <a:rPr lang="es-UY" sz="9600" dirty="0" err="1">
                <a:solidFill>
                  <a:schemeClr val="bg2">
                    <a:lumMod val="50000"/>
                  </a:schemeClr>
                </a:solidFill>
              </a:rPr>
              <a:t>Dummy</a:t>
            </a: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 (binarias)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	Se le asigna 0 o 1 a cada categoría.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	(Ej.: Fuma  = 1, No</a:t>
            </a:r>
            <a:r>
              <a:rPr lang="en-US" sz="9600" dirty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9600" dirty="0" err="1">
                <a:solidFill>
                  <a:schemeClr val="bg2">
                    <a:lumMod val="50000"/>
                  </a:schemeClr>
                </a:solidFill>
              </a:rPr>
              <a:t>Fuma</a:t>
            </a: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 = 0)</a:t>
            </a:r>
          </a:p>
          <a:p>
            <a:pPr>
              <a:lnSpc>
                <a:spcPct val="100000"/>
              </a:lnSpc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2) Variables Nominales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	M</a:t>
            </a:r>
            <a:r>
              <a:rPr lang="es-MX" sz="9600" dirty="0">
                <a:solidFill>
                  <a:schemeClr val="bg2">
                    <a:lumMod val="50000"/>
                  </a:schemeClr>
                </a:solidFill>
              </a:rPr>
              <a:t>á</a:t>
            </a: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s de dos categorías sin un orden establecido.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	(Ej.: País de origen, estado civil)</a:t>
            </a:r>
          </a:p>
          <a:p>
            <a:pPr>
              <a:lnSpc>
                <a:spcPct val="100000"/>
              </a:lnSpc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3) Variables Ordinales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Existe un orden entre las categorías.</a:t>
            </a:r>
          </a:p>
          <a:p>
            <a:pPr marL="9144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s-UY" sz="9600" dirty="0">
                <a:solidFill>
                  <a:schemeClr val="bg2">
                    <a:lumMod val="50000"/>
                  </a:schemeClr>
                </a:solidFill>
              </a:rPr>
              <a:t>(Ej.: Notas: regular, bueno, muy bueno; severidad de la patología: ausente, moderado, severo)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33BD3E-8030-43D7-8D9F-118DCA0254CE}"/>
              </a:ext>
            </a:extLst>
          </p:cNvPr>
          <p:cNvSpPr txBox="1">
            <a:spLocks/>
          </p:cNvSpPr>
          <p:nvPr/>
        </p:nvSpPr>
        <p:spPr>
          <a:xfrm>
            <a:off x="558800" y="446270"/>
            <a:ext cx="7042150" cy="71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s-UY" dirty="0">
                <a:solidFill>
                  <a:srgbClr val="002060"/>
                </a:solidFill>
              </a:rPr>
              <a:t>Estadística Descriptiva - Variables</a:t>
            </a:r>
          </a:p>
        </p:txBody>
      </p:sp>
    </p:spTree>
    <p:extLst>
      <p:ext uri="{BB962C8B-B14F-4D97-AF65-F5344CB8AC3E}">
        <p14:creationId xmlns:p14="http://schemas.microsoft.com/office/powerpoint/2010/main" val="375003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96229" y="1355974"/>
            <a:ext cx="8471647" cy="44160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UY" dirty="0">
                <a:solidFill>
                  <a:schemeClr val="bg2">
                    <a:lumMod val="50000"/>
                  </a:schemeClr>
                </a:solidFill>
              </a:rPr>
              <a:t>2. Variables Cuantitativas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El resultado de la observación es un número.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UY" sz="2400" dirty="0">
                <a:solidFill>
                  <a:schemeClr val="bg2">
                    <a:lumMod val="50000"/>
                  </a:schemeClr>
                </a:solidFill>
              </a:rPr>
              <a:t>Estas pueden ser: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s-UY" sz="2800" dirty="0">
                <a:solidFill>
                  <a:schemeClr val="bg2">
                    <a:lumMod val="50000"/>
                  </a:schemeClr>
                </a:solidFill>
              </a:rPr>
              <a:t>Continuas</a:t>
            </a:r>
          </a:p>
          <a:p>
            <a:pPr marL="1371600" lvl="2" indent="-457200">
              <a:lnSpc>
                <a:spcPct val="150000"/>
              </a:lnSpc>
              <a:buAutoNum type="arabicParenR"/>
            </a:pPr>
            <a:r>
              <a:rPr lang="es-UY" sz="2800" dirty="0">
                <a:solidFill>
                  <a:schemeClr val="bg2">
                    <a:lumMod val="50000"/>
                  </a:schemeClr>
                </a:solidFill>
              </a:rPr>
              <a:t>Discretas</a:t>
            </a:r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>
                <a:solidFill>
                  <a:srgbClr val="002060"/>
                </a:solidFill>
              </a:rPr>
              <a:t>Estadística Descriptiva - Variables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259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Present-2020-2" id="{15A0F487-1127-1140-A654-5F9045481639}" vid="{C2538165-E281-5643-AE8A-3F902DB62BF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4Present-2020-2</Template>
  <TotalTime>2616</TotalTime>
  <Words>1574</Words>
  <Application>Microsoft Office PowerPoint</Application>
  <PresentationFormat>A4 (210 x 297 mm)</PresentationFormat>
  <Paragraphs>256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Cambria Math</vt:lpstr>
      <vt:lpstr>DIN Next LT Pro Light Condensed</vt:lpstr>
      <vt:lpstr>DIN Next LT Pro Medium Condensed</vt:lpstr>
      <vt:lpstr>Wingdings</vt:lpstr>
      <vt:lpstr>Tema de Office</vt:lpstr>
      <vt:lpstr>Presentación de PowerPoint</vt:lpstr>
      <vt:lpstr> Índice </vt:lpstr>
      <vt:lpstr>1 - Estadística Descriptiva</vt:lpstr>
      <vt:lpstr>1 - Estadística Descriptiva</vt:lpstr>
      <vt:lpstr>1 - Estadística Descriptiva</vt:lpstr>
      <vt:lpstr>Estadística Descriptiva - Variables</vt:lpstr>
      <vt:lpstr>Presentación de PowerPoint</vt:lpstr>
      <vt:lpstr>Presentación de PowerPoint</vt:lpstr>
      <vt:lpstr>Estadística Descriptiva - Variables</vt:lpstr>
      <vt:lpstr>Estadística Descriptiva – Variables Cuantitativas</vt:lpstr>
      <vt:lpstr>Tipos de variables</vt:lpstr>
      <vt:lpstr>Tipos de variables</vt:lpstr>
      <vt:lpstr>Presentación de datos: Variables Cualitativas</vt:lpstr>
      <vt:lpstr>Presentación de datos: Variables Cualitativas</vt:lpstr>
      <vt:lpstr>Presentación de datos: Variables Cualitativas</vt:lpstr>
      <vt:lpstr>Presentación de datos: Variables Cuantitativa </vt:lpstr>
      <vt:lpstr>Presentación de datos: Variables Cuantitativa </vt:lpstr>
      <vt:lpstr>Presentación de datos: Variables Cuantitativa </vt:lpstr>
      <vt:lpstr>Presentación de PowerPoint</vt:lpstr>
      <vt:lpstr>Presentación de PowerPoint</vt:lpstr>
      <vt:lpstr>Medidas de tendencia central </vt:lpstr>
      <vt:lpstr>Medidas de tendencia central </vt:lpstr>
      <vt:lpstr>Medidas de tendencia central  </vt:lpstr>
      <vt:lpstr>Medidas de tendencia central  </vt:lpstr>
      <vt:lpstr>Medidas de tendencia central  </vt:lpstr>
      <vt:lpstr>Medidas de tendencia central  </vt:lpstr>
      <vt:lpstr>Medidas de dispersión</vt:lpstr>
      <vt:lpstr>Medidas de dispersión</vt:lpstr>
      <vt:lpstr>Medidas de dispersión: varianza - desvío estándar</vt:lpstr>
      <vt:lpstr>Medidas de dispersión-Coeficiente de variación </vt:lpstr>
      <vt:lpstr>Medidas de posición</vt:lpstr>
      <vt:lpstr>Medidas de dispersión: rango-intercuartílico</vt:lpstr>
      <vt:lpstr>Diagrama de caja (Box-Plot)</vt:lpstr>
      <vt:lpstr>Diagrama de caja (Box-Plot)</vt:lpstr>
      <vt:lpstr>Diagrama de caja (Box-Plot)</vt:lpstr>
      <vt:lpstr>Diagrama de caja (Box-Plot)</vt:lpstr>
      <vt:lpstr>Medidas de asociación</vt:lpstr>
      <vt:lpstr>Medidas de asociación: covarianza y correlación</vt:lpstr>
      <vt:lpstr>Medidas de asociación</vt:lpstr>
      <vt:lpstr>Medidas de asociación - Coeficiente de Correlación Lineal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marisela.barrios</dc:creator>
  <cp:lastModifiedBy>JUAN PEREZ</cp:lastModifiedBy>
  <cp:revision>53</cp:revision>
  <dcterms:created xsi:type="dcterms:W3CDTF">2019-11-11T17:56:18Z</dcterms:created>
  <dcterms:modified xsi:type="dcterms:W3CDTF">2023-04-22T02:53:57Z</dcterms:modified>
</cp:coreProperties>
</file>