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04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1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EFB7BB-1BCF-4344-B7DB-CD5372CB5E15}" type="datetimeFigureOut">
              <a:rPr lang="en-US" smtClean="0"/>
              <a:t>6/15/18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CB29B-E8FF-144F-A615-245C9FB3D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86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CB29B-E8FF-144F-A615-245C9FB3D1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50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F7A6D-191A-C843-B7E2-E07B5474A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C416C-1446-1543-B27E-910D19490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BF9CF-D009-E54F-9735-F91E65323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85FB-C97F-2940-92DB-8F5020AB5268}" type="datetimeFigureOut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8380A-6A08-9344-BE56-E684E1D39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1D4FE-F10D-0A4F-A99E-28184AA00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DAB-6AA8-0544-9ABF-E45EB9B5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91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5E0E0-FC30-8648-B2AE-7190C63AD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4F996C-E139-264B-B973-699D0515B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09ADA-5957-1742-9B53-96CDB0186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85FB-C97F-2940-92DB-8F5020AB5268}" type="datetimeFigureOut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1E90E-089F-464B-A247-A7ADFA97F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E3DA5-44A9-2B44-A882-2A090023F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DAB-6AA8-0544-9ABF-E45EB9B5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1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40D234-B364-8948-AF3F-0559F00A15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E2A611-A9B6-E94C-817C-B238DC937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7AC03-0EBF-8147-A3BF-E521C0B1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85FB-C97F-2940-92DB-8F5020AB5268}" type="datetimeFigureOut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DCFFC-99EC-4349-8B92-E0FF8F514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B0224-B1DC-D94A-A7FF-16FED300F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DAB-6AA8-0544-9ABF-E45EB9B5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59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267B7-D4ED-C941-9E3A-BB29571E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36692-C963-004F-84FC-71C3D69C0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BEC45-A68D-E14B-A7ED-0F552FC8F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85FB-C97F-2940-92DB-8F5020AB5268}" type="datetimeFigureOut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B68A6-9573-6A44-927E-080809C73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4676A-C1B3-6C4E-A088-479374A9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DAB-6AA8-0544-9ABF-E45EB9B5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45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E24A5-5CA6-1441-9F3E-5AE0D901A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BD0B3-3A28-3E47-957C-6C24582A4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30FEA-6FBD-9E47-80DF-AC57F50F9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85FB-C97F-2940-92DB-8F5020AB5268}" type="datetimeFigureOut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CA5FC-B410-5547-AA02-E2679C3D1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7841A-9286-CB45-9BF0-DF5C06479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DAB-6AA8-0544-9ABF-E45EB9B5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61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8F109-5670-E747-858B-AB837C241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BE023-2DF6-004D-B610-399E28579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E69ACC-5EE2-2F41-BD88-337D956DC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C235C-BD52-6D4A-9080-F283461EA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85FB-C97F-2940-92DB-8F5020AB5268}" type="datetimeFigureOut">
              <a:rPr lang="en-US" smtClean="0"/>
              <a:t>6/15/18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9F508-6B0D-2A4A-854F-E28654FD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62FD7-66B3-D249-B17E-45DB43D5C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DAB-6AA8-0544-9ABF-E45EB9B5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7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3CAE7-5CA4-334D-9C71-E6095D0CE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B9C2E-105C-344F-B8A8-19350D6BE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622BE-C418-F341-9BB1-8FCF1587C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6CDEA4-55D2-F74E-94C1-217AA64C42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0B57F-10B3-C54B-893A-E5D890C76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D18414-D726-6C4A-AD99-E5C4135B2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85FB-C97F-2940-92DB-8F5020AB5268}" type="datetimeFigureOut">
              <a:rPr lang="en-US" smtClean="0"/>
              <a:t>6/15/18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B3EB36-AD32-AA4C-9BF2-FD9DF5FE3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AD969F-1E0D-D84A-B403-5A349BB2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DAB-6AA8-0544-9ABF-E45EB9B5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88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0B890-7DC1-C040-A770-2B6CC9A12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062814-73F0-C84E-9200-BF6C4E5EB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85FB-C97F-2940-92DB-8F5020AB5268}" type="datetimeFigureOut">
              <a:rPr lang="en-US" smtClean="0"/>
              <a:t>6/15/18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868FB9-F160-AD40-B845-710B80C7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D311F0-73BE-BF4F-A3DA-6B774E513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DAB-6AA8-0544-9ABF-E45EB9B5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83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A3D256-C921-7643-A58B-EF699A2B1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85FB-C97F-2940-92DB-8F5020AB5268}" type="datetimeFigureOut">
              <a:rPr lang="en-US" smtClean="0"/>
              <a:t>6/15/18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C5AC44-9A34-2643-B8E9-13535DE6F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7E038-AEB9-E347-B169-1280585AF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DAB-6AA8-0544-9ABF-E45EB9B5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18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7984-C48F-7642-8B9C-07B1AD0D0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B0FEF-D265-C24C-96F6-426BF3A2B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9B859-94B0-0F46-97FD-2E59238C6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3F96C-8E9E-E449-B896-08EE825C8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85FB-C97F-2940-92DB-8F5020AB5268}" type="datetimeFigureOut">
              <a:rPr lang="en-US" smtClean="0"/>
              <a:t>6/15/18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1AD00-E4F7-3C47-871F-67CB77A8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25C07-2D36-124E-A76A-BB70A9B3F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DAB-6AA8-0544-9ABF-E45EB9B5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89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15A5C-1D26-AC4A-97A4-C10D606DB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B475D6-AF07-814F-AA1F-64D38EA3F4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7C2927-5421-744F-B613-D61624246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0ED22-3770-8C4D-AFB3-0F93B5943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85FB-C97F-2940-92DB-8F5020AB5268}" type="datetimeFigureOut">
              <a:rPr lang="en-US" smtClean="0"/>
              <a:t>6/15/18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1EC2B-7F6A-974F-AD1E-DC3F8BE7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54F82-F5F3-8843-A656-534359BA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DAB-6AA8-0544-9ABF-E45EB9B5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32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42F0C9-838B-4E49-A357-00F41C54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F305F-D7A4-3E4E-B4F1-3A878EFA5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3B17A-BB22-4E4A-85A8-3BDAE20B82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985FB-C97F-2940-92DB-8F5020AB5268}" type="datetimeFigureOut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5B196-0975-3946-9A6B-ED7F442FF9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43E73-B715-4348-BA9A-DAEE184D1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B0DAB-6AA8-0544-9ABF-E45EB9B5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36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40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9.png"/><Relationship Id="rId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7FA8DC4-2663-C54A-9DE8-A10BC6CD1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171302"/>
              </p:ext>
            </p:extLst>
          </p:nvPr>
        </p:nvGraphicFramePr>
        <p:xfrm>
          <a:off x="516631" y="782135"/>
          <a:ext cx="3033160" cy="1114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632">
                  <a:extLst>
                    <a:ext uri="{9D8B030D-6E8A-4147-A177-3AD203B41FA5}">
                      <a16:colId xmlns:a16="http://schemas.microsoft.com/office/drawing/2014/main" val="43966357"/>
                    </a:ext>
                  </a:extLst>
                </a:gridCol>
                <a:gridCol w="606632">
                  <a:extLst>
                    <a:ext uri="{9D8B030D-6E8A-4147-A177-3AD203B41FA5}">
                      <a16:colId xmlns:a16="http://schemas.microsoft.com/office/drawing/2014/main" val="1031721576"/>
                    </a:ext>
                  </a:extLst>
                </a:gridCol>
                <a:gridCol w="606632">
                  <a:extLst>
                    <a:ext uri="{9D8B030D-6E8A-4147-A177-3AD203B41FA5}">
                      <a16:colId xmlns:a16="http://schemas.microsoft.com/office/drawing/2014/main" val="4217054529"/>
                    </a:ext>
                  </a:extLst>
                </a:gridCol>
                <a:gridCol w="606632">
                  <a:extLst>
                    <a:ext uri="{9D8B030D-6E8A-4147-A177-3AD203B41FA5}">
                      <a16:colId xmlns:a16="http://schemas.microsoft.com/office/drawing/2014/main" val="1692634392"/>
                    </a:ext>
                  </a:extLst>
                </a:gridCol>
                <a:gridCol w="606632">
                  <a:extLst>
                    <a:ext uri="{9D8B030D-6E8A-4147-A177-3AD203B41FA5}">
                      <a16:colId xmlns:a16="http://schemas.microsoft.com/office/drawing/2014/main" val="4079344057"/>
                    </a:ext>
                  </a:extLst>
                </a:gridCol>
              </a:tblGrid>
              <a:tr h="291216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s" sz="1200" dirty="0"/>
                        <a:t>Cell1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s" sz="1200" dirty="0"/>
                        <a:t>Cell2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s" sz="1200" dirty="0"/>
                        <a:t>Cell3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s" sz="1200" dirty="0"/>
                        <a:t>Cell4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786684"/>
                  </a:ext>
                </a:extLst>
              </a:tr>
              <a:tr h="224850"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Gene1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0.5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0.1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0.4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09689"/>
                  </a:ext>
                </a:extLst>
              </a:tr>
              <a:tr h="224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s" sz="1200" dirty="0"/>
                        <a:t>Gene2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1.2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3.2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1.1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109620"/>
                  </a:ext>
                </a:extLst>
              </a:tr>
              <a:tr h="224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s" sz="1200" dirty="0"/>
                        <a:t>Gene3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0.1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0.5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…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03574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3E0EBE3-D47C-D04E-9B50-1D94ABA26FEB}"/>
              </a:ext>
            </a:extLst>
          </p:cNvPr>
          <p:cNvSpPr txBox="1"/>
          <p:nvPr/>
        </p:nvSpPr>
        <p:spPr>
          <a:xfrm>
            <a:off x="434802" y="503419"/>
            <a:ext cx="20869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1200" dirty="0"/>
              <a:t>Normalized</a:t>
            </a:r>
            <a:r>
              <a:rPr lang="zh-Hans" altLang="en-US" sz="1200" dirty="0"/>
              <a:t> </a:t>
            </a:r>
            <a:r>
              <a:rPr lang="en-US" altLang="zh-Hans" sz="1200" dirty="0"/>
              <a:t>Expression</a:t>
            </a:r>
            <a:r>
              <a:rPr lang="zh-Hans" altLang="en-US" sz="1200" dirty="0"/>
              <a:t> </a:t>
            </a:r>
            <a:r>
              <a:rPr lang="en-US" altLang="zh-Hans" sz="1200" dirty="0"/>
              <a:t>Matrix</a:t>
            </a:r>
            <a:r>
              <a:rPr lang="zh-Hans" altLang="en-US" sz="1200" dirty="0"/>
              <a:t> </a:t>
            </a:r>
            <a:endParaRPr lang="en-US" sz="12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C6C36DD-0EE0-DB43-8885-AA1F871D153E}"/>
              </a:ext>
            </a:extLst>
          </p:cNvPr>
          <p:cNvGrpSpPr/>
          <p:nvPr/>
        </p:nvGrpSpPr>
        <p:grpSpPr>
          <a:xfrm>
            <a:off x="4021216" y="582132"/>
            <a:ext cx="676159" cy="699121"/>
            <a:chOff x="4389001" y="215753"/>
            <a:chExt cx="1224339" cy="125502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18946E9-CC07-AF48-A33E-E87DEA5954EC}"/>
                </a:ext>
              </a:extLst>
            </p:cNvPr>
            <p:cNvSpPr/>
            <p:nvPr/>
          </p:nvSpPr>
          <p:spPr>
            <a:xfrm>
              <a:off x="4869949" y="215753"/>
              <a:ext cx="256855" cy="2563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5492D4D-54C3-FD45-9692-F08FA30CAEDE}"/>
                </a:ext>
              </a:extLst>
            </p:cNvPr>
            <p:cNvSpPr/>
            <p:nvPr/>
          </p:nvSpPr>
          <p:spPr>
            <a:xfrm>
              <a:off x="5356485" y="349791"/>
              <a:ext cx="256855" cy="2563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ADC2EAC-5E14-234C-BDC4-5AA16F3BC34F}"/>
                </a:ext>
              </a:extLst>
            </p:cNvPr>
            <p:cNvSpPr/>
            <p:nvPr/>
          </p:nvSpPr>
          <p:spPr>
            <a:xfrm>
              <a:off x="5002027" y="717948"/>
              <a:ext cx="256855" cy="2563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8927C0B-6091-5D48-9191-AF9783882CEC}"/>
                </a:ext>
              </a:extLst>
            </p:cNvPr>
            <p:cNvCxnSpPr>
              <a:stCxn id="8" idx="4"/>
              <a:endCxn id="10" idx="0"/>
            </p:cNvCxnSpPr>
            <p:nvPr/>
          </p:nvCxnSpPr>
          <p:spPr>
            <a:xfrm>
              <a:off x="4998377" y="472135"/>
              <a:ext cx="132078" cy="2458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1E53ED0-86C9-7540-BF1E-DD9C958B0B53}"/>
                </a:ext>
              </a:extLst>
            </p:cNvPr>
            <p:cNvCxnSpPr>
              <a:cxnSpLocks/>
              <a:stCxn id="9" idx="3"/>
              <a:endCxn id="10" idx="7"/>
            </p:cNvCxnSpPr>
            <p:nvPr/>
          </p:nvCxnSpPr>
          <p:spPr>
            <a:xfrm flipH="1">
              <a:off x="5221266" y="568627"/>
              <a:ext cx="172835" cy="1868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979E79C-1F44-3A46-8FE6-1A8225A331AE}"/>
                </a:ext>
              </a:extLst>
            </p:cNvPr>
            <p:cNvSpPr/>
            <p:nvPr/>
          </p:nvSpPr>
          <p:spPr>
            <a:xfrm>
              <a:off x="4389001" y="533869"/>
              <a:ext cx="256855" cy="2563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6084F38-853D-F745-89CB-1F5596B5EF95}"/>
                </a:ext>
              </a:extLst>
            </p:cNvPr>
            <p:cNvSpPr/>
            <p:nvPr/>
          </p:nvSpPr>
          <p:spPr>
            <a:xfrm>
              <a:off x="4964411" y="1214397"/>
              <a:ext cx="256855" cy="2563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E2907D5-EA81-7B40-A7A6-6CA494B6BBB1}"/>
                </a:ext>
              </a:extLst>
            </p:cNvPr>
            <p:cNvCxnSpPr>
              <a:stCxn id="17" idx="0"/>
              <a:endCxn id="10" idx="4"/>
            </p:cNvCxnSpPr>
            <p:nvPr/>
          </p:nvCxnSpPr>
          <p:spPr>
            <a:xfrm flipV="1">
              <a:off x="5092839" y="974330"/>
              <a:ext cx="37616" cy="2400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9092B8D-D240-294D-A2A0-63CCD6051361}"/>
                </a:ext>
              </a:extLst>
            </p:cNvPr>
            <p:cNvCxnSpPr>
              <a:stCxn id="16" idx="7"/>
              <a:endCxn id="8" idx="3"/>
            </p:cNvCxnSpPr>
            <p:nvPr/>
          </p:nvCxnSpPr>
          <p:spPr>
            <a:xfrm flipV="1">
              <a:off x="4608240" y="434589"/>
              <a:ext cx="299325" cy="1368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D360E29-DA64-7143-8C39-7AF9D155B365}"/>
              </a:ext>
            </a:extLst>
          </p:cNvPr>
          <p:cNvSpPr txBox="1"/>
          <p:nvPr/>
        </p:nvSpPr>
        <p:spPr>
          <a:xfrm>
            <a:off x="3498255" y="318718"/>
            <a:ext cx="1128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1200" dirty="0"/>
              <a:t>Gene</a:t>
            </a:r>
            <a:r>
              <a:rPr lang="zh-Hans" altLang="en-US" sz="1200" dirty="0"/>
              <a:t> </a:t>
            </a:r>
            <a:r>
              <a:rPr lang="en-US" altLang="zh-Hans" sz="1200" dirty="0"/>
              <a:t>Network</a:t>
            </a:r>
            <a:endParaRPr lang="en-US" sz="1200" dirty="0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1B1E6FC1-74EA-9141-AC22-1E2F642D2BFB}"/>
              </a:ext>
            </a:extLst>
          </p:cNvPr>
          <p:cNvSpPr/>
          <p:nvPr/>
        </p:nvSpPr>
        <p:spPr>
          <a:xfrm>
            <a:off x="3761469" y="1363891"/>
            <a:ext cx="1458777" cy="15948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8485B8DB-1AD7-3740-82FA-357F3EC018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43162"/>
              </p:ext>
            </p:extLst>
          </p:nvPr>
        </p:nvGraphicFramePr>
        <p:xfrm>
          <a:off x="5436621" y="782088"/>
          <a:ext cx="3205585" cy="1141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8979">
                  <a:extLst>
                    <a:ext uri="{9D8B030D-6E8A-4147-A177-3AD203B41FA5}">
                      <a16:colId xmlns:a16="http://schemas.microsoft.com/office/drawing/2014/main" val="43966357"/>
                    </a:ext>
                  </a:extLst>
                </a:gridCol>
                <a:gridCol w="575352">
                  <a:extLst>
                    <a:ext uri="{9D8B030D-6E8A-4147-A177-3AD203B41FA5}">
                      <a16:colId xmlns:a16="http://schemas.microsoft.com/office/drawing/2014/main" val="1031721576"/>
                    </a:ext>
                  </a:extLst>
                </a:gridCol>
                <a:gridCol w="595902">
                  <a:extLst>
                    <a:ext uri="{9D8B030D-6E8A-4147-A177-3AD203B41FA5}">
                      <a16:colId xmlns:a16="http://schemas.microsoft.com/office/drawing/2014/main" val="4217054529"/>
                    </a:ext>
                  </a:extLst>
                </a:gridCol>
                <a:gridCol w="575352">
                  <a:extLst>
                    <a:ext uri="{9D8B030D-6E8A-4147-A177-3AD203B41FA5}">
                      <a16:colId xmlns:a16="http://schemas.microsoft.com/office/drawing/2014/main" val="1692634392"/>
                    </a:ext>
                  </a:extLst>
                </a:gridCol>
              </a:tblGrid>
              <a:tr h="265742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s" sz="1200" dirty="0"/>
                        <a:t>Cell1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s" sz="1200" dirty="0"/>
                        <a:t>Cell2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s" sz="1200" dirty="0"/>
                        <a:t>Cell3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786684"/>
                  </a:ext>
                </a:extLst>
              </a:tr>
              <a:tr h="318150"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Gene1.And.Gene2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-0.5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-1.2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09689"/>
                  </a:ext>
                </a:extLst>
              </a:tr>
              <a:tr h="2707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Gene1.And.Gene3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0.6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109620"/>
                  </a:ext>
                </a:extLst>
              </a:tr>
              <a:tr h="2657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s" sz="1200" dirty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…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03574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250DBC6B-A5A5-7E46-BBB3-8D70F27465B6}"/>
              </a:ext>
            </a:extLst>
          </p:cNvPr>
          <p:cNvSpPr txBox="1"/>
          <p:nvPr/>
        </p:nvSpPr>
        <p:spPr>
          <a:xfrm>
            <a:off x="5381130" y="503420"/>
            <a:ext cx="1077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1200" dirty="0"/>
              <a:t>Z-value</a:t>
            </a:r>
            <a:r>
              <a:rPr lang="zh-Hans" altLang="en-US" sz="1200" dirty="0"/>
              <a:t> </a:t>
            </a:r>
            <a:r>
              <a:rPr lang="en-US" altLang="zh-Hans" sz="1200" dirty="0"/>
              <a:t>Matrix</a:t>
            </a:r>
            <a:endParaRPr lang="en-US" sz="1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08388B-0A31-5846-B3A9-7D703C7550FB}"/>
              </a:ext>
            </a:extLst>
          </p:cNvPr>
          <p:cNvSpPr/>
          <p:nvPr/>
        </p:nvSpPr>
        <p:spPr>
          <a:xfrm>
            <a:off x="4424362" y="787817"/>
            <a:ext cx="5950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200" dirty="0"/>
              <a:t>Gene1</a:t>
            </a:r>
            <a:endParaRPr lang="en-US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19BD93B-915A-9448-BC26-39AB95BA0D3B}"/>
              </a:ext>
            </a:extLst>
          </p:cNvPr>
          <p:cNvSpPr/>
          <p:nvPr/>
        </p:nvSpPr>
        <p:spPr>
          <a:xfrm>
            <a:off x="4638677" y="496751"/>
            <a:ext cx="5950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200" dirty="0"/>
              <a:t>Gene2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DF5BB90-5988-1B45-9F2A-0DC8B54C2587}"/>
                  </a:ext>
                </a:extLst>
              </p:cNvPr>
              <p:cNvSpPr txBox="1"/>
              <p:nvPr/>
            </p:nvSpPr>
            <p:spPr>
              <a:xfrm>
                <a:off x="3466719" y="1678551"/>
                <a:ext cx="2032432" cy="3975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ans" sz="12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Han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Han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Han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Han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Han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𝑃𝐶𝐶</m:t>
                              </m:r>
                            </m:e>
                            <m:sub>
                              <m:r>
                                <a:rPr lang="en-US" altLang="zh-Han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altLang="zh-Hans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Hans" sz="12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Han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Han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Han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ans" sz="1200" i="1">
                                      <a:latin typeface="Cambria Math" panose="02040503050406030204" pitchFamily="18" charset="0"/>
                                    </a:rPr>
                                    <m:t>𝑃𝐶𝐶</m:t>
                                  </m:r>
                                </m:e>
                                <m:sub>
                                  <m:r>
                                    <a:rPr lang="en-US" altLang="zh-Han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Han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Hans" sz="1200" b="0" i="1" smtClean="0">
                              <a:latin typeface="Cambria Math" panose="02040503050406030204" pitchFamily="18" charset="0"/>
                            </a:rPr>
                            <m:t>)/(</m:t>
                          </m:r>
                          <m:r>
                            <a:rPr lang="en-US" altLang="zh-Han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Hans" sz="12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DF5BB90-5988-1B45-9F2A-0DC8B54C2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719" y="1678551"/>
                <a:ext cx="2032432" cy="397545"/>
              </a:xfrm>
              <a:prstGeom prst="rect">
                <a:avLst/>
              </a:prstGeom>
              <a:blipFill>
                <a:blip r:embed="rId2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D2C0233D-09EA-244E-890D-70927761629D}"/>
              </a:ext>
            </a:extLst>
          </p:cNvPr>
          <p:cNvSpPr/>
          <p:nvPr/>
        </p:nvSpPr>
        <p:spPr>
          <a:xfrm>
            <a:off x="509603" y="2307210"/>
            <a:ext cx="14038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200" dirty="0"/>
              <a:t>Gene1.And.Gene2 </a:t>
            </a:r>
          </a:p>
          <a:p>
            <a:pPr algn="ctr"/>
            <a:r>
              <a:rPr lang="en-US" altLang="zh-Hans" sz="1200" dirty="0"/>
              <a:t>Z-value Distribution</a:t>
            </a:r>
            <a:endParaRPr lang="en-US" sz="12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5A6898C-0107-5F43-AA05-BDB9E89D4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11" y="2768875"/>
            <a:ext cx="1314138" cy="1233798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A2EBFBEF-BA5B-2B46-AF40-50090202FB49}"/>
              </a:ext>
            </a:extLst>
          </p:cNvPr>
          <p:cNvSpPr/>
          <p:nvPr/>
        </p:nvSpPr>
        <p:spPr>
          <a:xfrm>
            <a:off x="2155349" y="2833385"/>
            <a:ext cx="598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Detect</a:t>
            </a:r>
          </a:p>
          <a:p>
            <a:pPr algn="ctr"/>
            <a:r>
              <a:rPr lang="en-US" sz="1200" dirty="0"/>
              <a:t>peaks</a:t>
            </a:r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6F9E1D72-F37B-D547-95B5-6C6832F9BA18}"/>
              </a:ext>
            </a:extLst>
          </p:cNvPr>
          <p:cNvSpPr/>
          <p:nvPr/>
        </p:nvSpPr>
        <p:spPr>
          <a:xfrm>
            <a:off x="2063622" y="3285746"/>
            <a:ext cx="740391" cy="15571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68FAE6EE-50A5-0C45-801D-959A75B36376}"/>
              </a:ext>
            </a:extLst>
          </p:cNvPr>
          <p:cNvSpPr/>
          <p:nvPr/>
        </p:nvSpPr>
        <p:spPr>
          <a:xfrm>
            <a:off x="4412147" y="3285744"/>
            <a:ext cx="1088748" cy="15571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B23A1F1-BD63-1541-A699-8582DD2E1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357" y="2768875"/>
            <a:ext cx="1314514" cy="1233798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C903798E-C571-5740-9B2D-057CB3264E31}"/>
              </a:ext>
            </a:extLst>
          </p:cNvPr>
          <p:cNvSpPr/>
          <p:nvPr/>
        </p:nvSpPr>
        <p:spPr>
          <a:xfrm>
            <a:off x="4367988" y="2833385"/>
            <a:ext cx="1186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Analyze mixture</a:t>
            </a:r>
          </a:p>
          <a:p>
            <a:pPr algn="ctr"/>
            <a:r>
              <a:rPr lang="en-US" sz="1200" dirty="0"/>
              <a:t> of models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6B88E256-36E8-4543-A82E-DA6083BD4D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8813" y="2768876"/>
            <a:ext cx="1332998" cy="1233798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2A01E592-C5E9-B141-83E9-643D0C55A35F}"/>
              </a:ext>
            </a:extLst>
          </p:cNvPr>
          <p:cNvSpPr txBox="1"/>
          <p:nvPr/>
        </p:nvSpPr>
        <p:spPr>
          <a:xfrm>
            <a:off x="5424544" y="2396985"/>
            <a:ext cx="916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Main-group</a:t>
            </a:r>
          </a:p>
          <a:p>
            <a:pPr algn="ctr"/>
            <a:r>
              <a:rPr lang="en-US" sz="1200" dirty="0">
                <a:solidFill>
                  <a:schemeClr val="accent6"/>
                </a:solidFill>
              </a:rPr>
              <a:t>(64%)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B0BB875-FCF5-B641-AF50-7FDED20127B7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5882715" y="2858650"/>
            <a:ext cx="199897" cy="42709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9AD26EA-8D26-DB49-B943-A079AD8732AE}"/>
              </a:ext>
            </a:extLst>
          </p:cNvPr>
          <p:cNvSpPr txBox="1"/>
          <p:nvPr/>
        </p:nvSpPr>
        <p:spPr>
          <a:xfrm>
            <a:off x="6446721" y="2535484"/>
            <a:ext cx="1537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The largest sub-group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(24%)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507B8AE-070A-514C-93BB-84EB68CB724B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6540784" y="2997149"/>
            <a:ext cx="674930" cy="248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D0821B39-C67E-7541-A6C9-CB8C35DDB1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4944472">
            <a:off x="10023158" y="2829059"/>
            <a:ext cx="1227839" cy="1211577"/>
          </a:xfrm>
          <a:prstGeom prst="rect">
            <a:avLst/>
          </a:prstGeom>
        </p:spPr>
      </p:pic>
      <p:sp>
        <p:nvSpPr>
          <p:cNvPr id="60" name="Right Arrow 59">
            <a:extLst>
              <a:ext uri="{FF2B5EF4-FFF2-40B4-BE49-F238E27FC236}">
                <a16:creationId xmlns:a16="http://schemas.microsoft.com/office/drawing/2014/main" id="{5B567C8B-E5D7-C04B-BD67-C26F02356D2F}"/>
              </a:ext>
            </a:extLst>
          </p:cNvPr>
          <p:cNvSpPr/>
          <p:nvPr/>
        </p:nvSpPr>
        <p:spPr>
          <a:xfrm>
            <a:off x="7443987" y="3285744"/>
            <a:ext cx="2214090" cy="15571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0D7561-6A5A-3049-95BC-144185746F48}"/>
              </a:ext>
            </a:extLst>
          </p:cNvPr>
          <p:cNvSpPr txBox="1"/>
          <p:nvPr/>
        </p:nvSpPr>
        <p:spPr>
          <a:xfrm>
            <a:off x="9587941" y="2256252"/>
            <a:ext cx="1537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The largest sub-group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in all cells (3%)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9657712-1A43-614A-BC09-C843DD0B0F87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10356934" y="2717917"/>
            <a:ext cx="162247" cy="134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A2DD4CB-76B9-244F-9342-E7F037333285}"/>
                  </a:ext>
                </a:extLst>
              </p:cNvPr>
              <p:cNvSpPr txBox="1"/>
              <p:nvPr/>
            </p:nvSpPr>
            <p:spPr>
              <a:xfrm>
                <a:off x="7273119" y="3776363"/>
                <a:ext cx="58156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A2DD4CB-76B9-244F-9342-E7F037333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119" y="3776363"/>
                <a:ext cx="581569" cy="184666"/>
              </a:xfrm>
              <a:prstGeom prst="rect">
                <a:avLst/>
              </a:prstGeom>
              <a:blipFill>
                <a:blip r:embed="rId7"/>
                <a:stretch>
                  <a:fillRect l="-4348" r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C869EFB-BE96-DA41-8374-E2EC0718F126}"/>
                  </a:ext>
                </a:extLst>
              </p:cNvPr>
              <p:cNvSpPr/>
              <p:nvPr/>
            </p:nvSpPr>
            <p:spPr>
              <a:xfrm>
                <a:off x="7854688" y="3637864"/>
                <a:ext cx="215640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sz="12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i="1" smtClean="0">
                        <a:latin typeface="Cambria Math" panose="02040503050406030204" pitchFamily="18" charset="0"/>
                      </a:rPr>
                      <m:t>𝑝𝑟𝑜𝑝𝑜𝑟𝑡𝑖𝑜𝑛</m:t>
                    </m:r>
                    <m:r>
                      <a:rPr lang="en-US" sz="12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2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i="1" dirty="0">
                    <a:latin typeface="Cambria Math" panose="02040503050406030204" pitchFamily="18" charset="0"/>
                  </a:rPr>
                  <a:t>the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𝑔𝑒𝑠𝑡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𝑠𝑢𝑏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𝑔𝑟𝑜𝑢𝑝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𝑐𝑒𝑙𝑙𝑠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C869EFB-BE96-DA41-8374-E2EC0718F1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688" y="3637864"/>
                <a:ext cx="2156403" cy="461665"/>
              </a:xfrm>
              <a:prstGeom prst="rect">
                <a:avLst/>
              </a:prstGeom>
              <a:blipFill>
                <a:blip r:embed="rId8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6" name="Group 85">
            <a:extLst>
              <a:ext uri="{FF2B5EF4-FFF2-40B4-BE49-F238E27FC236}">
                <a16:creationId xmlns:a16="http://schemas.microsoft.com/office/drawing/2014/main" id="{F424F29E-4554-A148-AE80-807D83939A49}"/>
              </a:ext>
            </a:extLst>
          </p:cNvPr>
          <p:cNvGrpSpPr/>
          <p:nvPr/>
        </p:nvGrpSpPr>
        <p:grpSpPr>
          <a:xfrm>
            <a:off x="940892" y="4821899"/>
            <a:ext cx="823479" cy="1371597"/>
            <a:chOff x="2048941" y="5213235"/>
            <a:chExt cx="410548" cy="699121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69014390-6E99-6C40-8A05-614FD7BC993C}"/>
                </a:ext>
              </a:extLst>
            </p:cNvPr>
            <p:cNvSpPr/>
            <p:nvPr/>
          </p:nvSpPr>
          <p:spPr>
            <a:xfrm>
              <a:off x="2048941" y="5213235"/>
              <a:ext cx="141852" cy="142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A71F2E5-9091-5349-8527-A76EDB226763}"/>
                </a:ext>
              </a:extLst>
            </p:cNvPr>
            <p:cNvSpPr/>
            <p:nvPr/>
          </p:nvSpPr>
          <p:spPr>
            <a:xfrm>
              <a:off x="2317637" y="5287902"/>
              <a:ext cx="141852" cy="142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8773E098-CAEC-024D-B842-2DDCF1AAC331}"/>
                </a:ext>
              </a:extLst>
            </p:cNvPr>
            <p:cNvSpPr/>
            <p:nvPr/>
          </p:nvSpPr>
          <p:spPr>
            <a:xfrm>
              <a:off x="2121883" y="5492986"/>
              <a:ext cx="141852" cy="142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C146507-D390-714A-B920-A915FEEF19D3}"/>
                </a:ext>
              </a:extLst>
            </p:cNvPr>
            <p:cNvCxnSpPr>
              <a:stCxn id="76" idx="4"/>
              <a:endCxn id="78" idx="0"/>
            </p:cNvCxnSpPr>
            <p:nvPr/>
          </p:nvCxnSpPr>
          <p:spPr>
            <a:xfrm>
              <a:off x="2119867" y="5356054"/>
              <a:ext cx="72942" cy="1369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B7BAFD1-83C7-7843-9A32-F8D001161BD3}"/>
                </a:ext>
              </a:extLst>
            </p:cNvPr>
            <p:cNvCxnSpPr>
              <a:cxnSpLocks/>
              <a:stCxn id="77" idx="3"/>
              <a:endCxn id="78" idx="7"/>
            </p:cNvCxnSpPr>
            <p:nvPr/>
          </p:nvCxnSpPr>
          <p:spPr>
            <a:xfrm flipH="1">
              <a:off x="2242960" y="5409806"/>
              <a:ext cx="95451" cy="104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E37F4E78-4103-724F-B9E0-0842C68ED443}"/>
                </a:ext>
              </a:extLst>
            </p:cNvPr>
            <p:cNvSpPr/>
            <p:nvPr/>
          </p:nvSpPr>
          <p:spPr>
            <a:xfrm>
              <a:off x="2101109" y="5769537"/>
              <a:ext cx="141852" cy="142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C3035D6-3A2B-8943-95C4-FFA084CD79C9}"/>
                </a:ext>
              </a:extLst>
            </p:cNvPr>
            <p:cNvCxnSpPr>
              <a:stCxn id="82" idx="0"/>
              <a:endCxn id="78" idx="4"/>
            </p:cNvCxnSpPr>
            <p:nvPr/>
          </p:nvCxnSpPr>
          <p:spPr>
            <a:xfrm flipV="1">
              <a:off x="2172035" y="5635806"/>
              <a:ext cx="20774" cy="1337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DFCBEC4D-6EB1-1142-934B-13C2F5F06385}"/>
              </a:ext>
            </a:extLst>
          </p:cNvPr>
          <p:cNvSpPr/>
          <p:nvPr/>
        </p:nvSpPr>
        <p:spPr>
          <a:xfrm>
            <a:off x="517510" y="5459687"/>
            <a:ext cx="5950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200" dirty="0"/>
              <a:t>Gene1</a:t>
            </a:r>
            <a:endParaRPr lang="en-US" sz="12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7B229D2-64EC-8A4E-A378-B9D0C7390AB1}"/>
              </a:ext>
            </a:extLst>
          </p:cNvPr>
          <p:cNvSpPr/>
          <p:nvPr/>
        </p:nvSpPr>
        <p:spPr>
          <a:xfrm>
            <a:off x="1333977" y="5260544"/>
            <a:ext cx="6077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200" dirty="0"/>
              <a:t>Score1</a:t>
            </a:r>
            <a:endParaRPr lang="en-US" sz="12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F6963BB-FE83-A74D-9985-41D13392DF67}"/>
              </a:ext>
            </a:extLst>
          </p:cNvPr>
          <p:cNvSpPr/>
          <p:nvPr/>
        </p:nvSpPr>
        <p:spPr>
          <a:xfrm>
            <a:off x="632310" y="5108059"/>
            <a:ext cx="607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200" dirty="0"/>
              <a:t>Score2</a:t>
            </a:r>
            <a:endParaRPr lang="en-US" sz="12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EC2E56B-2C18-9449-A4BB-6F6744BDBECE}"/>
              </a:ext>
            </a:extLst>
          </p:cNvPr>
          <p:cNvSpPr/>
          <p:nvPr/>
        </p:nvSpPr>
        <p:spPr>
          <a:xfrm>
            <a:off x="1154990" y="5679573"/>
            <a:ext cx="607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200" dirty="0"/>
              <a:t>Score3</a:t>
            </a:r>
            <a:endParaRPr lang="en-US" sz="1200" dirty="0"/>
          </a:p>
        </p:txBody>
      </p:sp>
      <p:sp>
        <p:nvSpPr>
          <p:cNvPr id="91" name="Right Arrow 90">
            <a:extLst>
              <a:ext uri="{FF2B5EF4-FFF2-40B4-BE49-F238E27FC236}">
                <a16:creationId xmlns:a16="http://schemas.microsoft.com/office/drawing/2014/main" id="{CA351251-F10A-B149-89A5-AFC29E90ABFD}"/>
              </a:ext>
            </a:extLst>
          </p:cNvPr>
          <p:cNvSpPr/>
          <p:nvPr/>
        </p:nvSpPr>
        <p:spPr>
          <a:xfrm>
            <a:off x="2063586" y="5459687"/>
            <a:ext cx="740391" cy="15571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282F25A-00E6-3247-BCED-4E2BB4166346}"/>
              </a:ext>
            </a:extLst>
          </p:cNvPr>
          <p:cNvSpPr/>
          <p:nvPr/>
        </p:nvSpPr>
        <p:spPr>
          <a:xfrm>
            <a:off x="4107631" y="4863773"/>
            <a:ext cx="259747" cy="15841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A90CA54-0246-7A40-B08C-CCFDC764BA1C}"/>
              </a:ext>
            </a:extLst>
          </p:cNvPr>
          <p:cNvSpPr/>
          <p:nvPr/>
        </p:nvSpPr>
        <p:spPr>
          <a:xfrm>
            <a:off x="3903401" y="4544900"/>
            <a:ext cx="7760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200" dirty="0"/>
              <a:t>All scores</a:t>
            </a:r>
            <a:endParaRPr lang="en-US" sz="1200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A738660-58BF-DD40-B573-C6F8DE1340A8}"/>
              </a:ext>
            </a:extLst>
          </p:cNvPr>
          <p:cNvSpPr/>
          <p:nvPr/>
        </p:nvSpPr>
        <p:spPr>
          <a:xfrm>
            <a:off x="3354517" y="2388831"/>
            <a:ext cx="5424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Peaks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1594A11-E81C-764C-A255-D67926055561}"/>
              </a:ext>
            </a:extLst>
          </p:cNvPr>
          <p:cNvCxnSpPr/>
          <p:nvPr/>
        </p:nvCxnSpPr>
        <p:spPr>
          <a:xfrm>
            <a:off x="4107631" y="5047597"/>
            <a:ext cx="25974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AF4ECF8-A8D6-DA4C-B2D0-40DE42BE9FAF}"/>
              </a:ext>
            </a:extLst>
          </p:cNvPr>
          <p:cNvCxnSpPr/>
          <p:nvPr/>
        </p:nvCxnSpPr>
        <p:spPr>
          <a:xfrm>
            <a:off x="4107630" y="5203111"/>
            <a:ext cx="25974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238E14B-3DAC-8443-8A96-B4EEF588E5F0}"/>
              </a:ext>
            </a:extLst>
          </p:cNvPr>
          <p:cNvCxnSpPr/>
          <p:nvPr/>
        </p:nvCxnSpPr>
        <p:spPr>
          <a:xfrm>
            <a:off x="4120971" y="5715769"/>
            <a:ext cx="25974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B11C63E5-F7D5-E64C-B68E-8E411766D1D0}"/>
              </a:ext>
            </a:extLst>
          </p:cNvPr>
          <p:cNvSpPr/>
          <p:nvPr/>
        </p:nvSpPr>
        <p:spPr>
          <a:xfrm>
            <a:off x="3514277" y="4903411"/>
            <a:ext cx="6077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200" dirty="0"/>
              <a:t>Score1</a:t>
            </a:r>
            <a:endParaRPr lang="en-US" sz="12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89632EC-709A-2847-BF38-81D4130122ED}"/>
              </a:ext>
            </a:extLst>
          </p:cNvPr>
          <p:cNvSpPr/>
          <p:nvPr/>
        </p:nvSpPr>
        <p:spPr>
          <a:xfrm>
            <a:off x="3514416" y="5068782"/>
            <a:ext cx="607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200" dirty="0"/>
              <a:t>Score2</a:t>
            </a:r>
            <a:endParaRPr lang="en-US" sz="1200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622C002-3489-2640-BA03-E445C89E9468}"/>
              </a:ext>
            </a:extLst>
          </p:cNvPr>
          <p:cNvSpPr/>
          <p:nvPr/>
        </p:nvSpPr>
        <p:spPr>
          <a:xfrm>
            <a:off x="3514277" y="5559343"/>
            <a:ext cx="607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200" dirty="0"/>
              <a:t>Score3</a:t>
            </a:r>
            <a:endParaRPr lang="en-US" sz="1200" dirty="0"/>
          </a:p>
        </p:txBody>
      </p:sp>
      <p:sp>
        <p:nvSpPr>
          <p:cNvPr id="102" name="Triangle 101">
            <a:extLst>
              <a:ext uri="{FF2B5EF4-FFF2-40B4-BE49-F238E27FC236}">
                <a16:creationId xmlns:a16="http://schemas.microsoft.com/office/drawing/2014/main" id="{945E570D-703A-4E4A-98FF-E5E238187E1F}"/>
              </a:ext>
            </a:extLst>
          </p:cNvPr>
          <p:cNvSpPr/>
          <p:nvPr/>
        </p:nvSpPr>
        <p:spPr>
          <a:xfrm rot="10800000">
            <a:off x="4520507" y="4859185"/>
            <a:ext cx="147440" cy="1583498"/>
          </a:xfrm>
          <a:prstGeom prst="triangle">
            <a:avLst/>
          </a:prstGeom>
          <a:gradFill>
            <a:gsLst>
              <a:gs pos="0">
                <a:srgbClr val="FFC000"/>
              </a:gs>
              <a:gs pos="100000">
                <a:srgbClr val="FF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B56FC60-A252-1941-97AD-3CA23A7F7B00}"/>
              </a:ext>
            </a:extLst>
          </p:cNvPr>
          <p:cNvSpPr/>
          <p:nvPr/>
        </p:nvSpPr>
        <p:spPr>
          <a:xfrm>
            <a:off x="2787087" y="5371120"/>
            <a:ext cx="5950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200" dirty="0"/>
              <a:t>Gene1</a:t>
            </a:r>
            <a:endParaRPr lang="en-US" sz="1200" dirty="0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A5F9B7B-7F13-8E45-925C-C0EEF4E7838E}"/>
              </a:ext>
            </a:extLst>
          </p:cNvPr>
          <p:cNvCxnSpPr>
            <a:stCxn id="106" idx="3"/>
            <a:endCxn id="100" idx="1"/>
          </p:cNvCxnSpPr>
          <p:nvPr/>
        </p:nvCxnSpPr>
        <p:spPr>
          <a:xfrm flipV="1">
            <a:off x="3382123" y="5207282"/>
            <a:ext cx="132293" cy="302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295ABB6-4E12-A549-AA52-26B2FE9C8CA8}"/>
              </a:ext>
            </a:extLst>
          </p:cNvPr>
          <p:cNvCxnSpPr>
            <a:cxnSpLocks/>
            <a:stCxn id="106" idx="3"/>
            <a:endCxn id="99" idx="1"/>
          </p:cNvCxnSpPr>
          <p:nvPr/>
        </p:nvCxnSpPr>
        <p:spPr>
          <a:xfrm flipV="1">
            <a:off x="3382123" y="5041911"/>
            <a:ext cx="132154" cy="467709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D7C1DA9-77DC-024F-BCB9-D9B97CC2BD49}"/>
              </a:ext>
            </a:extLst>
          </p:cNvPr>
          <p:cNvCxnSpPr>
            <a:cxnSpLocks/>
            <a:stCxn id="106" idx="3"/>
            <a:endCxn id="101" idx="1"/>
          </p:cNvCxnSpPr>
          <p:nvPr/>
        </p:nvCxnSpPr>
        <p:spPr>
          <a:xfrm>
            <a:off x="3382123" y="5509620"/>
            <a:ext cx="132154" cy="188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9061B517-C3AC-A542-BB4D-DA40354EDB27}"/>
              </a:ext>
            </a:extLst>
          </p:cNvPr>
          <p:cNvSpPr txBox="1"/>
          <p:nvPr/>
        </p:nvSpPr>
        <p:spPr>
          <a:xfrm>
            <a:off x="523384" y="4532713"/>
            <a:ext cx="1128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1200" dirty="0"/>
              <a:t>Gene</a:t>
            </a:r>
            <a:r>
              <a:rPr lang="zh-Hans" altLang="en-US" sz="1200" dirty="0"/>
              <a:t> </a:t>
            </a:r>
            <a:r>
              <a:rPr lang="en-US" altLang="zh-Hans" sz="1200" dirty="0"/>
              <a:t>Network</a:t>
            </a:r>
            <a:endParaRPr lang="en-US" sz="1200" dirty="0"/>
          </a:p>
        </p:txBody>
      </p:sp>
      <p:sp>
        <p:nvSpPr>
          <p:cNvPr id="120" name="Right Arrow 119">
            <a:extLst>
              <a:ext uri="{FF2B5EF4-FFF2-40B4-BE49-F238E27FC236}">
                <a16:creationId xmlns:a16="http://schemas.microsoft.com/office/drawing/2014/main" id="{BC702BF2-B5CD-AD45-99EC-DCAF82A74F3D}"/>
              </a:ext>
            </a:extLst>
          </p:cNvPr>
          <p:cNvSpPr/>
          <p:nvPr/>
        </p:nvSpPr>
        <p:spPr>
          <a:xfrm>
            <a:off x="5017683" y="5459688"/>
            <a:ext cx="1181846" cy="15571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38A611C-7A45-4A49-8944-2F24214410A6}"/>
              </a:ext>
            </a:extLst>
          </p:cNvPr>
          <p:cNvSpPr txBox="1"/>
          <p:nvPr/>
        </p:nvSpPr>
        <p:spPr>
          <a:xfrm>
            <a:off x="5001838" y="5105611"/>
            <a:ext cx="1246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One-side K-S test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9B52AB2-68E6-CE40-A3C4-740F7B1F1FAC}"/>
              </a:ext>
            </a:extLst>
          </p:cNvPr>
          <p:cNvSpPr/>
          <p:nvPr/>
        </p:nvSpPr>
        <p:spPr>
          <a:xfrm>
            <a:off x="8088037" y="2828186"/>
            <a:ext cx="7554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Calculate</a:t>
            </a:r>
          </a:p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BDAF232-5D82-FC46-B071-78A43D82945F}"/>
              </a:ext>
            </a:extLst>
          </p:cNvPr>
          <p:cNvSpPr/>
          <p:nvPr/>
        </p:nvSpPr>
        <p:spPr>
          <a:xfrm>
            <a:off x="2119046" y="5012141"/>
            <a:ext cx="5804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Rank</a:t>
            </a:r>
          </a:p>
          <a:p>
            <a:pPr algn="ctr"/>
            <a:r>
              <a:rPr lang="en-US" sz="1200" dirty="0"/>
              <a:t>scores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DBBBCBF8-E5C7-A74E-9CB7-2019DABBB177}"/>
                  </a:ext>
                </a:extLst>
              </p:cNvPr>
              <p:cNvSpPr/>
              <p:nvPr/>
            </p:nvSpPr>
            <p:spPr>
              <a:xfrm>
                <a:off x="6313456" y="5324953"/>
                <a:ext cx="17468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𝐺𝑒𝑛𝑒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𝑃𝑣𝑎𝑙𝑢𝑒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DBBBCBF8-E5C7-A74E-9CB7-2019DABBB1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456" y="5324953"/>
                <a:ext cx="1746862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8" name="Picture 127">
            <a:extLst>
              <a:ext uri="{FF2B5EF4-FFF2-40B4-BE49-F238E27FC236}">
                <a16:creationId xmlns:a16="http://schemas.microsoft.com/office/drawing/2014/main" id="{1F26E5B2-E91B-0B48-A127-1B6E7B0559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43189" y="4983472"/>
            <a:ext cx="1596955" cy="10054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9" name="Right Arrow 128">
            <a:extLst>
              <a:ext uri="{FF2B5EF4-FFF2-40B4-BE49-F238E27FC236}">
                <a16:creationId xmlns:a16="http://schemas.microsoft.com/office/drawing/2014/main" id="{8175B4B2-E004-3E41-9D6D-DFE9D6595568}"/>
              </a:ext>
            </a:extLst>
          </p:cNvPr>
          <p:cNvSpPr/>
          <p:nvPr/>
        </p:nvSpPr>
        <p:spPr>
          <a:xfrm>
            <a:off x="8177426" y="5439471"/>
            <a:ext cx="869038" cy="17592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D3205B3F-D5B9-5E45-827F-6F8AB467323D}"/>
              </a:ext>
            </a:extLst>
          </p:cNvPr>
          <p:cNvSpPr/>
          <p:nvPr/>
        </p:nvSpPr>
        <p:spPr>
          <a:xfrm>
            <a:off x="8168459" y="5659386"/>
            <a:ext cx="765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Generate</a:t>
            </a:r>
          </a:p>
          <a:p>
            <a:pPr algn="ctr"/>
            <a:r>
              <a:rPr lang="en-US" sz="1200" dirty="0"/>
              <a:t>report</a:t>
            </a:r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6E72F20A-B8AB-134E-901E-114787978BD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91018" y="4312057"/>
            <a:ext cx="1037301" cy="9479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5" name="Rectangle 134">
            <a:extLst>
              <a:ext uri="{FF2B5EF4-FFF2-40B4-BE49-F238E27FC236}">
                <a16:creationId xmlns:a16="http://schemas.microsoft.com/office/drawing/2014/main" id="{879A283A-24BB-7248-B4C3-149F84A05C0B}"/>
              </a:ext>
            </a:extLst>
          </p:cNvPr>
          <p:cNvSpPr/>
          <p:nvPr/>
        </p:nvSpPr>
        <p:spPr>
          <a:xfrm>
            <a:off x="8149311" y="4944895"/>
            <a:ext cx="8213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Process</a:t>
            </a:r>
          </a:p>
          <a:p>
            <a:pPr algn="ctr"/>
            <a:r>
              <a:rPr lang="en-US" sz="1200" dirty="0"/>
              <a:t>each gene</a:t>
            </a:r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B58C7258-4168-2740-958E-975A499CECB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431703" y="5506949"/>
            <a:ext cx="1210332" cy="10731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8" name="Right Arrow 137">
            <a:extLst>
              <a:ext uri="{FF2B5EF4-FFF2-40B4-BE49-F238E27FC236}">
                <a16:creationId xmlns:a16="http://schemas.microsoft.com/office/drawing/2014/main" id="{2E47321E-8E90-164E-A2D8-F080923D5E09}"/>
              </a:ext>
            </a:extLst>
          </p:cNvPr>
          <p:cNvSpPr/>
          <p:nvPr/>
        </p:nvSpPr>
        <p:spPr>
          <a:xfrm>
            <a:off x="8774398" y="1365775"/>
            <a:ext cx="972556" cy="15759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0A8A080-CBD0-2A4E-A1DE-4A335A054EB7}"/>
              </a:ext>
            </a:extLst>
          </p:cNvPr>
          <p:cNvSpPr/>
          <p:nvPr/>
        </p:nvSpPr>
        <p:spPr>
          <a:xfrm>
            <a:off x="8760032" y="877558"/>
            <a:ext cx="9937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Expression &amp;</a:t>
            </a:r>
          </a:p>
          <a:p>
            <a:pPr algn="ctr"/>
            <a:r>
              <a:rPr lang="en-US" sz="1200" dirty="0"/>
              <a:t> Z-value</a:t>
            </a:r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1E9AAF72-48D1-E047-8766-5CEBB8BDB1E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72822" y="799617"/>
            <a:ext cx="1363456" cy="1176761"/>
          </a:xfrm>
          <a:prstGeom prst="rect">
            <a:avLst/>
          </a:prstGeom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9DE85114-820E-BC41-B722-AB966AAAF40F}"/>
              </a:ext>
            </a:extLst>
          </p:cNvPr>
          <p:cNvSpPr/>
          <p:nvPr/>
        </p:nvSpPr>
        <p:spPr>
          <a:xfrm>
            <a:off x="10077537" y="1980462"/>
            <a:ext cx="14686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sz="1000" dirty="0"/>
              <a:t>Gene1’s expression level</a:t>
            </a:r>
            <a:endParaRPr lang="en-US" sz="1000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A352D30-7BBE-1341-BD01-FBD0B501E907}"/>
              </a:ext>
            </a:extLst>
          </p:cNvPr>
          <p:cNvSpPr/>
          <p:nvPr/>
        </p:nvSpPr>
        <p:spPr>
          <a:xfrm rot="16200000">
            <a:off x="9195178" y="1316820"/>
            <a:ext cx="14686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sz="1000" dirty="0"/>
              <a:t>Gene2’s expression level</a:t>
            </a:r>
            <a:endParaRPr lang="en-US" sz="1000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56FB57F-3026-0745-AFE4-65422D7F4922}"/>
              </a:ext>
            </a:extLst>
          </p:cNvPr>
          <p:cNvSpPr/>
          <p:nvPr/>
        </p:nvSpPr>
        <p:spPr>
          <a:xfrm rot="16200000">
            <a:off x="11258200" y="1296179"/>
            <a:ext cx="703511" cy="112927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B3C9F42-4CDF-204D-BC58-BB4CE0AA1066}"/>
              </a:ext>
            </a:extLst>
          </p:cNvPr>
          <p:cNvSpPr txBox="1"/>
          <p:nvPr/>
        </p:nvSpPr>
        <p:spPr>
          <a:xfrm rot="5400000">
            <a:off x="11488980" y="1225114"/>
            <a:ext cx="7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Z-value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8232A684-753B-1043-93DF-4D9F4F1DC68B}"/>
              </a:ext>
            </a:extLst>
          </p:cNvPr>
          <p:cNvSpPr/>
          <p:nvPr/>
        </p:nvSpPr>
        <p:spPr>
          <a:xfrm>
            <a:off x="11456475" y="739058"/>
            <a:ext cx="3401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sz="1200" dirty="0"/>
              <a:t>+2</a:t>
            </a:r>
            <a:endParaRPr lang="en-US" sz="1200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3CD1092-B5FA-7841-8317-305AD4673347}"/>
              </a:ext>
            </a:extLst>
          </p:cNvPr>
          <p:cNvSpPr/>
          <p:nvPr/>
        </p:nvSpPr>
        <p:spPr>
          <a:xfrm>
            <a:off x="11465795" y="1695947"/>
            <a:ext cx="3097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sz="1200" dirty="0"/>
              <a:t>-2</a:t>
            </a:r>
            <a:endParaRPr lang="en-US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BD47FD-522E-8C42-9988-C25333B5B1D7}"/>
              </a:ext>
            </a:extLst>
          </p:cNvPr>
          <p:cNvSpPr/>
          <p:nvPr/>
        </p:nvSpPr>
        <p:spPr>
          <a:xfrm>
            <a:off x="10196691" y="3549257"/>
            <a:ext cx="4347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NAs</a:t>
            </a:r>
          </a:p>
        </p:txBody>
      </p:sp>
    </p:spTree>
    <p:extLst>
      <p:ext uri="{BB962C8B-B14F-4D97-AF65-F5344CB8AC3E}">
        <p14:creationId xmlns:p14="http://schemas.microsoft.com/office/powerpoint/2010/main" val="2463221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0">
            <a:extLst>
              <a:ext uri="{FF2B5EF4-FFF2-40B4-BE49-F238E27FC236}">
                <a16:creationId xmlns:a16="http://schemas.microsoft.com/office/drawing/2014/main" id="{B2AF18B7-4A00-0846-8400-74F02314E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692" y="4482304"/>
            <a:ext cx="1852517" cy="1147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FB450014-7884-0A49-9632-623E26AFD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1995" y="4347991"/>
            <a:ext cx="1236109" cy="11464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304FEB70-B794-6342-9C15-48E3112C5C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9175" y="2363525"/>
            <a:ext cx="1346958" cy="1233492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278F81B7-2A10-8847-9D18-0A3BE9A833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8079" y="3112449"/>
            <a:ext cx="538764" cy="5194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86B92B-354C-5D46-A0E0-E939B116F0A8}"/>
              </a:ext>
            </a:extLst>
          </p:cNvPr>
          <p:cNvSpPr txBox="1"/>
          <p:nvPr/>
        </p:nvSpPr>
        <p:spPr>
          <a:xfrm>
            <a:off x="543133" y="458191"/>
            <a:ext cx="18133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1000" b="1" dirty="0"/>
              <a:t>Normalized</a:t>
            </a:r>
            <a:r>
              <a:rPr lang="zh-Hans" altLang="en-US" sz="1000" b="1" dirty="0"/>
              <a:t> </a:t>
            </a:r>
            <a:r>
              <a:rPr lang="en-US" altLang="zh-Hans" sz="1000" b="1" dirty="0"/>
              <a:t>Expression</a:t>
            </a:r>
            <a:r>
              <a:rPr lang="zh-Hans" altLang="en-US" sz="1000" b="1" dirty="0"/>
              <a:t> </a:t>
            </a:r>
            <a:r>
              <a:rPr lang="en-US" altLang="zh-Hans" sz="1000" b="1" dirty="0"/>
              <a:t>Matrix</a:t>
            </a:r>
            <a:r>
              <a:rPr lang="zh-Hans" altLang="en-US" sz="1000" b="1" dirty="0"/>
              <a:t> </a:t>
            </a:r>
            <a:endParaRPr lang="en-US" sz="10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90135AE-75B6-F44B-853F-584AA7F733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329135"/>
              </p:ext>
            </p:extLst>
          </p:nvPr>
        </p:nvGraphicFramePr>
        <p:xfrm>
          <a:off x="716280" y="727286"/>
          <a:ext cx="145542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140">
                  <a:extLst>
                    <a:ext uri="{9D8B030D-6E8A-4147-A177-3AD203B41FA5}">
                      <a16:colId xmlns:a16="http://schemas.microsoft.com/office/drawing/2014/main" val="4041435"/>
                    </a:ext>
                  </a:extLst>
                </a:gridCol>
                <a:gridCol w="485140">
                  <a:extLst>
                    <a:ext uri="{9D8B030D-6E8A-4147-A177-3AD203B41FA5}">
                      <a16:colId xmlns:a16="http://schemas.microsoft.com/office/drawing/2014/main" val="3906697508"/>
                    </a:ext>
                  </a:extLst>
                </a:gridCol>
                <a:gridCol w="485140">
                  <a:extLst>
                    <a:ext uri="{9D8B030D-6E8A-4147-A177-3AD203B41FA5}">
                      <a16:colId xmlns:a16="http://schemas.microsoft.com/office/drawing/2014/main" val="111751141"/>
                    </a:ext>
                  </a:extLst>
                </a:gridCol>
              </a:tblGrid>
              <a:tr h="209448">
                <a:tc>
                  <a:txBody>
                    <a:bodyPr/>
                    <a:lstStyle/>
                    <a:p>
                      <a:pPr algn="ctr"/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Cell1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cell2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008383"/>
                  </a:ext>
                </a:extLst>
              </a:tr>
              <a:tr h="167903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Gene1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155116"/>
                  </a:ext>
                </a:extLst>
              </a:tr>
              <a:tr h="1679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Gene2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27273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B218AF1-4972-2040-882D-993D13A7F042}"/>
              </a:ext>
            </a:extLst>
          </p:cNvPr>
          <p:cNvSpPr txBox="1"/>
          <p:nvPr/>
        </p:nvSpPr>
        <p:spPr>
          <a:xfrm>
            <a:off x="3940195" y="458191"/>
            <a:ext cx="957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1000" b="1" dirty="0"/>
              <a:t>Z-value</a:t>
            </a:r>
            <a:r>
              <a:rPr lang="zh-Hans" altLang="en-US" sz="1000" b="1" dirty="0"/>
              <a:t> </a:t>
            </a:r>
            <a:r>
              <a:rPr lang="en-US" altLang="zh-Hans" sz="1000" b="1" dirty="0"/>
              <a:t>Matrix</a:t>
            </a:r>
            <a:endParaRPr lang="en-US" sz="1000" b="1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2292299-3D0E-BD48-A80D-55CEC4AA9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598849"/>
              </p:ext>
            </p:extLst>
          </p:nvPr>
        </p:nvGraphicFramePr>
        <p:xfrm>
          <a:off x="3720500" y="727640"/>
          <a:ext cx="142787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436">
                  <a:extLst>
                    <a:ext uri="{9D8B030D-6E8A-4147-A177-3AD203B41FA5}">
                      <a16:colId xmlns:a16="http://schemas.microsoft.com/office/drawing/2014/main" val="4041435"/>
                    </a:ext>
                  </a:extLst>
                </a:gridCol>
                <a:gridCol w="430440">
                  <a:extLst>
                    <a:ext uri="{9D8B030D-6E8A-4147-A177-3AD203B41FA5}">
                      <a16:colId xmlns:a16="http://schemas.microsoft.com/office/drawing/2014/main" val="3906697508"/>
                    </a:ext>
                  </a:extLst>
                </a:gridCol>
              </a:tblGrid>
              <a:tr h="209448">
                <a:tc>
                  <a:txBody>
                    <a:bodyPr/>
                    <a:lstStyle/>
                    <a:p>
                      <a:pPr algn="ctr"/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Cell1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008383"/>
                  </a:ext>
                </a:extLst>
              </a:tr>
              <a:tr h="167903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Gene1.And.Gene2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155116"/>
                  </a:ext>
                </a:extLst>
              </a:tr>
              <a:tr h="1679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2727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A53697-62E5-3D4C-A7F3-27BE5A44A7B6}"/>
                  </a:ext>
                </a:extLst>
              </p:cNvPr>
              <p:cNvSpPr txBox="1"/>
              <p:nvPr/>
            </p:nvSpPr>
            <p:spPr>
              <a:xfrm>
                <a:off x="2228022" y="1262705"/>
                <a:ext cx="1341099" cy="2682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ans" sz="8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altLang="zh-Hans" sz="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Hans" sz="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Hans" sz="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altLang="zh-Hans" sz="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en-US" altLang="zh-Hans" sz="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𝑷𝑪𝑪</m:t>
                              </m:r>
                            </m:e>
                            <m:sub>
                              <m:r>
                                <a:rPr lang="en-US" altLang="zh-Hans" sz="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num>
                        <m:den>
                          <m:r>
                            <a:rPr lang="en-US" altLang="zh-Hans" sz="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Hans" sz="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Hans" sz="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Hans" sz="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Hans" sz="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ans" sz="800" b="1" i="1">
                                      <a:latin typeface="Cambria Math" panose="02040503050406030204" pitchFamily="18" charset="0"/>
                                    </a:rPr>
                                    <m:t>𝑷𝑪𝑪</m:t>
                                  </m:r>
                                </m:e>
                                <m:sub>
                                  <m:r>
                                    <a:rPr lang="en-US" altLang="zh-Hans" sz="8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Hans" sz="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Hans" sz="800" b="1" i="1" smtClean="0">
                              <a:latin typeface="Cambria Math" panose="02040503050406030204" pitchFamily="18" charset="0"/>
                            </a:rPr>
                            <m:t>)/(</m:t>
                          </m:r>
                          <m:r>
                            <a:rPr lang="en-US" altLang="zh-Hans" sz="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Hans" sz="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Hans" sz="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Hans" sz="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8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A53697-62E5-3D4C-A7F3-27BE5A44A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022" y="1262705"/>
                <a:ext cx="1341099" cy="268215"/>
              </a:xfrm>
              <a:prstGeom prst="rect">
                <a:avLst/>
              </a:prstGeom>
              <a:blipFill>
                <a:blip r:embed="rId7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4B83C7A9-8287-AF41-ACAE-236A5E685C84}"/>
              </a:ext>
            </a:extLst>
          </p:cNvPr>
          <p:cNvGrpSpPr/>
          <p:nvPr/>
        </p:nvGrpSpPr>
        <p:grpSpPr>
          <a:xfrm>
            <a:off x="2433011" y="288258"/>
            <a:ext cx="1129809" cy="864865"/>
            <a:chOff x="2433011" y="288258"/>
            <a:chExt cx="1129809" cy="86486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BA7A7B1-9493-E747-8A43-0541C4B6A5FD}"/>
                </a:ext>
              </a:extLst>
            </p:cNvPr>
            <p:cNvGrpSpPr/>
            <p:nvPr/>
          </p:nvGrpSpPr>
          <p:grpSpPr>
            <a:xfrm>
              <a:off x="2433011" y="288258"/>
              <a:ext cx="965638" cy="864865"/>
              <a:chOff x="2433011" y="288258"/>
              <a:chExt cx="965638" cy="864865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48EE3D0-2264-4E49-BF89-C92B2CB7DF97}"/>
                  </a:ext>
                </a:extLst>
              </p:cNvPr>
              <p:cNvSpPr/>
              <p:nvPr/>
            </p:nvSpPr>
            <p:spPr>
              <a:xfrm>
                <a:off x="2760770" y="580248"/>
                <a:ext cx="119586" cy="1170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22444B3-388F-264B-9CF2-99EF46EA0ED9}"/>
                  </a:ext>
                </a:extLst>
              </p:cNvPr>
              <p:cNvSpPr/>
              <p:nvPr/>
            </p:nvSpPr>
            <p:spPr>
              <a:xfrm>
                <a:off x="2987290" y="641432"/>
                <a:ext cx="119586" cy="11702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771F0E0-D893-6A4F-A9A4-4F5009355177}"/>
                  </a:ext>
                </a:extLst>
              </p:cNvPr>
              <p:cNvSpPr/>
              <p:nvPr/>
            </p:nvSpPr>
            <p:spPr>
              <a:xfrm>
                <a:off x="2822263" y="809482"/>
                <a:ext cx="119586" cy="11702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A8C3B8B-8E86-524D-9553-B168A1CE3FB3}"/>
                  </a:ext>
                </a:extLst>
              </p:cNvPr>
              <p:cNvCxnSpPr>
                <a:stCxn id="11" idx="4"/>
                <a:endCxn id="13" idx="0"/>
              </p:cNvCxnSpPr>
              <p:nvPr/>
            </p:nvCxnSpPr>
            <p:spPr>
              <a:xfrm>
                <a:off x="2820563" y="697277"/>
                <a:ext cx="61492" cy="112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CDA6A0E-5162-AA41-AF57-8DDD68DDF29D}"/>
                  </a:ext>
                </a:extLst>
              </p:cNvPr>
              <p:cNvCxnSpPr>
                <a:cxnSpLocks/>
                <a:stCxn id="12" idx="3"/>
                <a:endCxn id="13" idx="7"/>
              </p:cNvCxnSpPr>
              <p:nvPr/>
            </p:nvCxnSpPr>
            <p:spPr>
              <a:xfrm flipH="1">
                <a:off x="2924335" y="741323"/>
                <a:ext cx="80468" cy="852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F649D06-A35B-CB4E-98CC-4204918EC2CA}"/>
                  </a:ext>
                </a:extLst>
              </p:cNvPr>
              <p:cNvSpPr/>
              <p:nvPr/>
            </p:nvSpPr>
            <p:spPr>
              <a:xfrm>
                <a:off x="2536852" y="725457"/>
                <a:ext cx="119586" cy="1170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7AC6819-ED54-2E4E-81A9-0ECBF8D0580C}"/>
                  </a:ext>
                </a:extLst>
              </p:cNvPr>
              <p:cNvSpPr/>
              <p:nvPr/>
            </p:nvSpPr>
            <p:spPr>
              <a:xfrm>
                <a:off x="2804750" y="1036094"/>
                <a:ext cx="119586" cy="1170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77EB0807-C827-6543-B369-4E80BD530F45}"/>
                  </a:ext>
                </a:extLst>
              </p:cNvPr>
              <p:cNvCxnSpPr>
                <a:stCxn id="17" idx="0"/>
                <a:endCxn id="13" idx="4"/>
              </p:cNvCxnSpPr>
              <p:nvPr/>
            </p:nvCxnSpPr>
            <p:spPr>
              <a:xfrm flipV="1">
                <a:off x="2864543" y="926512"/>
                <a:ext cx="17513" cy="1095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AF684B9-63FA-484C-872A-F7EE20FA2467}"/>
                  </a:ext>
                </a:extLst>
              </p:cNvPr>
              <p:cNvCxnSpPr>
                <a:stCxn id="16" idx="7"/>
                <a:endCxn id="11" idx="3"/>
              </p:cNvCxnSpPr>
              <p:nvPr/>
            </p:nvCxnSpPr>
            <p:spPr>
              <a:xfrm flipV="1">
                <a:off x="2638925" y="680139"/>
                <a:ext cx="139359" cy="624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C4249FA-2A39-A448-9BAD-71BA0C5B68E2}"/>
                  </a:ext>
                </a:extLst>
              </p:cNvPr>
              <p:cNvSpPr txBox="1"/>
              <p:nvPr/>
            </p:nvSpPr>
            <p:spPr>
              <a:xfrm>
                <a:off x="2433011" y="288258"/>
                <a:ext cx="95410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Hans" sz="1000" b="1" dirty="0"/>
                  <a:t>Gene</a:t>
                </a:r>
                <a:r>
                  <a:rPr lang="zh-Hans" altLang="en-US" sz="1000" b="1" dirty="0"/>
                  <a:t> </a:t>
                </a:r>
                <a:r>
                  <a:rPr lang="en-US" altLang="zh-Hans" sz="1000" b="1" dirty="0"/>
                  <a:t>Network</a:t>
                </a:r>
                <a:endParaRPr lang="en-US" sz="1000" b="1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E39ACB1-A99E-2348-B9F2-DF10180A5588}"/>
                  </a:ext>
                </a:extLst>
              </p:cNvPr>
              <p:cNvSpPr/>
              <p:nvPr/>
            </p:nvSpPr>
            <p:spPr>
              <a:xfrm>
                <a:off x="2854910" y="832165"/>
                <a:ext cx="543739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Hans" sz="1000" b="1" dirty="0"/>
                  <a:t>Gene1</a:t>
                </a:r>
                <a:endParaRPr lang="en-US" sz="1000" b="1" dirty="0"/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821B030-F482-C543-A5EE-160AF211E1DB}"/>
                </a:ext>
              </a:extLst>
            </p:cNvPr>
            <p:cNvSpPr/>
            <p:nvPr/>
          </p:nvSpPr>
          <p:spPr>
            <a:xfrm>
              <a:off x="3036715" y="573631"/>
              <a:ext cx="52610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Hans" sz="1000" b="1" dirty="0"/>
                <a:t>Gene2</a:t>
              </a:r>
              <a:endParaRPr lang="en-US" sz="1000" b="1"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F5A796BF-5DAA-CC44-B9B9-CAC2A77B8F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70633" y="437800"/>
            <a:ext cx="1363456" cy="1176761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B071527-5BD1-F947-A319-0D0E894F974A}"/>
              </a:ext>
            </a:extLst>
          </p:cNvPr>
          <p:cNvSpPr/>
          <p:nvPr/>
        </p:nvSpPr>
        <p:spPr>
          <a:xfrm>
            <a:off x="5675348" y="1618645"/>
            <a:ext cx="14991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sz="1000" b="1" dirty="0"/>
              <a:t>Gene1’s expression level</a:t>
            </a:r>
            <a:endParaRPr lang="en-US" sz="10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F84083D-7464-494E-A1D1-8B9BAF01F7DA}"/>
              </a:ext>
            </a:extLst>
          </p:cNvPr>
          <p:cNvSpPr/>
          <p:nvPr/>
        </p:nvSpPr>
        <p:spPr>
          <a:xfrm rot="16200000">
            <a:off x="4777761" y="878803"/>
            <a:ext cx="14991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sz="1000" b="1" dirty="0"/>
              <a:t>Gene2’s expression level</a:t>
            </a:r>
            <a:endParaRPr lang="en-US" sz="10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45DECBF-1691-2246-B53A-A524564A2B48}"/>
              </a:ext>
            </a:extLst>
          </p:cNvPr>
          <p:cNvSpPr/>
          <p:nvPr/>
        </p:nvSpPr>
        <p:spPr>
          <a:xfrm rot="16200000">
            <a:off x="6856011" y="934362"/>
            <a:ext cx="703511" cy="112927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19F65A-9D68-7E47-953F-3D9B9C84FE83}"/>
              </a:ext>
            </a:extLst>
          </p:cNvPr>
          <p:cNvSpPr txBox="1"/>
          <p:nvPr/>
        </p:nvSpPr>
        <p:spPr>
          <a:xfrm rot="5400000">
            <a:off x="7056311" y="878686"/>
            <a:ext cx="700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Z-value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3E3896-EEA7-A04A-BE5F-3607A15CD8D4}"/>
              </a:ext>
            </a:extLst>
          </p:cNvPr>
          <p:cNvSpPr/>
          <p:nvPr/>
        </p:nvSpPr>
        <p:spPr>
          <a:xfrm>
            <a:off x="7054286" y="377241"/>
            <a:ext cx="314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sz="1000" b="1" dirty="0"/>
              <a:t>+2</a:t>
            </a:r>
            <a:endParaRPr lang="en-US" sz="10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918B9B-9C50-D64D-A370-550239FADBE1}"/>
              </a:ext>
            </a:extLst>
          </p:cNvPr>
          <p:cNvSpPr/>
          <p:nvPr/>
        </p:nvSpPr>
        <p:spPr>
          <a:xfrm>
            <a:off x="7063606" y="1334130"/>
            <a:ext cx="2888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sz="1000" b="1" dirty="0"/>
              <a:t>-2</a:t>
            </a:r>
            <a:endParaRPr lang="en-US" sz="1000" b="1" dirty="0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CAF08F06-611B-C749-9F38-FF3546498E77}"/>
              </a:ext>
            </a:extLst>
          </p:cNvPr>
          <p:cNvSpPr/>
          <p:nvPr/>
        </p:nvSpPr>
        <p:spPr>
          <a:xfrm>
            <a:off x="2221350" y="931389"/>
            <a:ext cx="148622" cy="16200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D2E23248-72E9-EC40-95F0-532195EE7365}"/>
              </a:ext>
            </a:extLst>
          </p:cNvPr>
          <p:cNvSpPr/>
          <p:nvPr/>
        </p:nvSpPr>
        <p:spPr>
          <a:xfrm>
            <a:off x="3486607" y="931389"/>
            <a:ext cx="148622" cy="16200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0F917E4B-B4EF-8F4B-AE8D-588CEBE8A8E1}"/>
              </a:ext>
            </a:extLst>
          </p:cNvPr>
          <p:cNvSpPr/>
          <p:nvPr/>
        </p:nvSpPr>
        <p:spPr>
          <a:xfrm>
            <a:off x="5258535" y="931389"/>
            <a:ext cx="148622" cy="16200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40BF6CA-AB47-6246-BB41-3109DA5CB0F5}"/>
              </a:ext>
            </a:extLst>
          </p:cNvPr>
          <p:cNvSpPr/>
          <p:nvPr/>
        </p:nvSpPr>
        <p:spPr>
          <a:xfrm>
            <a:off x="657422" y="2078460"/>
            <a:ext cx="130956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Hans" sz="1000" b="1" dirty="0"/>
              <a:t>Z-value Distribution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5F6D02-2646-7A4E-AC9E-50AA2FF1A4CB}"/>
              </a:ext>
            </a:extLst>
          </p:cNvPr>
          <p:cNvSpPr txBox="1"/>
          <p:nvPr/>
        </p:nvSpPr>
        <p:spPr>
          <a:xfrm>
            <a:off x="3486607" y="2152360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Main-group</a:t>
            </a:r>
          </a:p>
          <a:p>
            <a:pPr algn="ctr"/>
            <a:r>
              <a:rPr lang="en-US" sz="1000" b="1" dirty="0">
                <a:solidFill>
                  <a:srgbClr val="FF0000"/>
                </a:solidFill>
              </a:rPr>
              <a:t>(66%)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90777B-31DD-0740-8A03-5698A2F733DE}"/>
              </a:ext>
            </a:extLst>
          </p:cNvPr>
          <p:cNvSpPr txBox="1"/>
          <p:nvPr/>
        </p:nvSpPr>
        <p:spPr>
          <a:xfrm>
            <a:off x="4462505" y="2462941"/>
            <a:ext cx="8002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The largest </a:t>
            </a:r>
          </a:p>
          <a:p>
            <a:pPr algn="ctr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sub-group </a:t>
            </a:r>
          </a:p>
          <a:p>
            <a:pPr algn="ctr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(LSG) (24%)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2F72179-1315-4047-B1DB-31B2BEFF640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3892328" y="2552470"/>
            <a:ext cx="47867" cy="3231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722D488-EA92-744C-9DC7-42482BCC09B0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4323641" y="2739940"/>
            <a:ext cx="138864" cy="7578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FF8DDAF4-1DEE-5F4C-A575-A33550575482}"/>
              </a:ext>
            </a:extLst>
          </p:cNvPr>
          <p:cNvSpPr/>
          <p:nvPr/>
        </p:nvSpPr>
        <p:spPr>
          <a:xfrm>
            <a:off x="957002" y="4434557"/>
            <a:ext cx="175248" cy="177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76EA23E-C7AA-104C-A588-8329359589B1}"/>
              </a:ext>
            </a:extLst>
          </p:cNvPr>
          <p:cNvSpPr/>
          <p:nvPr/>
        </p:nvSpPr>
        <p:spPr>
          <a:xfrm>
            <a:off x="1288958" y="4527578"/>
            <a:ext cx="175248" cy="177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187CCA9-105F-5049-9C90-79082862D95D}"/>
              </a:ext>
            </a:extLst>
          </p:cNvPr>
          <p:cNvSpPr/>
          <p:nvPr/>
        </p:nvSpPr>
        <p:spPr>
          <a:xfrm>
            <a:off x="1047117" y="4783074"/>
            <a:ext cx="175248" cy="1779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902FD77-A107-634E-B2DA-22A0594FE32F}"/>
              </a:ext>
            </a:extLst>
          </p:cNvPr>
          <p:cNvCxnSpPr>
            <a:stCxn id="52" idx="4"/>
            <a:endCxn id="54" idx="0"/>
          </p:cNvCxnSpPr>
          <p:nvPr/>
        </p:nvCxnSpPr>
        <p:spPr>
          <a:xfrm>
            <a:off x="1044626" y="4612483"/>
            <a:ext cx="90115" cy="170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D68A66F-8763-2142-B86B-DF8B8845A9BB}"/>
              </a:ext>
            </a:extLst>
          </p:cNvPr>
          <p:cNvCxnSpPr>
            <a:cxnSpLocks/>
            <a:stCxn id="53" idx="3"/>
            <a:endCxn id="54" idx="7"/>
          </p:cNvCxnSpPr>
          <p:nvPr/>
        </p:nvCxnSpPr>
        <p:spPr>
          <a:xfrm flipH="1">
            <a:off x="1196699" y="4679448"/>
            <a:ext cx="117923" cy="129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BE348380-FD6E-9748-85F3-CCC3CE5010DA}"/>
              </a:ext>
            </a:extLst>
          </p:cNvPr>
          <p:cNvSpPr/>
          <p:nvPr/>
        </p:nvSpPr>
        <p:spPr>
          <a:xfrm>
            <a:off x="1021452" y="5127605"/>
            <a:ext cx="175248" cy="177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997499C-CD9E-B94F-8762-D5B3646A09CD}"/>
              </a:ext>
            </a:extLst>
          </p:cNvPr>
          <p:cNvCxnSpPr>
            <a:stCxn id="57" idx="0"/>
            <a:endCxn id="54" idx="4"/>
          </p:cNvCxnSpPr>
          <p:nvPr/>
        </p:nvCxnSpPr>
        <p:spPr>
          <a:xfrm flipV="1">
            <a:off x="1109076" y="4961001"/>
            <a:ext cx="25665" cy="166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74ECF291-26DD-E748-9E60-8BC2F8EB1D22}"/>
              </a:ext>
            </a:extLst>
          </p:cNvPr>
          <p:cNvSpPr/>
          <p:nvPr/>
        </p:nvSpPr>
        <p:spPr>
          <a:xfrm>
            <a:off x="592504" y="4782539"/>
            <a:ext cx="5715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Hans" sz="1000" b="1" dirty="0">
                <a:solidFill>
                  <a:srgbClr val="FF0000"/>
                </a:solidFill>
              </a:rPr>
              <a:t>Gene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B1D914B-B301-894B-8148-A51630ADF632}"/>
              </a:ext>
            </a:extLst>
          </p:cNvPr>
          <p:cNvSpPr/>
          <p:nvPr/>
        </p:nvSpPr>
        <p:spPr>
          <a:xfrm>
            <a:off x="1183988" y="4657024"/>
            <a:ext cx="550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Hans" sz="1000" b="1" dirty="0"/>
              <a:t>Score1</a:t>
            </a:r>
            <a:endParaRPr lang="en-US" sz="1000" b="1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78697C9-F70A-AC43-BA5A-2234DFD855DC}"/>
              </a:ext>
            </a:extLst>
          </p:cNvPr>
          <p:cNvSpPr/>
          <p:nvPr/>
        </p:nvSpPr>
        <p:spPr>
          <a:xfrm>
            <a:off x="561970" y="4562911"/>
            <a:ext cx="6068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Hans" sz="1000" b="1" dirty="0"/>
              <a:t>Score2</a:t>
            </a:r>
            <a:endParaRPr lang="en-US" sz="1000" b="1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0DC0BC1-6257-3B47-B2B6-6A526D9A3A0C}"/>
              </a:ext>
            </a:extLst>
          </p:cNvPr>
          <p:cNvSpPr/>
          <p:nvPr/>
        </p:nvSpPr>
        <p:spPr>
          <a:xfrm>
            <a:off x="1031382" y="4921192"/>
            <a:ext cx="56648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Hans" sz="1000" b="1" dirty="0"/>
              <a:t>Score3</a:t>
            </a:r>
            <a:endParaRPr lang="en-US" sz="1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06D61BF-398E-974A-80CA-684A970C4376}"/>
              </a:ext>
            </a:extLst>
          </p:cNvPr>
          <p:cNvSpPr txBox="1"/>
          <p:nvPr/>
        </p:nvSpPr>
        <p:spPr>
          <a:xfrm>
            <a:off x="677884" y="4142348"/>
            <a:ext cx="11233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000" b="1" dirty="0"/>
              <a:t>Gene</a:t>
            </a:r>
            <a:r>
              <a:rPr lang="zh-Hans" altLang="en-US" sz="1000" b="1" dirty="0"/>
              <a:t> </a:t>
            </a:r>
            <a:r>
              <a:rPr lang="en-US" altLang="zh-Hans" sz="1000" b="1" dirty="0"/>
              <a:t>Network</a:t>
            </a:r>
            <a:endParaRPr lang="en-US" sz="1000" b="1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64B73CF-049B-FB41-AAA0-37CA0928E3F0}"/>
              </a:ext>
            </a:extLst>
          </p:cNvPr>
          <p:cNvSpPr/>
          <p:nvPr/>
        </p:nvSpPr>
        <p:spPr>
          <a:xfrm>
            <a:off x="2672666" y="4298473"/>
            <a:ext cx="208108" cy="12752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788328A-0236-5745-9CCC-691744A3364E}"/>
              </a:ext>
            </a:extLst>
          </p:cNvPr>
          <p:cNvCxnSpPr>
            <a:cxnSpLocks/>
          </p:cNvCxnSpPr>
          <p:nvPr/>
        </p:nvCxnSpPr>
        <p:spPr>
          <a:xfrm>
            <a:off x="2672665" y="4482297"/>
            <a:ext cx="2081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75ABDE5-42E2-CC43-BB7B-77EE62689D19}"/>
              </a:ext>
            </a:extLst>
          </p:cNvPr>
          <p:cNvCxnSpPr>
            <a:cxnSpLocks/>
          </p:cNvCxnSpPr>
          <p:nvPr/>
        </p:nvCxnSpPr>
        <p:spPr>
          <a:xfrm>
            <a:off x="2672664" y="4637811"/>
            <a:ext cx="20810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061C53D-2DE4-CE4B-B2E6-7D710C5EDFEE}"/>
              </a:ext>
            </a:extLst>
          </p:cNvPr>
          <p:cNvCxnSpPr>
            <a:cxnSpLocks/>
          </p:cNvCxnSpPr>
          <p:nvPr/>
        </p:nvCxnSpPr>
        <p:spPr>
          <a:xfrm>
            <a:off x="2672664" y="5117963"/>
            <a:ext cx="20810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3A69C02D-90C6-AD4C-9957-38D20C60A479}"/>
              </a:ext>
            </a:extLst>
          </p:cNvPr>
          <p:cNvSpPr/>
          <p:nvPr/>
        </p:nvSpPr>
        <p:spPr>
          <a:xfrm>
            <a:off x="2112910" y="4338111"/>
            <a:ext cx="5405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000" b="1" dirty="0"/>
              <a:t>Score1</a:t>
            </a:r>
            <a:endParaRPr lang="en-US" sz="1000" b="1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34B1ADE-4929-B648-92FA-13A68F9C21C6}"/>
              </a:ext>
            </a:extLst>
          </p:cNvPr>
          <p:cNvSpPr/>
          <p:nvPr/>
        </p:nvSpPr>
        <p:spPr>
          <a:xfrm>
            <a:off x="2113048" y="4503482"/>
            <a:ext cx="5405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000" b="1" dirty="0"/>
              <a:t>Score2</a:t>
            </a:r>
            <a:endParaRPr lang="en-US" sz="1000" b="1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25EBED6-A8B2-5644-81D8-98E51E08173B}"/>
              </a:ext>
            </a:extLst>
          </p:cNvPr>
          <p:cNvSpPr/>
          <p:nvPr/>
        </p:nvSpPr>
        <p:spPr>
          <a:xfrm>
            <a:off x="2112909" y="4994043"/>
            <a:ext cx="5405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000" b="1" dirty="0"/>
              <a:t>Score3</a:t>
            </a:r>
            <a:endParaRPr lang="en-US" sz="1000" b="1" dirty="0"/>
          </a:p>
        </p:txBody>
      </p:sp>
      <p:sp>
        <p:nvSpPr>
          <p:cNvPr id="72" name="Triangle 71">
            <a:extLst>
              <a:ext uri="{FF2B5EF4-FFF2-40B4-BE49-F238E27FC236}">
                <a16:creationId xmlns:a16="http://schemas.microsoft.com/office/drawing/2014/main" id="{00472FDB-4A05-F146-A5F6-E96352F15306}"/>
              </a:ext>
            </a:extLst>
          </p:cNvPr>
          <p:cNvSpPr/>
          <p:nvPr/>
        </p:nvSpPr>
        <p:spPr>
          <a:xfrm rot="10800000">
            <a:off x="2986481" y="4293885"/>
            <a:ext cx="108509" cy="1279814"/>
          </a:xfrm>
          <a:prstGeom prst="triangle">
            <a:avLst/>
          </a:prstGeom>
          <a:gradFill>
            <a:gsLst>
              <a:gs pos="0">
                <a:srgbClr val="FFC000"/>
              </a:gs>
              <a:gs pos="100000">
                <a:srgbClr val="FF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ight Arrow 79">
            <a:extLst>
              <a:ext uri="{FF2B5EF4-FFF2-40B4-BE49-F238E27FC236}">
                <a16:creationId xmlns:a16="http://schemas.microsoft.com/office/drawing/2014/main" id="{D30861C1-347C-384C-8FEE-6FC57FBB3566}"/>
              </a:ext>
            </a:extLst>
          </p:cNvPr>
          <p:cNvSpPr/>
          <p:nvPr/>
        </p:nvSpPr>
        <p:spPr>
          <a:xfrm>
            <a:off x="1811718" y="4655008"/>
            <a:ext cx="148622" cy="16200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9DDA565-BD42-CC45-8DCB-6CE0266ECD1A}"/>
                  </a:ext>
                </a:extLst>
              </p:cNvPr>
              <p:cNvSpPr txBox="1"/>
              <p:nvPr/>
            </p:nvSpPr>
            <p:spPr>
              <a:xfrm>
                <a:off x="5866349" y="3243429"/>
                <a:ext cx="1589346" cy="2923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ans" sz="1000" b="1" i="1" smtClean="0">
                          <a:latin typeface="Cambria Math" panose="02040503050406030204" pitchFamily="18" charset="0"/>
                        </a:rPr>
                        <m:t>𝑬𝒅𝒈𝒆</m:t>
                      </m:r>
                      <m:r>
                        <a:rPr lang="zh-Hans" altLang="en-US" sz="1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𝑺𝒄𝒐𝒓𝒆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Hans" altLang="en-US" sz="1000" b="1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Hans" sz="1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Hans" sz="1000" b="1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zh-Hans" altLang="en-US" sz="1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Hans" sz="1000" b="1" i="1" smtClean="0">
                              <a:latin typeface="Cambria Math" panose="02040503050406030204" pitchFamily="18" charset="0"/>
                            </a:rPr>
                            <m:t>𝑳𝑺𝑮</m:t>
                          </m:r>
                          <m:r>
                            <a:rPr lang="zh-Hans" altLang="en-US" sz="1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Hans" sz="1000" b="1" i="1">
                              <a:latin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en-US" altLang="zh-Hans" sz="1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num>
                        <m:den>
                          <m:r>
                            <a:rPr lang="en-US" altLang="zh-Hans" sz="1000" b="1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zh-Hans" altLang="en-US" sz="1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Hans" sz="1000" b="1" i="1" smtClean="0">
                              <a:latin typeface="Cambria Math" panose="02040503050406030204" pitchFamily="18" charset="0"/>
                            </a:rPr>
                            <m:t>𝑨𝒍𝒍</m:t>
                          </m:r>
                          <m:r>
                            <a:rPr lang="zh-Hans" altLang="en-US" sz="1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Hans" sz="1000" b="1" i="1" smtClean="0">
                              <a:latin typeface="Cambria Math" panose="02040503050406030204" pitchFamily="18" charset="0"/>
                            </a:rPr>
                            <m:t>𝒄𝒆𝒍𝒍𝒔</m:t>
                          </m:r>
                        </m:den>
                      </m:f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9DDA565-BD42-CC45-8DCB-6CE0266EC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349" y="3243429"/>
                <a:ext cx="1589346" cy="292324"/>
              </a:xfrm>
              <a:prstGeom prst="rect">
                <a:avLst/>
              </a:prstGeom>
              <a:blipFill>
                <a:blip r:embed="rId9"/>
                <a:stretch>
                  <a:fillRect l="-2381" t="-4167" r="-794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TextBox 93">
            <a:extLst>
              <a:ext uri="{FF2B5EF4-FFF2-40B4-BE49-F238E27FC236}">
                <a16:creationId xmlns:a16="http://schemas.microsoft.com/office/drawing/2014/main" id="{3657B3BA-03E1-644B-8EBE-01D801B2519A}"/>
              </a:ext>
            </a:extLst>
          </p:cNvPr>
          <p:cNvSpPr txBox="1"/>
          <p:nvPr/>
        </p:nvSpPr>
        <p:spPr>
          <a:xfrm>
            <a:off x="2111837" y="4007050"/>
            <a:ext cx="1091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One-side K-S test</a:t>
            </a:r>
          </a:p>
        </p:txBody>
      </p:sp>
      <p:sp>
        <p:nvSpPr>
          <p:cNvPr id="95" name="Right Arrow 94">
            <a:extLst>
              <a:ext uri="{FF2B5EF4-FFF2-40B4-BE49-F238E27FC236}">
                <a16:creationId xmlns:a16="http://schemas.microsoft.com/office/drawing/2014/main" id="{8CDBB540-2737-4E45-9358-206714D6C557}"/>
              </a:ext>
            </a:extLst>
          </p:cNvPr>
          <p:cNvSpPr/>
          <p:nvPr/>
        </p:nvSpPr>
        <p:spPr>
          <a:xfrm>
            <a:off x="3371715" y="4655008"/>
            <a:ext cx="148622" cy="16200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ight Arrow 98">
            <a:extLst>
              <a:ext uri="{FF2B5EF4-FFF2-40B4-BE49-F238E27FC236}">
                <a16:creationId xmlns:a16="http://schemas.microsoft.com/office/drawing/2014/main" id="{330F6F3B-534D-2440-B894-799B39AFBDF9}"/>
              </a:ext>
            </a:extLst>
          </p:cNvPr>
          <p:cNvSpPr/>
          <p:nvPr/>
        </p:nvSpPr>
        <p:spPr>
          <a:xfrm>
            <a:off x="4977318" y="3300677"/>
            <a:ext cx="148622" cy="16200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5A3273C-261E-6949-A981-B74660368671}"/>
              </a:ext>
            </a:extLst>
          </p:cNvPr>
          <p:cNvSpPr txBox="1"/>
          <p:nvPr/>
        </p:nvSpPr>
        <p:spPr>
          <a:xfrm>
            <a:off x="5226522" y="2881270"/>
            <a:ext cx="6495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LSG (3%)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452E6C8-CC08-BA49-B29B-1FE7FD1201C6}"/>
              </a:ext>
            </a:extLst>
          </p:cNvPr>
          <p:cNvSpPr/>
          <p:nvPr/>
        </p:nvSpPr>
        <p:spPr>
          <a:xfrm>
            <a:off x="5232151" y="3323806"/>
            <a:ext cx="35618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/>
              <a:t>NAs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BFA9E57-FA67-9443-868E-7E9A1C1D2686}"/>
              </a:ext>
            </a:extLst>
          </p:cNvPr>
          <p:cNvSpPr/>
          <p:nvPr/>
        </p:nvSpPr>
        <p:spPr>
          <a:xfrm>
            <a:off x="3815942" y="4102087"/>
            <a:ext cx="119417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Hans" sz="1000" b="1" dirty="0"/>
              <a:t>Generate</a:t>
            </a:r>
            <a:r>
              <a:rPr lang="zh-Hans" altLang="en-US" sz="1000" b="1" dirty="0"/>
              <a:t> </a:t>
            </a:r>
            <a:r>
              <a:rPr lang="en-US" sz="1000" b="1" dirty="0"/>
              <a:t>report</a:t>
            </a:r>
          </a:p>
        </p:txBody>
      </p:sp>
      <p:sp>
        <p:nvSpPr>
          <p:cNvPr id="117" name="Right Arrow 116">
            <a:extLst>
              <a:ext uri="{FF2B5EF4-FFF2-40B4-BE49-F238E27FC236}">
                <a16:creationId xmlns:a16="http://schemas.microsoft.com/office/drawing/2014/main" id="{46D8208F-4F30-4843-8F1E-5F5F044E92FE}"/>
              </a:ext>
            </a:extLst>
          </p:cNvPr>
          <p:cNvSpPr/>
          <p:nvPr/>
        </p:nvSpPr>
        <p:spPr>
          <a:xfrm>
            <a:off x="5266326" y="2457935"/>
            <a:ext cx="148622" cy="16200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36B83B5-361B-5948-B106-3032C1E3F8B4}"/>
              </a:ext>
            </a:extLst>
          </p:cNvPr>
          <p:cNvSpPr txBox="1"/>
          <p:nvPr/>
        </p:nvSpPr>
        <p:spPr>
          <a:xfrm>
            <a:off x="366642" y="105473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AACFF8C-5247-F047-9324-FA8B76950BFD}"/>
              </a:ext>
            </a:extLst>
          </p:cNvPr>
          <p:cNvSpPr txBox="1"/>
          <p:nvPr/>
        </p:nvSpPr>
        <p:spPr>
          <a:xfrm>
            <a:off x="366642" y="160274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b.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12DDA3F-0060-7C42-8FC7-C71D1A897496}"/>
              </a:ext>
            </a:extLst>
          </p:cNvPr>
          <p:cNvSpPr txBox="1"/>
          <p:nvPr/>
        </p:nvSpPr>
        <p:spPr>
          <a:xfrm>
            <a:off x="366642" y="3760794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c.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7658D76-6E67-AA4A-B87B-36970D25B738}"/>
              </a:ext>
            </a:extLst>
          </p:cNvPr>
          <p:cNvSpPr txBox="1"/>
          <p:nvPr/>
        </p:nvSpPr>
        <p:spPr>
          <a:xfrm>
            <a:off x="5409686" y="2344719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ans" sz="1000" b="1" dirty="0"/>
              <a:t>Get cells in </a:t>
            </a:r>
          </a:p>
          <a:p>
            <a:pPr algn="ctr"/>
            <a:r>
              <a:rPr lang="en-US" altLang="zh-Hans" sz="1000" b="1" dirty="0"/>
              <a:t>each group</a:t>
            </a:r>
            <a:endParaRPr lang="en-US" sz="1000" b="1" dirty="0"/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0E54138A-3F80-4749-A853-3DF5B0EF7D59}"/>
              </a:ext>
            </a:extLst>
          </p:cNvPr>
          <p:cNvCxnSpPr/>
          <p:nvPr/>
        </p:nvCxnSpPr>
        <p:spPr>
          <a:xfrm>
            <a:off x="8055402" y="0"/>
            <a:ext cx="0" cy="6492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FF07D597-8983-BF44-BFFF-01473938B4FC}"/>
              </a:ext>
            </a:extLst>
          </p:cNvPr>
          <p:cNvGrpSpPr/>
          <p:nvPr/>
        </p:nvGrpSpPr>
        <p:grpSpPr>
          <a:xfrm>
            <a:off x="663193" y="1853986"/>
            <a:ext cx="1334911" cy="257922"/>
            <a:chOff x="652689" y="1761871"/>
            <a:chExt cx="1334911" cy="257922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7D6C8F9C-C40B-9445-8793-3E065F46F5EF}"/>
                </a:ext>
              </a:extLst>
            </p:cNvPr>
            <p:cNvSpPr/>
            <p:nvPr/>
          </p:nvSpPr>
          <p:spPr>
            <a:xfrm>
              <a:off x="1132057" y="1827155"/>
              <a:ext cx="119586" cy="11702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8E8A4CCA-3C21-5940-9633-7FBF9D735F41}"/>
                </a:ext>
              </a:extLst>
            </p:cNvPr>
            <p:cNvSpPr/>
            <p:nvPr/>
          </p:nvSpPr>
          <p:spPr>
            <a:xfrm>
              <a:off x="1371241" y="1827155"/>
              <a:ext cx="119586" cy="11702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5245042-A771-C04E-85B8-FD478205B0E5}"/>
                </a:ext>
              </a:extLst>
            </p:cNvPr>
            <p:cNvCxnSpPr>
              <a:stCxn id="88" idx="6"/>
              <a:endCxn id="91" idx="2"/>
            </p:cNvCxnSpPr>
            <p:nvPr/>
          </p:nvCxnSpPr>
          <p:spPr>
            <a:xfrm>
              <a:off x="1251643" y="1885670"/>
              <a:ext cx="1195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B110016-3712-934E-9744-9321E79F45B1}"/>
                </a:ext>
              </a:extLst>
            </p:cNvPr>
            <p:cNvSpPr/>
            <p:nvPr/>
          </p:nvSpPr>
          <p:spPr>
            <a:xfrm>
              <a:off x="652689" y="1765877"/>
              <a:ext cx="543739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Hans" sz="1000" b="1" dirty="0"/>
                <a:t>Gene1</a:t>
              </a:r>
              <a:endParaRPr lang="en-US" sz="1000" b="1" dirty="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69DE38A-3EE4-D349-9503-44B240F11E90}"/>
                </a:ext>
              </a:extLst>
            </p:cNvPr>
            <p:cNvSpPr/>
            <p:nvPr/>
          </p:nvSpPr>
          <p:spPr>
            <a:xfrm>
              <a:off x="1443861" y="1761871"/>
              <a:ext cx="543739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Hans" sz="1000" b="1" dirty="0"/>
                <a:t>Gene2</a:t>
              </a:r>
              <a:endParaRPr lang="en-US" sz="1000" b="1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B92B56-E51B-F343-8C1B-B0F4C9D3F3AB}"/>
              </a:ext>
            </a:extLst>
          </p:cNvPr>
          <p:cNvSpPr txBox="1"/>
          <p:nvPr/>
        </p:nvSpPr>
        <p:spPr>
          <a:xfrm>
            <a:off x="3658341" y="375979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dirty="0"/>
              <a:t>d</a:t>
            </a:r>
            <a:r>
              <a:rPr lang="en-US" dirty="0"/>
              <a:t>.</a:t>
            </a:r>
          </a:p>
        </p:txBody>
      </p:sp>
      <p:sp>
        <p:nvSpPr>
          <p:cNvPr id="90" name="Right Arrow 89">
            <a:extLst>
              <a:ext uri="{FF2B5EF4-FFF2-40B4-BE49-F238E27FC236}">
                <a16:creationId xmlns:a16="http://schemas.microsoft.com/office/drawing/2014/main" id="{060B034E-C535-E545-8E41-0A17BEDE73A7}"/>
              </a:ext>
            </a:extLst>
          </p:cNvPr>
          <p:cNvSpPr/>
          <p:nvPr/>
        </p:nvSpPr>
        <p:spPr>
          <a:xfrm rot="5400000">
            <a:off x="6212063" y="3590327"/>
            <a:ext cx="148622" cy="16200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F9FCC7A-04F2-2347-885E-8EEB7AAA461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0845" y="2363146"/>
            <a:ext cx="1285334" cy="1233871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626752E-1538-6E4C-9A35-E57AC42C9A7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01417" y="2363146"/>
            <a:ext cx="1310335" cy="1233871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A2C61DAB-9E29-564C-BF0C-1EDC21BC986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05478" y="2011124"/>
            <a:ext cx="1225145" cy="1086046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D5F34083-6D09-0B4B-9D2F-F2DC59C7677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35864" y="3974751"/>
            <a:ext cx="1233881" cy="11861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02243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238</Words>
  <Application>Microsoft Macintosh PowerPoint</Application>
  <PresentationFormat>Widescreen</PresentationFormat>
  <Paragraphs>132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199</cp:revision>
  <dcterms:created xsi:type="dcterms:W3CDTF">2018-06-14T20:03:50Z</dcterms:created>
  <dcterms:modified xsi:type="dcterms:W3CDTF">2018-06-15T23:11:20Z</dcterms:modified>
</cp:coreProperties>
</file>