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B7BB-1BCF-4344-B7DB-CD5372CB5E15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B29B-E8FF-144F-A615-245C9FB3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CB29B-E8FF-144F-A615-245C9FB3D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7A6D-191A-C843-B7E2-E07B5474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416C-1446-1543-B27E-910D1949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F9CF-D009-E54F-9735-F91E6532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380A-6A08-9344-BE56-E684E1D3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D4FE-F10D-0A4F-A99E-28184AA0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E0E0-FC30-8648-B2AE-7190C63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996C-E139-264B-B973-699D0515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9ADA-5957-1742-9B53-96CDB018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E90E-089F-464B-A247-A7ADFA9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3DA5-44A9-2B44-A882-2A090023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0D234-B364-8948-AF3F-0559F00A1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2A611-A9B6-E94C-817C-B238DC93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AC03-0EBF-8147-A3BF-E521C0B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CFFC-99EC-4349-8B92-E0FF8F5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0224-B1DC-D94A-A7FF-16FED300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7B7-D4ED-C941-9E3A-BB29571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6692-C963-004F-84FC-71C3D69C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EC45-A68D-E14B-A7ED-0F552FC8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68A6-9573-6A44-927E-080809C7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4676A-C1B3-6C4E-A088-479374A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4A5-5CA6-1441-9F3E-5AE0D901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BD0B3-3A28-3E47-957C-6C24582A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0FEA-6FBD-9E47-80DF-AC57F50F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A5FC-B410-5547-AA02-E2679C3D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841A-9286-CB45-9BF0-DF5C064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F109-5670-E747-858B-AB837C24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E023-2DF6-004D-B610-399E28579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69ACC-5EE2-2F41-BD88-337D956D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C235C-BD52-6D4A-9080-F283461E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9F508-6B0D-2A4A-854F-E28654FD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2FD7-66B3-D249-B17E-45DB43D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CAE7-5CA4-334D-9C71-E6095D0C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B9C2E-105C-344F-B8A8-19350D6B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22BE-C418-F341-9BB1-8FCF1587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CDEA4-55D2-F74E-94C1-217AA64C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0B57F-10B3-C54B-893A-E5D890C76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8414-D726-6C4A-AD99-E5C4135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3EB36-AD32-AA4C-9BF2-FD9DF5F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D969F-1E0D-D84A-B403-5A349BB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B890-7DC1-C040-A770-2B6CC9A1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62814-73F0-C84E-9200-BF6C4E5E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68FB9-F160-AD40-B845-710B80C7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11F0-73BE-BF4F-A3DA-6B774E51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3D256-C921-7643-A58B-EF699A2B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5AC44-9A34-2643-B8E9-13535DE6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E038-AEB9-E347-B169-1280585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7984-C48F-7642-8B9C-07B1AD0D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0FEF-D265-C24C-96F6-426BF3A2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9B859-94B0-0F46-97FD-2E59238C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F96C-8E9E-E449-B896-08EE825C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AD00-E4F7-3C47-871F-67CB77A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25C07-2D36-124E-A76A-BB70A9B3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5A5C-1D26-AC4A-97A4-C10D606D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475D6-AF07-814F-AA1F-64D38EA3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C2927-5421-744F-B613-D6162424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0ED22-3770-8C4D-AFB3-0F93B594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EC2B-7F6A-974F-AD1E-DC3F8BE7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4F82-F5F3-8843-A656-534359BA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2F0C9-838B-4E49-A357-00F41C54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F305F-D7A4-3E4E-B4F1-3A878EFA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3B17A-BB22-4E4A-85A8-3BDAE20B8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B196-0975-3946-9A6B-ED7F442F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3E73-B715-4348-BA9A-DAEE184D1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FA8DC4-2663-C54A-9DE8-A10BC6CD1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71302"/>
              </p:ext>
            </p:extLst>
          </p:nvPr>
        </p:nvGraphicFramePr>
        <p:xfrm>
          <a:off x="516631" y="782135"/>
          <a:ext cx="3033160" cy="111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32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079344057"/>
                    </a:ext>
                  </a:extLst>
                </a:gridCol>
              </a:tblGrid>
              <a:tr h="2912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3.2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E0EBE3-D47C-D04E-9B50-1D94ABA26FEB}"/>
              </a:ext>
            </a:extLst>
          </p:cNvPr>
          <p:cNvSpPr txBox="1"/>
          <p:nvPr/>
        </p:nvSpPr>
        <p:spPr>
          <a:xfrm>
            <a:off x="434802" y="503419"/>
            <a:ext cx="20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Normalized</a:t>
            </a:r>
            <a:r>
              <a:rPr lang="zh-Hans" altLang="en-US" sz="1200" dirty="0"/>
              <a:t> </a:t>
            </a:r>
            <a:r>
              <a:rPr lang="en-US" altLang="zh-Hans" sz="1200" dirty="0"/>
              <a:t>Expression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r>
              <a:rPr lang="zh-Hans" altLang="en-US" sz="1200" dirty="0"/>
              <a:t> </a:t>
            </a:r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6C36DD-0EE0-DB43-8885-AA1F871D153E}"/>
              </a:ext>
            </a:extLst>
          </p:cNvPr>
          <p:cNvGrpSpPr/>
          <p:nvPr/>
        </p:nvGrpSpPr>
        <p:grpSpPr>
          <a:xfrm>
            <a:off x="4021216" y="582132"/>
            <a:ext cx="676159" cy="699121"/>
            <a:chOff x="4389001" y="215753"/>
            <a:chExt cx="1224339" cy="12550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8946E9-CC07-AF48-A33E-E87DEA5954EC}"/>
                </a:ext>
              </a:extLst>
            </p:cNvPr>
            <p:cNvSpPr/>
            <p:nvPr/>
          </p:nvSpPr>
          <p:spPr>
            <a:xfrm>
              <a:off x="4869949" y="215753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492D4D-54C3-FD45-9692-F08FA30CAEDE}"/>
                </a:ext>
              </a:extLst>
            </p:cNvPr>
            <p:cNvSpPr/>
            <p:nvPr/>
          </p:nvSpPr>
          <p:spPr>
            <a:xfrm>
              <a:off x="5356485" y="349791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DC2EAC-5E14-234C-BDC4-5AA16F3BC34F}"/>
                </a:ext>
              </a:extLst>
            </p:cNvPr>
            <p:cNvSpPr/>
            <p:nvPr/>
          </p:nvSpPr>
          <p:spPr>
            <a:xfrm>
              <a:off x="5002027" y="717948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27C0B-6091-5D48-9191-AF9783882CEC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4998377" y="472135"/>
              <a:ext cx="132078" cy="245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E53ED0-86C9-7540-BF1E-DD9C958B0B53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5221266" y="568627"/>
              <a:ext cx="172835" cy="186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79E79C-1F44-3A46-8FE6-1A8225A331AE}"/>
                </a:ext>
              </a:extLst>
            </p:cNvPr>
            <p:cNvSpPr/>
            <p:nvPr/>
          </p:nvSpPr>
          <p:spPr>
            <a:xfrm>
              <a:off x="4389001" y="533869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084F38-853D-F745-89CB-1F5596B5EF95}"/>
                </a:ext>
              </a:extLst>
            </p:cNvPr>
            <p:cNvSpPr/>
            <p:nvPr/>
          </p:nvSpPr>
          <p:spPr>
            <a:xfrm>
              <a:off x="4964411" y="1214397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2907D5-EA81-7B40-A7A6-6CA494B6BBB1}"/>
                </a:ext>
              </a:extLst>
            </p:cNvPr>
            <p:cNvCxnSpPr>
              <a:stCxn id="17" idx="0"/>
              <a:endCxn id="10" idx="4"/>
            </p:cNvCxnSpPr>
            <p:nvPr/>
          </p:nvCxnSpPr>
          <p:spPr>
            <a:xfrm flipV="1">
              <a:off x="5092839" y="974330"/>
              <a:ext cx="37616" cy="240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092B8D-D240-294D-A2A0-63CCD6051361}"/>
                </a:ext>
              </a:extLst>
            </p:cNvPr>
            <p:cNvCxnSpPr>
              <a:stCxn id="16" idx="7"/>
              <a:endCxn id="8" idx="3"/>
            </p:cNvCxnSpPr>
            <p:nvPr/>
          </p:nvCxnSpPr>
          <p:spPr>
            <a:xfrm flipV="1">
              <a:off x="4608240" y="434589"/>
              <a:ext cx="299325" cy="136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360E29-DA64-7143-8C39-7AF9D155B365}"/>
              </a:ext>
            </a:extLst>
          </p:cNvPr>
          <p:cNvSpPr txBox="1"/>
          <p:nvPr/>
        </p:nvSpPr>
        <p:spPr>
          <a:xfrm>
            <a:off x="3498255" y="318718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B1E6FC1-74EA-9141-AC22-1E2F642D2BFB}"/>
              </a:ext>
            </a:extLst>
          </p:cNvPr>
          <p:cNvSpPr/>
          <p:nvPr/>
        </p:nvSpPr>
        <p:spPr>
          <a:xfrm>
            <a:off x="3761469" y="1363891"/>
            <a:ext cx="1458777" cy="1594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485B8DB-1AD7-3740-82FA-357F3EC01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3162"/>
              </p:ext>
            </p:extLst>
          </p:nvPr>
        </p:nvGraphicFramePr>
        <p:xfrm>
          <a:off x="5436621" y="782088"/>
          <a:ext cx="3205585" cy="11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79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59590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</a:tblGrid>
              <a:tr h="26574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3181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Gene1.And.Gene2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-1.2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707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Gene1.And.Gene3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65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50DBC6B-A5A5-7E46-BBB3-8D70F27465B6}"/>
              </a:ext>
            </a:extLst>
          </p:cNvPr>
          <p:cNvSpPr txBox="1"/>
          <p:nvPr/>
        </p:nvSpPr>
        <p:spPr>
          <a:xfrm>
            <a:off x="5381130" y="503420"/>
            <a:ext cx="107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Z-value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8388B-0A31-5846-B3A9-7D703C7550FB}"/>
              </a:ext>
            </a:extLst>
          </p:cNvPr>
          <p:cNvSpPr/>
          <p:nvPr/>
        </p:nvSpPr>
        <p:spPr>
          <a:xfrm>
            <a:off x="4424362" y="78781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BD93B-915A-9448-BC26-39AB95BA0D3B}"/>
              </a:ext>
            </a:extLst>
          </p:cNvPr>
          <p:cNvSpPr/>
          <p:nvPr/>
        </p:nvSpPr>
        <p:spPr>
          <a:xfrm>
            <a:off x="4638677" y="496751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Gene2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/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𝑃𝐶𝐶</m:t>
                              </m:r>
                            </m:e>
                            <m:sub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𝑃𝐶𝐶</m:t>
                                  </m:r>
                                </m:e>
                                <m:sub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2C0233D-09EA-244E-890D-70927761629D}"/>
              </a:ext>
            </a:extLst>
          </p:cNvPr>
          <p:cNvSpPr/>
          <p:nvPr/>
        </p:nvSpPr>
        <p:spPr>
          <a:xfrm>
            <a:off x="509603" y="2307210"/>
            <a:ext cx="1403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Gene1.And.Gene2 </a:t>
            </a:r>
          </a:p>
          <a:p>
            <a:pPr algn="ctr"/>
            <a:r>
              <a:rPr lang="en-US" altLang="zh-Hans" sz="1200" dirty="0"/>
              <a:t>Z-value Distribution</a:t>
            </a:r>
            <a:endParaRPr lang="en-US" sz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5A6898C-0107-5F43-AA05-BDB9E89D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1" y="2768875"/>
            <a:ext cx="1314138" cy="123379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2EBFBEF-BA5B-2B46-AF40-50090202FB49}"/>
              </a:ext>
            </a:extLst>
          </p:cNvPr>
          <p:cNvSpPr/>
          <p:nvPr/>
        </p:nvSpPr>
        <p:spPr>
          <a:xfrm>
            <a:off x="2155349" y="2833385"/>
            <a:ext cx="59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Detect</a:t>
            </a:r>
          </a:p>
          <a:p>
            <a:pPr algn="ctr"/>
            <a:r>
              <a:rPr lang="en-US" sz="1200" dirty="0"/>
              <a:t>peaks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F9E1D72-F37B-D547-95B5-6C6832F9BA18}"/>
              </a:ext>
            </a:extLst>
          </p:cNvPr>
          <p:cNvSpPr/>
          <p:nvPr/>
        </p:nvSpPr>
        <p:spPr>
          <a:xfrm>
            <a:off x="2063622" y="3285746"/>
            <a:ext cx="740391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68FAE6EE-50A5-0C45-801D-959A75B36376}"/>
              </a:ext>
            </a:extLst>
          </p:cNvPr>
          <p:cNvSpPr/>
          <p:nvPr/>
        </p:nvSpPr>
        <p:spPr>
          <a:xfrm>
            <a:off x="4412147" y="3285744"/>
            <a:ext cx="1088748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23A1F1-BD63-1541-A699-8582DD2E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57" y="2768875"/>
            <a:ext cx="1314514" cy="123379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903798E-C571-5740-9B2D-057CB3264E31}"/>
              </a:ext>
            </a:extLst>
          </p:cNvPr>
          <p:cNvSpPr/>
          <p:nvPr/>
        </p:nvSpPr>
        <p:spPr>
          <a:xfrm>
            <a:off x="4367988" y="2833385"/>
            <a:ext cx="118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Analyze mixture</a:t>
            </a:r>
          </a:p>
          <a:p>
            <a:pPr algn="ctr"/>
            <a:r>
              <a:rPr lang="en-US" sz="1200" dirty="0"/>
              <a:t> of models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B88E256-36E8-4543-A82E-DA6083BD4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813" y="2768876"/>
            <a:ext cx="1332998" cy="123379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01E592-C5E9-B141-83E9-643D0C55A35F}"/>
              </a:ext>
            </a:extLst>
          </p:cNvPr>
          <p:cNvSpPr txBox="1"/>
          <p:nvPr/>
        </p:nvSpPr>
        <p:spPr>
          <a:xfrm>
            <a:off x="5424544" y="2396985"/>
            <a:ext cx="91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Main-group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(64%)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0BB875-FCF5-B641-AF50-7FDED20127B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882715" y="2858650"/>
            <a:ext cx="199897" cy="4270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AD26EA-8D26-DB49-B943-A079AD8732AE}"/>
              </a:ext>
            </a:extLst>
          </p:cNvPr>
          <p:cNvSpPr txBox="1"/>
          <p:nvPr/>
        </p:nvSpPr>
        <p:spPr>
          <a:xfrm>
            <a:off x="6446721" y="2535484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(24%)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07B8AE-070A-514C-93BB-84EB68CB724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540784" y="2997149"/>
            <a:ext cx="674930" cy="24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D0821B39-C67E-7541-A6C9-CB8C35DDB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944472">
            <a:off x="10023158" y="2829059"/>
            <a:ext cx="1227839" cy="1211577"/>
          </a:xfrm>
          <a:prstGeom prst="rect">
            <a:avLst/>
          </a:prstGeom>
        </p:spPr>
      </p:pic>
      <p:sp>
        <p:nvSpPr>
          <p:cNvPr id="60" name="Right Arrow 59">
            <a:extLst>
              <a:ext uri="{FF2B5EF4-FFF2-40B4-BE49-F238E27FC236}">
                <a16:creationId xmlns:a16="http://schemas.microsoft.com/office/drawing/2014/main" id="{5B567C8B-E5D7-C04B-BD67-C26F02356D2F}"/>
              </a:ext>
            </a:extLst>
          </p:cNvPr>
          <p:cNvSpPr/>
          <p:nvPr/>
        </p:nvSpPr>
        <p:spPr>
          <a:xfrm>
            <a:off x="7443987" y="3285744"/>
            <a:ext cx="2214090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0D7561-6A5A-3049-95BC-144185746F48}"/>
              </a:ext>
            </a:extLst>
          </p:cNvPr>
          <p:cNvSpPr txBox="1"/>
          <p:nvPr/>
        </p:nvSpPr>
        <p:spPr>
          <a:xfrm>
            <a:off x="9587941" y="2256252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in all cells (3%)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657712-1A43-614A-BC09-C843DD0B0F8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356934" y="2717917"/>
            <a:ext cx="162247" cy="13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/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blipFill>
                <a:blip r:embed="rId7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/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latin typeface="Cambria Math" panose="02040503050406030204" pitchFamily="18" charset="0"/>
                  </a:rPr>
                  <a:t>the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𝑔𝑒𝑠𝑡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𝑐𝑒𝑙𝑙𝑠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424F29E-4554-A148-AE80-807D83939A49}"/>
              </a:ext>
            </a:extLst>
          </p:cNvPr>
          <p:cNvGrpSpPr/>
          <p:nvPr/>
        </p:nvGrpSpPr>
        <p:grpSpPr>
          <a:xfrm>
            <a:off x="940892" y="4821899"/>
            <a:ext cx="823479" cy="1371597"/>
            <a:chOff x="2048941" y="5213235"/>
            <a:chExt cx="410548" cy="6991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9014390-6E99-6C40-8A05-614FD7BC993C}"/>
                </a:ext>
              </a:extLst>
            </p:cNvPr>
            <p:cNvSpPr/>
            <p:nvPr/>
          </p:nvSpPr>
          <p:spPr>
            <a:xfrm>
              <a:off x="2048941" y="5213235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71F2E5-9091-5349-8527-A76EDB226763}"/>
                </a:ext>
              </a:extLst>
            </p:cNvPr>
            <p:cNvSpPr/>
            <p:nvPr/>
          </p:nvSpPr>
          <p:spPr>
            <a:xfrm>
              <a:off x="2317637" y="5287902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773E098-CAEC-024D-B842-2DDCF1AAC331}"/>
                </a:ext>
              </a:extLst>
            </p:cNvPr>
            <p:cNvSpPr/>
            <p:nvPr/>
          </p:nvSpPr>
          <p:spPr>
            <a:xfrm>
              <a:off x="2121883" y="5492986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146507-D390-714A-B920-A915FEEF19D3}"/>
                </a:ext>
              </a:extLst>
            </p:cNvPr>
            <p:cNvCxnSpPr>
              <a:stCxn id="76" idx="4"/>
              <a:endCxn id="78" idx="0"/>
            </p:cNvCxnSpPr>
            <p:nvPr/>
          </p:nvCxnSpPr>
          <p:spPr>
            <a:xfrm>
              <a:off x="2119867" y="5356054"/>
              <a:ext cx="72942" cy="136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B7BAFD1-83C7-7843-9A32-F8D001161BD3}"/>
                </a:ext>
              </a:extLst>
            </p:cNvPr>
            <p:cNvCxnSpPr>
              <a:cxnSpLocks/>
              <a:stCxn id="77" idx="3"/>
              <a:endCxn id="78" idx="7"/>
            </p:cNvCxnSpPr>
            <p:nvPr/>
          </p:nvCxnSpPr>
          <p:spPr>
            <a:xfrm flipH="1">
              <a:off x="2242960" y="5409806"/>
              <a:ext cx="95451" cy="10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37F4E78-4103-724F-B9E0-0842C68ED443}"/>
                </a:ext>
              </a:extLst>
            </p:cNvPr>
            <p:cNvSpPr/>
            <p:nvPr/>
          </p:nvSpPr>
          <p:spPr>
            <a:xfrm>
              <a:off x="2101109" y="5769537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C3035D6-3A2B-8943-95C4-FFA084CD79C9}"/>
                </a:ext>
              </a:extLst>
            </p:cNvPr>
            <p:cNvCxnSpPr>
              <a:stCxn id="82" idx="0"/>
              <a:endCxn id="78" idx="4"/>
            </p:cNvCxnSpPr>
            <p:nvPr/>
          </p:nvCxnSpPr>
          <p:spPr>
            <a:xfrm flipV="1">
              <a:off x="2172035" y="5635806"/>
              <a:ext cx="20774" cy="133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FCBEC4D-6EB1-1142-934B-13C2F5F06385}"/>
              </a:ext>
            </a:extLst>
          </p:cNvPr>
          <p:cNvSpPr/>
          <p:nvPr/>
        </p:nvSpPr>
        <p:spPr>
          <a:xfrm>
            <a:off x="517510" y="545968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7B229D2-64EC-8A4E-A378-B9D0C7390AB1}"/>
              </a:ext>
            </a:extLst>
          </p:cNvPr>
          <p:cNvSpPr/>
          <p:nvPr/>
        </p:nvSpPr>
        <p:spPr>
          <a:xfrm>
            <a:off x="1333977" y="5260544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6963BB-FE83-A74D-9985-41D13392DF67}"/>
              </a:ext>
            </a:extLst>
          </p:cNvPr>
          <p:cNvSpPr/>
          <p:nvPr/>
        </p:nvSpPr>
        <p:spPr>
          <a:xfrm>
            <a:off x="632310" y="5108059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EC2E56B-2C18-9449-A4BB-6F6744BDBECE}"/>
              </a:ext>
            </a:extLst>
          </p:cNvPr>
          <p:cNvSpPr/>
          <p:nvPr/>
        </p:nvSpPr>
        <p:spPr>
          <a:xfrm>
            <a:off x="1154990" y="567957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CA351251-F10A-B149-89A5-AFC29E90ABFD}"/>
              </a:ext>
            </a:extLst>
          </p:cNvPr>
          <p:cNvSpPr/>
          <p:nvPr/>
        </p:nvSpPr>
        <p:spPr>
          <a:xfrm>
            <a:off x="2063586" y="5459687"/>
            <a:ext cx="740391" cy="1557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82F25A-00E6-3247-BCED-4E2BB4166346}"/>
              </a:ext>
            </a:extLst>
          </p:cNvPr>
          <p:cNvSpPr/>
          <p:nvPr/>
        </p:nvSpPr>
        <p:spPr>
          <a:xfrm>
            <a:off x="4107631" y="4863773"/>
            <a:ext cx="259747" cy="158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A90CA54-0246-7A40-B08C-CCFDC764BA1C}"/>
              </a:ext>
            </a:extLst>
          </p:cNvPr>
          <p:cNvSpPr/>
          <p:nvPr/>
        </p:nvSpPr>
        <p:spPr>
          <a:xfrm>
            <a:off x="3903401" y="4544900"/>
            <a:ext cx="77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All scores</a:t>
            </a:r>
            <a:endParaRPr lang="en-US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738660-58BF-DD40-B573-C6F8DE1340A8}"/>
              </a:ext>
            </a:extLst>
          </p:cNvPr>
          <p:cNvSpPr/>
          <p:nvPr/>
        </p:nvSpPr>
        <p:spPr>
          <a:xfrm>
            <a:off x="3354517" y="2388831"/>
            <a:ext cx="542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Peaks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1594A11-E81C-764C-A255-D67926055561}"/>
              </a:ext>
            </a:extLst>
          </p:cNvPr>
          <p:cNvCxnSpPr/>
          <p:nvPr/>
        </p:nvCxnSpPr>
        <p:spPr>
          <a:xfrm>
            <a:off x="4107631" y="5047597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F4ECF8-A8D6-DA4C-B2D0-40DE42BE9FAF}"/>
              </a:ext>
            </a:extLst>
          </p:cNvPr>
          <p:cNvCxnSpPr/>
          <p:nvPr/>
        </p:nvCxnSpPr>
        <p:spPr>
          <a:xfrm>
            <a:off x="4107630" y="5203111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38E14B-3DAC-8443-8A96-B4EEF588E5F0}"/>
              </a:ext>
            </a:extLst>
          </p:cNvPr>
          <p:cNvCxnSpPr/>
          <p:nvPr/>
        </p:nvCxnSpPr>
        <p:spPr>
          <a:xfrm>
            <a:off x="4120971" y="5715769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11C63E5-F7D5-E64C-B68E-8E411766D1D0}"/>
              </a:ext>
            </a:extLst>
          </p:cNvPr>
          <p:cNvSpPr/>
          <p:nvPr/>
        </p:nvSpPr>
        <p:spPr>
          <a:xfrm>
            <a:off x="3514277" y="4903411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9632EC-709A-2847-BF38-81D4130122ED}"/>
              </a:ext>
            </a:extLst>
          </p:cNvPr>
          <p:cNvSpPr/>
          <p:nvPr/>
        </p:nvSpPr>
        <p:spPr>
          <a:xfrm>
            <a:off x="3514416" y="5068782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22C002-3489-2640-BA03-E445C89E9468}"/>
              </a:ext>
            </a:extLst>
          </p:cNvPr>
          <p:cNvSpPr/>
          <p:nvPr/>
        </p:nvSpPr>
        <p:spPr>
          <a:xfrm>
            <a:off x="3514277" y="555934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945E570D-703A-4E4A-98FF-E5E238187E1F}"/>
              </a:ext>
            </a:extLst>
          </p:cNvPr>
          <p:cNvSpPr/>
          <p:nvPr/>
        </p:nvSpPr>
        <p:spPr>
          <a:xfrm rot="10800000">
            <a:off x="4520507" y="4859185"/>
            <a:ext cx="147440" cy="1583498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56FC60-A252-1941-97AD-3CA23A7F7B00}"/>
              </a:ext>
            </a:extLst>
          </p:cNvPr>
          <p:cNvSpPr/>
          <p:nvPr/>
        </p:nvSpPr>
        <p:spPr>
          <a:xfrm>
            <a:off x="2787087" y="5371120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A5F9B7B-7F13-8E45-925C-C0EEF4E7838E}"/>
              </a:ext>
            </a:extLst>
          </p:cNvPr>
          <p:cNvCxnSpPr>
            <a:stCxn id="106" idx="3"/>
            <a:endCxn id="100" idx="1"/>
          </p:cNvCxnSpPr>
          <p:nvPr/>
        </p:nvCxnSpPr>
        <p:spPr>
          <a:xfrm flipV="1">
            <a:off x="3382123" y="5207282"/>
            <a:ext cx="132293" cy="302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295ABB6-4E12-A549-AA52-26B2FE9C8CA8}"/>
              </a:ext>
            </a:extLst>
          </p:cNvPr>
          <p:cNvCxnSpPr>
            <a:cxnSpLocks/>
            <a:stCxn id="106" idx="3"/>
            <a:endCxn id="99" idx="1"/>
          </p:cNvCxnSpPr>
          <p:nvPr/>
        </p:nvCxnSpPr>
        <p:spPr>
          <a:xfrm flipV="1">
            <a:off x="3382123" y="5041911"/>
            <a:ext cx="132154" cy="4677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7C1DA9-77DC-024F-BCB9-D9B97CC2BD49}"/>
              </a:ext>
            </a:extLst>
          </p:cNvPr>
          <p:cNvCxnSpPr>
            <a:cxnSpLocks/>
            <a:stCxn id="106" idx="3"/>
            <a:endCxn id="101" idx="1"/>
          </p:cNvCxnSpPr>
          <p:nvPr/>
        </p:nvCxnSpPr>
        <p:spPr>
          <a:xfrm>
            <a:off x="3382123" y="5509620"/>
            <a:ext cx="132154" cy="18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061B517-C3AC-A542-BB4D-DA40354EDB27}"/>
              </a:ext>
            </a:extLst>
          </p:cNvPr>
          <p:cNvSpPr txBox="1"/>
          <p:nvPr/>
        </p:nvSpPr>
        <p:spPr>
          <a:xfrm>
            <a:off x="523384" y="4532713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BC702BF2-B5CD-AD45-99EC-DCAF82A74F3D}"/>
              </a:ext>
            </a:extLst>
          </p:cNvPr>
          <p:cNvSpPr/>
          <p:nvPr/>
        </p:nvSpPr>
        <p:spPr>
          <a:xfrm>
            <a:off x="5017683" y="5459688"/>
            <a:ext cx="1181846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8A611C-7A45-4A49-8944-2F24214410A6}"/>
              </a:ext>
            </a:extLst>
          </p:cNvPr>
          <p:cNvSpPr txBox="1"/>
          <p:nvPr/>
        </p:nvSpPr>
        <p:spPr>
          <a:xfrm>
            <a:off x="5001838" y="5105611"/>
            <a:ext cx="124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One-side K-S test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B52AB2-68E6-CE40-A3C4-740F7B1F1FAC}"/>
              </a:ext>
            </a:extLst>
          </p:cNvPr>
          <p:cNvSpPr/>
          <p:nvPr/>
        </p:nvSpPr>
        <p:spPr>
          <a:xfrm>
            <a:off x="8088037" y="2828186"/>
            <a:ext cx="755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Calculate</a:t>
            </a:r>
          </a:p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DAF232-5D82-FC46-B071-78A43D82945F}"/>
              </a:ext>
            </a:extLst>
          </p:cNvPr>
          <p:cNvSpPr/>
          <p:nvPr/>
        </p:nvSpPr>
        <p:spPr>
          <a:xfrm>
            <a:off x="2119046" y="5012141"/>
            <a:ext cx="580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Rank</a:t>
            </a:r>
          </a:p>
          <a:p>
            <a:pPr algn="ctr"/>
            <a:r>
              <a:rPr lang="en-US" sz="1200" dirty="0"/>
              <a:t>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/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𝐺𝑒𝑛𝑒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𝑃𝑣𝑎𝑙𝑢𝑒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Picture 127">
            <a:extLst>
              <a:ext uri="{FF2B5EF4-FFF2-40B4-BE49-F238E27FC236}">
                <a16:creationId xmlns:a16="http://schemas.microsoft.com/office/drawing/2014/main" id="{1F26E5B2-E91B-0B48-A127-1B6E7B0559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3189" y="4983472"/>
            <a:ext cx="1596955" cy="1005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9" name="Right Arrow 128">
            <a:extLst>
              <a:ext uri="{FF2B5EF4-FFF2-40B4-BE49-F238E27FC236}">
                <a16:creationId xmlns:a16="http://schemas.microsoft.com/office/drawing/2014/main" id="{8175B4B2-E004-3E41-9D6D-DFE9D6595568}"/>
              </a:ext>
            </a:extLst>
          </p:cNvPr>
          <p:cNvSpPr/>
          <p:nvPr/>
        </p:nvSpPr>
        <p:spPr>
          <a:xfrm>
            <a:off x="8177426" y="5439471"/>
            <a:ext cx="869038" cy="1759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3205B3F-D5B9-5E45-827F-6F8AB467323D}"/>
              </a:ext>
            </a:extLst>
          </p:cNvPr>
          <p:cNvSpPr/>
          <p:nvPr/>
        </p:nvSpPr>
        <p:spPr>
          <a:xfrm>
            <a:off x="8168459" y="5659386"/>
            <a:ext cx="765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Generate</a:t>
            </a:r>
          </a:p>
          <a:p>
            <a:pPr algn="ctr"/>
            <a:r>
              <a:rPr lang="en-US" sz="1200" dirty="0"/>
              <a:t>report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E72F20A-B8AB-134E-901E-114787978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1018" y="4312057"/>
            <a:ext cx="1037301" cy="947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879A283A-24BB-7248-B4C3-149F84A05C0B}"/>
              </a:ext>
            </a:extLst>
          </p:cNvPr>
          <p:cNvSpPr/>
          <p:nvPr/>
        </p:nvSpPr>
        <p:spPr>
          <a:xfrm>
            <a:off x="8149311" y="4944895"/>
            <a:ext cx="821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each gene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58C7258-4168-2740-958E-975A499CEC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31703" y="5506949"/>
            <a:ext cx="1210332" cy="107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E47321E-8E90-164E-A2D8-F080923D5E09}"/>
              </a:ext>
            </a:extLst>
          </p:cNvPr>
          <p:cNvSpPr/>
          <p:nvPr/>
        </p:nvSpPr>
        <p:spPr>
          <a:xfrm>
            <a:off x="8774398" y="1365775"/>
            <a:ext cx="972556" cy="1575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A8A080-CBD0-2A4E-A1DE-4A335A054EB7}"/>
              </a:ext>
            </a:extLst>
          </p:cNvPr>
          <p:cNvSpPr/>
          <p:nvPr/>
        </p:nvSpPr>
        <p:spPr>
          <a:xfrm>
            <a:off x="8760032" y="877558"/>
            <a:ext cx="993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Expression &amp;</a:t>
            </a:r>
          </a:p>
          <a:p>
            <a:pPr algn="ctr"/>
            <a:r>
              <a:rPr lang="en-US" sz="1200" dirty="0"/>
              <a:t> Z-value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E9AAF72-48D1-E047-8766-5CEBB8BDB1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2822" y="799617"/>
            <a:ext cx="1363456" cy="117676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DE85114-820E-BC41-B722-AB966AAAF40F}"/>
              </a:ext>
            </a:extLst>
          </p:cNvPr>
          <p:cNvSpPr/>
          <p:nvPr/>
        </p:nvSpPr>
        <p:spPr>
          <a:xfrm>
            <a:off x="10077537" y="1980462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Gene1’s expression level</a:t>
            </a:r>
            <a:endParaRPr lang="en-US" sz="1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A352D30-7BBE-1341-BD01-FBD0B501E907}"/>
              </a:ext>
            </a:extLst>
          </p:cNvPr>
          <p:cNvSpPr/>
          <p:nvPr/>
        </p:nvSpPr>
        <p:spPr>
          <a:xfrm rot="16200000">
            <a:off x="9195178" y="1316820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Gene2’s expression level</a:t>
            </a:r>
            <a:endParaRPr lang="en-US" sz="1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56FB57F-3026-0745-AFE4-65422D7F4922}"/>
              </a:ext>
            </a:extLst>
          </p:cNvPr>
          <p:cNvSpPr/>
          <p:nvPr/>
        </p:nvSpPr>
        <p:spPr>
          <a:xfrm rot="16200000">
            <a:off x="11258200" y="1296179"/>
            <a:ext cx="703511" cy="1129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B3C9F42-4CDF-204D-BC58-BB4CE0AA1066}"/>
              </a:ext>
            </a:extLst>
          </p:cNvPr>
          <p:cNvSpPr txBox="1"/>
          <p:nvPr/>
        </p:nvSpPr>
        <p:spPr>
          <a:xfrm rot="5400000">
            <a:off x="11488980" y="1225114"/>
            <a:ext cx="7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Z-value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232A684-753B-1043-93DF-4D9F4F1DC68B}"/>
              </a:ext>
            </a:extLst>
          </p:cNvPr>
          <p:cNvSpPr/>
          <p:nvPr/>
        </p:nvSpPr>
        <p:spPr>
          <a:xfrm>
            <a:off x="11456475" y="739058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+2</a:t>
            </a:r>
            <a:endParaRPr lang="en-US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3CD1092-B5FA-7841-8317-305AD4673347}"/>
              </a:ext>
            </a:extLst>
          </p:cNvPr>
          <p:cNvSpPr/>
          <p:nvPr/>
        </p:nvSpPr>
        <p:spPr>
          <a:xfrm>
            <a:off x="11465795" y="1695947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-2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D47FD-522E-8C42-9988-C25333B5B1D7}"/>
              </a:ext>
            </a:extLst>
          </p:cNvPr>
          <p:cNvSpPr/>
          <p:nvPr/>
        </p:nvSpPr>
        <p:spPr>
          <a:xfrm>
            <a:off x="10196691" y="3549257"/>
            <a:ext cx="434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NAs</a:t>
            </a:r>
          </a:p>
        </p:txBody>
      </p:sp>
    </p:spTree>
    <p:extLst>
      <p:ext uri="{BB962C8B-B14F-4D97-AF65-F5344CB8AC3E}">
        <p14:creationId xmlns:p14="http://schemas.microsoft.com/office/powerpoint/2010/main" val="24632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DA50080F-8C5E-A948-A151-321F1E51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655" y="3108957"/>
            <a:ext cx="557725" cy="540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86B92B-354C-5D46-A0E0-E939B116F0A8}"/>
              </a:ext>
            </a:extLst>
          </p:cNvPr>
          <p:cNvSpPr txBox="1"/>
          <p:nvPr/>
        </p:nvSpPr>
        <p:spPr>
          <a:xfrm>
            <a:off x="543133" y="458191"/>
            <a:ext cx="18133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b="1" dirty="0"/>
              <a:t>Normalized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Expression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Matrix</a:t>
            </a:r>
            <a:r>
              <a:rPr lang="zh-Hans" altLang="en-US" sz="1000" b="1" dirty="0"/>
              <a:t> </a:t>
            </a:r>
            <a:endParaRPr lang="en-US" sz="1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135AE-75B6-F44B-853F-584AA7F73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29135"/>
              </p:ext>
            </p:extLst>
          </p:nvPr>
        </p:nvGraphicFramePr>
        <p:xfrm>
          <a:off x="716280" y="727286"/>
          <a:ext cx="14554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4041435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3906697508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111751141"/>
                    </a:ext>
                  </a:extLst>
                </a:gridCol>
              </a:tblGrid>
              <a:tr h="20944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Cell1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cell2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08383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55116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7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218AF1-4972-2040-882D-993D13A7F042}"/>
              </a:ext>
            </a:extLst>
          </p:cNvPr>
          <p:cNvSpPr txBox="1"/>
          <p:nvPr/>
        </p:nvSpPr>
        <p:spPr>
          <a:xfrm>
            <a:off x="3940195" y="458191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b="1" dirty="0"/>
              <a:t>Z-value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Matrix</a:t>
            </a:r>
            <a:endParaRPr lang="en-US" sz="1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292299-3D0E-BD48-A80D-55CEC4AA9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8849"/>
              </p:ext>
            </p:extLst>
          </p:nvPr>
        </p:nvGraphicFramePr>
        <p:xfrm>
          <a:off x="3720500" y="727640"/>
          <a:ext cx="14278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36">
                  <a:extLst>
                    <a:ext uri="{9D8B030D-6E8A-4147-A177-3AD203B41FA5}">
                      <a16:colId xmlns:a16="http://schemas.microsoft.com/office/drawing/2014/main" val="4041435"/>
                    </a:ext>
                  </a:extLst>
                </a:gridCol>
                <a:gridCol w="430440">
                  <a:extLst>
                    <a:ext uri="{9D8B030D-6E8A-4147-A177-3AD203B41FA5}">
                      <a16:colId xmlns:a16="http://schemas.microsoft.com/office/drawing/2014/main" val="3906697508"/>
                    </a:ext>
                  </a:extLst>
                </a:gridCol>
              </a:tblGrid>
              <a:tr h="20944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Cell1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08383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Gene1.And.Gene2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55116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72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53697-62E5-3D4C-A7F3-27BE5A44A7B6}"/>
                  </a:ext>
                </a:extLst>
              </p:cNvPr>
              <p:cNvSpPr txBox="1"/>
              <p:nvPr/>
            </p:nvSpPr>
            <p:spPr>
              <a:xfrm>
                <a:off x="2228022" y="1262705"/>
                <a:ext cx="1341099" cy="26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Hans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an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Han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altLang="zh-Han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𝑷𝑪𝑪</m:t>
                              </m:r>
                            </m:e>
                            <m:sub>
                              <m:r>
                                <a:rPr lang="en-US" altLang="zh-Han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ans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ans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" sz="800" b="1" i="1">
                                      <a:latin typeface="Cambria Math" panose="02040503050406030204" pitchFamily="18" charset="0"/>
                                    </a:rPr>
                                    <m:t>𝑷𝑪𝑪</m:t>
                                  </m:r>
                                </m:e>
                                <m:sub>
                                  <m:r>
                                    <a:rPr lang="en-US" altLang="zh-Hans" sz="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Hans" sz="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53697-62E5-3D4C-A7F3-27BE5A44A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22" y="1262705"/>
                <a:ext cx="1341099" cy="268215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B83C7A9-8287-AF41-ACAE-236A5E685C84}"/>
              </a:ext>
            </a:extLst>
          </p:cNvPr>
          <p:cNvGrpSpPr/>
          <p:nvPr/>
        </p:nvGrpSpPr>
        <p:grpSpPr>
          <a:xfrm>
            <a:off x="2433011" y="288258"/>
            <a:ext cx="1129809" cy="864865"/>
            <a:chOff x="2433011" y="288258"/>
            <a:chExt cx="1129809" cy="86486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BA7A7B1-9493-E747-8A43-0541C4B6A5FD}"/>
                </a:ext>
              </a:extLst>
            </p:cNvPr>
            <p:cNvGrpSpPr/>
            <p:nvPr/>
          </p:nvGrpSpPr>
          <p:grpSpPr>
            <a:xfrm>
              <a:off x="2433011" y="288258"/>
              <a:ext cx="965638" cy="864865"/>
              <a:chOff x="2433011" y="288258"/>
              <a:chExt cx="965638" cy="86486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48EE3D0-2264-4E49-BF89-C92B2CB7DF97}"/>
                  </a:ext>
                </a:extLst>
              </p:cNvPr>
              <p:cNvSpPr/>
              <p:nvPr/>
            </p:nvSpPr>
            <p:spPr>
              <a:xfrm>
                <a:off x="2760770" y="580248"/>
                <a:ext cx="119586" cy="117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2444B3-388F-264B-9CF2-99EF46EA0ED9}"/>
                  </a:ext>
                </a:extLst>
              </p:cNvPr>
              <p:cNvSpPr/>
              <p:nvPr/>
            </p:nvSpPr>
            <p:spPr>
              <a:xfrm>
                <a:off x="2987290" y="641432"/>
                <a:ext cx="119586" cy="117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771F0E0-D893-6A4F-A9A4-4F5009355177}"/>
                  </a:ext>
                </a:extLst>
              </p:cNvPr>
              <p:cNvSpPr/>
              <p:nvPr/>
            </p:nvSpPr>
            <p:spPr>
              <a:xfrm>
                <a:off x="2822263" y="809482"/>
                <a:ext cx="119586" cy="117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8C3B8B-8E86-524D-9553-B168A1CE3FB3}"/>
                  </a:ext>
                </a:extLst>
              </p:cNvPr>
              <p:cNvCxnSpPr>
                <a:stCxn id="11" idx="4"/>
                <a:endCxn id="13" idx="0"/>
              </p:cNvCxnSpPr>
              <p:nvPr/>
            </p:nvCxnSpPr>
            <p:spPr>
              <a:xfrm>
                <a:off x="2820563" y="697277"/>
                <a:ext cx="61492" cy="112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CDA6A0E-5162-AA41-AF57-8DDD68DDF29D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2924335" y="741323"/>
                <a:ext cx="80468" cy="85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F649D06-A35B-CB4E-98CC-4204918EC2CA}"/>
                  </a:ext>
                </a:extLst>
              </p:cNvPr>
              <p:cNvSpPr/>
              <p:nvPr/>
            </p:nvSpPr>
            <p:spPr>
              <a:xfrm>
                <a:off x="2536852" y="725457"/>
                <a:ext cx="119586" cy="117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7AC6819-ED54-2E4E-81A9-0ECBF8D0580C}"/>
                  </a:ext>
                </a:extLst>
              </p:cNvPr>
              <p:cNvSpPr/>
              <p:nvPr/>
            </p:nvSpPr>
            <p:spPr>
              <a:xfrm>
                <a:off x="2804750" y="1036094"/>
                <a:ext cx="119586" cy="117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EB0807-C827-6543-B369-4E80BD530F45}"/>
                  </a:ext>
                </a:extLst>
              </p:cNvPr>
              <p:cNvCxnSpPr>
                <a:stCxn id="17" idx="0"/>
                <a:endCxn id="13" idx="4"/>
              </p:cNvCxnSpPr>
              <p:nvPr/>
            </p:nvCxnSpPr>
            <p:spPr>
              <a:xfrm flipV="1">
                <a:off x="2864543" y="926512"/>
                <a:ext cx="17513" cy="109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AF684B9-63FA-484C-872A-F7EE20FA2467}"/>
                  </a:ext>
                </a:extLst>
              </p:cNvPr>
              <p:cNvCxnSpPr>
                <a:stCxn id="16" idx="7"/>
                <a:endCxn id="11" idx="3"/>
              </p:cNvCxnSpPr>
              <p:nvPr/>
            </p:nvCxnSpPr>
            <p:spPr>
              <a:xfrm flipV="1">
                <a:off x="2638925" y="680139"/>
                <a:ext cx="139359" cy="62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4249FA-2A39-A448-9BAD-71BA0C5B68E2}"/>
                  </a:ext>
                </a:extLst>
              </p:cNvPr>
              <p:cNvSpPr txBox="1"/>
              <p:nvPr/>
            </p:nvSpPr>
            <p:spPr>
              <a:xfrm>
                <a:off x="2433011" y="288258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1000" b="1" dirty="0"/>
                  <a:t>Gene</a:t>
                </a:r>
                <a:r>
                  <a:rPr lang="zh-Hans" altLang="en-US" sz="1000" b="1" dirty="0"/>
                  <a:t> </a:t>
                </a:r>
                <a:r>
                  <a:rPr lang="en-US" altLang="zh-Hans" sz="1000" b="1" dirty="0"/>
                  <a:t>Network</a:t>
                </a:r>
                <a:endParaRPr lang="en-US" sz="1000" b="1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39ACB1-A99E-2348-B9F2-DF10180A5588}"/>
                  </a:ext>
                </a:extLst>
              </p:cNvPr>
              <p:cNvSpPr/>
              <p:nvPr/>
            </p:nvSpPr>
            <p:spPr>
              <a:xfrm>
                <a:off x="2854910" y="832165"/>
                <a:ext cx="54373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Hans" sz="1000" b="1" dirty="0"/>
                  <a:t>Gene1</a:t>
                </a:r>
                <a:endParaRPr lang="en-US" sz="1000" b="1" dirty="0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21B030-F482-C543-A5EE-160AF211E1DB}"/>
                </a:ext>
              </a:extLst>
            </p:cNvPr>
            <p:cNvSpPr/>
            <p:nvPr/>
          </p:nvSpPr>
          <p:spPr>
            <a:xfrm>
              <a:off x="3036715" y="573631"/>
              <a:ext cx="52610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Hans" sz="1000" b="1" dirty="0"/>
                <a:t>Gene2</a:t>
              </a:r>
              <a:endParaRPr lang="en-US" sz="1000" b="1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5A796BF-5DAA-CC44-B9B9-CAC2A77B8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633" y="437800"/>
            <a:ext cx="1363456" cy="11767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071527-5BD1-F947-A319-0D0E894F974A}"/>
              </a:ext>
            </a:extLst>
          </p:cNvPr>
          <p:cNvSpPr/>
          <p:nvPr/>
        </p:nvSpPr>
        <p:spPr>
          <a:xfrm>
            <a:off x="5675348" y="1618645"/>
            <a:ext cx="14991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Gene1’s expression level</a:t>
            </a:r>
            <a:endParaRPr lang="en-US" sz="1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84083D-7464-494E-A1D1-8B9BAF01F7DA}"/>
              </a:ext>
            </a:extLst>
          </p:cNvPr>
          <p:cNvSpPr/>
          <p:nvPr/>
        </p:nvSpPr>
        <p:spPr>
          <a:xfrm rot="16200000">
            <a:off x="4777761" y="878803"/>
            <a:ext cx="14991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Gene2’s expression level</a:t>
            </a:r>
            <a:endParaRPr lang="en-US" sz="1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5DECBF-1691-2246-B53A-A524564A2B48}"/>
              </a:ext>
            </a:extLst>
          </p:cNvPr>
          <p:cNvSpPr/>
          <p:nvPr/>
        </p:nvSpPr>
        <p:spPr>
          <a:xfrm rot="16200000">
            <a:off x="6856011" y="934362"/>
            <a:ext cx="703511" cy="1129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9F65A-9D68-7E47-953F-3D9B9C84FE83}"/>
              </a:ext>
            </a:extLst>
          </p:cNvPr>
          <p:cNvSpPr txBox="1"/>
          <p:nvPr/>
        </p:nvSpPr>
        <p:spPr>
          <a:xfrm rot="5400000">
            <a:off x="7056311" y="878686"/>
            <a:ext cx="7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Z-value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3E3896-EEA7-A04A-BE5F-3607A15CD8D4}"/>
              </a:ext>
            </a:extLst>
          </p:cNvPr>
          <p:cNvSpPr/>
          <p:nvPr/>
        </p:nvSpPr>
        <p:spPr>
          <a:xfrm>
            <a:off x="7054286" y="377241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+2</a:t>
            </a:r>
            <a:endParaRPr lang="en-US" sz="1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918B9B-9C50-D64D-A370-550239FADBE1}"/>
              </a:ext>
            </a:extLst>
          </p:cNvPr>
          <p:cNvSpPr/>
          <p:nvPr/>
        </p:nvSpPr>
        <p:spPr>
          <a:xfrm>
            <a:off x="7063606" y="1334130"/>
            <a:ext cx="288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-2</a:t>
            </a:r>
            <a:endParaRPr lang="en-US" sz="1000" b="1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AF08F06-611B-C749-9F38-FF3546498E77}"/>
              </a:ext>
            </a:extLst>
          </p:cNvPr>
          <p:cNvSpPr/>
          <p:nvPr/>
        </p:nvSpPr>
        <p:spPr>
          <a:xfrm>
            <a:off x="2221350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2E23248-72E9-EC40-95F0-532195EE7365}"/>
              </a:ext>
            </a:extLst>
          </p:cNvPr>
          <p:cNvSpPr/>
          <p:nvPr/>
        </p:nvSpPr>
        <p:spPr>
          <a:xfrm>
            <a:off x="3486607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F917E4B-B4EF-8F4B-AE8D-588CEBE8A8E1}"/>
              </a:ext>
            </a:extLst>
          </p:cNvPr>
          <p:cNvSpPr/>
          <p:nvPr/>
        </p:nvSpPr>
        <p:spPr>
          <a:xfrm>
            <a:off x="5258535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B8683CD-0EB0-AF44-A50E-A2A23BADA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" y="2367431"/>
            <a:ext cx="1314138" cy="12337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B5D735-9AF8-9948-A159-67CC7CD97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5544" y="2367431"/>
            <a:ext cx="1314514" cy="1233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1F4982-F6E0-F04B-970B-12A83B90C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9423" y="2367431"/>
            <a:ext cx="1332998" cy="12337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0BF6CA-AB47-6246-BB41-3109DA5CB0F5}"/>
              </a:ext>
            </a:extLst>
          </p:cNvPr>
          <p:cNvSpPr/>
          <p:nvPr/>
        </p:nvSpPr>
        <p:spPr>
          <a:xfrm>
            <a:off x="657422" y="2078460"/>
            <a:ext cx="13095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Z-value Distribution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5F6D02-2646-7A4E-AC9E-50AA2FF1A4CB}"/>
              </a:ext>
            </a:extLst>
          </p:cNvPr>
          <p:cNvSpPr txBox="1"/>
          <p:nvPr/>
        </p:nvSpPr>
        <p:spPr>
          <a:xfrm>
            <a:off x="3486607" y="215236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Main-group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(64%)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0777B-31DD-0740-8A03-5698A2F733DE}"/>
              </a:ext>
            </a:extLst>
          </p:cNvPr>
          <p:cNvSpPr txBox="1"/>
          <p:nvPr/>
        </p:nvSpPr>
        <p:spPr>
          <a:xfrm>
            <a:off x="4462505" y="2462941"/>
            <a:ext cx="8002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The largest </a:t>
            </a:r>
          </a:p>
          <a:p>
            <a:pPr algn="ctr"/>
            <a:r>
              <a:rPr lang="en-US" sz="1000" b="1" dirty="0">
                <a:solidFill>
                  <a:srgbClr val="0070C0"/>
                </a:solidFill>
              </a:rPr>
              <a:t>sub-group </a:t>
            </a:r>
          </a:p>
          <a:p>
            <a:pPr algn="ctr"/>
            <a:r>
              <a:rPr lang="en-US" sz="1000" b="1" dirty="0">
                <a:solidFill>
                  <a:srgbClr val="0070C0"/>
                </a:solidFill>
              </a:rPr>
              <a:t>(LSG) (24%)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F72179-1315-4047-B1DB-31B2BEFF640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892328" y="2552470"/>
            <a:ext cx="47867" cy="3231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22D488-EA92-744C-9DC7-42482BCC09B0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323641" y="2739940"/>
            <a:ext cx="138864" cy="7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F8DDAF4-1DEE-5F4C-A575-A33550575482}"/>
              </a:ext>
            </a:extLst>
          </p:cNvPr>
          <p:cNvSpPr/>
          <p:nvPr/>
        </p:nvSpPr>
        <p:spPr>
          <a:xfrm>
            <a:off x="957002" y="4434557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6EA23E-C7AA-104C-A588-8329359589B1}"/>
              </a:ext>
            </a:extLst>
          </p:cNvPr>
          <p:cNvSpPr/>
          <p:nvPr/>
        </p:nvSpPr>
        <p:spPr>
          <a:xfrm>
            <a:off x="1288958" y="4527578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187CCA9-105F-5049-9C90-79082862D95D}"/>
              </a:ext>
            </a:extLst>
          </p:cNvPr>
          <p:cNvSpPr/>
          <p:nvPr/>
        </p:nvSpPr>
        <p:spPr>
          <a:xfrm>
            <a:off x="1047117" y="4783074"/>
            <a:ext cx="175248" cy="1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02FD77-A107-634E-B2DA-22A0594FE32F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>
            <a:off x="1044626" y="4612483"/>
            <a:ext cx="90115" cy="17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68A66F-8763-2142-B86B-DF8B8845A9BB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1196699" y="4679448"/>
            <a:ext cx="117923" cy="12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E348380-FD6E-9748-85F3-CCC3CE5010DA}"/>
              </a:ext>
            </a:extLst>
          </p:cNvPr>
          <p:cNvSpPr/>
          <p:nvPr/>
        </p:nvSpPr>
        <p:spPr>
          <a:xfrm>
            <a:off x="1021452" y="5127605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97499C-CD9E-B94F-8762-D5B3646A09CD}"/>
              </a:ext>
            </a:extLst>
          </p:cNvPr>
          <p:cNvCxnSpPr>
            <a:stCxn id="57" idx="0"/>
            <a:endCxn id="54" idx="4"/>
          </p:cNvCxnSpPr>
          <p:nvPr/>
        </p:nvCxnSpPr>
        <p:spPr>
          <a:xfrm flipV="1">
            <a:off x="1109076" y="4961001"/>
            <a:ext cx="25665" cy="16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4ECF291-26DD-E748-9E60-8BC2F8EB1D22}"/>
              </a:ext>
            </a:extLst>
          </p:cNvPr>
          <p:cNvSpPr/>
          <p:nvPr/>
        </p:nvSpPr>
        <p:spPr>
          <a:xfrm>
            <a:off x="592504" y="4782539"/>
            <a:ext cx="571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>
                <a:solidFill>
                  <a:srgbClr val="FF0000"/>
                </a:solidFill>
              </a:rPr>
              <a:t>Gene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1D914B-B301-894B-8148-A51630ADF632}"/>
              </a:ext>
            </a:extLst>
          </p:cNvPr>
          <p:cNvSpPr/>
          <p:nvPr/>
        </p:nvSpPr>
        <p:spPr>
          <a:xfrm>
            <a:off x="1183988" y="4657024"/>
            <a:ext cx="550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Score1</a:t>
            </a:r>
            <a:endParaRPr lang="en-US" sz="1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8697C9-F70A-AC43-BA5A-2234DFD855DC}"/>
              </a:ext>
            </a:extLst>
          </p:cNvPr>
          <p:cNvSpPr/>
          <p:nvPr/>
        </p:nvSpPr>
        <p:spPr>
          <a:xfrm>
            <a:off x="561970" y="4562911"/>
            <a:ext cx="6068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Score2</a:t>
            </a:r>
            <a:endParaRPr lang="en-US" sz="10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DC0BC1-6257-3B47-B2B6-6A526D9A3A0C}"/>
              </a:ext>
            </a:extLst>
          </p:cNvPr>
          <p:cNvSpPr/>
          <p:nvPr/>
        </p:nvSpPr>
        <p:spPr>
          <a:xfrm>
            <a:off x="1031382" y="4921192"/>
            <a:ext cx="566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Score3</a:t>
            </a:r>
            <a:endParaRPr 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6D61BF-398E-974A-80CA-684A970C4376}"/>
              </a:ext>
            </a:extLst>
          </p:cNvPr>
          <p:cNvSpPr txBox="1"/>
          <p:nvPr/>
        </p:nvSpPr>
        <p:spPr>
          <a:xfrm>
            <a:off x="677884" y="4142348"/>
            <a:ext cx="112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000" b="1" dirty="0"/>
              <a:t>Gene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Network</a:t>
            </a:r>
            <a:endParaRPr lang="en-US" sz="10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4B73CF-049B-FB41-AAA0-37CA0928E3F0}"/>
              </a:ext>
            </a:extLst>
          </p:cNvPr>
          <p:cNvSpPr/>
          <p:nvPr/>
        </p:nvSpPr>
        <p:spPr>
          <a:xfrm>
            <a:off x="3134679" y="4234991"/>
            <a:ext cx="208108" cy="1275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88328A-0236-5745-9CCC-691744A3364E}"/>
              </a:ext>
            </a:extLst>
          </p:cNvPr>
          <p:cNvCxnSpPr>
            <a:cxnSpLocks/>
          </p:cNvCxnSpPr>
          <p:nvPr/>
        </p:nvCxnSpPr>
        <p:spPr>
          <a:xfrm>
            <a:off x="3134678" y="4418815"/>
            <a:ext cx="2081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5ABDE5-42E2-CC43-BB7B-77EE62689D19}"/>
              </a:ext>
            </a:extLst>
          </p:cNvPr>
          <p:cNvCxnSpPr>
            <a:cxnSpLocks/>
          </p:cNvCxnSpPr>
          <p:nvPr/>
        </p:nvCxnSpPr>
        <p:spPr>
          <a:xfrm>
            <a:off x="3134677" y="4574329"/>
            <a:ext cx="2081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61C53D-2DE4-CE4B-B2E6-7D710C5EDFEE}"/>
              </a:ext>
            </a:extLst>
          </p:cNvPr>
          <p:cNvCxnSpPr>
            <a:cxnSpLocks/>
          </p:cNvCxnSpPr>
          <p:nvPr/>
        </p:nvCxnSpPr>
        <p:spPr>
          <a:xfrm>
            <a:off x="3134677" y="5054481"/>
            <a:ext cx="2081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A69C02D-90C6-AD4C-9957-38D20C60A479}"/>
              </a:ext>
            </a:extLst>
          </p:cNvPr>
          <p:cNvSpPr/>
          <p:nvPr/>
        </p:nvSpPr>
        <p:spPr>
          <a:xfrm>
            <a:off x="2574923" y="4274629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Score1</a:t>
            </a:r>
            <a:endParaRPr lang="en-US" sz="1000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4B1ADE-4929-B648-92FA-13A68F9C21C6}"/>
              </a:ext>
            </a:extLst>
          </p:cNvPr>
          <p:cNvSpPr/>
          <p:nvPr/>
        </p:nvSpPr>
        <p:spPr>
          <a:xfrm>
            <a:off x="2575061" y="4440000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Score2</a:t>
            </a:r>
            <a:endParaRPr lang="en-US" sz="10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5EBED6-A8B2-5644-81D8-98E51E08173B}"/>
              </a:ext>
            </a:extLst>
          </p:cNvPr>
          <p:cNvSpPr/>
          <p:nvPr/>
        </p:nvSpPr>
        <p:spPr>
          <a:xfrm>
            <a:off x="2574922" y="4930561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Score3</a:t>
            </a:r>
            <a:endParaRPr lang="en-US" sz="1000" b="1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00472FDB-4A05-F146-A5F6-E96352F15306}"/>
              </a:ext>
            </a:extLst>
          </p:cNvPr>
          <p:cNvSpPr/>
          <p:nvPr/>
        </p:nvSpPr>
        <p:spPr>
          <a:xfrm rot="10800000">
            <a:off x="3448494" y="4230403"/>
            <a:ext cx="108509" cy="1279814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F41E34-6838-4141-BE27-D3A9B6EB5E8C}"/>
              </a:ext>
            </a:extLst>
          </p:cNvPr>
          <p:cNvSpPr/>
          <p:nvPr/>
        </p:nvSpPr>
        <p:spPr>
          <a:xfrm>
            <a:off x="2028414" y="4611646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Gene</a:t>
            </a:r>
            <a:endParaRPr lang="en-US" sz="10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21FF59-2AFB-C541-840E-AD3A988605A6}"/>
              </a:ext>
            </a:extLst>
          </p:cNvPr>
          <p:cNvCxnSpPr>
            <a:stCxn id="73" idx="3"/>
            <a:endCxn id="70" idx="1"/>
          </p:cNvCxnSpPr>
          <p:nvPr/>
        </p:nvCxnSpPr>
        <p:spPr>
          <a:xfrm flipV="1">
            <a:off x="2488796" y="4563111"/>
            <a:ext cx="86265" cy="171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E4A5CB7-5415-B744-93A0-0A91C96D6D1D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2488796" y="4397740"/>
            <a:ext cx="86127" cy="33701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C81BFDB-F9C7-814F-B346-5CC27E281A08}"/>
              </a:ext>
            </a:extLst>
          </p:cNvPr>
          <p:cNvCxnSpPr>
            <a:cxnSpLocks/>
            <a:stCxn id="73" idx="3"/>
            <a:endCxn id="71" idx="1"/>
          </p:cNvCxnSpPr>
          <p:nvPr/>
        </p:nvCxnSpPr>
        <p:spPr>
          <a:xfrm>
            <a:off x="2488796" y="4734757"/>
            <a:ext cx="86126" cy="31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Arrow 79">
            <a:extLst>
              <a:ext uri="{FF2B5EF4-FFF2-40B4-BE49-F238E27FC236}">
                <a16:creationId xmlns:a16="http://schemas.microsoft.com/office/drawing/2014/main" id="{D30861C1-347C-384C-8FEE-6FC57FBB3566}"/>
              </a:ext>
            </a:extLst>
          </p:cNvPr>
          <p:cNvSpPr/>
          <p:nvPr/>
        </p:nvSpPr>
        <p:spPr>
          <a:xfrm>
            <a:off x="1811718" y="4655008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DDA565-BD42-CC45-8DCB-6CE0266ECD1A}"/>
                  </a:ext>
                </a:extLst>
              </p:cNvPr>
              <p:cNvSpPr txBox="1"/>
              <p:nvPr/>
            </p:nvSpPr>
            <p:spPr>
              <a:xfrm>
                <a:off x="5814979" y="3233155"/>
                <a:ext cx="1589346" cy="292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1000" b="1" i="1" smtClean="0">
                          <a:latin typeface="Cambria Math" panose="02040503050406030204" pitchFamily="18" charset="0"/>
                        </a:rPr>
                        <m:t>𝑬𝒅𝒈𝒆</m:t>
                      </m:r>
                      <m:r>
                        <a:rPr lang="zh-Hans" alt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Hans" alt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𝑳𝑺𝑮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𝑨𝒍𝒍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𝒄𝒆𝒍𝒍𝒔</m:t>
                          </m:r>
                        </m:den>
                      </m:f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DDA565-BD42-CC45-8DCB-6CE0266E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79" y="3233155"/>
                <a:ext cx="1589346" cy="292324"/>
              </a:xfrm>
              <a:prstGeom prst="rect">
                <a:avLst/>
              </a:prstGeom>
              <a:blipFill>
                <a:blip r:embed="rId9"/>
                <a:stretch>
                  <a:fillRect l="-1587" t="-8333" r="-7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3657B3BA-03E1-644B-8EBE-01D801B2519A}"/>
              </a:ext>
            </a:extLst>
          </p:cNvPr>
          <p:cNvSpPr txBox="1"/>
          <p:nvPr/>
        </p:nvSpPr>
        <p:spPr>
          <a:xfrm>
            <a:off x="2265016" y="395568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One-side K-S test</a:t>
            </a: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8CDBB540-2737-4E45-9358-206714D6C557}"/>
              </a:ext>
            </a:extLst>
          </p:cNvPr>
          <p:cNvSpPr/>
          <p:nvPr/>
        </p:nvSpPr>
        <p:spPr>
          <a:xfrm>
            <a:off x="3754109" y="4657024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330F6F3B-534D-2440-B894-799B39AFBDF9}"/>
              </a:ext>
            </a:extLst>
          </p:cNvPr>
          <p:cNvSpPr/>
          <p:nvPr/>
        </p:nvSpPr>
        <p:spPr>
          <a:xfrm>
            <a:off x="4977318" y="3300677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A3273C-261E-6949-A981-B74660368671}"/>
              </a:ext>
            </a:extLst>
          </p:cNvPr>
          <p:cNvSpPr txBox="1"/>
          <p:nvPr/>
        </p:nvSpPr>
        <p:spPr>
          <a:xfrm>
            <a:off x="5236796" y="2901818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LSG (3%)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52E6C8-CC08-BA49-B29B-1FE7FD1201C6}"/>
              </a:ext>
            </a:extLst>
          </p:cNvPr>
          <p:cNvSpPr/>
          <p:nvPr/>
        </p:nvSpPr>
        <p:spPr>
          <a:xfrm>
            <a:off x="5232151" y="3323806"/>
            <a:ext cx="356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NAs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F4F9381-0459-3245-891B-8E49409D87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2533" y="4557162"/>
            <a:ext cx="1361402" cy="8571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B12A3C0-9461-B241-8385-AA9BE47C57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5896" y="4461067"/>
            <a:ext cx="1112786" cy="1016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1FCF260-C6F7-DB48-969F-F2A976F41E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0935" y="3923712"/>
            <a:ext cx="1406819" cy="1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4BFA9E57-FA67-9443-868E-7E9A1C1D2686}"/>
              </a:ext>
            </a:extLst>
          </p:cNvPr>
          <p:cNvSpPr/>
          <p:nvPr/>
        </p:nvSpPr>
        <p:spPr>
          <a:xfrm>
            <a:off x="3852278" y="4108143"/>
            <a:ext cx="11941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Generate</a:t>
            </a:r>
            <a:r>
              <a:rPr lang="zh-Hans" altLang="en-US" sz="1000" b="1" dirty="0"/>
              <a:t> </a:t>
            </a:r>
            <a:r>
              <a:rPr lang="en-US" sz="1000" b="1" dirty="0"/>
              <a:t>report</a:t>
            </a:r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46D8208F-4F30-4843-8F1E-5F5F044E92FE}"/>
              </a:ext>
            </a:extLst>
          </p:cNvPr>
          <p:cNvSpPr/>
          <p:nvPr/>
        </p:nvSpPr>
        <p:spPr>
          <a:xfrm>
            <a:off x="5307422" y="2457935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36B83B5-361B-5948-B106-3032C1E3F8B4}"/>
              </a:ext>
            </a:extLst>
          </p:cNvPr>
          <p:cNvSpPr txBox="1"/>
          <p:nvPr/>
        </p:nvSpPr>
        <p:spPr>
          <a:xfrm>
            <a:off x="366642" y="10547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ACFF8C-5247-F047-9324-FA8B76950BFD}"/>
              </a:ext>
            </a:extLst>
          </p:cNvPr>
          <p:cNvSpPr txBox="1"/>
          <p:nvPr/>
        </p:nvSpPr>
        <p:spPr>
          <a:xfrm>
            <a:off x="366642" y="16027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12DDA3F-0060-7C42-8FC7-C71D1A897496}"/>
              </a:ext>
            </a:extLst>
          </p:cNvPr>
          <p:cNvSpPr txBox="1"/>
          <p:nvPr/>
        </p:nvSpPr>
        <p:spPr>
          <a:xfrm>
            <a:off x="366642" y="376079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6FCD838-5522-F64D-863A-59C97EA742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7256" y="2062665"/>
            <a:ext cx="1260005" cy="994376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7658D76-6E67-AA4A-B87B-36970D25B738}"/>
              </a:ext>
            </a:extLst>
          </p:cNvPr>
          <p:cNvSpPr txBox="1"/>
          <p:nvPr/>
        </p:nvSpPr>
        <p:spPr>
          <a:xfrm>
            <a:off x="5389138" y="234471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ans" sz="1000" b="1" dirty="0"/>
              <a:t>Get cells in </a:t>
            </a:r>
          </a:p>
          <a:p>
            <a:pPr algn="ctr"/>
            <a:r>
              <a:rPr lang="en-US" altLang="zh-Hans" sz="1000" b="1" dirty="0"/>
              <a:t>each group</a:t>
            </a:r>
            <a:endParaRPr lang="en-US" sz="1000" b="1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E54138A-3F80-4749-A853-3DF5B0EF7D59}"/>
              </a:ext>
            </a:extLst>
          </p:cNvPr>
          <p:cNvCxnSpPr/>
          <p:nvPr/>
        </p:nvCxnSpPr>
        <p:spPr>
          <a:xfrm>
            <a:off x="8055402" y="0"/>
            <a:ext cx="0" cy="649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F07D597-8983-BF44-BFFF-01473938B4FC}"/>
              </a:ext>
            </a:extLst>
          </p:cNvPr>
          <p:cNvGrpSpPr/>
          <p:nvPr/>
        </p:nvGrpSpPr>
        <p:grpSpPr>
          <a:xfrm>
            <a:off x="663193" y="1853986"/>
            <a:ext cx="1334911" cy="257922"/>
            <a:chOff x="652689" y="1761871"/>
            <a:chExt cx="1334911" cy="25792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D6C8F9C-C40B-9445-8793-3E065F46F5EF}"/>
                </a:ext>
              </a:extLst>
            </p:cNvPr>
            <p:cNvSpPr/>
            <p:nvPr/>
          </p:nvSpPr>
          <p:spPr>
            <a:xfrm>
              <a:off x="1132057" y="1827155"/>
              <a:ext cx="119586" cy="117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8A4CCA-3C21-5940-9633-7FBF9D735F41}"/>
                </a:ext>
              </a:extLst>
            </p:cNvPr>
            <p:cNvSpPr/>
            <p:nvPr/>
          </p:nvSpPr>
          <p:spPr>
            <a:xfrm>
              <a:off x="1371241" y="1827155"/>
              <a:ext cx="119586" cy="117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5245042-A771-C04E-85B8-FD478205B0E5}"/>
                </a:ext>
              </a:extLst>
            </p:cNvPr>
            <p:cNvCxnSpPr>
              <a:stCxn id="88" idx="6"/>
              <a:endCxn id="91" idx="2"/>
            </p:cNvCxnSpPr>
            <p:nvPr/>
          </p:nvCxnSpPr>
          <p:spPr>
            <a:xfrm>
              <a:off x="1251643" y="1885670"/>
              <a:ext cx="119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110016-3712-934E-9744-9321E79F45B1}"/>
                </a:ext>
              </a:extLst>
            </p:cNvPr>
            <p:cNvSpPr/>
            <p:nvPr/>
          </p:nvSpPr>
          <p:spPr>
            <a:xfrm>
              <a:off x="652689" y="1765877"/>
              <a:ext cx="5437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Hans" sz="1000" b="1" dirty="0"/>
                <a:t>Gene1</a:t>
              </a:r>
              <a:endParaRPr lang="en-US" sz="1000" b="1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9DE38A-3EE4-D349-9503-44B240F11E90}"/>
                </a:ext>
              </a:extLst>
            </p:cNvPr>
            <p:cNvSpPr/>
            <p:nvPr/>
          </p:nvSpPr>
          <p:spPr>
            <a:xfrm>
              <a:off x="1443861" y="1761871"/>
              <a:ext cx="5437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Hans" sz="1000" b="1" dirty="0"/>
                <a:t>Gene2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2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237</Words>
  <Application>Microsoft Macintosh PowerPoint</Application>
  <PresentationFormat>Widescreen</PresentationFormat>
  <Paragraphs>132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178</cp:revision>
  <dcterms:created xsi:type="dcterms:W3CDTF">2018-06-14T20:03:50Z</dcterms:created>
  <dcterms:modified xsi:type="dcterms:W3CDTF">2018-06-15T16:32:33Z</dcterms:modified>
</cp:coreProperties>
</file>