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92" r:id="rId4"/>
    <p:sldId id="260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0" r:id="rId14"/>
    <p:sldId id="302" r:id="rId15"/>
    <p:sldId id="303" r:id="rId16"/>
    <p:sldId id="304" r:id="rId17"/>
    <p:sldId id="305" r:id="rId18"/>
    <p:sldId id="306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5" autoAdjust="0"/>
    <p:restoredTop sz="94660"/>
  </p:normalViewPr>
  <p:slideViewPr>
    <p:cSldViewPr snapToGrid="0">
      <p:cViewPr>
        <p:scale>
          <a:sx n="50" d="100"/>
          <a:sy n="50" d="100"/>
        </p:scale>
        <p:origin x="336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60-18AB-4934-BB0B-091077C3913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E1C2-6961-4872-B4DF-0F16DF77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FA7D-E0F8-42F2-B82E-9EE46E47761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732915/why-did-java-9-introduce-the-jmod-file-format" TargetMode="External"/><Relationship Id="rId2" Type="http://schemas.openxmlformats.org/officeDocument/2006/relationships/hyperlink" Target="https://gluonhq.com/products/javafx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painting-140037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javafx/get-started-tutorial/jfx-overview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 (Page 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374" y="3602038"/>
            <a:ext cx="9144000" cy="1655762"/>
          </a:xfrm>
        </p:spPr>
        <p:txBody>
          <a:bodyPr/>
          <a:lstStyle/>
          <a:p>
            <a:r>
              <a:rPr lang="en-US" dirty="0" smtClean="0"/>
              <a:t>JUMP June 2019</a:t>
            </a:r>
          </a:p>
          <a:p>
            <a:pPr algn="r"/>
            <a:r>
              <a:rPr lang="en-US" dirty="0" smtClean="0"/>
              <a:t>Draft: 07/24/2019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The Application Class and the Life-cycle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609053" cy="4351338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 JavaFX application must be a subclass of the </a:t>
            </a:r>
            <a:r>
              <a:rPr lang="en-US" sz="3200" b="1" dirty="0"/>
              <a:t>Application</a:t>
            </a:r>
            <a:r>
              <a:rPr lang="en-US" sz="3200" dirty="0"/>
              <a:t> class, which is packaged in </a:t>
            </a:r>
            <a:r>
              <a:rPr lang="en-US" sz="3200" b="1" dirty="0" err="1"/>
              <a:t>javafx.application</a:t>
            </a:r>
            <a:r>
              <a:rPr lang="en-US" sz="3200" dirty="0"/>
              <a:t>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Your application class will extend </a:t>
            </a:r>
            <a:r>
              <a:rPr lang="en-US" sz="3200" b="1" dirty="0"/>
              <a:t>Application</a:t>
            </a:r>
            <a:r>
              <a:rPr lang="en-US" sz="3200" dirty="0"/>
              <a:t>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The Application class defines </a:t>
            </a:r>
            <a:r>
              <a:rPr lang="en-US" sz="3200" b="1" dirty="0"/>
              <a:t>three life-cycle methods</a:t>
            </a:r>
            <a:r>
              <a:rPr lang="en-US" sz="3200" dirty="0"/>
              <a:t> that your application can override</a:t>
            </a:r>
            <a:r>
              <a:rPr lang="en-US" sz="3200" dirty="0" smtClean="0"/>
              <a:t>.</a:t>
            </a:r>
            <a:endParaRPr lang="en-US" sz="3200" dirty="0"/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These are called </a:t>
            </a:r>
            <a:r>
              <a:rPr lang="en-US" sz="3200" b="1" dirty="0" err="1"/>
              <a:t>init</a:t>
            </a:r>
            <a:r>
              <a:rPr lang="en-US" sz="3200" b="1" dirty="0"/>
              <a:t>( )</a:t>
            </a:r>
            <a:r>
              <a:rPr lang="en-US" sz="3200" dirty="0"/>
              <a:t>, </a:t>
            </a:r>
            <a:r>
              <a:rPr lang="en-US" sz="3200" b="1" dirty="0"/>
              <a:t>start( )</a:t>
            </a:r>
            <a:r>
              <a:rPr lang="en-US" sz="3200" dirty="0"/>
              <a:t>, and </a:t>
            </a:r>
            <a:r>
              <a:rPr lang="en-US" sz="3200" b="1" dirty="0"/>
              <a:t>stop( )</a:t>
            </a:r>
            <a:r>
              <a:rPr lang="en-US" sz="3200" dirty="0"/>
              <a:t>, and they are called in the order presented.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4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Launching a JavaFX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609053" cy="4351338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start a free-standing JavaFX application, you must call the launch( ) method defined by Application. </a:t>
            </a:r>
          </a:p>
          <a:p>
            <a:pPr lvl="1" defTabSz="36576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launch(String …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Here, </a:t>
            </a:r>
            <a:r>
              <a:rPr lang="en-US" b="1" dirty="0" err="1"/>
              <a:t>args</a:t>
            </a:r>
            <a:r>
              <a:rPr lang="en-US" dirty="0"/>
              <a:t> is a possibly empty list of strings that typically specify command-line arguments.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called, </a:t>
            </a:r>
            <a:r>
              <a:rPr lang="en-US" b="1" dirty="0"/>
              <a:t>launch( )</a:t>
            </a:r>
            <a:r>
              <a:rPr lang="en-US" dirty="0"/>
              <a:t> causes the application to be constructed, followed by calls to </a:t>
            </a:r>
            <a:r>
              <a:rPr lang="en-US" b="1" dirty="0" err="1"/>
              <a:t>init</a:t>
            </a:r>
            <a:r>
              <a:rPr lang="en-US" b="1" dirty="0"/>
              <a:t>( )</a:t>
            </a:r>
            <a:r>
              <a:rPr lang="en-US" dirty="0"/>
              <a:t> and </a:t>
            </a:r>
            <a:r>
              <a:rPr lang="en-US" b="1" dirty="0"/>
              <a:t>start( )</a:t>
            </a:r>
            <a:r>
              <a:rPr lang="en-US" dirty="0"/>
              <a:t>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/>
              <a:t>launch( )</a:t>
            </a:r>
            <a:r>
              <a:rPr lang="en-US" dirty="0"/>
              <a:t> method will not return until after the application has terminated.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launch</a:t>
            </a:r>
            <a:r>
              <a:rPr lang="en-US" b="1" dirty="0"/>
              <a:t>( )</a:t>
            </a:r>
            <a:r>
              <a:rPr lang="en-US" dirty="0"/>
              <a:t> </a:t>
            </a:r>
            <a:r>
              <a:rPr lang="en-US" dirty="0" smtClean="0"/>
              <a:t>method starts </a:t>
            </a:r>
            <a:r>
              <a:rPr lang="en-US" dirty="0"/>
              <a:t>the subclass of </a:t>
            </a:r>
            <a:r>
              <a:rPr lang="en-US" b="1" dirty="0"/>
              <a:t>Application</a:t>
            </a:r>
            <a:r>
              <a:rPr lang="en-US" dirty="0"/>
              <a:t> from which </a:t>
            </a:r>
            <a:r>
              <a:rPr lang="en-US" b="1" dirty="0"/>
              <a:t>launch( )</a:t>
            </a:r>
            <a:r>
              <a:rPr lang="en-US" dirty="0"/>
              <a:t> is called.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STS and JavaFX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29" y="1730294"/>
            <a:ext cx="5374965" cy="1404606"/>
          </a:xfrm>
        </p:spPr>
        <p:txBody>
          <a:bodyPr>
            <a:noAutofit/>
          </a:bodyPr>
          <a:lstStyle/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Link </a:t>
            </a:r>
            <a:r>
              <a:rPr lang="en-US" sz="1400" dirty="0"/>
              <a:t>to SDKs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gluonhq.com/products/javafx/</a:t>
            </a:r>
            <a:endParaRPr lang="en-US" sz="1400" dirty="0" smtClean="0"/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Download </a:t>
            </a:r>
            <a:r>
              <a:rPr lang="en-US" sz="1400" dirty="0"/>
              <a:t>Java FX (SDK) version 11.0.2 (public </a:t>
            </a:r>
            <a:r>
              <a:rPr lang="en-US" sz="1400" dirty="0" smtClean="0"/>
              <a:t>version)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Unzip </a:t>
            </a:r>
            <a:r>
              <a:rPr lang="en-US" sz="1400" dirty="0"/>
              <a:t>the SDK somewhere you can refer to (notice it will have a javafx-sdk-11.0.2\lib </a:t>
            </a:r>
            <a:r>
              <a:rPr lang="en-US" sz="1400" dirty="0" smtClean="0"/>
              <a:t>folder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There </a:t>
            </a:r>
            <a:r>
              <a:rPr lang="en-US" sz="1400" dirty="0"/>
              <a:t>are several versions depending on OS.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/>
              <a:t>do not download </a:t>
            </a:r>
            <a:r>
              <a:rPr lang="en-US" sz="1400" dirty="0" err="1" smtClean="0"/>
              <a:t>jmods</a:t>
            </a:r>
            <a:r>
              <a:rPr lang="en-US" sz="1400" dirty="0" smtClean="0"/>
              <a:t>)*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400567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 Download Link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79412" y="1400567"/>
            <a:ext cx="4966247" cy="2101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57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smtClean="0"/>
              <a:t>2) When ready to use it in any given project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Create a Java Project (STS)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Right-click on project (access Properties)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Locate Java Build Path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Click the Libraries tab, Select the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 folder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Click Add external JARs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Locate the javafx-sdk-11.0.2\lib folder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add all JARs from the lib folder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Apply and Close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9139" y="6451540"/>
            <a:ext cx="11003709" cy="260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57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i="1" dirty="0" smtClean="0"/>
              <a:t>*For those curious about </a:t>
            </a:r>
            <a:r>
              <a:rPr lang="en-US" sz="1400" b="1" i="1" dirty="0" err="1" smtClean="0"/>
              <a:t>jmods</a:t>
            </a:r>
            <a:r>
              <a:rPr lang="en-US" sz="1400" b="1" i="1" dirty="0" smtClean="0"/>
              <a:t> file format: </a:t>
            </a:r>
            <a:r>
              <a:rPr lang="en-US" sz="1400" b="1" i="1" dirty="0" smtClean="0">
                <a:hlinkClick r:id="rId3"/>
              </a:rPr>
              <a:t>https://stackoverflow.com/questions/44732915/why-did-java-9-introduce-the-jmod-file-format</a:t>
            </a:r>
            <a:endParaRPr lang="en-US" sz="1400" b="1" i="1" dirty="0" smtClean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i="1" dirty="0" smtClean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9574" y="3178018"/>
            <a:ext cx="4826416" cy="1321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57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smtClean="0"/>
              <a:t>3) Run Configurations - Arguments - VM Options for STS in Windows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--module-path "C:\Program Files\Java\javafx-sdk-11.0.2\lib" --add-modules=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javafx.controls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29" y="4499901"/>
            <a:ext cx="4048960" cy="1793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990" y="3637981"/>
            <a:ext cx="6360217" cy="26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493050" y="2869142"/>
            <a:ext cx="5686783" cy="2953688"/>
          </a:xfrm>
          <a:prstGeom prst="round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0135" y="1365963"/>
            <a:ext cx="659920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extends Application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launch(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method called first.");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start(Stage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("start() method called second.");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btn.setText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("Say 'Hello World'");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btn.setOnAction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handle(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StackPane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root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StackPane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root.getChildren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Scene(root, 300, 250));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stop()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("stop() method called last when app is closed.");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27432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“Hello World” JavaFX Style!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34" y="1394438"/>
            <a:ext cx="2888411" cy="381590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Launch() from Application</a:t>
            </a:r>
            <a:endParaRPr lang="en-US" sz="1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2739" y="6275118"/>
            <a:ext cx="526554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“</a:t>
            </a:r>
            <a:r>
              <a:rPr lang="en-US" sz="2400" b="1" dirty="0" err="1" smtClean="0"/>
              <a:t>BasicJavaFXDemo</a:t>
            </a:r>
            <a:r>
              <a:rPr lang="en-US" sz="2400" b="1" dirty="0" smtClean="0"/>
              <a:t>”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952891" y="1394438"/>
            <a:ext cx="1716656" cy="19079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32771" y="1447166"/>
            <a:ext cx="2398945" cy="24352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0" y="1719163"/>
            <a:ext cx="1150189" cy="19079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77134" y="1735469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Method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() 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632771" y="1788197"/>
            <a:ext cx="2398945" cy="2435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53418" y="2257493"/>
            <a:ext cx="4581027" cy="52883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77134" y="2076500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Method start() </a:t>
            </a:r>
            <a:endParaRPr lang="en-US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632771" y="2129228"/>
            <a:ext cx="2398945" cy="243522"/>
          </a:xfrm>
          <a:prstGeom prst="round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377134" y="2404742"/>
            <a:ext cx="2745877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Method stop() when window is closed</a:t>
            </a:r>
            <a:endParaRPr lang="en-US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632771" y="2457469"/>
            <a:ext cx="2398945" cy="518643"/>
          </a:xfrm>
          <a:prstGeom prst="roundRect">
            <a:avLst/>
          </a:prstGeom>
          <a:solidFill>
            <a:schemeClr val="accent2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53418" y="5889956"/>
            <a:ext cx="6047518" cy="613419"/>
          </a:xfrm>
          <a:prstGeom prst="roundRect">
            <a:avLst/>
          </a:prstGeom>
          <a:solidFill>
            <a:schemeClr val="accent2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29540" y="3176435"/>
            <a:ext cx="31863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javafx.scene.control.Button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javafx.event.EventHandler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javafx.event.ActionEvent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javafx.scene.layout.StackPane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049768" y="1686982"/>
            <a:ext cx="631984" cy="15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34309" y="3109309"/>
            <a:ext cx="860943" cy="35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58240" y="3636414"/>
            <a:ext cx="1090370" cy="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30926" y="3924357"/>
            <a:ext cx="1574496" cy="23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90513" y="4204953"/>
            <a:ext cx="1368845" cy="76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99834" y="4356138"/>
            <a:ext cx="2122226" cy="99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735374" y="3760902"/>
            <a:ext cx="1273335" cy="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8678" y="5064331"/>
            <a:ext cx="4553038" cy="95410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 this demo, we have a Hello World panel with an interactive Button</a:t>
            </a:r>
          </a:p>
          <a:p>
            <a:r>
              <a:rPr lang="en-US" sz="1400" b="1" dirty="0" smtClean="0"/>
              <a:t>We also get to witness the full lifecycle of the app.</a:t>
            </a:r>
          </a:p>
          <a:p>
            <a:r>
              <a:rPr lang="en-US" sz="1400" b="1" dirty="0" smtClean="0"/>
              <a:t>The method stop() will execute when we close the app.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923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135" y="1365963"/>
            <a:ext cx="65992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extends Application {</a:t>
            </a:r>
          </a:p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start(Stage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Buttons and a Label");</a:t>
            </a:r>
          </a:p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Label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myLabel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Label("");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btn.setText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("Say 'Hello World'");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btn2 = new Button();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btn2.setText("Reset");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btn.setOnAction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handle(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myLabel.setText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            	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27432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btn2.setOnAction(new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handle(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myLabel.setText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myLabel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btn2);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Scene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Scene(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200, 100);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(scene);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The story of 2 buttons and a </a:t>
            </a:r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34" y="1394438"/>
            <a:ext cx="2888411" cy="381590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/>
              <a:t>myLabel</a:t>
            </a:r>
            <a:endParaRPr lang="en-US" sz="1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90297" y="6229354"/>
            <a:ext cx="54210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See live code in STS “BasicJavaFXDemo2”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632771" y="1447166"/>
            <a:ext cx="2398945" cy="24352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77134" y="1735469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Button </a:t>
            </a:r>
            <a:r>
              <a:rPr lang="en-US" sz="1600" b="1" dirty="0" err="1" smtClean="0"/>
              <a:t>btn</a:t>
            </a:r>
            <a:r>
              <a:rPr lang="en-US" sz="1600" b="1" dirty="0" smtClean="0"/>
              <a:t> and btn2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632771" y="1788197"/>
            <a:ext cx="2398945" cy="2435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77134" y="2076500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Each have their action</a:t>
            </a:r>
            <a:endParaRPr lang="en-US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632771" y="2129228"/>
            <a:ext cx="2398945" cy="243522"/>
          </a:xfrm>
          <a:prstGeom prst="round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37093" y="3018588"/>
            <a:ext cx="31863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javafx.event.EventHandler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javafx.event.ActionEvent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javafx.scene.layout.VBox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3062" y="5782682"/>
            <a:ext cx="4553038" cy="3077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 this demo, we have a label being controlled by 2 buttons</a:t>
            </a:r>
            <a:endParaRPr lang="en-US" sz="1400" b="1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377134" y="2408995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/>
              <a:t>Vbox</a:t>
            </a:r>
            <a:r>
              <a:rPr lang="en-US" sz="1600" b="1" dirty="0" smtClean="0"/>
              <a:t> layout</a:t>
            </a:r>
            <a:endParaRPr lang="en-US" sz="16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632771" y="2461723"/>
            <a:ext cx="2398945" cy="243522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005301" y="2099835"/>
            <a:ext cx="2543477" cy="12994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36023" y="2262188"/>
            <a:ext cx="2740558" cy="66705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952150" y="2893460"/>
            <a:ext cx="4609381" cy="2006343"/>
          </a:xfrm>
          <a:prstGeom prst="round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077566" y="4918033"/>
            <a:ext cx="3615052" cy="243522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18317" y="2372750"/>
            <a:ext cx="1733833" cy="106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243494" y="2701612"/>
            <a:ext cx="1761803" cy="75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18317" y="3905148"/>
            <a:ext cx="1721340" cy="10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135" y="1365963"/>
            <a:ext cx="65992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extends Application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Label response;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start(Stage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myStage.setTitle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("JavaFX Buttons, Events and Alignment");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FlowPane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FlowPane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10);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rootNode.setAlignment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Scene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Scene(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300, 100);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myStage.setScene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response = new Label("Push a Button!");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btnAlpha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Button("Alpha");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btnBeta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Button("Beta");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btnAlpha.setOnAction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public void handle(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ae)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response.setText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("Alpha was pressed.");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btnBeta.setOnAction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public void handle(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ae)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response.setText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("Beta was pressed.");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defTabSz="27432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rootNode.getChildren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btnAlpha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btnBeta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myStage.show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8615" cy="1325563"/>
          </a:xfrm>
        </p:spPr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2 Buttons, a Label and some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779" y="1831244"/>
            <a:ext cx="3148966" cy="381590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/>
              <a:t>FlowPane</a:t>
            </a:r>
            <a:r>
              <a:rPr lang="en-US" sz="1600" b="1" dirty="0" smtClean="0"/>
              <a:t> with </a:t>
            </a:r>
            <a:r>
              <a:rPr lang="en-US" sz="1600" b="1" dirty="0" err="1" smtClean="0"/>
              <a:t>HGap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VGap</a:t>
            </a:r>
            <a:endParaRPr lang="en-US" sz="1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90297" y="6229354"/>
            <a:ext cx="54210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See live code in STS “BasicJavaFXDemo3”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994416" y="1883972"/>
            <a:ext cx="2767364" cy="24352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38779" y="2172275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/>
              <a:t>Geometry.Pos.CENTER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994416" y="2225003"/>
            <a:ext cx="2398945" cy="2435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38779" y="2513306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/>
              <a:t>addAll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994416" y="2566034"/>
            <a:ext cx="2398945" cy="243522"/>
          </a:xfrm>
          <a:prstGeom prst="round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37093" y="3263636"/>
            <a:ext cx="3186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javafx.event.EventHandler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javafx.event.ActionEvent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javafx.scene.layout.FlowPane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javafx.geometry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125" y="5782682"/>
            <a:ext cx="4766975" cy="3077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Similar to the previous demo, but with better layout control.</a:t>
            </a:r>
            <a:endParaRPr lang="en-US" sz="1400" b="1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738779" y="2845801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994197" y="2408797"/>
            <a:ext cx="3589750" cy="174489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994197" y="2584132"/>
            <a:ext cx="2882384" cy="21842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994197" y="5571711"/>
            <a:ext cx="5090746" cy="243522"/>
          </a:xfrm>
          <a:prstGeom prst="round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3818" y="163860"/>
            <a:ext cx="6599207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extends Application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GraphicsContext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Color[] colors = {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max){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()*max);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start(Stage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myStage.setTitle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("Draw Directly to a Canvas.");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FlowPane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FlowPane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rootNode.setAlignment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Scene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Scene(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450, 450);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myStage.setScene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myScene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Canvas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myCanvas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Canvas(400, 400);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myCanvas.getGraphicsContext2D();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btnChangeColor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Button("Change Color");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btnChangeColor.setOnAction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public void handle(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ae)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colors.length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gc.setStroke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(colors[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colors.length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gc.setFill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(colors[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gc.strokeLine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0, 200, 200);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gc.fillText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drawn on the canvas.", 60, 50);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gc.fillRect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 320, 300, 40);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gc.strokeLine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0, 200, 200);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gc.strokeOval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 100, 200, 200);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gc.strokeRect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200, 50, 200);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gc.fillOval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0, 20, 20);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gc.fillRect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 320, 300, 40);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gc.setFont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Font("Arial", 14.0));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gc.fillText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drawn on the canvas.", 60, 50);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rootNode.getChildren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myCanvas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btnChangeColor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myStage.show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8615" cy="1325563"/>
          </a:xfrm>
        </p:spPr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</a:t>
            </a:r>
            <a:r>
              <a:rPr lang="en-US" dirty="0" smtClean="0"/>
              <a:t>Let’s Draw!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779" y="1831244"/>
            <a:ext cx="3148966" cy="381590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Graphic Context 2D = Canvas</a:t>
            </a:r>
            <a:endParaRPr lang="en-US" sz="1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692" y="6304828"/>
            <a:ext cx="54210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See live code in STS “BasicJavaFXDemo4”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994416" y="1883972"/>
            <a:ext cx="2767364" cy="24352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38779" y="2172275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Various Ways of Drawing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994416" y="2225003"/>
            <a:ext cx="2398945" cy="2435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38779" y="2513306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2106" y="2526294"/>
            <a:ext cx="26502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javafx.application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javafx.stage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javafx.scene.layout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javafx.event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javafx.geometry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javafx.scene.shape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javafx.scene.canvas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javafx.scene.paint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javafx.scene.text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6104" y="4699513"/>
            <a:ext cx="5253118" cy="1169551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Similar to the previous demo, but with better layout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JavaFX’s graphics methods are </a:t>
            </a:r>
            <a:r>
              <a:rPr lang="en-US" sz="1400" b="1" dirty="0" smtClean="0"/>
              <a:t>found in </a:t>
            </a:r>
            <a:r>
              <a:rPr lang="en-US" sz="1400" b="1" dirty="0"/>
              <a:t>the </a:t>
            </a:r>
            <a:r>
              <a:rPr lang="en-US" sz="1400" b="1" dirty="0" err="1"/>
              <a:t>GraphicsContext</a:t>
            </a:r>
            <a:r>
              <a:rPr lang="en-US" sz="1400" b="1" dirty="0"/>
              <a:t> class, which is part of </a:t>
            </a:r>
            <a:r>
              <a:rPr lang="en-US" sz="1400" b="1" dirty="0" err="1" smtClean="0"/>
              <a:t>java.scene.canvas</a:t>
            </a:r>
            <a:r>
              <a:rPr lang="en-US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To obtain a </a:t>
            </a:r>
            <a:r>
              <a:rPr lang="en-US" sz="1400" b="1" dirty="0" err="1"/>
              <a:t>GraphicsContext</a:t>
            </a:r>
            <a:r>
              <a:rPr lang="en-US" sz="1400" b="1" dirty="0"/>
              <a:t> that refers to a canvas, call getGraphicsContext2D( ).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738779" y="2845801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4887745" y="489700"/>
            <a:ext cx="1160861" cy="15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4887745" y="2022039"/>
            <a:ext cx="1444761" cy="54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</p:cNvCxnSpPr>
          <p:nvPr/>
        </p:nvCxnSpPr>
        <p:spPr>
          <a:xfrm>
            <a:off x="4887745" y="2022039"/>
            <a:ext cx="1340525" cy="7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61780" y="2394712"/>
            <a:ext cx="1960874" cy="154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74451" y="2452481"/>
            <a:ext cx="1753819" cy="298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22654" y="6331921"/>
            <a:ext cx="5315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Curious about AWT and Swing? </a:t>
            </a:r>
            <a:r>
              <a:rPr lang="en-US" sz="1200" b="1" dirty="0">
                <a:hlinkClick r:id="rId2"/>
              </a:rPr>
              <a:t>https://www.oracle.com/technetwork/java/painting-140037.html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620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3818" y="163860"/>
            <a:ext cx="659920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extends Application {</a:t>
            </a:r>
          </a:p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myHandle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String id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btn.getId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switch(id)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case "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changeColor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gc.setStroke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(colors[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gc.setFill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(colors[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colorIdx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gc.fillText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drawn on the canvas.", 60, 50);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gc.fillRect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 320, 300, 40);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default: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("Button Id = " + id);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break;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start(Stage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myStage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btnChangeColor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Button("Change Color");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btnChangeColor.setId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changeColor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btnTest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Button("Test Button");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btnTest.setId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("Test");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btnChangeColor.setOnAction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public void handle(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ae)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myHandle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((Button)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ae.getSource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btnTest.setOnAction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public void handle(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ae) {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myHandle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((Button)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ae.getSource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defTabSz="274320"/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7432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834529" cy="1325563"/>
          </a:xfrm>
        </p:spPr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</a:t>
            </a:r>
            <a:r>
              <a:rPr lang="en-US" dirty="0" smtClean="0"/>
              <a:t>Smarter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779" y="1831244"/>
            <a:ext cx="3148966" cy="381590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One Method for Handling Event</a:t>
            </a:r>
            <a:endParaRPr lang="en-US" sz="1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692" y="6304828"/>
            <a:ext cx="54210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See live code in STS “BasicJavaFXDemo5”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994416" y="1883972"/>
            <a:ext cx="2767364" cy="24352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38779" y="2172275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Setting Up IDs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994416" y="2225003"/>
            <a:ext cx="2398945" cy="2435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38779" y="2513306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30345" y="2875641"/>
            <a:ext cx="2650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javafx.application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javafx.stage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javafx.scene.layout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javafx.event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javafx.geometry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javafx.scene.canvas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javafx.scene.paint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javafx.scene.text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6104" y="4699513"/>
            <a:ext cx="5253118" cy="1169551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Similar to the previous demo, demonstrating how we can create better event handlers.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Basically, we can set up IDs for our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And we can create easy scaffolding of the </a:t>
            </a:r>
            <a:r>
              <a:rPr lang="en-US" sz="1400" b="1" dirty="0" err="1" smtClean="0"/>
              <a:t>setOnAction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We also could have easily enough created lambdas for this.</a:t>
            </a:r>
            <a:endParaRPr lang="en-US" sz="1400" b="1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738779" y="2845801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</p:txBody>
      </p:sp>
      <p:cxnSp>
        <p:nvCxnSpPr>
          <p:cNvPr id="21" name="Straight Arrow Connector 20"/>
          <p:cNvCxnSpPr>
            <a:stCxn id="3" idx="3"/>
          </p:cNvCxnSpPr>
          <p:nvPr/>
        </p:nvCxnSpPr>
        <p:spPr>
          <a:xfrm flipV="1">
            <a:off x="4887745" y="736487"/>
            <a:ext cx="1110763" cy="128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90302" y="2886108"/>
            <a:ext cx="2008060" cy="2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738779" y="2510146"/>
            <a:ext cx="2888411" cy="381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/>
              <a:t>Casting of Button </a:t>
            </a:r>
            <a:endParaRPr lang="en-US" sz="16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994416" y="2562874"/>
            <a:ext cx="2398945" cy="243522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74451" y="2373247"/>
            <a:ext cx="1823911" cy="155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74451" y="2406575"/>
            <a:ext cx="1879182" cy="194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/>
              <a:t>– </a:t>
            </a:r>
            <a:r>
              <a:rPr lang="en-US" smtClean="0"/>
              <a:t>Control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4743091" cy="4351338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endParaRPr lang="en-US" sz="3200" dirty="0" smtClean="0"/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00102"/>
              </p:ext>
            </p:extLst>
          </p:nvPr>
        </p:nvGraphicFramePr>
        <p:xfrm>
          <a:off x="3400244" y="1403170"/>
          <a:ext cx="454468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55"/>
                <a:gridCol w="2458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Demo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Folder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Loading an Image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BasicJavaFXLoadImage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Label and Image Combo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BasicJavaFXImageLabel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Button and Image Combo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BasicJavaFXButtonImage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Toggle</a:t>
                      </a:r>
                      <a:r>
                        <a:rPr lang="en-US" sz="1400" b="1" baseline="0" dirty="0" smtClean="0"/>
                        <a:t> Button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BasicJavaFXToggleButton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Radio</a:t>
                      </a:r>
                      <a:r>
                        <a:rPr lang="en-US" sz="1400" b="1" baseline="0" dirty="0" smtClean="0"/>
                        <a:t> Button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BasicJavaFXRadioButton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CheckBox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BasicJavaFXCheckBox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ListView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BasicJavaFxListView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ComboBox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BasicJavaFxComboBox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TextField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BasicJavaFxTextField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ScrollPane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BasicJavaFxScrollPane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TreeView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BasicJavaFxTreeView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GridPane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BasicJavaFxGridPane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Special Effects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BasicJavaFXSpecialEffects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– 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smtClean="0"/>
              <a:t>A JavaFX </a:t>
            </a:r>
            <a:r>
              <a:rPr lang="en-US" sz="3200" dirty="0" smtClean="0"/>
              <a:t>Sample App</a:t>
            </a:r>
          </a:p>
          <a:p>
            <a:pPr marL="0" indent="0">
              <a:buNone/>
            </a:pPr>
            <a:r>
              <a:rPr lang="en-US" sz="3200" dirty="0" smtClean="0"/>
              <a:t>Case </a:t>
            </a:r>
            <a:r>
              <a:rPr lang="en-US" sz="3200" dirty="0"/>
              <a:t>Study: Given what we've learned so </a:t>
            </a:r>
            <a:r>
              <a:rPr lang="en-US" sz="3200" dirty="0" smtClean="0"/>
              <a:t>far….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73698" y="6345038"/>
            <a:ext cx="405822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See live code in STS “JavaFX…”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84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JavaFX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80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70" y="1690687"/>
            <a:ext cx="5433204" cy="475231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Intro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Swing vs JavaFX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JavaFX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Stage and Scene </a:t>
            </a:r>
            <a:r>
              <a:rPr lang="en-US" sz="2400" dirty="0" smtClean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Nodes and Scene </a:t>
            </a:r>
            <a:r>
              <a:rPr lang="en-US" sz="2400" dirty="0" smtClean="0"/>
              <a:t>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Application Class and the Life-cycle </a:t>
            </a:r>
            <a:r>
              <a:rPr lang="en-US" sz="2400" dirty="0" smtClean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Launching a JavaFX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STS and JavaFX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“Hello World” JavaFX Style!</a:t>
            </a:r>
          </a:p>
          <a:p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2714" y="1690686"/>
            <a:ext cx="5433204" cy="475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/>
              <a:t>The story of 2 buttons and a label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/>
              <a:t>2 Buttons, a Label and some Alignment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/>
              <a:t>Let’s Draw!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/>
              <a:t>Smarter Event Handling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smtClean="0"/>
              <a:t>Control Demos</a:t>
            </a:r>
          </a:p>
        </p:txBody>
      </p:sp>
    </p:spTree>
    <p:extLst>
      <p:ext uri="{BB962C8B-B14F-4D97-AF65-F5344CB8AC3E}">
        <p14:creationId xmlns:p14="http://schemas.microsoft.com/office/powerpoint/2010/main" val="3808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884018" cy="4351338"/>
          </a:xfrm>
        </p:spPr>
        <p:txBody>
          <a:bodyPr>
            <a:noAutofit/>
          </a:bodyPr>
          <a:lstStyle/>
          <a:p>
            <a:pPr marL="365760" indent="-365760"/>
            <a:r>
              <a:rPr lang="en-US" sz="3200" dirty="0" smtClean="0"/>
              <a:t>JavaFX </a:t>
            </a:r>
            <a:r>
              <a:rPr lang="en-US" sz="3200" dirty="0"/>
              <a:t>is designed as a replacement for </a:t>
            </a:r>
            <a:r>
              <a:rPr lang="en-US" sz="3200" dirty="0" smtClean="0"/>
              <a:t>Swing</a:t>
            </a:r>
            <a:endParaRPr lang="en-US" sz="3200" dirty="0"/>
          </a:p>
          <a:p>
            <a:pPr marL="365760" indent="-365760"/>
            <a:r>
              <a:rPr lang="en-US" sz="3200" dirty="0"/>
              <a:t>Swing will be part of Java programming for some time to come because of the large amount of legacy code. </a:t>
            </a:r>
          </a:p>
          <a:p>
            <a:pPr marL="365760" indent="-365760"/>
            <a:r>
              <a:rPr lang="en-US" sz="3200" dirty="0"/>
              <a:t>JavaFX is positioned as the platform of the future. </a:t>
            </a:r>
          </a:p>
          <a:p>
            <a:pPr marL="365760" indent="-365760"/>
            <a:r>
              <a:rPr lang="en-US" sz="3200" dirty="0"/>
              <a:t>In the next few years, JavaFX will supplant Swing for new projects</a:t>
            </a:r>
            <a:r>
              <a:rPr lang="en-US" sz="3200" dirty="0" smtClean="0"/>
              <a:t>.</a:t>
            </a:r>
            <a:endParaRPr lang="en-US" sz="3200" dirty="0"/>
          </a:p>
          <a:p>
            <a:pPr marL="365760" indent="-365760"/>
            <a:r>
              <a:rPr lang="en-US" sz="3200" dirty="0"/>
              <a:t>Many Swing-based applications will migrate to JavaFX.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365760" indent="-365760"/>
            <a:r>
              <a:rPr lang="en-US" sz="2400" dirty="0">
                <a:hlinkClick r:id="rId2"/>
              </a:rPr>
              <a:t>https://docs.oracle.com/javase/8/javafx/get-started-tutorial/jfx-overview.htm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19245" y="6271404"/>
            <a:ext cx="8987432" cy="46166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/>
              <a:t>Starting with JDK11, JavaFX is now available as a separate package.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6947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– Swing vs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609053" cy="4351338"/>
          </a:xfrm>
        </p:spPr>
        <p:txBody>
          <a:bodyPr>
            <a:noAutofit/>
          </a:bodyPr>
          <a:lstStyle/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While JavaFX has similarities with Java’s other GUIs, the AWT and Swing, it has substantial differences. 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Similarities</a:t>
            </a:r>
            <a:endParaRPr lang="en-US" b="1" dirty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Like Swing, JavaFX components are lightweight and events are handled in an easy-to-manage, straightforward manner. 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Differences</a:t>
            </a:r>
            <a:endParaRPr lang="en-US" b="1" dirty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overall organization of JavaFX and the relationship of its main components differ significantly from either Swing or the AWT. </a:t>
            </a:r>
          </a:p>
          <a:p>
            <a:pPr marL="365760" indent="-365760" defTabSz="36576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– Java FX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609053" cy="4351338"/>
          </a:xfrm>
        </p:spPr>
        <p:txBody>
          <a:bodyPr>
            <a:noAutofit/>
          </a:bodyPr>
          <a:lstStyle/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JavaFX framework is contained in packages that begin with the </a:t>
            </a:r>
            <a:r>
              <a:rPr lang="en-US" sz="2400" dirty="0" err="1"/>
              <a:t>javafx</a:t>
            </a:r>
            <a:r>
              <a:rPr lang="en-US" sz="2400" dirty="0"/>
              <a:t> prefix. 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more than 30 JavaFX packages in its API library. 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Here </a:t>
            </a:r>
            <a:r>
              <a:rPr lang="en-US" sz="2400" dirty="0"/>
              <a:t>are four examples: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javafx.scene.layout.StackPane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We will only use a few JavaFX packages in this session, enough to give you a good foundation on how to use JavaFX and further your education should the need arise.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5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The Stage and Scene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609053" cy="4351338"/>
          </a:xfrm>
        </p:spPr>
        <p:txBody>
          <a:bodyPr>
            <a:noAutofit/>
          </a:bodyPr>
          <a:lstStyle/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Central to JavaFX's core architecture is the concept and implementation of </a:t>
            </a:r>
            <a:r>
              <a:rPr lang="en-US" sz="1800" b="1" dirty="0" smtClean="0"/>
              <a:t>stage </a:t>
            </a:r>
            <a:r>
              <a:rPr lang="en-US" sz="1800" b="1" dirty="0"/>
              <a:t>and scene</a:t>
            </a:r>
            <a:r>
              <a:rPr lang="en-US" sz="1800" b="1" dirty="0" smtClean="0"/>
              <a:t>.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 smtClean="0"/>
              <a:t>All </a:t>
            </a:r>
            <a:r>
              <a:rPr lang="en-US" sz="1800" b="1" i="1" dirty="0"/>
              <a:t>JavaFX apps must have at least one stage and that stage must contain at least one scene</a:t>
            </a:r>
            <a:r>
              <a:rPr lang="en-US" sz="1800" b="1" i="1" dirty="0" smtClean="0"/>
              <a:t>.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endParaRPr lang="en-US" sz="1800" b="1" i="1" dirty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These elements are encapsulated in the JavaFX API by the Stage and Scene classes.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Stage is a top-level container.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/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All JavaFX applications automatically have access to one Stage, called the primary stage.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 primary stage is supplied by the run-time system when a JavaFX application is started.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Although you can create other stages, for many applications, the primary stage will be the only one required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Scene is a container for the items that comprise the scene.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/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These can consist of controls, such as push buttons and check boxes, text, and graphics.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To create a scene, you will add those elements to an instance of Scene.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94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Nodes and Scene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609053" cy="4351338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individual elements of a scene are called </a:t>
            </a:r>
            <a:r>
              <a:rPr lang="en-US" sz="2000" b="1" dirty="0"/>
              <a:t>nodes</a:t>
            </a:r>
            <a:r>
              <a:rPr lang="en-US" sz="2000" dirty="0"/>
              <a:t>. For example, a push button control is a node.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However</a:t>
            </a:r>
            <a:r>
              <a:rPr lang="en-US" sz="2000" dirty="0"/>
              <a:t>, </a:t>
            </a:r>
            <a:r>
              <a:rPr lang="en-US" sz="2000" b="1" dirty="0"/>
              <a:t>nodes</a:t>
            </a:r>
            <a:r>
              <a:rPr lang="en-US" sz="2000" dirty="0"/>
              <a:t> can also consist of </a:t>
            </a:r>
            <a:r>
              <a:rPr lang="en-US" sz="2000" b="1" dirty="0"/>
              <a:t>groups of nodes.</a:t>
            </a:r>
            <a:r>
              <a:rPr lang="en-US" sz="2000" dirty="0"/>
              <a:t> </a:t>
            </a:r>
            <a:endParaRPr lang="en-US" sz="2000" dirty="0" smtClean="0"/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Furthermore</a:t>
            </a:r>
            <a:r>
              <a:rPr lang="en-US" sz="2000" dirty="0"/>
              <a:t>, a </a:t>
            </a:r>
            <a:r>
              <a:rPr lang="en-US" sz="2000" b="1" dirty="0"/>
              <a:t>node</a:t>
            </a:r>
            <a:r>
              <a:rPr lang="en-US" sz="2000" dirty="0"/>
              <a:t> can have a </a:t>
            </a:r>
            <a:r>
              <a:rPr lang="en-US" sz="2000" b="1" dirty="0"/>
              <a:t>child node</a:t>
            </a:r>
            <a:r>
              <a:rPr lang="en-US" sz="2000" dirty="0"/>
              <a:t>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this case, </a:t>
            </a:r>
            <a:r>
              <a:rPr lang="en-US" sz="2000" b="1" dirty="0"/>
              <a:t>a node</a:t>
            </a:r>
            <a:r>
              <a:rPr lang="en-US" sz="2000" dirty="0"/>
              <a:t> with a </a:t>
            </a:r>
            <a:r>
              <a:rPr lang="en-US" sz="2000" b="1" dirty="0"/>
              <a:t>child</a:t>
            </a:r>
            <a:r>
              <a:rPr lang="en-US" sz="2000" dirty="0"/>
              <a:t> is called a </a:t>
            </a:r>
            <a:r>
              <a:rPr lang="en-US" sz="2000" b="1" dirty="0"/>
              <a:t>parent node </a:t>
            </a:r>
            <a:r>
              <a:rPr lang="en-US" sz="2000" dirty="0"/>
              <a:t>or </a:t>
            </a:r>
            <a:r>
              <a:rPr lang="en-US" sz="2000" b="1" dirty="0"/>
              <a:t>branch node.</a:t>
            </a:r>
            <a:r>
              <a:rPr lang="en-US" sz="2000" dirty="0"/>
              <a:t>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Nodes </a:t>
            </a:r>
            <a:r>
              <a:rPr lang="en-US" sz="2000" dirty="0"/>
              <a:t>without children are </a:t>
            </a:r>
            <a:r>
              <a:rPr lang="en-US" sz="2000" b="1" dirty="0"/>
              <a:t>terminal nodes</a:t>
            </a:r>
            <a:r>
              <a:rPr lang="en-US" sz="2000" dirty="0"/>
              <a:t> and are called </a:t>
            </a:r>
            <a:r>
              <a:rPr lang="en-US" sz="2000" b="1" dirty="0"/>
              <a:t>leaves</a:t>
            </a:r>
            <a:r>
              <a:rPr lang="en-US" sz="2000" dirty="0"/>
              <a:t>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</a:t>
            </a:r>
            <a:r>
              <a:rPr lang="en-US" sz="2000" b="1" dirty="0"/>
              <a:t>collection of all nodes in a scene</a:t>
            </a:r>
            <a:r>
              <a:rPr lang="en-US" sz="2000" dirty="0"/>
              <a:t> creates what is referred to as a </a:t>
            </a:r>
            <a:r>
              <a:rPr lang="en-US" sz="2000" b="1" dirty="0"/>
              <a:t>scene graph</a:t>
            </a:r>
            <a:r>
              <a:rPr lang="en-US" sz="2000" dirty="0"/>
              <a:t>, which comprises a </a:t>
            </a:r>
            <a:r>
              <a:rPr lang="en-US" sz="2000" b="1" dirty="0"/>
              <a:t>tree</a:t>
            </a:r>
            <a:r>
              <a:rPr lang="en-US" sz="2000" dirty="0"/>
              <a:t>.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There </a:t>
            </a:r>
            <a:r>
              <a:rPr lang="en-US" sz="2000" dirty="0"/>
              <a:t>is one special type of node in the scene graph, called the </a:t>
            </a:r>
            <a:r>
              <a:rPr lang="en-US" sz="2000" b="1" dirty="0"/>
              <a:t>root node</a:t>
            </a:r>
            <a:r>
              <a:rPr lang="en-US" sz="2000" dirty="0"/>
              <a:t>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This </a:t>
            </a:r>
            <a:r>
              <a:rPr lang="en-US" sz="2000" dirty="0"/>
              <a:t>is the top-level node and is the only node in the scene graph that does not have a parent.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With </a:t>
            </a:r>
            <a:r>
              <a:rPr lang="en-US" sz="2000" dirty="0"/>
              <a:t>the exception of the root node, all other nodes have parents, and all nodes either directly or indirectly descend from the root node.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base class for all nodes is </a:t>
            </a:r>
            <a:r>
              <a:rPr lang="en-US" sz="2000" b="1" dirty="0"/>
              <a:t>Node</a:t>
            </a:r>
            <a:r>
              <a:rPr lang="en-US" sz="2000" dirty="0"/>
              <a:t>. There are several other classes that are, either directly or indirectly, subclasses of Node.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These </a:t>
            </a:r>
            <a:r>
              <a:rPr lang="en-US" sz="2000" dirty="0"/>
              <a:t>include Parent, Group, Region, and Control, to name a </a:t>
            </a:r>
            <a:r>
              <a:rPr lang="en-US" sz="2000" dirty="0" smtClean="0"/>
              <a:t>few…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</a:t>
            </a:r>
            <a:r>
              <a:rPr lang="en-US" dirty="0"/>
              <a:t>– </a:t>
            </a:r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3"/>
            <a:ext cx="10609053" cy="4351338"/>
          </a:xfrm>
        </p:spPr>
        <p:txBody>
          <a:bodyPr>
            <a:noAutofit/>
          </a:bodyPr>
          <a:lstStyle/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JavaFX provides several layout panes that manage the process of placing elements in a scene</a:t>
            </a:r>
            <a:r>
              <a:rPr lang="en-US" sz="3200" dirty="0" smtClean="0"/>
              <a:t>.</a:t>
            </a:r>
            <a:endParaRPr lang="en-US" sz="3200" dirty="0"/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The </a:t>
            </a:r>
            <a:r>
              <a:rPr lang="en-US" sz="3200" b="1" dirty="0" err="1"/>
              <a:t>FlowPane</a:t>
            </a:r>
            <a:r>
              <a:rPr lang="en-US" sz="3200" dirty="0"/>
              <a:t> class provides a </a:t>
            </a:r>
            <a:r>
              <a:rPr lang="en-US" sz="3200" b="1" dirty="0"/>
              <a:t>flow layout</a:t>
            </a:r>
            <a:r>
              <a:rPr lang="en-US" sz="3200" dirty="0"/>
              <a:t> and the </a:t>
            </a:r>
            <a:r>
              <a:rPr lang="en-US" sz="3200" b="1" dirty="0" err="1"/>
              <a:t>GridPane</a:t>
            </a:r>
            <a:r>
              <a:rPr lang="en-US" sz="3200" dirty="0"/>
              <a:t> class supports a </a:t>
            </a:r>
            <a:r>
              <a:rPr lang="en-US" sz="3200" b="1" dirty="0"/>
              <a:t>row/column grid-based layout</a:t>
            </a:r>
            <a:r>
              <a:rPr lang="en-US" sz="3200" dirty="0"/>
              <a:t>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Several other layouts, such as </a:t>
            </a:r>
            <a:r>
              <a:rPr lang="en-US" sz="3200" b="1" dirty="0" err="1"/>
              <a:t>BorderPane</a:t>
            </a:r>
            <a:r>
              <a:rPr lang="en-US" sz="3200" dirty="0"/>
              <a:t> (which is similar to the AWT’s </a:t>
            </a:r>
            <a:r>
              <a:rPr lang="en-US" sz="3200" dirty="0" err="1"/>
              <a:t>BorderLayout</a:t>
            </a:r>
            <a:r>
              <a:rPr lang="en-US" sz="3200" dirty="0"/>
              <a:t>), are available. </a:t>
            </a:r>
          </a:p>
          <a:p>
            <a:pPr defTabSz="36576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Each inherits Node. The layouts are packaged in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javafx.scene.layout</a:t>
            </a:r>
            <a:r>
              <a:rPr lang="en-US" sz="3200" dirty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9413" y="1585233"/>
            <a:ext cx="504280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  <a:p>
            <a:pPr marL="742950" indent="-742950">
              <a:buFont typeface="+mj-lt"/>
              <a:buAutoNum type="arabicPeriod" startAt="6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8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</TotalTime>
  <Words>1459</Words>
  <Application>Microsoft Office PowerPoint</Application>
  <PresentationFormat>Widescreen</PresentationFormat>
  <Paragraphs>388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Intro to Java (Page 8)</vt:lpstr>
      <vt:lpstr>Table of Contents</vt:lpstr>
      <vt:lpstr>JavaFX</vt:lpstr>
      <vt:lpstr>JavaFX - Intro</vt:lpstr>
      <vt:lpstr>JavaFX – Swing vs JavaFX</vt:lpstr>
      <vt:lpstr>JavaFX – Java FX Packages</vt:lpstr>
      <vt:lpstr>JavaFX – The Stage and Scene Classes</vt:lpstr>
      <vt:lpstr>JavaFX – Nodes and Scene Graphs</vt:lpstr>
      <vt:lpstr>JavaFX – Layouts</vt:lpstr>
      <vt:lpstr>JavaFX – The Application Class and the Life-cycle Methods</vt:lpstr>
      <vt:lpstr>JavaFX – Launching a JavaFX application</vt:lpstr>
      <vt:lpstr>JavaFX – STS and JavaFX Settings</vt:lpstr>
      <vt:lpstr>JavaFX – “Hello World” JavaFX Style!</vt:lpstr>
      <vt:lpstr>JavaFX – The story of 2 buttons and a label</vt:lpstr>
      <vt:lpstr>JavaFX – 2 Buttons, a Label and some Alignment</vt:lpstr>
      <vt:lpstr>JavaFX – Let’s Draw!</vt:lpstr>
      <vt:lpstr>JavaFX – Smarter Event Handling</vt:lpstr>
      <vt:lpstr>JavaFX – Control Demos</vt:lpstr>
      <vt:lpstr>JavaFX – Sample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for June 21st 2019</dc:title>
  <dc:creator>Claude Gauthier</dc:creator>
  <cp:lastModifiedBy>Claude Gauthier</cp:lastModifiedBy>
  <cp:revision>526</cp:revision>
  <dcterms:created xsi:type="dcterms:W3CDTF">2019-06-21T09:27:53Z</dcterms:created>
  <dcterms:modified xsi:type="dcterms:W3CDTF">2019-07-24T14:00:19Z</dcterms:modified>
</cp:coreProperties>
</file>