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72" r:id="rId8"/>
    <p:sldId id="266" r:id="rId9"/>
    <p:sldId id="273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D39-8E67-4B75-A3FB-7696D106E96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7205-695D-4102-AC75-82B45A0A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D39-8E67-4B75-A3FB-7696D106E96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7205-695D-4102-AC75-82B45A0A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7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D39-8E67-4B75-A3FB-7696D106E96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7205-695D-4102-AC75-82B45A0A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7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D39-8E67-4B75-A3FB-7696D106E96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7205-695D-4102-AC75-82B45A0A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D39-8E67-4B75-A3FB-7696D106E96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7205-695D-4102-AC75-82B45A0A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D39-8E67-4B75-A3FB-7696D106E96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7205-695D-4102-AC75-82B45A0A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8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D39-8E67-4B75-A3FB-7696D106E96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7205-695D-4102-AC75-82B45A0A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2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D39-8E67-4B75-A3FB-7696D106E96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7205-695D-4102-AC75-82B45A0A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1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D39-8E67-4B75-A3FB-7696D106E96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7205-695D-4102-AC75-82B45A0A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5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D39-8E67-4B75-A3FB-7696D106E96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7205-695D-4102-AC75-82B45A0A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4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D39-8E67-4B75-A3FB-7696D106E96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37205-695D-4102-AC75-82B45A0A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A1D39-8E67-4B75-A3FB-7696D106E96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37205-695D-4102-AC75-82B45A0A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0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3/sts/all" TargetMode="External"/><Relationship Id="rId2" Type="http://schemas.openxmlformats.org/officeDocument/2006/relationships/hyperlink" Target="https://spring.io/proj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tepad-plus-plus.org/download/v7.7.html" TargetMode="External"/><Relationship Id="rId5" Type="http://schemas.openxmlformats.org/officeDocument/2006/relationships/hyperlink" Target="https://www.eclipse.org/downloads/packages/" TargetMode="External"/><Relationship Id="rId4" Type="http://schemas.openxmlformats.org/officeDocument/2006/relationships/hyperlink" Target="https://code.visualstudio.com/downloa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claude_r_gauthier@hot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3471"/>
            <a:ext cx="9144000" cy="31745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Trainer’s </a:t>
            </a:r>
            <a:r>
              <a:rPr lang="en-US" dirty="0" err="1" smtClean="0"/>
              <a:t>KickOff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JUMP Program 2.0</a:t>
            </a:r>
            <a:br>
              <a:rPr lang="en-US" dirty="0" smtClean="0"/>
            </a:br>
            <a:r>
              <a:rPr lang="en-US" dirty="0" smtClean="0"/>
              <a:t>Java Full Stack Developer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40144"/>
            <a:ext cx="9144000" cy="71816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Trainer: Claude Gauthier</a:t>
            </a:r>
          </a:p>
          <a:p>
            <a:r>
              <a:rPr lang="en-US" b="1" dirty="0" smtClean="0"/>
              <a:t>Draft</a:t>
            </a:r>
            <a:r>
              <a:rPr lang="en-US" b="1" smtClean="0"/>
              <a:t>: 06/19/2019</a:t>
            </a:r>
            <a:endParaRPr lang="en-US" b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17455" y="495230"/>
            <a:ext cx="9144000" cy="12542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Cognixia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Level (definitions)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2100"/>
          </a:xfrm>
        </p:spPr>
        <p:txBody>
          <a:bodyPr/>
          <a:lstStyle/>
          <a:p>
            <a:r>
              <a:rPr lang="en-US" dirty="0" smtClean="0"/>
              <a:t>Fundamental: basic knowledge</a:t>
            </a:r>
          </a:p>
          <a:p>
            <a:r>
              <a:rPr lang="en-US" dirty="0" smtClean="0"/>
              <a:t>Novice: limited experience</a:t>
            </a:r>
          </a:p>
          <a:p>
            <a:r>
              <a:rPr lang="en-US" dirty="0" smtClean="0"/>
              <a:t>Intermediate: practical application</a:t>
            </a:r>
          </a:p>
          <a:p>
            <a:r>
              <a:rPr lang="en-US" dirty="0" smtClean="0"/>
              <a:t>Advanced: applied theory</a:t>
            </a:r>
          </a:p>
          <a:p>
            <a:r>
              <a:rPr lang="en-US" dirty="0" smtClean="0"/>
              <a:t>Expert: recognized authority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1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Levels (Expectations)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5899" y="1689342"/>
            <a:ext cx="3948240" cy="4351338"/>
          </a:xfrm>
        </p:spPr>
        <p:txBody>
          <a:bodyPr>
            <a:normAutofit lnSpcReduction="10000"/>
          </a:bodyPr>
          <a:lstStyle/>
          <a:p>
            <a:r>
              <a:rPr lang="en-US" sz="1600" b="1" dirty="0" smtClean="0"/>
              <a:t>Core Java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(Advanced)</a:t>
            </a:r>
          </a:p>
          <a:p>
            <a:pPr lvl="1"/>
            <a:endParaRPr lang="en-US" sz="1600" dirty="0" smtClean="0"/>
          </a:p>
          <a:p>
            <a:r>
              <a:rPr lang="en-US" sz="1600" b="1" dirty="0" smtClean="0"/>
              <a:t>Front-End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(Intermediate)</a:t>
            </a:r>
          </a:p>
          <a:p>
            <a:pPr lvl="1"/>
            <a:r>
              <a:rPr lang="en-US" sz="1600" dirty="0" smtClean="0"/>
              <a:t>HTML5, CSS3, JavaScript</a:t>
            </a:r>
          </a:p>
          <a:p>
            <a:pPr lvl="1"/>
            <a:r>
              <a:rPr lang="en-US" sz="1600" dirty="0" err="1" smtClean="0"/>
              <a:t>BootStrap</a:t>
            </a:r>
            <a:endParaRPr lang="en-US" sz="1600" dirty="0" smtClean="0"/>
          </a:p>
          <a:p>
            <a:pPr lvl="1"/>
            <a:r>
              <a:rPr lang="en-US" sz="1600" dirty="0" smtClean="0"/>
              <a:t>Angular (</a:t>
            </a:r>
            <a:r>
              <a:rPr lang="en-US" sz="1600" dirty="0" err="1" smtClean="0"/>
              <a:t>TypeScript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React</a:t>
            </a:r>
          </a:p>
          <a:p>
            <a:pPr lvl="1"/>
            <a:r>
              <a:rPr lang="en-US" sz="1600" dirty="0" smtClean="0"/>
              <a:t>ES5/ES6+</a:t>
            </a:r>
          </a:p>
          <a:p>
            <a:pPr lvl="1"/>
            <a:r>
              <a:rPr lang="en-US" sz="1600" dirty="0" err="1" smtClean="0"/>
              <a:t>Transpilers</a:t>
            </a:r>
            <a:endParaRPr lang="en-US" sz="1600" dirty="0" smtClean="0"/>
          </a:p>
          <a:p>
            <a:pPr lvl="1"/>
            <a:r>
              <a:rPr lang="en-US" sz="1600" dirty="0" err="1" smtClean="0"/>
              <a:t>NodeJS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(Novice)</a:t>
            </a:r>
          </a:p>
          <a:p>
            <a:r>
              <a:rPr lang="en-US" sz="1600" b="1" dirty="0" smtClean="0"/>
              <a:t>DB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(Intermediate)</a:t>
            </a:r>
          </a:p>
          <a:p>
            <a:pPr lvl="1"/>
            <a:r>
              <a:rPr lang="en-US" sz="1600" dirty="0" smtClean="0"/>
              <a:t>RDBMS – SQL</a:t>
            </a:r>
          </a:p>
          <a:p>
            <a:pPr lvl="1"/>
            <a:r>
              <a:rPr lang="en-US" sz="1600" dirty="0" smtClean="0"/>
              <a:t>NoSQL</a:t>
            </a:r>
          </a:p>
          <a:p>
            <a:pPr lvl="1"/>
            <a:r>
              <a:rPr lang="en-US" sz="1600" dirty="0" smtClean="0"/>
              <a:t>MySQL</a:t>
            </a:r>
          </a:p>
          <a:p>
            <a:pPr lvl="1"/>
            <a:r>
              <a:rPr lang="en-US" sz="1600" dirty="0" smtClean="0"/>
              <a:t>MongoDB</a:t>
            </a:r>
            <a:endParaRPr lang="en-US" sz="1600" b="1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25414" y="1683234"/>
            <a:ext cx="284316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b="1" dirty="0" smtClean="0"/>
              <a:t>Services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(Intermediate)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1600" dirty="0"/>
              <a:t>JSP</a:t>
            </a:r>
          </a:p>
          <a:p>
            <a:pPr lvl="1"/>
            <a:r>
              <a:rPr lang="en-US" sz="1600" dirty="0"/>
              <a:t>Servlets</a:t>
            </a:r>
          </a:p>
          <a:p>
            <a:pPr lvl="1"/>
            <a:r>
              <a:rPr lang="en-US" sz="1600" dirty="0"/>
              <a:t>Spring </a:t>
            </a:r>
            <a:r>
              <a:rPr lang="en-US" sz="1600" dirty="0" smtClean="0"/>
              <a:t>MVC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(Advanced)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1600" dirty="0" smtClean="0"/>
              <a:t>(ORM) Hibernate</a:t>
            </a:r>
          </a:p>
          <a:p>
            <a:r>
              <a:rPr lang="en-US" sz="1600" b="1" dirty="0" smtClean="0"/>
              <a:t>Messaging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(Novice)</a:t>
            </a:r>
          </a:p>
          <a:p>
            <a:pPr lvl="1"/>
            <a:r>
              <a:rPr lang="en-US" sz="1600" dirty="0" err="1" smtClean="0"/>
              <a:t>RabbitMQ</a:t>
            </a:r>
            <a:endParaRPr lang="en-US" sz="1600" dirty="0" smtClean="0"/>
          </a:p>
          <a:p>
            <a:r>
              <a:rPr lang="en-US" sz="1600" b="1" dirty="0" smtClean="0"/>
              <a:t>Unit Testing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(Intermediate)</a:t>
            </a:r>
          </a:p>
          <a:p>
            <a:pPr lvl="1"/>
            <a:r>
              <a:rPr lang="en-US" sz="1600" dirty="0" smtClean="0"/>
              <a:t>JUnit</a:t>
            </a:r>
          </a:p>
          <a:p>
            <a:pPr lvl="1"/>
            <a:r>
              <a:rPr lang="en-US" sz="1600" dirty="0" smtClean="0"/>
              <a:t>Jasmine</a:t>
            </a:r>
          </a:p>
          <a:p>
            <a:pPr lvl="1"/>
            <a:r>
              <a:rPr lang="en-US" sz="1600" dirty="0" smtClean="0"/>
              <a:t>Jest</a:t>
            </a:r>
          </a:p>
          <a:p>
            <a:pPr lvl="1"/>
            <a:r>
              <a:rPr lang="en-US" sz="1600" dirty="0" smtClean="0"/>
              <a:t>Karma (test runner)</a:t>
            </a:r>
          </a:p>
          <a:p>
            <a:pPr lvl="1"/>
            <a:r>
              <a:rPr lang="en-US" sz="1600" dirty="0" smtClean="0"/>
              <a:t>Test Driven Development Techniques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71543" y="1677799"/>
            <a:ext cx="450608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b="1" dirty="0" smtClean="0"/>
              <a:t>Functional Testing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(Intermediate)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1600" dirty="0"/>
              <a:t>Selenium (Java)</a:t>
            </a:r>
          </a:p>
          <a:p>
            <a:pPr lvl="1"/>
            <a:r>
              <a:rPr lang="en-US" sz="1600" dirty="0"/>
              <a:t>Siesta (front-end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Behavior Driven Development Techniques</a:t>
            </a:r>
          </a:p>
          <a:p>
            <a:r>
              <a:rPr lang="en-US" sz="1600" b="1" dirty="0" smtClean="0"/>
              <a:t>Code Management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(Intermediate)</a:t>
            </a:r>
          </a:p>
          <a:p>
            <a:pPr lvl="1"/>
            <a:r>
              <a:rPr lang="en-US" sz="1600" dirty="0" smtClean="0"/>
              <a:t>GitHub</a:t>
            </a:r>
          </a:p>
          <a:p>
            <a:r>
              <a:rPr lang="en-US" sz="1600" b="1" dirty="0" smtClean="0"/>
              <a:t>Continuous Integration/Continuous Development (CI/CD)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(Novice)</a:t>
            </a:r>
          </a:p>
          <a:p>
            <a:pPr lvl="1"/>
            <a:r>
              <a:rPr lang="en-US" sz="1600" dirty="0"/>
              <a:t>Jenkins</a:t>
            </a:r>
          </a:p>
          <a:p>
            <a:pPr lvl="1"/>
            <a:r>
              <a:rPr lang="en-US" sz="1600" dirty="0"/>
              <a:t>Docker</a:t>
            </a:r>
          </a:p>
          <a:p>
            <a:pPr lvl="1"/>
            <a:r>
              <a:rPr lang="en-US" sz="1600" dirty="0" smtClean="0"/>
              <a:t>Kubernetes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20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expectations in this training is to create Java full stack developers with </a:t>
            </a:r>
            <a:r>
              <a:rPr lang="en-US" dirty="0" smtClean="0"/>
              <a:t>about:</a:t>
            </a:r>
          </a:p>
          <a:p>
            <a:pPr lvl="1"/>
            <a:r>
              <a:rPr lang="en-US" dirty="0" smtClean="0"/>
              <a:t>70</a:t>
            </a:r>
            <a:r>
              <a:rPr lang="en-US" dirty="0"/>
              <a:t>% service knowledge, </a:t>
            </a:r>
            <a:endParaRPr lang="en-US" dirty="0" smtClean="0"/>
          </a:p>
          <a:p>
            <a:pPr lvl="1"/>
            <a:r>
              <a:rPr lang="en-US" dirty="0" smtClean="0"/>
              <a:t>25% </a:t>
            </a:r>
            <a:r>
              <a:rPr lang="en-US" dirty="0"/>
              <a:t>front-end </a:t>
            </a:r>
            <a:r>
              <a:rPr lang="en-US" dirty="0" smtClean="0"/>
              <a:t>knowledge,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dirty="0" smtClean="0"/>
              <a:t>5% </a:t>
            </a:r>
            <a:r>
              <a:rPr lang="en-US" dirty="0"/>
              <a:t>overall CI/CD knowledge.</a:t>
            </a:r>
          </a:p>
          <a:p>
            <a:endParaRPr lang="en-US" dirty="0"/>
          </a:p>
          <a:p>
            <a:r>
              <a:rPr lang="en-US" dirty="0"/>
              <a:t>Should be able to manage the code base content using </a:t>
            </a:r>
            <a:r>
              <a:rPr lang="en-US" dirty="0" err="1"/>
              <a:t>Git</a:t>
            </a:r>
            <a:r>
              <a:rPr lang="en-US" dirty="0"/>
              <a:t> technologies </a:t>
            </a:r>
            <a:r>
              <a:rPr lang="en-US" dirty="0" smtClean="0"/>
              <a:t>and can </a:t>
            </a:r>
            <a:r>
              <a:rPr lang="en-US" dirty="0"/>
              <a:t>contribute towards the good health of the code using unit testing and </a:t>
            </a:r>
            <a:r>
              <a:rPr lang="en-US" dirty="0" smtClean="0"/>
              <a:t>the </a:t>
            </a:r>
            <a:r>
              <a:rPr lang="en-US" dirty="0"/>
              <a:t>overall good health of an application using functional testing (aka) End-to-End testing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3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IDEs for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IDE: Integrated Development Environment</a:t>
            </a:r>
          </a:p>
          <a:p>
            <a:pPr lvl="1"/>
            <a:r>
              <a:rPr lang="en-US" dirty="0" smtClean="0"/>
              <a:t>Spring Tools Suite (STS)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spring.io/projects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https://spring.io/tools3/sts/all</a:t>
            </a:r>
            <a:endParaRPr lang="en-US" dirty="0" smtClean="0"/>
          </a:p>
          <a:p>
            <a:pPr lvl="1"/>
            <a:r>
              <a:rPr lang="en-US" dirty="0" smtClean="0"/>
              <a:t>Visual Code: </a:t>
            </a:r>
            <a:r>
              <a:rPr lang="en-US" dirty="0">
                <a:hlinkClick r:id="rId4"/>
              </a:rPr>
              <a:t>https://code.visualstudio.com/download</a:t>
            </a:r>
            <a:endParaRPr lang="en-US" dirty="0" smtClean="0"/>
          </a:p>
          <a:p>
            <a:pPr lvl="1"/>
            <a:r>
              <a:rPr lang="en-US" dirty="0" smtClean="0"/>
              <a:t>Eclipse: </a:t>
            </a:r>
            <a:r>
              <a:rPr lang="en-US" dirty="0">
                <a:hlinkClick r:id="rId5"/>
              </a:rPr>
              <a:t>https://www.eclipse.org/downloads/packages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Notepad++: </a:t>
            </a:r>
            <a:r>
              <a:rPr lang="en-US" dirty="0">
                <a:hlinkClick r:id="rId6"/>
              </a:rPr>
              <a:t>https://notepad-plus-plus.org/download/v7.7.html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81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smtClean="0"/>
              <a:t>Chrome Browser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9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About the Instructor</a:t>
            </a:r>
          </a:p>
          <a:p>
            <a:r>
              <a:rPr lang="en-US" sz="3600" dirty="0" smtClean="0"/>
              <a:t>Goals of the training</a:t>
            </a:r>
          </a:p>
          <a:p>
            <a:r>
              <a:rPr lang="en-US" sz="3600" dirty="0" smtClean="0"/>
              <a:t>IDEs for training</a:t>
            </a:r>
          </a:p>
          <a:p>
            <a:r>
              <a:rPr lang="en-US" sz="3600" dirty="0" smtClean="0"/>
              <a:t>Core Resources</a:t>
            </a:r>
          </a:p>
        </p:txBody>
      </p:sp>
    </p:spTree>
    <p:extLst>
      <p:ext uri="{BB962C8B-B14F-4D97-AF65-F5344CB8AC3E}">
        <p14:creationId xmlns:p14="http://schemas.microsoft.com/office/powerpoint/2010/main" val="374451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42 </a:t>
            </a:r>
            <a:r>
              <a:rPr lang="en-US" dirty="0" err="1" smtClean="0"/>
              <a:t>yrs</a:t>
            </a:r>
            <a:r>
              <a:rPr lang="en-US" dirty="0" smtClean="0"/>
              <a:t> of programming experience</a:t>
            </a:r>
          </a:p>
          <a:p>
            <a:r>
              <a:rPr lang="en-US" dirty="0" smtClean="0"/>
              <a:t>30 </a:t>
            </a:r>
            <a:r>
              <a:rPr lang="en-US" dirty="0" err="1" smtClean="0"/>
              <a:t>yrs</a:t>
            </a:r>
            <a:r>
              <a:rPr lang="en-US" dirty="0" smtClean="0"/>
              <a:t> of consulting experience</a:t>
            </a:r>
          </a:p>
          <a:p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UI/UX Architect</a:t>
            </a:r>
          </a:p>
          <a:p>
            <a:pPr lvl="1"/>
            <a:r>
              <a:rPr lang="en-US" dirty="0" smtClean="0"/>
              <a:t>Front-End Technologies Subject Matter Expertise</a:t>
            </a:r>
          </a:p>
          <a:p>
            <a:pPr lvl="1"/>
            <a:r>
              <a:rPr lang="en-US" dirty="0" smtClean="0"/>
              <a:t>Accessibility Design</a:t>
            </a:r>
          </a:p>
          <a:p>
            <a:pPr lvl="1"/>
            <a:r>
              <a:rPr lang="en-US" dirty="0" smtClean="0"/>
              <a:t>Programmer</a:t>
            </a:r>
          </a:p>
          <a:p>
            <a:pPr lvl="1"/>
            <a:r>
              <a:rPr lang="en-US" dirty="0" smtClean="0"/>
              <a:t>Graphic Design (Photoshop, etc.)</a:t>
            </a:r>
          </a:p>
          <a:p>
            <a:pPr lvl="1"/>
            <a:r>
              <a:rPr lang="en-US" dirty="0" smtClean="0"/>
              <a:t>Business Analyst</a:t>
            </a:r>
          </a:p>
          <a:p>
            <a:pPr lvl="1"/>
            <a:r>
              <a:rPr lang="en-US" dirty="0" smtClean="0"/>
              <a:t>Professional Trainer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claude_r_gauthier@hotmail.com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Making each of you marketable and employable</a:t>
            </a:r>
          </a:p>
          <a:p>
            <a:pPr lvl="1"/>
            <a:r>
              <a:rPr lang="en-US" dirty="0"/>
              <a:t>Java Full Stack Technologies </a:t>
            </a:r>
            <a:r>
              <a:rPr lang="en-US" dirty="0" smtClean="0"/>
              <a:t>Curriculum</a:t>
            </a:r>
          </a:p>
          <a:p>
            <a:pPr lvl="1"/>
            <a:r>
              <a:rPr lang="en-US" dirty="0" smtClean="0"/>
              <a:t>Training Plan</a:t>
            </a:r>
          </a:p>
          <a:p>
            <a:pPr lvl="1"/>
            <a:r>
              <a:rPr lang="en-US" dirty="0" smtClean="0"/>
              <a:t>Skills Level (definitions)</a:t>
            </a:r>
          </a:p>
          <a:p>
            <a:pPr lvl="1"/>
            <a:r>
              <a:rPr lang="en-US" dirty="0" smtClean="0"/>
              <a:t>Skills Level (expectations)</a:t>
            </a:r>
          </a:p>
          <a:p>
            <a:pPr lvl="1"/>
            <a:r>
              <a:rPr lang="en-US" dirty="0" smtClean="0"/>
              <a:t>Overall Expectations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9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each of you marketable and employable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The importance of computer terminology</a:t>
            </a:r>
          </a:p>
          <a:p>
            <a:pPr lvl="1"/>
            <a:r>
              <a:rPr lang="en-US" dirty="0" smtClean="0"/>
              <a:t>Promoting clarity of thoughts (mental dexterity)</a:t>
            </a:r>
          </a:p>
          <a:p>
            <a:pPr lvl="1"/>
            <a:r>
              <a:rPr lang="en-US" dirty="0" smtClean="0"/>
              <a:t>Understanding only the API will result in code which will be more challenging to develop and maintain and also as a by-product make you re-invent the wheel</a:t>
            </a:r>
          </a:p>
          <a:p>
            <a:pPr lvl="1"/>
            <a:r>
              <a:rPr lang="en-US" dirty="0" smtClean="0"/>
              <a:t>Terminology, Concepts and Design Patterns allow for better, scalable code</a:t>
            </a:r>
          </a:p>
          <a:p>
            <a:pPr lvl="1"/>
            <a:r>
              <a:rPr lang="en-US" dirty="0" smtClean="0"/>
              <a:t>Keep it perspective, there are stages of learning where ideas and concepts need to gestate</a:t>
            </a:r>
          </a:p>
          <a:p>
            <a:pPr lvl="1"/>
            <a:r>
              <a:rPr lang="en-US" dirty="0" smtClean="0"/>
              <a:t>Use Proof of Concepts to apply concepts to pragmatic examples</a:t>
            </a:r>
          </a:p>
          <a:p>
            <a:r>
              <a:rPr lang="en-US" dirty="0" smtClean="0"/>
              <a:t>Effective Clear Communications Skills</a:t>
            </a:r>
          </a:p>
          <a:p>
            <a:pPr lvl="1"/>
            <a:r>
              <a:rPr lang="en-US" dirty="0" smtClean="0"/>
              <a:t>Verbal and Written skills with peers, colleagues, management, stakeholders, users, etc.</a:t>
            </a:r>
          </a:p>
          <a:p>
            <a:r>
              <a:rPr lang="en-US" dirty="0" smtClean="0"/>
              <a:t>The importance of an on-going pro-active professional lifestyle</a:t>
            </a:r>
            <a:endParaRPr lang="en-US" dirty="0"/>
          </a:p>
          <a:p>
            <a:r>
              <a:rPr lang="en-US" dirty="0" smtClean="0"/>
              <a:t>Work Smart </a:t>
            </a:r>
          </a:p>
          <a:p>
            <a:pPr lvl="1"/>
            <a:r>
              <a:rPr lang="en-US" dirty="0" smtClean="0"/>
              <a:t>be concise, </a:t>
            </a:r>
          </a:p>
          <a:p>
            <a:pPr lvl="1"/>
            <a:r>
              <a:rPr lang="en-US" dirty="0" smtClean="0"/>
              <a:t>be clear, </a:t>
            </a:r>
          </a:p>
          <a:p>
            <a:pPr lvl="1"/>
            <a:r>
              <a:rPr lang="en-US" dirty="0" smtClean="0"/>
              <a:t>be helpful,</a:t>
            </a:r>
          </a:p>
          <a:p>
            <a:pPr lvl="1"/>
            <a:r>
              <a:rPr lang="en-US" dirty="0" smtClean="0"/>
              <a:t>ask questions,</a:t>
            </a:r>
          </a:p>
          <a:p>
            <a:pPr lvl="1"/>
            <a:r>
              <a:rPr lang="en-US" dirty="0" smtClean="0"/>
              <a:t>document/comment,</a:t>
            </a:r>
          </a:p>
          <a:p>
            <a:pPr lvl="1"/>
            <a:r>
              <a:rPr lang="en-US" dirty="0" smtClean="0"/>
              <a:t>keep track of your efforts,</a:t>
            </a:r>
          </a:p>
          <a:p>
            <a:pPr lvl="1"/>
            <a:r>
              <a:rPr lang="en-US" dirty="0" smtClean="0"/>
              <a:t>write clean code</a:t>
            </a:r>
          </a:p>
          <a:p>
            <a:pPr lvl="2"/>
            <a:r>
              <a:rPr lang="en-US" dirty="0" smtClean="0"/>
              <a:t>When all else is equal, write clean/testable/reusable code, compromise only when performance is an issue</a:t>
            </a:r>
            <a:endParaRPr lang="en-US" dirty="0"/>
          </a:p>
          <a:p>
            <a:r>
              <a:rPr lang="en-US" dirty="0"/>
              <a:t>Cooperation over Competition in the </a:t>
            </a:r>
            <a:r>
              <a:rPr lang="en-US" dirty="0" smtClean="0"/>
              <a:t>workplace</a:t>
            </a:r>
          </a:p>
          <a:p>
            <a:r>
              <a:rPr lang="en-US" dirty="0" smtClean="0"/>
              <a:t>Be technology neutral, prioritize requirements over partisanship</a:t>
            </a:r>
          </a:p>
          <a:p>
            <a:r>
              <a:rPr lang="en-US" dirty="0" smtClean="0"/>
              <a:t>Portfolio / GitHub Repo</a:t>
            </a:r>
          </a:p>
        </p:txBody>
      </p:sp>
    </p:spTree>
    <p:extLst>
      <p:ext uri="{BB962C8B-B14F-4D97-AF65-F5344CB8AC3E}">
        <p14:creationId xmlns:p14="http://schemas.microsoft.com/office/powerpoint/2010/main" val="123414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Full Stack </a:t>
            </a:r>
            <a:r>
              <a:rPr lang="en-US" dirty="0" smtClean="0"/>
              <a:t>Technologies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899" y="1689342"/>
            <a:ext cx="3175450" cy="4351338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Core Java</a:t>
            </a:r>
          </a:p>
          <a:p>
            <a:pPr lvl="1"/>
            <a:endParaRPr lang="en-US" sz="1600" dirty="0" smtClean="0"/>
          </a:p>
          <a:p>
            <a:r>
              <a:rPr lang="en-US" sz="1600" b="1" dirty="0" smtClean="0"/>
              <a:t>Front-End </a:t>
            </a:r>
          </a:p>
          <a:p>
            <a:pPr lvl="1"/>
            <a:r>
              <a:rPr lang="en-US" sz="1600" dirty="0" smtClean="0"/>
              <a:t>HTML5, CSS3, JavaScript</a:t>
            </a:r>
          </a:p>
          <a:p>
            <a:pPr lvl="1"/>
            <a:r>
              <a:rPr lang="en-US" sz="1600" dirty="0" err="1" smtClean="0"/>
              <a:t>BootStrap</a:t>
            </a:r>
            <a:endParaRPr lang="en-US" sz="1600" dirty="0" smtClean="0"/>
          </a:p>
          <a:p>
            <a:pPr lvl="1"/>
            <a:r>
              <a:rPr lang="en-US" sz="1600" dirty="0" smtClean="0"/>
              <a:t>Angular (</a:t>
            </a:r>
            <a:r>
              <a:rPr lang="en-US" sz="1600" dirty="0" err="1" smtClean="0"/>
              <a:t>TypeScript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React</a:t>
            </a:r>
          </a:p>
          <a:p>
            <a:pPr lvl="1"/>
            <a:r>
              <a:rPr lang="en-US" sz="1600" dirty="0" smtClean="0"/>
              <a:t>ES5/ES6+</a:t>
            </a:r>
          </a:p>
          <a:p>
            <a:pPr lvl="1"/>
            <a:r>
              <a:rPr lang="en-US" sz="1600" dirty="0" err="1" smtClean="0"/>
              <a:t>Transpilers</a:t>
            </a:r>
            <a:endParaRPr lang="en-US" sz="1600" dirty="0" smtClean="0"/>
          </a:p>
          <a:p>
            <a:r>
              <a:rPr lang="en-US" sz="1600" b="1" dirty="0" smtClean="0"/>
              <a:t>DB</a:t>
            </a:r>
          </a:p>
          <a:p>
            <a:pPr lvl="1"/>
            <a:r>
              <a:rPr lang="en-US" sz="1600" dirty="0" smtClean="0"/>
              <a:t>RDBMS – SQL</a:t>
            </a:r>
          </a:p>
          <a:p>
            <a:pPr lvl="1"/>
            <a:r>
              <a:rPr lang="en-US" sz="1600" dirty="0" smtClean="0"/>
              <a:t>NoSQL</a:t>
            </a:r>
          </a:p>
          <a:p>
            <a:pPr lvl="1"/>
            <a:r>
              <a:rPr lang="en-US" sz="1600" dirty="0" smtClean="0"/>
              <a:t>MySQL</a:t>
            </a:r>
          </a:p>
          <a:p>
            <a:pPr lvl="1"/>
            <a:r>
              <a:rPr lang="en-US" sz="1600" dirty="0" smtClean="0"/>
              <a:t>MongoDB</a:t>
            </a:r>
            <a:endParaRPr lang="en-US" sz="1600" b="1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820318" y="1663172"/>
            <a:ext cx="2866657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biggest challenges is often not in learning these technologies but in designing strategies to use them in effective ways.</a:t>
            </a:r>
          </a:p>
          <a:p>
            <a:endParaRPr lang="en-US" sz="1400" dirty="0"/>
          </a:p>
          <a:p>
            <a:r>
              <a:rPr lang="en-US" sz="1400" i="1" dirty="0" smtClean="0"/>
              <a:t>Most medium to large scale software development project require a scalable implementation strategy to ensure the growth of the project in ways which minimizes technical debts.</a:t>
            </a:r>
          </a:p>
          <a:p>
            <a:endParaRPr lang="en-US" sz="1400" dirty="0"/>
          </a:p>
          <a:p>
            <a:r>
              <a:rPr lang="en-US" sz="1400" i="1" dirty="0" smtClean="0"/>
              <a:t>There are many resources online dedicated to such topics, be aware that as part of your professional journey, you should attempt to understand and learn these strategies.</a:t>
            </a:r>
            <a:endParaRPr lang="en-US" sz="14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76681" y="1694362"/>
            <a:ext cx="267846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b="1" dirty="0"/>
              <a:t>Services</a:t>
            </a:r>
          </a:p>
          <a:p>
            <a:pPr lvl="1"/>
            <a:r>
              <a:rPr lang="en-US" sz="1600" dirty="0"/>
              <a:t>JSP</a:t>
            </a:r>
          </a:p>
          <a:p>
            <a:pPr lvl="1"/>
            <a:r>
              <a:rPr lang="en-US" sz="1600" dirty="0"/>
              <a:t>Servlets</a:t>
            </a:r>
          </a:p>
          <a:p>
            <a:pPr lvl="1"/>
            <a:r>
              <a:rPr lang="en-US" sz="1600" dirty="0"/>
              <a:t>Spring MVC</a:t>
            </a:r>
          </a:p>
          <a:p>
            <a:pPr lvl="1"/>
            <a:r>
              <a:rPr lang="en-US" sz="1600" dirty="0" smtClean="0"/>
              <a:t>(ORM) Hibernate</a:t>
            </a:r>
          </a:p>
          <a:p>
            <a:r>
              <a:rPr lang="en-US" sz="1600" b="1" dirty="0" smtClean="0"/>
              <a:t>Messaging</a:t>
            </a:r>
          </a:p>
          <a:p>
            <a:pPr lvl="1"/>
            <a:r>
              <a:rPr lang="en-US" sz="1600" dirty="0" err="1" smtClean="0"/>
              <a:t>RabbitMQ</a:t>
            </a:r>
            <a:endParaRPr lang="en-US" sz="1600" dirty="0" smtClean="0"/>
          </a:p>
          <a:p>
            <a:r>
              <a:rPr lang="en-US" sz="1600" b="1" dirty="0" smtClean="0"/>
              <a:t>Unit Testing</a:t>
            </a:r>
          </a:p>
          <a:p>
            <a:pPr lvl="1"/>
            <a:r>
              <a:rPr lang="en-US" sz="1600" dirty="0" smtClean="0"/>
              <a:t>JUnit</a:t>
            </a:r>
          </a:p>
          <a:p>
            <a:pPr lvl="1"/>
            <a:r>
              <a:rPr lang="en-US" sz="1600" dirty="0" smtClean="0"/>
              <a:t>Jasmine</a:t>
            </a:r>
          </a:p>
          <a:p>
            <a:pPr lvl="1"/>
            <a:r>
              <a:rPr lang="en-US" sz="1600" dirty="0" smtClean="0"/>
              <a:t>Jest</a:t>
            </a:r>
          </a:p>
          <a:p>
            <a:pPr lvl="1"/>
            <a:r>
              <a:rPr lang="en-US" sz="1600" dirty="0" smtClean="0"/>
              <a:t>Karma (test runner)</a:t>
            </a:r>
          </a:p>
          <a:p>
            <a:pPr lvl="1"/>
            <a:r>
              <a:rPr lang="en-US" sz="1600" dirty="0" smtClean="0"/>
              <a:t>Test Driven Development Techniques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95604" y="1689342"/>
            <a:ext cx="248425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b="1" dirty="0" smtClean="0"/>
              <a:t>Functional </a:t>
            </a:r>
            <a:r>
              <a:rPr lang="en-US" sz="1600" b="1" dirty="0"/>
              <a:t>Testing</a:t>
            </a:r>
          </a:p>
          <a:p>
            <a:pPr lvl="1"/>
            <a:r>
              <a:rPr lang="en-US" sz="1600" dirty="0"/>
              <a:t>Selenium (Java)</a:t>
            </a:r>
          </a:p>
          <a:p>
            <a:pPr lvl="1"/>
            <a:r>
              <a:rPr lang="en-US" sz="1600" dirty="0"/>
              <a:t>Siesta (front-end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Behavior Driven Development Techniques</a:t>
            </a:r>
          </a:p>
          <a:p>
            <a:r>
              <a:rPr lang="en-US" sz="1600" b="1" dirty="0" smtClean="0"/>
              <a:t>Code Management</a:t>
            </a:r>
          </a:p>
          <a:p>
            <a:pPr lvl="1"/>
            <a:r>
              <a:rPr lang="en-US" sz="1600" dirty="0" smtClean="0"/>
              <a:t>GitHub</a:t>
            </a:r>
          </a:p>
          <a:p>
            <a:r>
              <a:rPr lang="en-US" sz="1600" b="1" dirty="0" smtClean="0"/>
              <a:t>Professional Skills</a:t>
            </a:r>
          </a:p>
          <a:p>
            <a:r>
              <a:rPr lang="en-US" sz="1600" b="1" dirty="0" smtClean="0"/>
              <a:t>Problem Solving Skills</a:t>
            </a:r>
          </a:p>
          <a:p>
            <a:r>
              <a:rPr lang="en-US" sz="1600" b="1" dirty="0" smtClean="0"/>
              <a:t>Continuous Integration/Continuous Development (CI/CD)</a:t>
            </a:r>
          </a:p>
          <a:p>
            <a:pPr lvl="1"/>
            <a:r>
              <a:rPr lang="en-US" sz="1600" dirty="0"/>
              <a:t>Jenkins</a:t>
            </a:r>
          </a:p>
          <a:p>
            <a:pPr lvl="1"/>
            <a:r>
              <a:rPr lang="en-US" sz="1600" dirty="0"/>
              <a:t>Docker</a:t>
            </a:r>
          </a:p>
          <a:p>
            <a:pPr lvl="1"/>
            <a:r>
              <a:rPr lang="en-US" sz="1600" dirty="0"/>
              <a:t>Kubernetes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703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Stack Graph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7712" y="3478193"/>
            <a:ext cx="1892461" cy="850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Product</a:t>
            </a:r>
          </a:p>
          <a:p>
            <a:pPr algn="ctr"/>
            <a:r>
              <a:rPr lang="en-US" dirty="0" smtClean="0"/>
              <a:t>Front-End</a:t>
            </a:r>
          </a:p>
          <a:p>
            <a:pPr algn="ctr"/>
            <a:r>
              <a:rPr lang="en-US" dirty="0" smtClean="0"/>
              <a:t>Browser, Mobile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0984" y="4405225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HTML5, CSS3, JS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96297" y="3489768"/>
            <a:ext cx="1811439" cy="868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Base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31489" y="2621665"/>
            <a:ext cx="1140107" cy="83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31489" y="4247909"/>
            <a:ext cx="1221129" cy="89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Front-End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670156" y="3171464"/>
            <a:ext cx="1331088" cy="1603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309612" y="3171464"/>
            <a:ext cx="1475772" cy="1689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</a:p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55489" y="2615879"/>
            <a:ext cx="1342663" cy="821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92645" y="250181"/>
            <a:ext cx="5233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Integration</a:t>
            </a:r>
          </a:p>
          <a:p>
            <a:r>
              <a:rPr lang="en-US" dirty="0" smtClean="0"/>
              <a:t>When content is pushed to storage</a:t>
            </a:r>
          </a:p>
          <a:p>
            <a:r>
              <a:rPr lang="en-US" dirty="0" smtClean="0"/>
              <a:t>Process can be triggered to test</a:t>
            </a:r>
            <a:r>
              <a:rPr lang="en-US" dirty="0"/>
              <a:t> </a:t>
            </a:r>
            <a:r>
              <a:rPr lang="en-US" dirty="0" smtClean="0"/>
              <a:t>and deployment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6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7" y="-6555"/>
            <a:ext cx="10515600" cy="791721"/>
          </a:xfrm>
        </p:spPr>
        <p:txBody>
          <a:bodyPr/>
          <a:lstStyle/>
          <a:p>
            <a:r>
              <a:rPr lang="en-US" dirty="0" smtClean="0"/>
              <a:t>Training </a:t>
            </a:r>
            <a:r>
              <a:rPr lang="en-US" dirty="0" smtClean="0"/>
              <a:t>Plan (Original)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662391" y="2161233"/>
            <a:ext cx="128285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/>
            <a:endParaRPr lang="en-US" sz="1000" dirty="0"/>
          </a:p>
          <a:p>
            <a:pPr lvl="1"/>
            <a:endParaRPr lang="en-US" sz="1000" dirty="0"/>
          </a:p>
        </p:txBody>
      </p:sp>
      <p:sp>
        <p:nvSpPr>
          <p:cNvPr id="7" name="Oval 6"/>
          <p:cNvSpPr/>
          <p:nvPr/>
        </p:nvSpPr>
        <p:spPr>
          <a:xfrm>
            <a:off x="3265558" y="977151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Intro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Problem Solving Skills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1593" y="1584534"/>
            <a:ext cx="536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86688" y="984986"/>
            <a:ext cx="1465009" cy="125992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Start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58870" y="954574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Intro to Programming Concepts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And Unit Testing Basics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62043" y="1534675"/>
            <a:ext cx="536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67570" y="706414"/>
            <a:ext cx="629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day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09856" y="707987"/>
            <a:ext cx="629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day</a:t>
            </a:r>
            <a:endParaRPr lang="en-US" sz="1200" b="1" dirty="0"/>
          </a:p>
        </p:txBody>
      </p:sp>
      <p:sp>
        <p:nvSpPr>
          <p:cNvPr id="16" name="Oval 15"/>
          <p:cNvSpPr/>
          <p:nvPr/>
        </p:nvSpPr>
        <p:spPr>
          <a:xfrm>
            <a:off x="7892251" y="924895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 Java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59626" y="1554854"/>
            <a:ext cx="536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84807" y="2280468"/>
            <a:ext cx="1920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Using GitHub to Store Files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944620" y="2278789"/>
            <a:ext cx="272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Java and JavaScript (</a:t>
            </a:r>
            <a:r>
              <a:rPr lang="en-US" sz="1200" dirty="0" err="1" smtClean="0"/>
              <a:t>NodeJS</a:t>
            </a:r>
            <a:r>
              <a:rPr lang="en-US" sz="1200" dirty="0" smtClean="0"/>
              <a:t>/Browser)</a:t>
            </a:r>
          </a:p>
          <a:p>
            <a:pPr algn="ctr"/>
            <a:r>
              <a:rPr lang="en-US" sz="1200" dirty="0" smtClean="0"/>
              <a:t>Command Line Interface</a:t>
            </a:r>
          </a:p>
          <a:p>
            <a:pPr algn="ctr"/>
            <a:r>
              <a:rPr lang="en-US" sz="1200" dirty="0" smtClean="0"/>
              <a:t>Quick Junit/Jasmine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89699" y="687020"/>
            <a:ext cx="702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9 days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93209" y="2237072"/>
            <a:ext cx="2063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Using Spring Tool Suite</a:t>
            </a:r>
            <a:r>
              <a:rPr lang="en-US" sz="1200" dirty="0"/>
              <a:t> </a:t>
            </a:r>
            <a:r>
              <a:rPr lang="en-US" sz="1200" dirty="0" smtClean="0"/>
              <a:t>as IDE</a:t>
            </a:r>
          </a:p>
        </p:txBody>
      </p:sp>
      <p:sp>
        <p:nvSpPr>
          <p:cNvPr id="22" name="Oval 21"/>
          <p:cNvSpPr/>
          <p:nvPr/>
        </p:nvSpPr>
        <p:spPr>
          <a:xfrm>
            <a:off x="10158608" y="895220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Advanced Java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538612" y="1554856"/>
            <a:ext cx="536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90128" y="677575"/>
            <a:ext cx="71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days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241873" y="2237072"/>
            <a:ext cx="1365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Java 1.8+ Features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930140" y="2526168"/>
            <a:ext cx="1" cy="55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197635" y="3270394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DBs and NoSQL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06773" y="4654459"/>
            <a:ext cx="96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MySQL</a:t>
            </a:r>
          </a:p>
          <a:p>
            <a:pPr algn="ctr"/>
            <a:r>
              <a:rPr lang="en-US" sz="1200" dirty="0" smtClean="0"/>
              <a:t>MongoDB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34418" y="3094962"/>
            <a:ext cx="71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days</a:t>
            </a:r>
            <a:endParaRPr lang="en-US" sz="1200" b="1" dirty="0"/>
          </a:p>
        </p:txBody>
      </p:sp>
      <p:sp>
        <p:nvSpPr>
          <p:cNvPr id="31" name="Oval 30"/>
          <p:cNvSpPr/>
          <p:nvPr/>
        </p:nvSpPr>
        <p:spPr>
          <a:xfrm>
            <a:off x="7900140" y="3356240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CSS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BootStrap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63527" y="3069275"/>
            <a:ext cx="71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days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717650" y="4704423"/>
            <a:ext cx="182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Ensure Basic Ajax Connectivity</a:t>
            </a:r>
          </a:p>
        </p:txBody>
      </p:sp>
      <p:sp>
        <p:nvSpPr>
          <p:cNvPr id="37" name="Oval 36"/>
          <p:cNvSpPr/>
          <p:nvPr/>
        </p:nvSpPr>
        <p:spPr>
          <a:xfrm>
            <a:off x="5602651" y="3365324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Selenium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Siesta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Karma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96832" y="3098291"/>
            <a:ext cx="71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 days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667372" y="4704423"/>
            <a:ext cx="1400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Build on last 5 days</a:t>
            </a:r>
          </a:p>
        </p:txBody>
      </p:sp>
      <p:sp>
        <p:nvSpPr>
          <p:cNvPr id="41" name="Oval 40"/>
          <p:cNvSpPr/>
          <p:nvPr/>
        </p:nvSpPr>
        <p:spPr>
          <a:xfrm>
            <a:off x="3326702" y="3394538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Spring MVC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Hibernate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RabbitMQ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927789" y="3994273"/>
            <a:ext cx="517238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20244" y="3109465"/>
            <a:ext cx="71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 days</a:t>
            </a:r>
            <a:endParaRPr lang="en-US" sz="1200" b="1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7289372" y="3982027"/>
            <a:ext cx="517238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9558305" y="3929126"/>
            <a:ext cx="517238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0606" y="2280468"/>
            <a:ext cx="1920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Rich</a:t>
            </a:r>
          </a:p>
          <a:p>
            <a:pPr algn="ctr"/>
            <a:r>
              <a:rPr lang="en-US" sz="1200" dirty="0" smtClean="0"/>
              <a:t>2 Days of Soft Skills, etc.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49216" y="697654"/>
            <a:ext cx="629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 days</a:t>
            </a:r>
            <a:endParaRPr lang="en-US" sz="1200" b="1" dirty="0"/>
          </a:p>
        </p:txBody>
      </p:sp>
      <p:sp>
        <p:nvSpPr>
          <p:cNvPr id="63" name="Oval 62"/>
          <p:cNvSpPr/>
          <p:nvPr/>
        </p:nvSpPr>
        <p:spPr>
          <a:xfrm>
            <a:off x="945452" y="3346913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Angular (</a:t>
            </a:r>
            <a:r>
              <a:rPr lang="en-US" sz="1200" dirty="0" err="1">
                <a:solidFill>
                  <a:schemeClr val="tx1"/>
                </a:solidFill>
              </a:rPr>
              <a:t>TypeScript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React JS</a:t>
            </a:r>
          </a:p>
          <a:p>
            <a:pPr marL="0" lvl="1" algn="ctr"/>
            <a:r>
              <a:rPr lang="en-US" sz="1200" dirty="0">
                <a:solidFill>
                  <a:schemeClr val="tx1"/>
                </a:solidFill>
              </a:rPr>
              <a:t>ES5/ES6+</a:t>
            </a:r>
          </a:p>
          <a:p>
            <a:pPr marL="0" lvl="1" algn="ctr"/>
            <a:r>
              <a:rPr lang="en-US" sz="1200" dirty="0" err="1">
                <a:solidFill>
                  <a:schemeClr val="tx1"/>
                </a:solidFill>
              </a:rPr>
              <a:t>Transpilers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2546539" y="3946648"/>
            <a:ext cx="517238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38994" y="3061840"/>
            <a:ext cx="71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 days</a:t>
            </a:r>
            <a:endParaRPr lang="en-US" sz="1200" b="1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640646" y="4704423"/>
            <a:ext cx="1" cy="55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854092" y="5435486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Jenkins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Docker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Kubernetes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450577" y="5993010"/>
            <a:ext cx="536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56104" y="5164749"/>
            <a:ext cx="72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 days</a:t>
            </a:r>
            <a:endParaRPr lang="en-US" sz="1200" b="1" dirty="0"/>
          </a:p>
        </p:txBody>
      </p:sp>
      <p:sp>
        <p:nvSpPr>
          <p:cNvPr id="71" name="Oval 70"/>
          <p:cNvSpPr/>
          <p:nvPr/>
        </p:nvSpPr>
        <p:spPr>
          <a:xfrm>
            <a:off x="3265558" y="5413679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Final Project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862043" y="5971203"/>
            <a:ext cx="536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067570" y="5142942"/>
            <a:ext cx="72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5</a:t>
            </a:r>
            <a:r>
              <a:rPr lang="en-US" sz="1200" b="1" dirty="0" smtClean="0"/>
              <a:t> days</a:t>
            </a:r>
            <a:endParaRPr lang="en-US" sz="1200" b="1" dirty="0"/>
          </a:p>
        </p:txBody>
      </p:sp>
      <p:sp>
        <p:nvSpPr>
          <p:cNvPr id="79" name="Oval 78"/>
          <p:cNvSpPr/>
          <p:nvPr/>
        </p:nvSpPr>
        <p:spPr>
          <a:xfrm>
            <a:off x="5573439" y="5413679"/>
            <a:ext cx="1465009" cy="1259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End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2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7" y="-6555"/>
            <a:ext cx="10515600" cy="791721"/>
          </a:xfrm>
        </p:spPr>
        <p:txBody>
          <a:bodyPr/>
          <a:lstStyle/>
          <a:p>
            <a:r>
              <a:rPr lang="en-US" dirty="0" smtClean="0"/>
              <a:t>Training </a:t>
            </a:r>
            <a:r>
              <a:rPr lang="en-US" dirty="0" smtClean="0"/>
              <a:t>Plan (Live)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662391" y="2161233"/>
            <a:ext cx="128285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/>
            <a:endParaRPr lang="en-US" sz="1000" dirty="0"/>
          </a:p>
          <a:p>
            <a:pPr lvl="1"/>
            <a:endParaRPr lang="en-US" sz="1000" dirty="0"/>
          </a:p>
        </p:txBody>
      </p:sp>
      <p:sp>
        <p:nvSpPr>
          <p:cNvPr id="7" name="Oval 6"/>
          <p:cNvSpPr/>
          <p:nvPr/>
        </p:nvSpPr>
        <p:spPr>
          <a:xfrm>
            <a:off x="3265558" y="977151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Intro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Problem Solving Skills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1593" y="1584534"/>
            <a:ext cx="536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86688" y="984986"/>
            <a:ext cx="1465009" cy="125992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Start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58870" y="954574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Intro to Programming Concepts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And Unit Testing Basics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62043" y="1534675"/>
            <a:ext cx="536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67570" y="706414"/>
            <a:ext cx="1328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</a:t>
            </a:r>
            <a:r>
              <a:rPr lang="en-US" sz="1200" b="1" dirty="0" smtClean="0"/>
              <a:t>day (June 19) 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09855" y="707987"/>
            <a:ext cx="128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</a:t>
            </a:r>
            <a:r>
              <a:rPr lang="en-US" sz="1200" b="1" dirty="0" smtClean="0"/>
              <a:t>day (June 20)</a:t>
            </a:r>
            <a:endParaRPr lang="en-US" sz="1200" b="1" dirty="0"/>
          </a:p>
        </p:txBody>
      </p:sp>
      <p:sp>
        <p:nvSpPr>
          <p:cNvPr id="16" name="Oval 15"/>
          <p:cNvSpPr/>
          <p:nvPr/>
        </p:nvSpPr>
        <p:spPr>
          <a:xfrm>
            <a:off x="7892251" y="924895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XAMPP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CSS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JavaScript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59626" y="1554854"/>
            <a:ext cx="536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84807" y="2280468"/>
            <a:ext cx="1920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Using GitHub to Store Files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944620" y="2278789"/>
            <a:ext cx="272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JavaScript </a:t>
            </a:r>
            <a:r>
              <a:rPr lang="en-US" sz="1200" dirty="0" smtClean="0"/>
              <a:t>(</a:t>
            </a:r>
            <a:r>
              <a:rPr lang="en-US" sz="1200" dirty="0" err="1" smtClean="0"/>
              <a:t>NodeJS</a:t>
            </a:r>
            <a:r>
              <a:rPr lang="en-US" sz="1200" dirty="0" smtClean="0"/>
              <a:t>/Browser)</a:t>
            </a:r>
          </a:p>
          <a:p>
            <a:pPr algn="ctr"/>
            <a:r>
              <a:rPr lang="en-US" sz="1200" dirty="0" smtClean="0"/>
              <a:t>Command Line Interface</a:t>
            </a:r>
          </a:p>
          <a:p>
            <a:pPr algn="ctr"/>
            <a:r>
              <a:rPr lang="en-US" sz="1200" dirty="0" smtClean="0"/>
              <a:t>Jasmine</a:t>
            </a:r>
            <a:endParaRPr lang="en-US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789699" y="687020"/>
            <a:ext cx="1866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 days (June 21 to July 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93209" y="2237072"/>
            <a:ext cx="206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XAMPP </a:t>
            </a:r>
            <a:endParaRPr lang="en-US" sz="1200" dirty="0"/>
          </a:p>
          <a:p>
            <a:pPr algn="ctr"/>
            <a:r>
              <a:rPr lang="en-US" sz="1200" dirty="0" smtClean="0"/>
              <a:t>Basic HTML/CSS/JS (ES5)</a:t>
            </a:r>
          </a:p>
        </p:txBody>
      </p:sp>
      <p:sp>
        <p:nvSpPr>
          <p:cNvPr id="22" name="Oval 21"/>
          <p:cNvSpPr/>
          <p:nvPr/>
        </p:nvSpPr>
        <p:spPr>
          <a:xfrm>
            <a:off x="10158608" y="895220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 </a:t>
            </a:r>
            <a:r>
              <a:rPr lang="en-US" sz="1200" dirty="0" smtClean="0">
                <a:solidFill>
                  <a:schemeClr val="tx1"/>
                </a:solidFill>
              </a:rPr>
              <a:t>Java +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Advanced </a:t>
            </a:r>
            <a:r>
              <a:rPr lang="en-US" sz="1200" dirty="0" smtClean="0">
                <a:solidFill>
                  <a:schemeClr val="tx1"/>
                </a:solidFill>
              </a:rPr>
              <a:t>Java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538612" y="1554856"/>
            <a:ext cx="536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90128" y="677575"/>
            <a:ext cx="201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19 days (July 2</a:t>
            </a:r>
            <a:r>
              <a:rPr lang="en-US" sz="1200" b="1" baseline="30000" dirty="0" smtClean="0"/>
              <a:t>nd</a:t>
            </a:r>
            <a:r>
              <a:rPr lang="en-US" sz="1200" b="1" dirty="0" smtClean="0"/>
              <a:t> to July 26</a:t>
            </a:r>
            <a:r>
              <a:rPr lang="en-US" sz="1200" b="1" baseline="30000" dirty="0" smtClean="0"/>
              <a:t>th</a:t>
            </a:r>
            <a:r>
              <a:rPr lang="en-US" sz="1200" b="1" dirty="0" smtClean="0"/>
              <a:t> )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897410" y="2237072"/>
            <a:ext cx="196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All Core Java + 1.8 + Swing + JavaFX minus Applets also covered =&gt; operator ES6 JS</a:t>
            </a:r>
            <a:endParaRPr lang="en-US" sz="12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640789" y="3161835"/>
            <a:ext cx="2053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</a:t>
            </a:r>
            <a:r>
              <a:rPr lang="en-US" sz="1200" b="1" dirty="0" smtClean="0"/>
              <a:t> days (Aug 26</a:t>
            </a:r>
            <a:r>
              <a:rPr lang="en-US" sz="1200" b="1" baseline="30000" dirty="0" smtClean="0"/>
              <a:t>th </a:t>
            </a:r>
            <a:r>
              <a:rPr lang="en-US" sz="1200" b="1" dirty="0" smtClean="0"/>
              <a:t>to Aug 28</a:t>
            </a:r>
            <a:r>
              <a:rPr lang="en-US" sz="1200" b="1" baseline="30000" dirty="0" smtClean="0"/>
              <a:t>th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sp>
        <p:nvSpPr>
          <p:cNvPr id="37" name="Oval 36"/>
          <p:cNvSpPr/>
          <p:nvPr/>
        </p:nvSpPr>
        <p:spPr>
          <a:xfrm>
            <a:off x="855985" y="3400907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Selenium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Siesta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Karma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42631" y="3154564"/>
            <a:ext cx="1986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days (Aug 19</a:t>
            </a:r>
            <a:r>
              <a:rPr lang="en-US" sz="1200" b="1" baseline="30000" dirty="0" smtClean="0"/>
              <a:t>th</a:t>
            </a:r>
            <a:r>
              <a:rPr lang="en-US" sz="1200" b="1" dirty="0" smtClean="0"/>
              <a:t> to Aug 23</a:t>
            </a:r>
            <a:r>
              <a:rPr lang="en-US" sz="1200" b="1" baseline="30000" dirty="0" smtClean="0"/>
              <a:t>rd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sp>
        <p:nvSpPr>
          <p:cNvPr id="41" name="Oval 40"/>
          <p:cNvSpPr/>
          <p:nvPr/>
        </p:nvSpPr>
        <p:spPr>
          <a:xfrm>
            <a:off x="5624308" y="3439836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Spring MVC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Hibernate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RabbitMQ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282680" y="3945741"/>
            <a:ext cx="517238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11057" y="3123908"/>
            <a:ext cx="205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5</a:t>
            </a:r>
            <a:r>
              <a:rPr lang="en-US" sz="1200" b="1" dirty="0" smtClean="0"/>
              <a:t> days (Aug 12</a:t>
            </a:r>
            <a:r>
              <a:rPr lang="en-US" sz="1200" b="1" baseline="30000" dirty="0" smtClean="0"/>
              <a:t>th</a:t>
            </a:r>
            <a:r>
              <a:rPr lang="en-US" sz="1200" b="1" dirty="0" smtClean="0"/>
              <a:t> to Aug 16</a:t>
            </a:r>
            <a:r>
              <a:rPr lang="en-US" sz="1200" b="1" baseline="30000" dirty="0" smtClean="0"/>
              <a:t>th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9616431" y="3958049"/>
            <a:ext cx="517238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0606" y="2280468"/>
            <a:ext cx="1920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Rich</a:t>
            </a:r>
          </a:p>
          <a:p>
            <a:pPr algn="ctr"/>
            <a:r>
              <a:rPr lang="en-US" sz="1200" dirty="0" smtClean="0"/>
              <a:t>2 Days of Soft Skills, etc.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49216" y="697654"/>
            <a:ext cx="629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 days</a:t>
            </a:r>
            <a:endParaRPr lang="en-US" sz="1200" b="1" dirty="0"/>
          </a:p>
        </p:txBody>
      </p:sp>
      <p:sp>
        <p:nvSpPr>
          <p:cNvPr id="63" name="Oval 62"/>
          <p:cNvSpPr/>
          <p:nvPr/>
        </p:nvSpPr>
        <p:spPr>
          <a:xfrm>
            <a:off x="3312363" y="3439835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BootStrap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Angular 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TypeScript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React JS</a:t>
            </a:r>
          </a:p>
          <a:p>
            <a:pPr marL="0" lvl="1" algn="ctr"/>
            <a:r>
              <a:rPr lang="en-US" sz="1200" dirty="0">
                <a:solidFill>
                  <a:schemeClr val="tx1"/>
                </a:solidFill>
              </a:rPr>
              <a:t>ES5/ES6+</a:t>
            </a:r>
          </a:p>
          <a:p>
            <a:pPr marL="0" lvl="1" algn="ctr"/>
            <a:r>
              <a:rPr lang="en-US" sz="1200" dirty="0" err="1">
                <a:solidFill>
                  <a:schemeClr val="tx1"/>
                </a:solidFill>
              </a:rPr>
              <a:t>Transpilers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2472375" y="3972635"/>
            <a:ext cx="517238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71618" y="3123908"/>
            <a:ext cx="1863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days (Aug 5</a:t>
            </a:r>
            <a:r>
              <a:rPr lang="en-US" sz="1200" b="1" baseline="30000" dirty="0" smtClean="0"/>
              <a:t>th</a:t>
            </a:r>
            <a:r>
              <a:rPr lang="en-US" sz="1200" b="1" dirty="0" smtClean="0"/>
              <a:t> to Aug 9</a:t>
            </a:r>
            <a:r>
              <a:rPr lang="en-US" sz="1200" b="1" baseline="30000" dirty="0" smtClean="0"/>
              <a:t>th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588488" y="4699756"/>
            <a:ext cx="1" cy="49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844515" y="5390578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Jenkins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Docker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Kubernetes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450577" y="5993010"/>
            <a:ext cx="536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56104" y="5164749"/>
            <a:ext cx="2062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</a:t>
            </a:r>
            <a:r>
              <a:rPr lang="en-US" sz="1200" b="1" dirty="0" smtClean="0"/>
              <a:t> days (Aug 29</a:t>
            </a:r>
            <a:r>
              <a:rPr lang="en-US" sz="1200" b="1" baseline="30000" dirty="0" smtClean="0"/>
              <a:t>th</a:t>
            </a:r>
            <a:r>
              <a:rPr lang="en-US" sz="1200" b="1" dirty="0" smtClean="0"/>
              <a:t> to Aug 30</a:t>
            </a:r>
            <a:r>
              <a:rPr lang="en-US" sz="1200" b="1" baseline="30000" dirty="0" smtClean="0"/>
              <a:t>th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sp>
        <p:nvSpPr>
          <p:cNvPr id="71" name="Oval 70"/>
          <p:cNvSpPr/>
          <p:nvPr/>
        </p:nvSpPr>
        <p:spPr>
          <a:xfrm>
            <a:off x="3265558" y="5413679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Final Project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862043" y="5971203"/>
            <a:ext cx="536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067569" y="5175155"/>
            <a:ext cx="1986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5</a:t>
            </a:r>
            <a:r>
              <a:rPr lang="en-US" sz="1200" b="1" dirty="0" smtClean="0"/>
              <a:t> </a:t>
            </a:r>
            <a:r>
              <a:rPr lang="en-US" sz="1200" b="1" dirty="0" smtClean="0"/>
              <a:t>days (Sept 2</a:t>
            </a:r>
            <a:r>
              <a:rPr lang="en-US" sz="1200" b="1" baseline="30000" dirty="0" smtClean="0"/>
              <a:t>nd</a:t>
            </a:r>
            <a:r>
              <a:rPr lang="en-US" sz="1200" b="1" dirty="0" smtClean="0"/>
              <a:t> to Sept 6</a:t>
            </a:r>
            <a:r>
              <a:rPr lang="en-US" sz="1200" b="1" baseline="30000" dirty="0" smtClean="0"/>
              <a:t>th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sp>
        <p:nvSpPr>
          <p:cNvPr id="79" name="Oval 78"/>
          <p:cNvSpPr/>
          <p:nvPr/>
        </p:nvSpPr>
        <p:spPr>
          <a:xfrm>
            <a:off x="5573439" y="5413679"/>
            <a:ext cx="1465009" cy="1259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End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953200" y="3383394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DBs and NoSQL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54032" y="3109985"/>
            <a:ext cx="194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days (July 29</a:t>
            </a:r>
            <a:r>
              <a:rPr lang="en-US" sz="1200" b="1" baseline="30000" dirty="0" smtClean="0"/>
              <a:t>th</a:t>
            </a:r>
            <a:r>
              <a:rPr lang="en-US" sz="1200" b="1" dirty="0" smtClean="0"/>
              <a:t> to Aug 2</a:t>
            </a:r>
            <a:r>
              <a:rPr lang="en-US" sz="1200" b="1" baseline="30000" dirty="0" smtClean="0"/>
              <a:t>nd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sp>
        <p:nvSpPr>
          <p:cNvPr id="51" name="Oval 50"/>
          <p:cNvSpPr/>
          <p:nvPr/>
        </p:nvSpPr>
        <p:spPr>
          <a:xfrm>
            <a:off x="10247394" y="3368759"/>
            <a:ext cx="1465009" cy="12599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MID TERM (JAVA)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0969506" y="2855592"/>
            <a:ext cx="10392" cy="30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4924480" y="3995274"/>
            <a:ext cx="517238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9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1037</Words>
  <Application>Microsoft Office PowerPoint</Application>
  <PresentationFormat>Widescreen</PresentationFormat>
  <Paragraphs>280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Trainer’s KickOff JUMP Program 2.0 Java Full Stack Developer Training</vt:lpstr>
      <vt:lpstr>Agenda</vt:lpstr>
      <vt:lpstr>About the Instructor</vt:lpstr>
      <vt:lpstr>Goals of the training</vt:lpstr>
      <vt:lpstr>Making each of you marketable and employable </vt:lpstr>
      <vt:lpstr>Java Full Stack Technologies Curriculum</vt:lpstr>
      <vt:lpstr>Full Stack Graph</vt:lpstr>
      <vt:lpstr>Training Plan (Original)</vt:lpstr>
      <vt:lpstr>Training Plan (Live)</vt:lpstr>
      <vt:lpstr>Skills Level (definitions)</vt:lpstr>
      <vt:lpstr>Skills Levels (Expectations)</vt:lpstr>
      <vt:lpstr>Overall Expectations</vt:lpstr>
      <vt:lpstr>IDEs for Training</vt:lpstr>
      <vt:lpstr>Core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Quintrix Kick Off Meeting React JS Training</dc:title>
  <dc:creator>Claude Gauthier</dc:creator>
  <cp:lastModifiedBy>Claude Gauthier</cp:lastModifiedBy>
  <cp:revision>54</cp:revision>
  <dcterms:created xsi:type="dcterms:W3CDTF">2018-09-06T23:31:54Z</dcterms:created>
  <dcterms:modified xsi:type="dcterms:W3CDTF">2019-07-24T20:32:33Z</dcterms:modified>
</cp:coreProperties>
</file>