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0" r:id="rId4"/>
    <p:sldId id="290" r:id="rId5"/>
    <p:sldId id="261" r:id="rId6"/>
    <p:sldId id="274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1" r:id="rId23"/>
    <p:sldId id="262" r:id="rId24"/>
    <p:sldId id="263" r:id="rId25"/>
    <p:sldId id="285" r:id="rId26"/>
    <p:sldId id="286" r:id="rId27"/>
    <p:sldId id="287" r:id="rId28"/>
    <p:sldId id="264" r:id="rId29"/>
    <p:sldId id="288" r:id="rId30"/>
    <p:sldId id="289" r:id="rId31"/>
    <p:sldId id="265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66" r:id="rId40"/>
    <p:sldId id="298" r:id="rId41"/>
    <p:sldId id="2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60-18AB-4934-BB0B-091077C3913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E1C2-6961-4872-B4DF-0F16DF77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7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FA7D-E0F8-42F2-B82E-9EE46E477614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 (Page </a:t>
            </a:r>
            <a:r>
              <a:rPr lang="en-US" dirty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JUMP June 2019</a:t>
            </a:r>
          </a:p>
          <a:p>
            <a:pPr algn="r"/>
            <a:r>
              <a:rPr lang="en-US" dirty="0" smtClean="0"/>
              <a:t>Draft</a:t>
            </a:r>
            <a:r>
              <a:rPr lang="en-US" smtClean="0"/>
              <a:t>: 07/16/2019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functional interface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smtClean="0"/>
              <a:t>A functional interface defines the ‘target type’ of a lambda expression. 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smtClean="0"/>
              <a:t>A lambda expression can be used only in a context in which a target type is specified.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smtClean="0"/>
              <a:t>A functional interface is sometimes referred to as a SAM type (Single Abstract Method)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50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2815" cy="4821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Lambda Expression Fundamentals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New syntax and Operator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Lambda operator or arrow operator “-&gt;”</a:t>
            </a:r>
          </a:p>
          <a:p>
            <a:pPr marL="914400" lvl="2" indent="0">
              <a:buNone/>
            </a:pPr>
            <a:r>
              <a:rPr lang="en-US" sz="3200" dirty="0" smtClean="0"/>
              <a:t>This operator divides a lambda expression in 2 parts</a:t>
            </a:r>
            <a:br>
              <a:rPr lang="en-US" sz="3200" dirty="0" smtClean="0"/>
            </a:br>
            <a:endParaRPr lang="en-US" sz="3200" dirty="0" smtClean="0"/>
          </a:p>
          <a:p>
            <a:pPr lvl="2"/>
            <a:r>
              <a:rPr lang="en-US" sz="3200" b="1" dirty="0" smtClean="0"/>
              <a:t>Left side</a:t>
            </a:r>
            <a:r>
              <a:rPr lang="en-US" sz="3200" dirty="0" smtClean="0"/>
              <a:t> specifies any parameters required by the lambda expression</a:t>
            </a:r>
            <a:br>
              <a:rPr lang="en-US" sz="3200" dirty="0" smtClean="0"/>
            </a:br>
            <a:endParaRPr lang="en-US" sz="3200" dirty="0" smtClean="0"/>
          </a:p>
          <a:p>
            <a:pPr lvl="2"/>
            <a:r>
              <a:rPr lang="en-US" sz="3200" b="1" dirty="0" smtClean="0"/>
              <a:t>Right side </a:t>
            </a:r>
            <a:r>
              <a:rPr lang="en-US" sz="3200" dirty="0" smtClean="0"/>
              <a:t>is the lambda body, this specifies the action(s) of the lambda expression</a:t>
            </a:r>
          </a:p>
          <a:p>
            <a:pPr lvl="3"/>
            <a:r>
              <a:rPr lang="en-US" sz="3000" dirty="0" smtClean="0"/>
              <a:t>2 types of lambda bodies</a:t>
            </a:r>
          </a:p>
          <a:p>
            <a:pPr lvl="4"/>
            <a:r>
              <a:rPr lang="en-US" sz="3000" dirty="0" smtClean="0"/>
              <a:t>Single expression</a:t>
            </a:r>
          </a:p>
          <a:p>
            <a:pPr lvl="4"/>
            <a:r>
              <a:rPr lang="en-US" sz="3000" dirty="0" smtClean="0"/>
              <a:t>Block of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05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Lambda Expression Fundamentals (examples)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Simplest expression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98.6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3600" dirty="0"/>
              <a:t>This lambda expression takes no parameters, thus the parameter list is empty. It returns the constant value 98.6. </a:t>
            </a:r>
            <a:endParaRPr lang="en-US" sz="3600" dirty="0" smtClean="0"/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r>
              <a:rPr lang="en-US" sz="3600" i="1" dirty="0" smtClean="0"/>
              <a:t>Note: The return type is inferred to be a double.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 smtClean="0"/>
              <a:t>Non-Lambda equivalent could be as follows (with name)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98.6; }</a:t>
            </a:r>
            <a:endParaRPr lang="en-US" sz="3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24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Lambda Expression Fundamentals (examples)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another expression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100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3600" dirty="0" smtClean="0"/>
              <a:t>This </a:t>
            </a:r>
            <a:r>
              <a:rPr lang="en-US" sz="3600" dirty="0"/>
              <a:t>lambda expression takes no parameters, thus the parameter list is empty. </a:t>
            </a:r>
            <a:r>
              <a:rPr lang="en-US" sz="3600" dirty="0" smtClean="0"/>
              <a:t>But it does an operation where it takes a random value and multiplies it by 100.</a:t>
            </a: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Lambda Expression Fundamentals (examples)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another expression taking a single parameter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-&gt; 1.0 / n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3600" dirty="0" smtClean="0"/>
              <a:t>This </a:t>
            </a:r>
            <a:r>
              <a:rPr lang="en-US" sz="3600" dirty="0"/>
              <a:t>lambda expression takes </a:t>
            </a:r>
            <a:r>
              <a:rPr lang="en-US" sz="3600" dirty="0" smtClean="0"/>
              <a:t>one single parameter, it returns the reciprocal values of parameter n, thus 4.0 would return 0.25;</a:t>
            </a: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91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Lambda Expression Fundamentals (examples)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Expressions can return any data type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-&gt; (n % 2)==0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3600" dirty="0" smtClean="0"/>
              <a:t>What is interesting here is that the expression will return a </a:t>
            </a:r>
            <a:r>
              <a:rPr lang="en-US" sz="3600" dirty="0" err="1" smtClean="0"/>
              <a:t>boolean</a:t>
            </a:r>
            <a:r>
              <a:rPr lang="en-US" sz="3600" dirty="0" smtClean="0"/>
              <a:t> value of true or false based on n being an even or odd number.</a:t>
            </a: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33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Lambda Expression Fundamentals (examples)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Parentheses are not required for single parameter lambda expression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-&gt; (n % 2</a:t>
            </a: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0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3600" dirty="0" smtClean="0"/>
              <a:t>and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-&gt; (n % 2</a:t>
            </a: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0</a:t>
            </a:r>
            <a:endParaRPr lang="en-US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 smtClean="0"/>
              <a:t>Are identical, valid lambda expressions</a:t>
            </a:r>
          </a:p>
          <a:p>
            <a:pPr marL="914400" lvl="2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455876" y="3500105"/>
            <a:ext cx="417341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For the sake of consistency and clarity, it is best to use parentheses, in this training, we will use them.  </a:t>
            </a:r>
          </a:p>
        </p:txBody>
      </p:sp>
    </p:spTree>
    <p:extLst>
      <p:ext uri="{BB962C8B-B14F-4D97-AF65-F5344CB8AC3E}">
        <p14:creationId xmlns:p14="http://schemas.microsoft.com/office/powerpoint/2010/main" val="6450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Functional Interfaces</a:t>
            </a:r>
          </a:p>
          <a:p>
            <a:r>
              <a:rPr lang="en-US" sz="3600" dirty="0" smtClean="0"/>
              <a:t>A functional interface specifies only one abstract method</a:t>
            </a:r>
          </a:p>
          <a:p>
            <a:r>
              <a:rPr lang="en-US" sz="3600" dirty="0" smtClean="0"/>
              <a:t>Not all interface methods are abstract</a:t>
            </a:r>
          </a:p>
          <a:p>
            <a:r>
              <a:rPr lang="en-US" sz="3600" dirty="0" smtClean="0"/>
              <a:t>Since JDK8 we can not have an interface with one or more default methods</a:t>
            </a:r>
          </a:p>
          <a:p>
            <a:r>
              <a:rPr lang="en-US" sz="3600" dirty="0" smtClean="0"/>
              <a:t>Default methods are NOT abstract, neither are ‘static’ interface methods.</a:t>
            </a:r>
          </a:p>
          <a:p>
            <a:r>
              <a:rPr lang="en-US" sz="3600" dirty="0" smtClean="0"/>
              <a:t>Thus, an interface method is abstract ONLY if it does not specify an implementation</a:t>
            </a:r>
          </a:p>
          <a:p>
            <a:pPr marL="914400" lvl="2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53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Functional Interfaces</a:t>
            </a:r>
          </a:p>
          <a:p>
            <a:r>
              <a:rPr lang="en-US" sz="3600" dirty="0" smtClean="0"/>
              <a:t>A functional interface can only have ONE SINGLE abstract method</a:t>
            </a:r>
          </a:p>
          <a:p>
            <a:r>
              <a:rPr lang="en-US" sz="3600" dirty="0" smtClean="0"/>
              <a:t>It can have many default and/or static methods</a:t>
            </a:r>
          </a:p>
          <a:p>
            <a:r>
              <a:rPr lang="en-US" sz="3600" dirty="0" smtClean="0"/>
              <a:t>Note: the keyword modifier ‘abstract’ is not required when defining a functional interface as it is implicit.</a:t>
            </a:r>
          </a:p>
          <a:p>
            <a:pPr marL="914400" lvl="2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484522" y="6184776"/>
            <a:ext cx="624279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“</a:t>
            </a:r>
            <a:r>
              <a:rPr lang="en-US" sz="2400" b="1" dirty="0" err="1"/>
              <a:t>FunctionalInterfaceDemo</a:t>
            </a:r>
            <a:r>
              <a:rPr lang="en-US" sz="2400" b="1" dirty="0" smtClean="0"/>
              <a:t>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21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Functional Interfaces</a:t>
            </a:r>
          </a:p>
          <a:p>
            <a:r>
              <a:rPr lang="en-US" sz="3600" dirty="0" smtClean="0"/>
              <a:t>Interfaces are reusable, therefore we can create various forms of lambda expressions and keep the same interface</a:t>
            </a:r>
          </a:p>
          <a:p>
            <a:pPr marL="914400" lvl="2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29030" y="6184776"/>
            <a:ext cx="639829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“FunctionalInterfaceDemo2”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69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Lambdas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80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Functional Interfaces</a:t>
            </a:r>
          </a:p>
          <a:p>
            <a:r>
              <a:rPr lang="en-US" sz="3600" dirty="0" smtClean="0"/>
              <a:t>All of our previous examples were using primitive types, but lambdas can easily use any type, there are no restrictions</a:t>
            </a:r>
          </a:p>
          <a:p>
            <a:r>
              <a:rPr lang="en-US" sz="3600" dirty="0" smtClean="0"/>
              <a:t>The following example is a lambda that determines if one string is contained within another.</a:t>
            </a:r>
          </a:p>
          <a:p>
            <a:pPr marL="914400" lvl="2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29030" y="6184776"/>
            <a:ext cx="639829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“FunctionalInterfaceDemo3”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81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7705"/>
            <a:ext cx="10292862" cy="574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When dealing with 2 or more parameters, you must explicitly declare them.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4236916"/>
            <a:ext cx="8033239" cy="197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cs typeface="Courier New" panose="02070309020205020404" pitchFamily="49" charset="0"/>
              </a:rPr>
              <a:t>THESE ARE NOT LEGAL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d) -&gt; (n % d) == 0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d) -&gt; (n % d) == 0 </a:t>
            </a:r>
          </a:p>
          <a:p>
            <a:pPr marL="0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96573"/>
            <a:ext cx="6641123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/>
              <a:t>Legal vs Not Legal Lambda Syntax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722136"/>
            <a:ext cx="9135207" cy="136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cs typeface="Courier New" panose="02070309020205020404" pitchFamily="49" charset="0"/>
              </a:rPr>
              <a:t>THIS IS LEGAL</a:t>
            </a:r>
          </a:p>
          <a:p>
            <a:pPr marL="0" indent="0">
              <a:buNone/>
            </a:pPr>
            <a:r>
              <a:rPr lang="pt-B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 n, int d) -&gt; (n % d) == 0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Recap of implementing a lambda</a:t>
            </a:r>
          </a:p>
          <a:p>
            <a:r>
              <a:rPr lang="en-US" sz="3600" dirty="0" smtClean="0"/>
              <a:t>Define an interface</a:t>
            </a:r>
          </a:p>
          <a:p>
            <a:r>
              <a:rPr lang="en-US" sz="3600" dirty="0" smtClean="0"/>
              <a:t>Define 1 single abstract method in an interface (the abstract modifier keyword is implicit)</a:t>
            </a:r>
          </a:p>
          <a:p>
            <a:r>
              <a:rPr lang="en-US" sz="3600" dirty="0" smtClean="0"/>
              <a:t>Use the interface and create the lambda expression</a:t>
            </a:r>
          </a:p>
          <a:p>
            <a:r>
              <a:rPr lang="en-US" sz="3600" dirty="0" smtClean="0"/>
              <a:t>Use the method to execute the lambda expression</a:t>
            </a:r>
          </a:p>
          <a:p>
            <a:endParaRPr lang="en-US" sz="3600" dirty="0" smtClean="0"/>
          </a:p>
          <a:p>
            <a:pPr marL="914400" lvl="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43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- Block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Everything covered so far has been lambdas with single statement expression.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Block lambdas are the natural progression in the creation of functions requiring multiple statements.  We call that “block body”.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The key difference between a regular method and a lambda is that you must always explicitly return a value.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698784"/>
              </p:ext>
            </p:extLst>
          </p:nvPr>
        </p:nvGraphicFramePr>
        <p:xfrm>
          <a:off x="98425" y="98425"/>
          <a:ext cx="1150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r Shell Object" showAsIcon="1" r:id="rId3" imgW="1150200" imgH="414000" progId="Package">
                  <p:embed/>
                </p:oleObj>
              </mc:Choice>
              <mc:Fallback>
                <p:oleObj name="Packager Shell Object" showAsIcon="1" r:id="rId3" imgW="1150200" imgH="414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150938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61593" y="6184776"/>
            <a:ext cx="546572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“</a:t>
            </a:r>
            <a:r>
              <a:rPr lang="en-US" sz="2400" b="1" dirty="0" err="1" smtClean="0"/>
              <a:t>BlockLambdaDemo</a:t>
            </a:r>
            <a:r>
              <a:rPr lang="en-US" sz="2400" b="1" dirty="0" smtClean="0"/>
              <a:t>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83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Generic 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A lambda expression, itself, cannot specify type parameters, this implies that a lambda expression cannot be generic. 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functional interface associated with a lambda expression can be generic.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target type of the lambda expression is determined, in part, by the type argument or arguments specified when a functional interface reference is declared.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4698" y="6184776"/>
            <a:ext cx="74726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“</a:t>
            </a:r>
            <a:r>
              <a:rPr lang="en-US" sz="2400" b="1" dirty="0" err="1" smtClean="0"/>
              <a:t>GenericFunctionalLambdaInterface</a:t>
            </a:r>
            <a:r>
              <a:rPr lang="en-US" sz="2400" b="1" dirty="0" smtClean="0"/>
              <a:t>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30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</a:t>
            </a:r>
            <a:r>
              <a:rPr lang="en-US" dirty="0"/>
              <a:t>Pass a Lambda Expression as an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A lambda expression can be used in any context that provides a target type.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target contexts used by the preceding examples are assignment and initialization.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Another one is when a lambda expression is passed as an argument.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In fact, passing a lambda expression as an argument is a common use of lambdas.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Moreover, it is a very powerful use because it gives you a way to pass executable code as an argument to a method.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This greatly enhances the expressive power of Java.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50026" y="6184776"/>
            <a:ext cx="697729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</a:t>
            </a:r>
            <a:r>
              <a:rPr lang="en-US" sz="2400" b="1" dirty="0"/>
              <a:t>“</a:t>
            </a:r>
            <a:r>
              <a:rPr lang="en-US" sz="2400" b="1" dirty="0" err="1"/>
              <a:t>LambdaExpressionAsArgument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3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</a:t>
            </a:r>
            <a:r>
              <a:rPr lang="en-US" dirty="0"/>
              <a:t>Lambda Expressions and Variable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Variables defined by an enclosing scope of a lambda expression are accessible within the lambda expression.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A lambda expression can use an instance variable or static variable defined by its enclosing class.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A lambda expression also has access to "this" (both explicitly and implicitly), which refers to the invoking instance of the lambda expression’s enclosing class.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A lambda expression can obtain or set the value of an instance variable or static variable and call a method defined by its enclosing class</a:t>
            </a:r>
            <a:r>
              <a:rPr lang="en-US" sz="3600" dirty="0" smtClean="0"/>
              <a:t>.</a:t>
            </a:r>
            <a:endParaRPr lang="en-US" sz="3600" dirty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When a lambda expression uses a local variable from its enclosing scope, a special situation is created that is referred to as a variable capture. </a:t>
            </a:r>
          </a:p>
        </p:txBody>
      </p:sp>
    </p:spTree>
    <p:extLst>
      <p:ext uri="{BB962C8B-B14F-4D97-AF65-F5344CB8AC3E}">
        <p14:creationId xmlns:p14="http://schemas.microsoft.com/office/powerpoint/2010/main" val="4284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</a:t>
            </a:r>
            <a:r>
              <a:rPr lang="en-US" dirty="0"/>
              <a:t>Lambda Expressions and Variable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Variable </a:t>
            </a:r>
            <a:r>
              <a:rPr lang="en-US" sz="3600" dirty="0"/>
              <a:t>capture is when a lambda expression can only use local variables that are effectively final.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An effectively final variable is one whose value does not change after it is first assigned.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There is no need to explicitly declare such a variable as final, although doing so would not be an error.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(The "this" parameter of an enclosing scope is automatically effectively final, and lambda expressions do not have a "this" of their own</a:t>
            </a:r>
            <a:r>
              <a:rPr lang="en-US" sz="3600" dirty="0" smtClean="0"/>
              <a:t>.)</a:t>
            </a:r>
            <a:endParaRPr lang="en-US" sz="3600" dirty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It is important to understand that a local variable of the enclosing scope cannot be modified by the lambda expression as it would be rendering it illegal for capture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148323" y="6184776"/>
            <a:ext cx="757899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“</a:t>
            </a:r>
            <a:r>
              <a:rPr lang="en-US" sz="2400" b="1" dirty="0" err="1" smtClean="0"/>
              <a:t>LambdaExpressionVariableCapture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3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Throw an Exception from within a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725174" cy="4351338"/>
          </a:xfrm>
        </p:spPr>
        <p:txBody>
          <a:bodyPr>
            <a:noAutofit/>
          </a:bodyPr>
          <a:lstStyle/>
          <a:p>
            <a:r>
              <a:rPr lang="en-US" sz="2100" dirty="0"/>
              <a:t>A lambda expression can throw an exception. </a:t>
            </a:r>
          </a:p>
          <a:p>
            <a:r>
              <a:rPr lang="en-US" sz="2100" dirty="0"/>
              <a:t>If it throws a checked exception, however, then that exception must be compatible with the exception(s) listed in the throws clause of the abstract method in the functional interface. </a:t>
            </a:r>
          </a:p>
          <a:p>
            <a:r>
              <a:rPr lang="en-US" sz="2100" dirty="0"/>
              <a:t>For example, if a lambda expression throws an </a:t>
            </a:r>
            <a:r>
              <a:rPr lang="en-US" sz="2100" dirty="0" err="1"/>
              <a:t>IOException</a:t>
            </a:r>
            <a:r>
              <a:rPr lang="en-US" sz="2100" dirty="0"/>
              <a:t>, then the abstract method in the functional interface must list </a:t>
            </a:r>
            <a:r>
              <a:rPr lang="en-US" sz="2100" dirty="0" err="1"/>
              <a:t>IOException</a:t>
            </a:r>
            <a:r>
              <a:rPr lang="en-US" sz="2100" dirty="0"/>
              <a:t> </a:t>
            </a:r>
            <a:r>
              <a:rPr lang="en-US" sz="2100" dirty="0" smtClean="0"/>
              <a:t>in a </a:t>
            </a:r>
            <a:r>
              <a:rPr lang="en-US" sz="2100" dirty="0"/>
              <a:t>throws clause.</a:t>
            </a:r>
            <a:endParaRPr lang="en-US" sz="2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84144" y="1825625"/>
            <a:ext cx="7203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pPr defTabSz="27432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MyIOAction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ioAction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(Reader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274320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27432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LambdaExceptionDemo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double[] values = { 1.0, 2.0, 3.0, 4.0 };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This block lambda could throw an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Thus,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must be specified in a throws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clause of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ioAction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MyIOAction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MyIOAction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{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rdr.read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could throw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// ...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true;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};</a:t>
            </a:r>
          </a:p>
          <a:p>
            <a:pPr defTabSz="27432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74320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</a:t>
            </a:r>
            <a:r>
              <a:rPr lang="en-US" dirty="0"/>
              <a:t>Lambda expression using a parameter that is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Autofit/>
          </a:bodyPr>
          <a:lstStyle/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When the type of the parameter is inferred, the parameter to the lambda expression is not specified using the normal array syntax</a:t>
            </a:r>
            <a:r>
              <a:rPr lang="en-US" sz="2000" dirty="0" smtClean="0"/>
              <a:t>.</a:t>
            </a:r>
            <a:endParaRPr lang="en-US" sz="2000" dirty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Instead the parameter is specified as a simple name, such as n, not as n[ ]. 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 type of a lambda expression parameter will be inferred from the target context. 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If the target context requires an array, then the parameter’s type will automatically be inferred as an array. 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Here's an example: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functional interface.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transform(T[] a);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 parameter to the transform() method is an array of type T. </a:t>
            </a:r>
          </a:p>
        </p:txBody>
      </p:sp>
    </p:spTree>
    <p:extLst>
      <p:ext uri="{BB962C8B-B14F-4D97-AF65-F5344CB8AC3E}">
        <p14:creationId xmlns:p14="http://schemas.microsoft.com/office/powerpoint/2010/main" val="32728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70" y="1690688"/>
            <a:ext cx="5042805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Block Lambda Expressions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Generic Functional Interfaces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Pass a Lambda Expression as an Argument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Lambda Expressions and Variable </a:t>
            </a:r>
            <a:r>
              <a:rPr lang="en-US" dirty="0" smtClean="0"/>
              <a:t>Capture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1018" y="1753738"/>
            <a:ext cx="51427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r>
              <a:rPr lang="en-US" dirty="0" smtClean="0"/>
              <a:t>Throw an Exception from within a Lambda Expression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US" dirty="0" smtClean="0"/>
              <a:t>Lambda expression using a parameter that is an array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US" dirty="0" smtClean="0"/>
              <a:t>Method References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US" dirty="0" smtClean="0"/>
              <a:t>Constructors References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US" dirty="0" smtClean="0"/>
              <a:t>Predefined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</a:t>
            </a:r>
            <a:r>
              <a:rPr lang="en-US" dirty="0"/>
              <a:t>Lambda expression using a parameter that is an array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141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Consider the following lambda expression using </a:t>
            </a:r>
            <a:r>
              <a:rPr lang="en-US" sz="1800" dirty="0" err="1" smtClean="0"/>
              <a:t>MyTransform</a:t>
            </a:r>
            <a:r>
              <a:rPr lang="en-US" sz="1800" dirty="0" smtClean="0"/>
              <a:t> to convert the elements of an array of Double values into their square roots.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MyTransform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(v) -&gt; {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v.length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v[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(v[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Here, the type of a in transform( ) is Double[], because Double is specified as the type parameter for </a:t>
            </a:r>
            <a:r>
              <a:rPr lang="en-US" sz="1800" dirty="0" err="1" smtClean="0"/>
              <a:t>MyTransform</a:t>
            </a:r>
            <a:r>
              <a:rPr lang="en-US" sz="1800" dirty="0" smtClean="0"/>
              <a:t> when </a:t>
            </a:r>
            <a:r>
              <a:rPr lang="en-US" sz="1800" dirty="0" err="1" smtClean="0"/>
              <a:t>sqrts</a:t>
            </a:r>
            <a:r>
              <a:rPr lang="en-US" sz="1800" dirty="0" smtClean="0"/>
              <a:t> is declared. 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Therefore, the type of v in the lambda expression is inferred as Double[ ]. 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It is not necessary (or legal) to specify it as v[ ].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800" dirty="0" smtClean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One last point: It is legal to declare the lambda parameter as Double[ ] v, because doing so explicitly declares the type of the parameter, but doing so gains nothing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6472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491"/>
            <a:ext cx="10515600" cy="4710472"/>
          </a:xfrm>
        </p:spPr>
        <p:txBody>
          <a:bodyPr>
            <a:noAutofit/>
          </a:bodyPr>
          <a:lstStyle/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There is an important feature related to lambda expressions called the method reference</a:t>
            </a:r>
            <a:r>
              <a:rPr lang="en-US" sz="2200" dirty="0" smtClean="0"/>
              <a:t>.</a:t>
            </a:r>
            <a:endParaRPr lang="en-US" sz="2200" dirty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 method reference provides a way to refer to a method without executing it.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It relates to lambda expressions because it, too, requires a target type context that consists of a compatible functional interface.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When evaluated, a method reference also creates an instance of a functional interface.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There are different types of method references. </a:t>
            </a:r>
            <a:endParaRPr lang="en-US" sz="2200" dirty="0" smtClean="0"/>
          </a:p>
          <a:p>
            <a:pPr lvl="1"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b="1" dirty="0"/>
              <a:t>Method References to static </a:t>
            </a:r>
            <a:r>
              <a:rPr lang="en-US" sz="2200" b="1" dirty="0" smtClean="0"/>
              <a:t>Methods</a:t>
            </a:r>
          </a:p>
          <a:p>
            <a:pPr lvl="1"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b="1" dirty="0"/>
              <a:t>Method References to Instance </a:t>
            </a:r>
            <a:r>
              <a:rPr lang="en-US" sz="2200" b="1" dirty="0" smtClean="0"/>
              <a:t>Methods</a:t>
            </a:r>
          </a:p>
          <a:p>
            <a:pPr lvl="1"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b="1" dirty="0" smtClean="0"/>
              <a:t>Class Name </a:t>
            </a:r>
            <a:r>
              <a:rPr lang="en-US" sz="2200" b="1" dirty="0"/>
              <a:t>with Method </a:t>
            </a:r>
            <a:r>
              <a:rPr lang="en-US" sz="2200" b="1" dirty="0" smtClean="0"/>
              <a:t>Reference</a:t>
            </a:r>
          </a:p>
          <a:p>
            <a:pPr lvl="1"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b="1" dirty="0"/>
              <a:t>Specify a method reference to a generic method</a:t>
            </a:r>
          </a:p>
        </p:txBody>
      </p:sp>
    </p:spTree>
    <p:extLst>
      <p:ext uri="{BB962C8B-B14F-4D97-AF65-F5344CB8AC3E}">
        <p14:creationId xmlns:p14="http://schemas.microsoft.com/office/powerpoint/2010/main" val="4125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defTabSz="2743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smtClean="0"/>
              <a:t>Method </a:t>
            </a:r>
            <a:r>
              <a:rPr lang="en-US" sz="3600" b="1" dirty="0"/>
              <a:t>References to static </a:t>
            </a:r>
            <a:r>
              <a:rPr lang="en-US" sz="3600" b="1" dirty="0" smtClean="0"/>
              <a:t>Methods</a:t>
            </a:r>
            <a:endParaRPr lang="en-US" sz="3600" b="1" dirty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A method reference to a static method is created by specifying the method name preceded by its class name, using this general syntax</a:t>
            </a:r>
            <a:r>
              <a:rPr lang="en-US" sz="3600" dirty="0" smtClean="0"/>
              <a:t>:</a:t>
            </a:r>
            <a:endParaRPr lang="en-US" sz="3600" dirty="0"/>
          </a:p>
          <a:p>
            <a:pPr marL="457200" lvl="1" indent="0" defTabSz="2743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Notice that the class name is separated from the method name by a double colon. The :: is a new separator that has been added to Java by JDK 8 expressly for this purpose.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This method reference can be used anywhere in which it is compatible with its target type</a:t>
            </a:r>
            <a:r>
              <a:rPr lang="en-US" sz="3600" dirty="0" smtClean="0"/>
              <a:t>.</a:t>
            </a:r>
            <a:endParaRPr lang="en-US" sz="3600" dirty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462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85"/>
            <a:ext cx="10515599" cy="4744978"/>
          </a:xfrm>
        </p:spPr>
        <p:txBody>
          <a:bodyPr>
            <a:noAutofit/>
          </a:bodyPr>
          <a:lstStyle/>
          <a:p>
            <a:pPr marL="0" indent="0" defTabSz="2743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/>
              <a:t>Method </a:t>
            </a:r>
            <a:r>
              <a:rPr lang="en-US" sz="1800" b="1" dirty="0"/>
              <a:t>References to static </a:t>
            </a:r>
            <a:r>
              <a:rPr lang="en-US" sz="1800" b="1" dirty="0" smtClean="0"/>
              <a:t>Methods</a:t>
            </a:r>
            <a:endParaRPr lang="en-US" sz="1800" dirty="0" smtClean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following program demonstrates the static method reference. It does so by first declaring a functional interface called </a:t>
            </a:r>
            <a:r>
              <a:rPr lang="en-US" sz="1800" dirty="0" err="1"/>
              <a:t>IntPredicate</a:t>
            </a:r>
            <a:r>
              <a:rPr lang="en-US" sz="1800" dirty="0"/>
              <a:t> that has a method called test( ).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This method has an </a:t>
            </a:r>
            <a:r>
              <a:rPr lang="en-US" sz="1800" dirty="0" err="1"/>
              <a:t>int</a:t>
            </a:r>
            <a:r>
              <a:rPr lang="en-US" sz="1800" dirty="0"/>
              <a:t> parameter and returns a </a:t>
            </a:r>
            <a:r>
              <a:rPr lang="en-US" sz="1800" dirty="0" err="1"/>
              <a:t>boolean</a:t>
            </a:r>
            <a:r>
              <a:rPr lang="en-US" sz="1800" dirty="0"/>
              <a:t> result. Thus, it can be used to test an integer value against some condition.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 program then creates a class called </a:t>
            </a:r>
            <a:r>
              <a:rPr lang="en-US" sz="1800" dirty="0" err="1"/>
              <a:t>MyIntPredicates</a:t>
            </a:r>
            <a:r>
              <a:rPr lang="en-US" sz="1800" dirty="0"/>
              <a:t>, which defines three static methods, with each one checking if a value satisfies some condition.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 methods are called </a:t>
            </a:r>
            <a:r>
              <a:rPr lang="en-US" sz="1800" dirty="0" err="1"/>
              <a:t>isPrime</a:t>
            </a:r>
            <a:r>
              <a:rPr lang="en-US" sz="1800" dirty="0"/>
              <a:t>( ), </a:t>
            </a:r>
            <a:r>
              <a:rPr lang="en-US" sz="1800" dirty="0" err="1"/>
              <a:t>isEven</a:t>
            </a:r>
            <a:r>
              <a:rPr lang="en-US" sz="1800" dirty="0"/>
              <a:t>( ), and </a:t>
            </a:r>
            <a:r>
              <a:rPr lang="en-US" sz="1800" dirty="0" err="1"/>
              <a:t>isPositive</a:t>
            </a:r>
            <a:r>
              <a:rPr lang="en-US" sz="1800" dirty="0"/>
              <a:t>( ), and each method performs the test indicated by its name.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Inside </a:t>
            </a:r>
            <a:r>
              <a:rPr lang="en-US" sz="1800" dirty="0" err="1"/>
              <a:t>MethodRefDemo</a:t>
            </a:r>
            <a:r>
              <a:rPr lang="en-US" sz="1800" dirty="0"/>
              <a:t>, a method called </a:t>
            </a:r>
            <a:r>
              <a:rPr lang="en-US" sz="1800" dirty="0" err="1"/>
              <a:t>numTest</a:t>
            </a:r>
            <a:r>
              <a:rPr lang="en-US" sz="1800" dirty="0"/>
              <a:t>( ) is created that has as its first parameter, a reference to </a:t>
            </a:r>
            <a:r>
              <a:rPr lang="en-US" sz="1800" dirty="0" err="1"/>
              <a:t>IntPredicate</a:t>
            </a:r>
            <a:r>
              <a:rPr lang="en-US" sz="1800" dirty="0"/>
              <a:t>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Its second parameter specifies the integer being tested.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Inside main( ), three different tests are performed by calling </a:t>
            </a:r>
            <a:r>
              <a:rPr lang="en-US" sz="1800" dirty="0" err="1"/>
              <a:t>numTest</a:t>
            </a:r>
            <a:r>
              <a:rPr lang="en-US" sz="1800" dirty="0"/>
              <a:t>( ), passing in a method reference to the test to perform.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50980" y="6184776"/>
            <a:ext cx="817634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</a:t>
            </a:r>
            <a:r>
              <a:rPr lang="en-US" sz="2400" b="1" dirty="0"/>
              <a:t>“</a:t>
            </a:r>
            <a:r>
              <a:rPr lang="en-US" sz="2400" b="1" dirty="0" err="1"/>
              <a:t>LambdaMethodReferenceStaticMethods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7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2743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/>
              <a:t>Method References to Instance Methods</a:t>
            </a:r>
            <a:endParaRPr lang="en-US" sz="3600" b="1" dirty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A reference to an instance method on a specific object is create by this basic syntax</a:t>
            </a:r>
            <a:r>
              <a:rPr lang="en-US" sz="3600" dirty="0" smtClean="0"/>
              <a:t>:</a:t>
            </a:r>
            <a:endParaRPr lang="en-US" sz="3600" dirty="0"/>
          </a:p>
          <a:p>
            <a:pPr marL="457200" lvl="1" indent="0" defTabSz="2743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As you can see, the syntax is similar to that used for a static method, except that an object reference is used instead of a class name.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Thus, the method referred to by the method reference operates relative to </a:t>
            </a:r>
            <a:r>
              <a:rPr lang="en-US" sz="3600" dirty="0" err="1"/>
              <a:t>objRef</a:t>
            </a:r>
            <a:r>
              <a:rPr lang="en-US" sz="3600" dirty="0"/>
              <a:t>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732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85"/>
            <a:ext cx="10515599" cy="4744978"/>
          </a:xfrm>
        </p:spPr>
        <p:txBody>
          <a:bodyPr>
            <a:noAutofit/>
          </a:bodyPr>
          <a:lstStyle/>
          <a:p>
            <a:pPr marL="0" indent="0" defTabSz="2743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/>
              <a:t>Method References to Instance Methods</a:t>
            </a:r>
            <a:endParaRPr lang="en-US" sz="2200" dirty="0" smtClean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The following program </a:t>
            </a:r>
            <a:r>
              <a:rPr lang="en-US" sz="2200" dirty="0" smtClean="0"/>
              <a:t>demonstrates what the previous slide explains.</a:t>
            </a:r>
            <a:endParaRPr lang="en-US" sz="2200" dirty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It uses the same </a:t>
            </a:r>
            <a:r>
              <a:rPr lang="en-US" sz="2200" dirty="0" err="1"/>
              <a:t>IntPredicate</a:t>
            </a:r>
            <a:r>
              <a:rPr lang="en-US" sz="2200" dirty="0"/>
              <a:t> interface and test( ) method as the previous program.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However, it creates a class called </a:t>
            </a:r>
            <a:r>
              <a:rPr lang="en-US" sz="2200" dirty="0" err="1"/>
              <a:t>MyIntNum</a:t>
            </a:r>
            <a:r>
              <a:rPr lang="en-US" sz="2200" dirty="0"/>
              <a:t>, which stores an </a:t>
            </a:r>
            <a:r>
              <a:rPr lang="en-US" sz="2200" dirty="0" err="1"/>
              <a:t>int</a:t>
            </a:r>
            <a:r>
              <a:rPr lang="en-US" sz="2200" dirty="0"/>
              <a:t> value and defines the method </a:t>
            </a:r>
            <a:r>
              <a:rPr lang="en-US" sz="2200" dirty="0" err="1"/>
              <a:t>isFactor</a:t>
            </a:r>
            <a:r>
              <a:rPr lang="en-US" sz="2200" dirty="0"/>
              <a:t>( ), which determines if the value passed is a factor of the value stored by the </a:t>
            </a:r>
            <a:r>
              <a:rPr lang="en-US" sz="2200" dirty="0" err="1"/>
              <a:t>MyIntNum</a:t>
            </a:r>
            <a:r>
              <a:rPr lang="en-US" sz="2200" dirty="0"/>
              <a:t> instance.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The main( ) method then creates two </a:t>
            </a:r>
            <a:r>
              <a:rPr lang="en-US" sz="2200" dirty="0" err="1"/>
              <a:t>MyIntNum</a:t>
            </a:r>
            <a:r>
              <a:rPr lang="en-US" sz="2200" dirty="0"/>
              <a:t> instances.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It then calls </a:t>
            </a:r>
            <a:r>
              <a:rPr lang="en-US" sz="2200" dirty="0" err="1"/>
              <a:t>numTest</a:t>
            </a:r>
            <a:r>
              <a:rPr lang="en-US" sz="2200" dirty="0"/>
              <a:t>( ), passing in a method reference to the </a:t>
            </a:r>
            <a:r>
              <a:rPr lang="en-US" sz="2200" dirty="0" err="1"/>
              <a:t>isFactor</a:t>
            </a:r>
            <a:r>
              <a:rPr lang="en-US" sz="2200" dirty="0"/>
              <a:t>( ) method and the value to be checked.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In each case, the method reference operates relative to the specific object.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89278" y="6184776"/>
            <a:ext cx="853804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</a:t>
            </a:r>
            <a:r>
              <a:rPr lang="en-US" sz="2400" b="1" dirty="0"/>
              <a:t>“</a:t>
            </a:r>
            <a:r>
              <a:rPr lang="en-US" sz="2400" b="1" dirty="0" err="1" smtClean="0"/>
              <a:t>LambdaMethodReferenceInstanceMethods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1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85"/>
            <a:ext cx="10515599" cy="4744978"/>
          </a:xfrm>
        </p:spPr>
        <p:txBody>
          <a:bodyPr>
            <a:noAutofit/>
          </a:bodyPr>
          <a:lstStyle/>
          <a:p>
            <a:pPr marL="0" indent="0" defTabSz="2743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err="1" smtClean="0"/>
              <a:t>ClassName</a:t>
            </a:r>
            <a:r>
              <a:rPr lang="en-US" sz="2200" b="1" dirty="0" smtClean="0"/>
              <a:t> with Method Reference</a:t>
            </a:r>
            <a:endParaRPr lang="en-US" sz="2200" dirty="0" smtClean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It is also possible to handle a situation in which you want to specify an instance method that can be used with any object of a given class not just a specified object.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In this case, you will create a method reference as shown here</a:t>
            </a:r>
            <a:r>
              <a:rPr lang="en-US" sz="2200" dirty="0" smtClean="0"/>
              <a:t>:</a:t>
            </a:r>
            <a:endParaRPr lang="en-US" sz="2200" dirty="0"/>
          </a:p>
          <a:p>
            <a:pPr marL="457200" lvl="1" indent="0" defTabSz="2743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instanceMethodName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Here, the name of the class is used instead of a specific object, even though an instance method is specified.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With this form, the first parameter of the functional interface matches the invoking object and the second parameter matches the parameter (if any) specified by the method. </a:t>
            </a:r>
          </a:p>
        </p:txBody>
      </p:sp>
    </p:spTree>
    <p:extLst>
      <p:ext uri="{BB962C8B-B14F-4D97-AF65-F5344CB8AC3E}">
        <p14:creationId xmlns:p14="http://schemas.microsoft.com/office/powerpoint/2010/main" val="40791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85"/>
            <a:ext cx="10515599" cy="4744978"/>
          </a:xfrm>
        </p:spPr>
        <p:txBody>
          <a:bodyPr>
            <a:noAutofit/>
          </a:bodyPr>
          <a:lstStyle/>
          <a:p>
            <a:pPr marL="0" indent="0" defTabSz="27432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 smtClean="0"/>
              <a:t>ClassName</a:t>
            </a:r>
            <a:r>
              <a:rPr lang="en-US" b="1" dirty="0" smtClean="0"/>
              <a:t> with Method Reference</a:t>
            </a:r>
            <a:endParaRPr lang="en-US" dirty="0" smtClean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The following example reworks </a:t>
            </a:r>
            <a:r>
              <a:rPr lang="en-US" dirty="0"/>
              <a:t>the </a:t>
            </a:r>
            <a:r>
              <a:rPr lang="en-US" dirty="0" smtClean="0"/>
              <a:t>previous one.</a:t>
            </a:r>
            <a:endParaRPr lang="en-US" dirty="0"/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First, it replaces </a:t>
            </a:r>
            <a:r>
              <a:rPr lang="en-US" dirty="0" err="1"/>
              <a:t>IntPredicate</a:t>
            </a:r>
            <a:r>
              <a:rPr lang="en-US" dirty="0"/>
              <a:t> with the interface </a:t>
            </a:r>
            <a:r>
              <a:rPr lang="en-US" dirty="0" err="1"/>
              <a:t>MyIntNumPredicate</a:t>
            </a:r>
            <a:r>
              <a:rPr lang="en-US" dirty="0"/>
              <a:t>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 this case, the first parameter to test( ) is of type </a:t>
            </a:r>
            <a:r>
              <a:rPr lang="en-US" dirty="0" err="1"/>
              <a:t>MyIntNum</a:t>
            </a:r>
            <a:r>
              <a:rPr lang="en-US" dirty="0"/>
              <a:t>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 will be used to receive the object being operated upon. </a:t>
            </a:r>
          </a:p>
          <a:p>
            <a:pPr defTabSz="27432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This allows the program to create a method reference to the instance method </a:t>
            </a:r>
            <a:r>
              <a:rPr lang="en-US" dirty="0" err="1"/>
              <a:t>isFactor</a:t>
            </a:r>
            <a:r>
              <a:rPr lang="en-US" dirty="0"/>
              <a:t>( ) that can be used with any </a:t>
            </a:r>
            <a:r>
              <a:rPr lang="en-US" dirty="0" err="1"/>
              <a:t>MyIntNum</a:t>
            </a:r>
            <a:r>
              <a:rPr lang="en-US" dirty="0"/>
              <a:t> object.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4105" y="6184776"/>
            <a:ext cx="870321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</a:t>
            </a:r>
            <a:r>
              <a:rPr lang="en-US" sz="2400" b="1" dirty="0"/>
              <a:t>“</a:t>
            </a:r>
            <a:r>
              <a:rPr lang="en-US" sz="2400" b="1" dirty="0" err="1" smtClean="0"/>
              <a:t>LambdaMethodClassnameMethodReference</a:t>
            </a:r>
            <a:r>
              <a:rPr lang="en-US" sz="2400" b="1" dirty="0" smtClean="0"/>
              <a:t>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15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7" y="1362885"/>
            <a:ext cx="4087484" cy="1777130"/>
          </a:xfrm>
        </p:spPr>
        <p:txBody>
          <a:bodyPr>
            <a:noAutofit/>
          </a:bodyPr>
          <a:lstStyle/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Specify a method reference to a generic </a:t>
            </a:r>
            <a:r>
              <a:rPr lang="en-US" sz="1800" b="1" dirty="0" smtClean="0"/>
              <a:t>method</a:t>
            </a:r>
            <a:br>
              <a:rPr lang="en-US" sz="1800" b="1" dirty="0" smtClean="0"/>
            </a:br>
            <a:endParaRPr lang="en-US" sz="1200" dirty="0" smtClean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Because of type inference we don't need to explicitly specify a type argument to a generic method when obtaining its method reference</a:t>
            </a:r>
            <a:r>
              <a:rPr lang="en-US" sz="1600" dirty="0" smtClean="0"/>
              <a:t>.</a:t>
            </a:r>
            <a:endParaRPr lang="en-US" sz="1600" dirty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Java includes a syntax to handle those cases in which you do.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5837" y="3856008"/>
            <a:ext cx="3620511" cy="871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SomeTest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test(T n, T m);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5837" y="4854937"/>
            <a:ext cx="5438236" cy="2063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&lt;T&gt;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myGenMeth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 x, T y) {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false;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result;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95104" y="2061478"/>
            <a:ext cx="6945701" cy="318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SomeTest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::&lt;Integer&gt;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myGenMeth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48532" y="1761639"/>
            <a:ext cx="3650411" cy="2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The following statement is valid: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158595" y="2451366"/>
            <a:ext cx="6771737" cy="2403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Here, the type argument for the generic method </a:t>
            </a:r>
            <a:r>
              <a:rPr lang="en-US" sz="1800" dirty="0" err="1" smtClean="0"/>
              <a:t>myGenMeth</a:t>
            </a:r>
            <a:r>
              <a:rPr lang="en-US" sz="1800" dirty="0" smtClean="0"/>
              <a:t> is explicitly specified. 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The type argument occurs after the ::. 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This syntax can be generalized: 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When a generic method is specified as a method reference, its type argument comes after the :: and before the method name. 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In cases in which a generic class is specified, the type argument follows the class name and precedes the ::.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0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Constructors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Similar to </a:t>
            </a:r>
            <a:r>
              <a:rPr lang="en-US" sz="3200" dirty="0"/>
              <a:t>the way that you can create references to methods, you can also create references to constructors. </a:t>
            </a:r>
            <a:endParaRPr lang="en-US" sz="3200" dirty="0" smtClean="0"/>
          </a:p>
          <a:p>
            <a:r>
              <a:rPr lang="en-US" sz="3200" dirty="0" smtClean="0"/>
              <a:t>Here </a:t>
            </a:r>
            <a:r>
              <a:rPr lang="en-US" sz="3200" dirty="0"/>
              <a:t>is the general form of the syntax that you will </a:t>
            </a:r>
            <a:r>
              <a:rPr lang="en-US" sz="3200" dirty="0" smtClean="0"/>
              <a:t>use:</a:t>
            </a:r>
          </a:p>
          <a:p>
            <a:pPr marL="457200" lvl="1" indent="0">
              <a:buNone/>
            </a:pP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sz="3200" dirty="0" smtClean="0"/>
              <a:t>This </a:t>
            </a:r>
            <a:r>
              <a:rPr lang="en-US" sz="3200" dirty="0"/>
              <a:t>reference can be assigned to any functional interface reference that defines a method compatible with the constructor</a:t>
            </a:r>
            <a:r>
              <a:rPr lang="en-US" sz="36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611" y="6184776"/>
            <a:ext cx="816371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</a:t>
            </a:r>
            <a:r>
              <a:rPr lang="en-US" sz="2400" b="1" dirty="0"/>
              <a:t>“</a:t>
            </a:r>
            <a:r>
              <a:rPr lang="en-US" sz="2400" b="1" dirty="0" err="1"/>
              <a:t>LambdaExpressionConstructorReference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2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 computer programming, an anonymous function (function literal, lambda abstraction, or lambda expression) is a function definition that is not bound to an </a:t>
            </a:r>
            <a:r>
              <a:rPr lang="en-US" sz="3600" dirty="0" smtClean="0"/>
              <a:t>identifier</a:t>
            </a:r>
            <a:endParaRPr lang="en-US" sz="3600" dirty="0"/>
          </a:p>
          <a:p>
            <a:r>
              <a:rPr lang="en-US" sz="3600" dirty="0" smtClean="0"/>
              <a:t>A </a:t>
            </a:r>
            <a:r>
              <a:rPr lang="en-US" sz="3600" dirty="0"/>
              <a:t>“lambda” is a block of code that can be passed as an argument to a function call</a:t>
            </a:r>
            <a:r>
              <a:rPr lang="en-US" sz="3600" dirty="0" smtClean="0"/>
              <a:t>.  </a:t>
            </a:r>
            <a:endParaRPr lang="en-US" sz="3600" dirty="0"/>
          </a:p>
          <a:p>
            <a:r>
              <a:rPr lang="en-US" sz="3600" dirty="0" smtClean="0"/>
              <a:t>JDK 8 introduces lambda expression</a:t>
            </a:r>
          </a:p>
          <a:p>
            <a:r>
              <a:rPr lang="en-US" sz="3600" dirty="0" smtClean="0"/>
              <a:t>Lambda is a new syntax in Java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73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– Constructors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6106"/>
            <a:ext cx="5257801" cy="4770857"/>
          </a:xfrm>
        </p:spPr>
        <p:txBody>
          <a:bodyPr>
            <a:noAutofit/>
          </a:bodyPr>
          <a:lstStyle/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Declare a constructor reference that creates an </a:t>
            </a:r>
            <a:r>
              <a:rPr lang="en-US" sz="1800" b="1" dirty="0" smtClean="0"/>
              <a:t>array</a:t>
            </a:r>
            <a:br>
              <a:rPr lang="en-US" sz="1800" b="1" dirty="0" smtClean="0"/>
            </a:br>
            <a:endParaRPr lang="en-US" sz="1800" b="1" dirty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To create a constructor reference for an array, use this construct: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type[]::new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Here, type specifies the type of object being created. For example, assuming the form of </a:t>
            </a:r>
            <a:r>
              <a:rPr lang="en-US" sz="1400" dirty="0" err="1"/>
              <a:t>MyClass</a:t>
            </a:r>
            <a:r>
              <a:rPr lang="en-US" sz="1400" dirty="0"/>
              <a:t> shown in the preceding example and given the </a:t>
            </a:r>
            <a:r>
              <a:rPr lang="en-US" sz="1400" dirty="0" err="1"/>
              <a:t>MyClassArrayCreator</a:t>
            </a:r>
            <a:r>
              <a:rPr lang="en-US" sz="1400" dirty="0"/>
              <a:t> interface shown here: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MyClassArrayCreator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the following creates an array of </a:t>
            </a:r>
            <a:r>
              <a:rPr lang="en-US" sz="1400" dirty="0" err="1"/>
              <a:t>MyClass</a:t>
            </a:r>
            <a:r>
              <a:rPr lang="en-US" sz="1400" dirty="0"/>
              <a:t> objects and gives each element an initial value:</a:t>
            </a:r>
          </a:p>
          <a:p>
            <a:pPr defTabSz="27432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MyClassArrayCreator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mcArrayCons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[]::new;</a:t>
            </a:r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a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mcArrayCons.func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518250"/>
            <a:ext cx="5799826" cy="4809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 call to </a:t>
            </a:r>
            <a:r>
              <a:rPr lang="en-US" sz="1400" dirty="0" err="1" smtClean="0"/>
              <a:t>func</a:t>
            </a:r>
            <a:r>
              <a:rPr lang="en-US" sz="1400" dirty="0" smtClean="0"/>
              <a:t>(3) causes a three-element array to be created. This example can be generalized. 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Any functional interface that will be used to create an array must contain a method that takes a single </a:t>
            </a:r>
            <a:r>
              <a:rPr lang="en-US" sz="1400" dirty="0" err="1" smtClean="0"/>
              <a:t>int</a:t>
            </a:r>
            <a:r>
              <a:rPr lang="en-US" sz="1400" dirty="0" smtClean="0"/>
              <a:t> parameter and returns a reference to the array of the specified size.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As a point of interest, you can create a generic functional interface that can be used with other types of classes, as shown here: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MyArrayCreator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T[]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For example, you could create an array of five Thread objects like this:</a:t>
            </a:r>
          </a:p>
          <a:p>
            <a:pPr marL="0" indent="0" defTabSz="27432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MyArrayCreator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&lt;Thread&gt;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mcArrayCons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Thread[]::new;</a:t>
            </a:r>
          </a:p>
          <a:p>
            <a:pPr marL="457200" lvl="1" indent="0" defTabSz="27432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Thread[]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thrds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mcArrayCons.func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- Predefined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JDK 8 adds a new package called </a:t>
            </a:r>
            <a:r>
              <a:rPr lang="en-US" sz="3600" dirty="0" err="1"/>
              <a:t>java.util.function</a:t>
            </a:r>
            <a:r>
              <a:rPr lang="en-US" sz="3600" dirty="0"/>
              <a:t> that provides several predefined </a:t>
            </a:r>
            <a:r>
              <a:rPr lang="en-US" sz="3600" dirty="0" smtClean="0"/>
              <a:t>functional interfaces.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70838" y="5761464"/>
            <a:ext cx="112503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Link to a list of predefined functional interfaces:</a:t>
            </a:r>
            <a:br>
              <a:rPr lang="en-US" sz="2400" b="1" dirty="0" smtClean="0"/>
            </a:br>
            <a:r>
              <a:rPr lang="en-US" sz="2400" b="1" dirty="0">
                <a:hlinkClick r:id="rId2"/>
              </a:rPr>
              <a:t>https://docs.oracle.com/javase/8/docs/api/java/util/function/package-summary.html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35239" y="5164862"/>
            <a:ext cx="82859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</a:t>
            </a:r>
            <a:r>
              <a:rPr lang="en-US" sz="2400" b="1" dirty="0"/>
              <a:t>“</a:t>
            </a:r>
            <a:r>
              <a:rPr lang="en-US" sz="2400" b="1" dirty="0" err="1"/>
              <a:t>BuiltInPredicateFunctionalInterfaceDemo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5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Lambda reshapes the Java language </a:t>
            </a:r>
          </a:p>
          <a:p>
            <a:r>
              <a:rPr lang="en-US" sz="3600" dirty="0" smtClean="0"/>
              <a:t>Lambda is the foundation for other new key features in Java (default method, method reference, etc.)</a:t>
            </a:r>
          </a:p>
          <a:p>
            <a:r>
              <a:rPr lang="en-US" sz="3600" dirty="0" smtClean="0"/>
              <a:t>Other programming languages have added lambda expressions such as C#, C++, Go, .NET Core, etc.</a:t>
            </a:r>
          </a:p>
          <a:p>
            <a:r>
              <a:rPr lang="en-US" sz="3600" dirty="0" smtClean="0"/>
              <a:t>JavaScript arrow function expression are also in many ways similar to lambda expression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7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6119"/>
            <a:ext cx="5140569" cy="312578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Conciseness</a:t>
            </a:r>
            <a:endParaRPr lang="en-US" sz="3200" dirty="0"/>
          </a:p>
          <a:p>
            <a:r>
              <a:rPr lang="en-US" sz="3200" dirty="0"/>
              <a:t>Reduction in code bloat</a:t>
            </a:r>
          </a:p>
          <a:p>
            <a:r>
              <a:rPr lang="en-US" sz="3200" dirty="0"/>
              <a:t>Readability</a:t>
            </a:r>
          </a:p>
          <a:p>
            <a:r>
              <a:rPr lang="en-US" sz="3200" dirty="0" smtClean="0"/>
              <a:t>Encouragement </a:t>
            </a:r>
            <a:r>
              <a:rPr lang="en-US" sz="3200" dirty="0"/>
              <a:t>of functional </a:t>
            </a:r>
            <a:r>
              <a:rPr lang="en-US" sz="3200" dirty="0" smtClean="0"/>
              <a:t>programming</a:t>
            </a:r>
          </a:p>
          <a:p>
            <a:r>
              <a:rPr lang="en-US" sz="3200" dirty="0" smtClean="0"/>
              <a:t>Code reuse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231" y="2458669"/>
            <a:ext cx="5140569" cy="2969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Enhanced iterative syntax</a:t>
            </a:r>
          </a:p>
          <a:p>
            <a:r>
              <a:rPr lang="en-US" sz="3200" dirty="0" smtClean="0"/>
              <a:t>Simplified variable scope</a:t>
            </a:r>
          </a:p>
          <a:p>
            <a:r>
              <a:rPr lang="en-US" sz="3200" dirty="0" smtClean="0"/>
              <a:t>Less boilerplate code</a:t>
            </a:r>
          </a:p>
          <a:p>
            <a:r>
              <a:rPr lang="en-US" sz="3200" dirty="0" smtClean="0"/>
              <a:t>JAR file size reductions</a:t>
            </a:r>
          </a:p>
          <a:p>
            <a:r>
              <a:rPr lang="en-US" sz="3200" dirty="0" smtClean="0"/>
              <a:t>Parallel processing opportunities</a:t>
            </a:r>
          </a:p>
          <a:p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58326"/>
            <a:ext cx="10662138" cy="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Some of the Benefits of lambda expressions in Java</a:t>
            </a:r>
          </a:p>
        </p:txBody>
      </p:sp>
    </p:spTree>
    <p:extLst>
      <p:ext uri="{BB962C8B-B14F-4D97-AF65-F5344CB8AC3E}">
        <p14:creationId xmlns:p14="http://schemas.microsoft.com/office/powerpoint/2010/main" val="1432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Definition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lambda expression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functional interface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3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lambda expression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an anonymous (unnamed) function which is not executed on its own, instead it is used to implement a method defined by a functional interface.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It results in a form of an anonymous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Lambdas are commonly referred to as closures</a:t>
            </a:r>
            <a:endParaRPr lang="en-US" sz="40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1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 functional interface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smtClean="0"/>
              <a:t>An interface that contains only one abstract method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smtClean="0"/>
              <a:t>This method should </a:t>
            </a:r>
            <a:r>
              <a:rPr lang="en-US" sz="3200" dirty="0" smtClean="0"/>
              <a:t>be </a:t>
            </a:r>
            <a:r>
              <a:rPr lang="en-US" sz="3200" smtClean="0"/>
              <a:t>specific towards the </a:t>
            </a:r>
            <a:r>
              <a:rPr lang="en-US" sz="3200" dirty="0" smtClean="0"/>
              <a:t>intended purpose of the interface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smtClean="0"/>
              <a:t>Should represent a single action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smtClean="0"/>
              <a:t>Example: the Runnable interface is a functional interface as it only defines a single method run(). </a:t>
            </a:r>
            <a:r>
              <a:rPr lang="en-US" sz="3200" dirty="0"/>
              <a:t> </a:t>
            </a:r>
            <a:r>
              <a:rPr lang="en-US" sz="3200" dirty="0" smtClean="0"/>
              <a:t>This implies that “run()” defines the action of Runnable.</a:t>
            </a:r>
          </a:p>
          <a:p>
            <a:pPr marL="1200150" lvl="1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60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6908</TotalTime>
  <Words>2511</Words>
  <Application>Microsoft Office PowerPoint</Application>
  <PresentationFormat>Widescreen</PresentationFormat>
  <Paragraphs>362</Paragraphs>
  <Slides>41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Packager Shell Object</vt:lpstr>
      <vt:lpstr>Intro to Java (Page 6)</vt:lpstr>
      <vt:lpstr>Table of Contents</vt:lpstr>
      <vt:lpstr>Lambdas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Intro</vt:lpstr>
      <vt:lpstr>Lambdas - Block Lambda Expressions</vt:lpstr>
      <vt:lpstr>Lambdas – Generic Functional Interfaces</vt:lpstr>
      <vt:lpstr>Lambdas – Pass a Lambda Expression as an Argument</vt:lpstr>
      <vt:lpstr>Lambdas – Lambda Expressions and Variable Capture</vt:lpstr>
      <vt:lpstr>Lambdas – Lambda Expressions and Variable Capture</vt:lpstr>
      <vt:lpstr>Lambdas – Throw an Exception from within a Lambda Expression</vt:lpstr>
      <vt:lpstr>Lambdas – Lambda expression using a parameter that is an array</vt:lpstr>
      <vt:lpstr>Lambdas – Lambda expression using a parameter that is an array</vt:lpstr>
      <vt:lpstr>Lambdas – Method References</vt:lpstr>
      <vt:lpstr>Lambdas – Method References</vt:lpstr>
      <vt:lpstr>Lambdas – Method References</vt:lpstr>
      <vt:lpstr>Lambdas – Method References</vt:lpstr>
      <vt:lpstr>Lambdas – Method References</vt:lpstr>
      <vt:lpstr>Lambdas – Method References</vt:lpstr>
      <vt:lpstr>Lambdas – Method References</vt:lpstr>
      <vt:lpstr>Lambdas – Method References</vt:lpstr>
      <vt:lpstr>Lambdas – Constructors References</vt:lpstr>
      <vt:lpstr>Lambdas – Constructors References</vt:lpstr>
      <vt:lpstr>Lambdas - Predefined Functional Interfaces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for June 21st 2019</dc:title>
  <dc:creator>Claude Gauthier</dc:creator>
  <cp:lastModifiedBy>Claude Gauthier</cp:lastModifiedBy>
  <cp:revision>369</cp:revision>
  <dcterms:created xsi:type="dcterms:W3CDTF">2019-06-21T09:27:53Z</dcterms:created>
  <dcterms:modified xsi:type="dcterms:W3CDTF">2019-07-16T13:24:04Z</dcterms:modified>
</cp:coreProperties>
</file>