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91" r:id="rId4"/>
    <p:sldId id="296" r:id="rId5"/>
    <p:sldId id="295" r:id="rId6"/>
    <p:sldId id="297" r:id="rId7"/>
    <p:sldId id="298" r:id="rId8"/>
    <p:sldId id="299" r:id="rId9"/>
    <p:sldId id="292" r:id="rId10"/>
    <p:sldId id="300" r:id="rId11"/>
    <p:sldId id="303" r:id="rId12"/>
    <p:sldId id="301" r:id="rId13"/>
    <p:sldId id="30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35" autoAdjust="0"/>
    <p:restoredTop sz="94660"/>
  </p:normalViewPr>
  <p:slideViewPr>
    <p:cSldViewPr snapToGrid="0">
      <p:cViewPr varScale="1">
        <p:scale>
          <a:sx n="111" d="100"/>
          <a:sy n="111" d="100"/>
        </p:scale>
        <p:origin x="10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60-18AB-4934-BB0B-091077C39137}" type="datetimeFigureOut">
              <a:rPr lang="en-US" smtClean="0"/>
              <a:t>7/26/2019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AE1C2-6961-4872-B4DF-0F16DF777BEA}" type="slidenum">
              <a:rPr lang="en-US" smtClean="0"/>
              <a:t>‹#›</a:t>
            </a:fld>
            <a:endParaRPr lang="en-US"/>
          </a:p>
        </p:txBody>
      </p:sp>
    </p:spTree>
    <p:extLst>
      <p:ext uri="{BB962C8B-B14F-4D97-AF65-F5344CB8AC3E}">
        <p14:creationId xmlns:p14="http://schemas.microsoft.com/office/powerpoint/2010/main" val="1954778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AE1C2-6961-4872-B4DF-0F16DF777BEA}" type="slidenum">
              <a:rPr lang="en-US" smtClean="0"/>
              <a:t>5</a:t>
            </a:fld>
            <a:endParaRPr lang="en-US"/>
          </a:p>
        </p:txBody>
      </p:sp>
    </p:spTree>
    <p:extLst>
      <p:ext uri="{BB962C8B-B14F-4D97-AF65-F5344CB8AC3E}">
        <p14:creationId xmlns:p14="http://schemas.microsoft.com/office/powerpoint/2010/main" val="3110300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AE1C2-6961-4872-B4DF-0F16DF777BEA}" type="slidenum">
              <a:rPr lang="en-US" smtClean="0"/>
              <a:t>6</a:t>
            </a:fld>
            <a:endParaRPr lang="en-US"/>
          </a:p>
        </p:txBody>
      </p:sp>
    </p:spTree>
    <p:extLst>
      <p:ext uri="{BB962C8B-B14F-4D97-AF65-F5344CB8AC3E}">
        <p14:creationId xmlns:p14="http://schemas.microsoft.com/office/powerpoint/2010/main" val="322031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AE1C2-6961-4872-B4DF-0F16DF777BEA}" type="slidenum">
              <a:rPr lang="en-US" smtClean="0"/>
              <a:t>7</a:t>
            </a:fld>
            <a:endParaRPr lang="en-US"/>
          </a:p>
        </p:txBody>
      </p:sp>
    </p:spTree>
    <p:extLst>
      <p:ext uri="{BB962C8B-B14F-4D97-AF65-F5344CB8AC3E}">
        <p14:creationId xmlns:p14="http://schemas.microsoft.com/office/powerpoint/2010/main" val="130327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AE1C2-6961-4872-B4DF-0F16DF777BEA}" type="slidenum">
              <a:rPr lang="en-US" smtClean="0"/>
              <a:t>10</a:t>
            </a:fld>
            <a:endParaRPr lang="en-US"/>
          </a:p>
        </p:txBody>
      </p:sp>
    </p:spTree>
    <p:extLst>
      <p:ext uri="{BB962C8B-B14F-4D97-AF65-F5344CB8AC3E}">
        <p14:creationId xmlns:p14="http://schemas.microsoft.com/office/powerpoint/2010/main" val="2313053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AE1C2-6961-4872-B4DF-0F16DF777BEA}" type="slidenum">
              <a:rPr lang="en-US" smtClean="0"/>
              <a:t>11</a:t>
            </a:fld>
            <a:endParaRPr lang="en-US"/>
          </a:p>
        </p:txBody>
      </p:sp>
    </p:spTree>
    <p:extLst>
      <p:ext uri="{BB962C8B-B14F-4D97-AF65-F5344CB8AC3E}">
        <p14:creationId xmlns:p14="http://schemas.microsoft.com/office/powerpoint/2010/main" val="1618843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78321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12111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5783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14800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CFA7D-E0F8-42F2-B82E-9EE46E477614}"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9267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1CFA7D-E0F8-42F2-B82E-9EE46E477614}" type="datetimeFigureOut">
              <a:rPr lang="en-US" smtClean="0"/>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86684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1CFA7D-E0F8-42F2-B82E-9EE46E477614}" type="datetimeFigureOut">
              <a:rPr lang="en-US" smtClean="0"/>
              <a:t>7/26/2019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407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1CFA7D-E0F8-42F2-B82E-9EE46E477614}" type="datetimeFigureOut">
              <a:rPr lang="en-US" smtClean="0"/>
              <a:t>7/26/2019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56889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CFA7D-E0F8-42F2-B82E-9EE46E477614}" type="datetimeFigureOut">
              <a:rPr lang="en-US" smtClean="0"/>
              <a:t>7/26/2019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219981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1378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4629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CFA7D-E0F8-42F2-B82E-9EE46E477614}" type="datetimeFigureOut">
              <a:rPr lang="en-US" smtClean="0"/>
              <a:t>7/26/2019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97E4A-9D31-4A86-9C72-79C5429B7C1C}" type="slidenum">
              <a:rPr lang="en-US" smtClean="0"/>
              <a:t>‹#›</a:t>
            </a:fld>
            <a:endParaRPr lang="en-US"/>
          </a:p>
        </p:txBody>
      </p:sp>
    </p:spTree>
    <p:extLst>
      <p:ext uri="{BB962C8B-B14F-4D97-AF65-F5344CB8AC3E}">
        <p14:creationId xmlns:p14="http://schemas.microsoft.com/office/powerpoint/2010/main" val="3169110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javatpoint.com/collections-in-java"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geeksforgeeks.org/arraydeque-in-java/" TargetMode="External"/><Relationship Id="rId3" Type="http://schemas.openxmlformats.org/officeDocument/2006/relationships/hyperlink" Target="https://beginnersbook.com/2013/12/java-arraylist/" TargetMode="External"/><Relationship Id="rId7" Type="http://schemas.openxmlformats.org/officeDocument/2006/relationships/hyperlink" Target="https://www.callicoder.com/java-priority-queu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callicoder.com/java-stack/" TargetMode="External"/><Relationship Id="rId11" Type="http://schemas.openxmlformats.org/officeDocument/2006/relationships/hyperlink" Target="https://www.callicoder.com/java-treeset/" TargetMode="External"/><Relationship Id="rId5" Type="http://schemas.openxmlformats.org/officeDocument/2006/relationships/hyperlink" Target="https://beginnersbook.com/2013/12/vector-in-java/" TargetMode="External"/><Relationship Id="rId10" Type="http://schemas.openxmlformats.org/officeDocument/2006/relationships/hyperlink" Target="https://www.geeksforgeeks.org/linkedhashset-in-java-with-examples/" TargetMode="External"/><Relationship Id="rId4" Type="http://schemas.openxmlformats.org/officeDocument/2006/relationships/hyperlink" Target="https://beginnersbook.com/2013/12/linkedlist-in-java-with-example/" TargetMode="External"/><Relationship Id="rId9" Type="http://schemas.openxmlformats.org/officeDocument/2006/relationships/hyperlink" Target="https://www.callicoder.com/java-hashse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Java (Page 9)</a:t>
            </a:r>
            <a:endParaRPr lang="en-US" dirty="0"/>
          </a:p>
        </p:txBody>
      </p:sp>
      <p:sp>
        <p:nvSpPr>
          <p:cNvPr id="3" name="Subtitle 2"/>
          <p:cNvSpPr>
            <a:spLocks noGrp="1"/>
          </p:cNvSpPr>
          <p:nvPr>
            <p:ph type="subTitle" idx="1"/>
          </p:nvPr>
        </p:nvSpPr>
        <p:spPr>
          <a:xfrm>
            <a:off x="1515374" y="3602038"/>
            <a:ext cx="9144000" cy="1655762"/>
          </a:xfrm>
        </p:spPr>
        <p:txBody>
          <a:bodyPr/>
          <a:lstStyle/>
          <a:p>
            <a:r>
              <a:rPr lang="en-US" dirty="0" smtClean="0"/>
              <a:t>JUMP June 2019</a:t>
            </a:r>
          </a:p>
          <a:p>
            <a:pPr algn="r"/>
            <a:r>
              <a:rPr lang="en-US" dirty="0" smtClean="0"/>
              <a:t>Draft: 07/26/2019</a:t>
            </a:r>
            <a:endParaRPr lang="en-US" dirty="0"/>
          </a:p>
        </p:txBody>
      </p:sp>
    </p:spTree>
    <p:extLst>
      <p:ext uri="{BB962C8B-B14F-4D97-AF65-F5344CB8AC3E}">
        <p14:creationId xmlns:p14="http://schemas.microsoft.com/office/powerpoint/2010/main" val="1841704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838200" y="1411557"/>
            <a:ext cx="4202955" cy="5084134"/>
          </a:xfrm>
        </p:spPr>
        <p:txBody>
          <a:bodyPr/>
          <a:lstStyle/>
          <a:p>
            <a:pPr marL="0" indent="0">
              <a:buNone/>
            </a:pPr>
            <a:r>
              <a:rPr lang="en-US" dirty="0" smtClean="0"/>
              <a:t>The hierarchy </a:t>
            </a:r>
            <a:r>
              <a:rPr lang="en-US" dirty="0"/>
              <a:t>of Collection framework. </a:t>
            </a:r>
            <a:endParaRPr lang="en-US" dirty="0" smtClean="0"/>
          </a:p>
          <a:p>
            <a:pPr marL="0" indent="0">
              <a:buNone/>
            </a:pPr>
            <a:r>
              <a:rPr lang="en-US" dirty="0" smtClean="0"/>
              <a:t>The</a:t>
            </a:r>
            <a:r>
              <a:rPr lang="en-US" dirty="0"/>
              <a:t> </a:t>
            </a:r>
            <a:r>
              <a:rPr lang="en-US" b="1" dirty="0" err="1"/>
              <a:t>java.util</a:t>
            </a:r>
            <a:r>
              <a:rPr lang="en-US" dirty="0"/>
              <a:t> package contains all the classes and interfaces for the Collection framework.</a:t>
            </a:r>
          </a:p>
        </p:txBody>
      </p:sp>
      <p:pic>
        <p:nvPicPr>
          <p:cNvPr id="1026" name="Picture 2" descr="Hierarchy of Java Collection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6280" y="365125"/>
            <a:ext cx="6312645" cy="52851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6264858"/>
            <a:ext cx="6865189" cy="461665"/>
          </a:xfrm>
          <a:prstGeom prst="rect">
            <a:avLst/>
          </a:prstGeom>
          <a:noFill/>
          <a:ln>
            <a:solidFill>
              <a:schemeClr val="accent1"/>
            </a:solidFill>
          </a:ln>
        </p:spPr>
        <p:txBody>
          <a:bodyPr wrap="square" rtlCol="0">
            <a:spAutoFit/>
          </a:bodyPr>
          <a:lstStyle/>
          <a:p>
            <a:r>
              <a:rPr lang="en-US" sz="2400" dirty="0">
                <a:hlinkClick r:id="rId4"/>
              </a:rPr>
              <a:t>https://www.javatpoint.com/collections-in-java</a:t>
            </a:r>
            <a:endParaRPr lang="en-US" sz="2400" b="1" dirty="0"/>
          </a:p>
        </p:txBody>
      </p:sp>
    </p:spTree>
    <p:extLst>
      <p:ext uri="{BB962C8B-B14F-4D97-AF65-F5344CB8AC3E}">
        <p14:creationId xmlns:p14="http://schemas.microsoft.com/office/powerpoint/2010/main" val="1514382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838200" y="1690687"/>
            <a:ext cx="10988615" cy="5063795"/>
          </a:xfrm>
        </p:spPr>
        <p:txBody>
          <a:bodyPr>
            <a:normAutofit/>
          </a:bodyPr>
          <a:lstStyle/>
          <a:p>
            <a:pPr>
              <a:lnSpc>
                <a:spcPct val="100000"/>
              </a:lnSpc>
              <a:spcBef>
                <a:spcPts val="200"/>
              </a:spcBef>
            </a:pPr>
            <a:r>
              <a:rPr lang="en-US" sz="1600" dirty="0" err="1" smtClean="0"/>
              <a:t>CollectionArrayList</a:t>
            </a:r>
            <a:r>
              <a:rPr lang="en-US" sz="1600" dirty="0" smtClean="0"/>
              <a:t> - </a:t>
            </a:r>
            <a:r>
              <a:rPr lang="en-US" sz="1600" dirty="0">
                <a:hlinkClick r:id="rId3"/>
              </a:rPr>
              <a:t>https://beginnersbook.com/2013/12/java-arraylist</a:t>
            </a:r>
            <a:r>
              <a:rPr lang="en-US" sz="1600" dirty="0" smtClean="0">
                <a:hlinkClick r:id="rId3"/>
              </a:rPr>
              <a:t>/</a:t>
            </a:r>
            <a:endParaRPr lang="en-US" sz="1600" dirty="0"/>
          </a:p>
          <a:p>
            <a:pPr>
              <a:lnSpc>
                <a:spcPct val="100000"/>
              </a:lnSpc>
              <a:spcBef>
                <a:spcPts val="200"/>
              </a:spcBef>
            </a:pPr>
            <a:r>
              <a:rPr lang="en-US" sz="1600" dirty="0" err="1" smtClean="0"/>
              <a:t>CollectionLinkedList</a:t>
            </a:r>
            <a:r>
              <a:rPr lang="en-US" sz="1600" dirty="0" smtClean="0"/>
              <a:t> - </a:t>
            </a:r>
            <a:r>
              <a:rPr lang="en-US" sz="1600" dirty="0">
                <a:hlinkClick r:id="rId4"/>
              </a:rPr>
              <a:t>https://beginnersbook.com/2013/12/linkedlist-in-java-with-example</a:t>
            </a:r>
            <a:r>
              <a:rPr lang="en-US" sz="1600" dirty="0" smtClean="0">
                <a:hlinkClick r:id="rId4"/>
              </a:rPr>
              <a:t>/</a:t>
            </a:r>
            <a:endParaRPr lang="en-US" sz="1600" dirty="0" smtClean="0"/>
          </a:p>
          <a:p>
            <a:pPr>
              <a:lnSpc>
                <a:spcPct val="100000"/>
              </a:lnSpc>
              <a:spcBef>
                <a:spcPts val="200"/>
              </a:spcBef>
            </a:pPr>
            <a:r>
              <a:rPr lang="en-US" sz="1600" dirty="0" err="1" smtClean="0"/>
              <a:t>CollectionVector</a:t>
            </a:r>
            <a:r>
              <a:rPr lang="en-US" sz="1600" dirty="0" smtClean="0"/>
              <a:t> - </a:t>
            </a:r>
            <a:r>
              <a:rPr lang="en-US" sz="1600" dirty="0" smtClean="0">
                <a:hlinkClick r:id="rId5"/>
              </a:rPr>
              <a:t>https</a:t>
            </a:r>
            <a:r>
              <a:rPr lang="en-US" sz="1600" dirty="0">
                <a:hlinkClick r:id="rId5"/>
              </a:rPr>
              <a:t>://beginnersbook.com/2013/12/vector-in-java</a:t>
            </a:r>
            <a:r>
              <a:rPr lang="en-US" sz="1600" dirty="0" smtClean="0">
                <a:hlinkClick r:id="rId5"/>
              </a:rPr>
              <a:t>/</a:t>
            </a:r>
            <a:endParaRPr lang="en-US" sz="1600" dirty="0"/>
          </a:p>
          <a:p>
            <a:pPr>
              <a:lnSpc>
                <a:spcPct val="100000"/>
              </a:lnSpc>
              <a:spcBef>
                <a:spcPts val="200"/>
              </a:spcBef>
            </a:pPr>
            <a:r>
              <a:rPr lang="en-US" sz="1600" dirty="0" err="1" smtClean="0"/>
              <a:t>CollectionStack</a:t>
            </a:r>
            <a:r>
              <a:rPr lang="en-US" sz="1600" dirty="0" smtClean="0"/>
              <a:t> - </a:t>
            </a:r>
            <a:r>
              <a:rPr lang="en-US" sz="1600" dirty="0">
                <a:hlinkClick r:id="rId6"/>
              </a:rPr>
              <a:t>https://www.callicoder.com/java-stack</a:t>
            </a:r>
            <a:r>
              <a:rPr lang="en-US" sz="1600" dirty="0" smtClean="0">
                <a:hlinkClick r:id="rId6"/>
              </a:rPr>
              <a:t>/</a:t>
            </a:r>
            <a:endParaRPr lang="en-US" sz="1600" dirty="0" smtClean="0"/>
          </a:p>
          <a:p>
            <a:pPr>
              <a:lnSpc>
                <a:spcPct val="100000"/>
              </a:lnSpc>
              <a:spcBef>
                <a:spcPts val="200"/>
              </a:spcBef>
            </a:pPr>
            <a:r>
              <a:rPr lang="en-US" sz="1600" dirty="0" err="1" smtClean="0"/>
              <a:t>CollectionPriorityQueue</a:t>
            </a:r>
            <a:r>
              <a:rPr lang="en-US" sz="1600" dirty="0" smtClean="0"/>
              <a:t> - </a:t>
            </a:r>
            <a:r>
              <a:rPr lang="en-US" sz="1600" dirty="0">
                <a:hlinkClick r:id="rId7"/>
              </a:rPr>
              <a:t>https://www.callicoder.com/java-priority-queue</a:t>
            </a:r>
            <a:r>
              <a:rPr lang="en-US" sz="1600" dirty="0" smtClean="0">
                <a:hlinkClick r:id="rId7"/>
              </a:rPr>
              <a:t>/</a:t>
            </a:r>
            <a:endParaRPr lang="en-US" sz="1600" dirty="0" smtClean="0"/>
          </a:p>
          <a:p>
            <a:pPr>
              <a:lnSpc>
                <a:spcPct val="100000"/>
              </a:lnSpc>
              <a:spcBef>
                <a:spcPts val="200"/>
              </a:spcBef>
            </a:pPr>
            <a:r>
              <a:rPr lang="en-US" sz="1600" dirty="0" err="1" smtClean="0"/>
              <a:t>CollectionPriorityQueueComparator</a:t>
            </a:r>
            <a:r>
              <a:rPr lang="en-US" sz="1600" dirty="0"/>
              <a:t> - </a:t>
            </a:r>
            <a:r>
              <a:rPr lang="en-US" sz="1600" dirty="0">
                <a:hlinkClick r:id="rId7"/>
              </a:rPr>
              <a:t>https://</a:t>
            </a:r>
            <a:r>
              <a:rPr lang="en-US" sz="1600" dirty="0" smtClean="0">
                <a:hlinkClick r:id="rId7"/>
              </a:rPr>
              <a:t>www.callicoder.com/java-priority-queue/</a:t>
            </a:r>
            <a:endParaRPr lang="en-US" sz="1600" dirty="0"/>
          </a:p>
          <a:p>
            <a:pPr>
              <a:lnSpc>
                <a:spcPct val="100000"/>
              </a:lnSpc>
              <a:spcBef>
                <a:spcPts val="200"/>
              </a:spcBef>
            </a:pPr>
            <a:r>
              <a:rPr lang="en-US" sz="1600" dirty="0" err="1" smtClean="0"/>
              <a:t>CollectionArrayDeque</a:t>
            </a:r>
            <a:r>
              <a:rPr lang="en-US" sz="1600" dirty="0" smtClean="0"/>
              <a:t> - </a:t>
            </a:r>
            <a:r>
              <a:rPr lang="en-US" sz="1600" dirty="0">
                <a:hlinkClick r:id="rId8"/>
              </a:rPr>
              <a:t>https://www.geeksforgeeks.org/arraydeque-in-java</a:t>
            </a:r>
            <a:r>
              <a:rPr lang="en-US" sz="1600" dirty="0" smtClean="0">
                <a:hlinkClick r:id="rId8"/>
              </a:rPr>
              <a:t>/</a:t>
            </a:r>
            <a:endParaRPr lang="en-US" sz="1600" dirty="0" smtClean="0"/>
          </a:p>
          <a:p>
            <a:pPr>
              <a:lnSpc>
                <a:spcPct val="100000"/>
              </a:lnSpc>
              <a:spcBef>
                <a:spcPts val="200"/>
              </a:spcBef>
            </a:pPr>
            <a:r>
              <a:rPr lang="en-US" sz="1600" dirty="0" err="1" smtClean="0"/>
              <a:t>CollectionHashSet</a:t>
            </a:r>
            <a:r>
              <a:rPr lang="en-US" sz="1600" dirty="0" smtClean="0"/>
              <a:t> - </a:t>
            </a:r>
            <a:r>
              <a:rPr lang="en-US" sz="1600" dirty="0">
                <a:hlinkClick r:id="rId9"/>
              </a:rPr>
              <a:t>https://www.callicoder.com/java-hashset</a:t>
            </a:r>
            <a:r>
              <a:rPr lang="en-US" sz="1600" dirty="0" smtClean="0">
                <a:hlinkClick r:id="rId9"/>
              </a:rPr>
              <a:t>/</a:t>
            </a:r>
            <a:endParaRPr lang="en-US" sz="1600" dirty="0" smtClean="0"/>
          </a:p>
          <a:p>
            <a:pPr>
              <a:lnSpc>
                <a:spcPct val="100000"/>
              </a:lnSpc>
              <a:spcBef>
                <a:spcPts val="200"/>
              </a:spcBef>
            </a:pPr>
            <a:r>
              <a:rPr lang="en-US" sz="1600" dirty="0" err="1" smtClean="0"/>
              <a:t>CollectionHashSetFromAnotherCollection</a:t>
            </a:r>
            <a:r>
              <a:rPr lang="en-US" sz="1600" dirty="0"/>
              <a:t> - </a:t>
            </a:r>
            <a:r>
              <a:rPr lang="en-US" sz="1600" dirty="0">
                <a:hlinkClick r:id="rId9"/>
              </a:rPr>
              <a:t>https://www.callicoder.com/java-hashset</a:t>
            </a:r>
            <a:r>
              <a:rPr lang="en-US" sz="1600" dirty="0" smtClean="0">
                <a:hlinkClick r:id="rId9"/>
              </a:rPr>
              <a:t>/</a:t>
            </a:r>
            <a:endParaRPr lang="en-US" sz="1600" dirty="0"/>
          </a:p>
          <a:p>
            <a:pPr>
              <a:lnSpc>
                <a:spcPct val="100000"/>
              </a:lnSpc>
              <a:spcBef>
                <a:spcPts val="200"/>
              </a:spcBef>
            </a:pPr>
            <a:r>
              <a:rPr lang="en-US" sz="1600" dirty="0" err="1" smtClean="0"/>
              <a:t>CollectionHashSetSimpleOperations</a:t>
            </a:r>
            <a:r>
              <a:rPr lang="en-US" sz="1600" dirty="0"/>
              <a:t> - </a:t>
            </a:r>
            <a:r>
              <a:rPr lang="en-US" sz="1600" dirty="0">
                <a:hlinkClick r:id="rId9"/>
              </a:rPr>
              <a:t>https://www.callicoder.com/java-hashset</a:t>
            </a:r>
            <a:r>
              <a:rPr lang="en-US" sz="1600" dirty="0" smtClean="0">
                <a:hlinkClick r:id="rId9"/>
              </a:rPr>
              <a:t>/</a:t>
            </a:r>
            <a:endParaRPr lang="en-US" sz="1600" dirty="0" smtClean="0"/>
          </a:p>
          <a:p>
            <a:pPr>
              <a:lnSpc>
                <a:spcPct val="100000"/>
              </a:lnSpc>
              <a:spcBef>
                <a:spcPts val="200"/>
              </a:spcBef>
            </a:pPr>
            <a:r>
              <a:rPr lang="en-US" sz="1600" dirty="0" err="1" smtClean="0"/>
              <a:t>CollectionHashSetRemoveElements</a:t>
            </a:r>
            <a:r>
              <a:rPr lang="en-US" sz="1600" dirty="0"/>
              <a:t> - </a:t>
            </a:r>
            <a:r>
              <a:rPr lang="en-US" sz="1600" dirty="0">
                <a:hlinkClick r:id="rId9"/>
              </a:rPr>
              <a:t>https://www.callicoder.com/java-hashset/</a:t>
            </a:r>
            <a:endParaRPr lang="en-US" sz="1600" dirty="0"/>
          </a:p>
          <a:p>
            <a:pPr>
              <a:lnSpc>
                <a:spcPct val="100000"/>
              </a:lnSpc>
              <a:spcBef>
                <a:spcPts val="200"/>
              </a:spcBef>
            </a:pPr>
            <a:r>
              <a:rPr lang="en-US" sz="1600" dirty="0" err="1" smtClean="0"/>
              <a:t>CollectionHashSetIteration</a:t>
            </a:r>
            <a:r>
              <a:rPr lang="en-US" sz="1600" dirty="0" smtClean="0"/>
              <a:t> </a:t>
            </a:r>
            <a:r>
              <a:rPr lang="en-US" sz="1600" dirty="0"/>
              <a:t>- </a:t>
            </a:r>
            <a:r>
              <a:rPr lang="en-US" sz="1600" dirty="0">
                <a:hlinkClick r:id="rId9"/>
              </a:rPr>
              <a:t>https://www.callicoder.com/java-hashset</a:t>
            </a:r>
            <a:r>
              <a:rPr lang="en-US" sz="1600" dirty="0" smtClean="0">
                <a:hlinkClick r:id="rId9"/>
              </a:rPr>
              <a:t>/</a:t>
            </a:r>
            <a:endParaRPr lang="en-US" sz="1600" dirty="0" smtClean="0"/>
          </a:p>
          <a:p>
            <a:pPr>
              <a:lnSpc>
                <a:spcPct val="100000"/>
              </a:lnSpc>
              <a:spcBef>
                <a:spcPts val="200"/>
              </a:spcBef>
            </a:pPr>
            <a:r>
              <a:rPr lang="en-US" sz="1600" dirty="0" err="1" smtClean="0"/>
              <a:t>CollectionHashSetUserDefinedObjects</a:t>
            </a:r>
            <a:r>
              <a:rPr lang="en-US" sz="1600" dirty="0" smtClean="0"/>
              <a:t> </a:t>
            </a:r>
            <a:r>
              <a:rPr lang="en-US" sz="1600" dirty="0"/>
              <a:t>- </a:t>
            </a:r>
            <a:r>
              <a:rPr lang="en-US" sz="1600" dirty="0">
                <a:hlinkClick r:id="rId9"/>
              </a:rPr>
              <a:t>https://www.callicoder.com/java-hashset</a:t>
            </a:r>
            <a:r>
              <a:rPr lang="en-US" sz="1600" dirty="0" smtClean="0">
                <a:hlinkClick r:id="rId9"/>
              </a:rPr>
              <a:t>/</a:t>
            </a:r>
            <a:endParaRPr lang="en-US" sz="1600" dirty="0" smtClean="0"/>
          </a:p>
          <a:p>
            <a:pPr>
              <a:lnSpc>
                <a:spcPct val="100000"/>
              </a:lnSpc>
              <a:spcBef>
                <a:spcPts val="200"/>
              </a:spcBef>
            </a:pPr>
            <a:r>
              <a:rPr lang="en-US" sz="1600" dirty="0" err="1" smtClean="0"/>
              <a:t>CollectionLinkedHashSet</a:t>
            </a:r>
            <a:r>
              <a:rPr lang="en-US" sz="1600" dirty="0" smtClean="0"/>
              <a:t> - </a:t>
            </a:r>
            <a:r>
              <a:rPr lang="en-US" sz="1600" dirty="0">
                <a:hlinkClick r:id="rId10"/>
              </a:rPr>
              <a:t>https://www.geeksforgeeks.org/linkedhashset-in-java-with-examples</a:t>
            </a:r>
            <a:r>
              <a:rPr lang="en-US" sz="1600" dirty="0" smtClean="0">
                <a:hlinkClick r:id="rId10"/>
              </a:rPr>
              <a:t>/</a:t>
            </a:r>
            <a:endParaRPr lang="en-US" sz="1600" dirty="0" smtClean="0"/>
          </a:p>
          <a:p>
            <a:pPr>
              <a:lnSpc>
                <a:spcPct val="100000"/>
              </a:lnSpc>
              <a:spcBef>
                <a:spcPts val="200"/>
              </a:spcBef>
            </a:pPr>
            <a:r>
              <a:rPr lang="en-US" sz="1600" dirty="0" err="1" smtClean="0"/>
              <a:t>CollectionTreeSet</a:t>
            </a:r>
            <a:r>
              <a:rPr lang="en-US" sz="1600" dirty="0" smtClean="0"/>
              <a:t> - </a:t>
            </a:r>
            <a:r>
              <a:rPr lang="en-US" sz="1600" dirty="0">
                <a:hlinkClick r:id="rId11"/>
              </a:rPr>
              <a:t>https://www.callicoder.com/java-treeset</a:t>
            </a:r>
            <a:r>
              <a:rPr lang="en-US" sz="1600" dirty="0" smtClean="0">
                <a:hlinkClick r:id="rId11"/>
              </a:rPr>
              <a:t>/</a:t>
            </a:r>
            <a:endParaRPr lang="en-US" sz="1600" dirty="0" smtClean="0"/>
          </a:p>
          <a:p>
            <a:pPr>
              <a:lnSpc>
                <a:spcPct val="100000"/>
              </a:lnSpc>
              <a:spcBef>
                <a:spcPts val="200"/>
              </a:spcBef>
            </a:pPr>
            <a:r>
              <a:rPr lang="en-US" sz="1600" dirty="0" err="1" smtClean="0"/>
              <a:t>CollectionTreeSetCustomComparator</a:t>
            </a:r>
            <a:r>
              <a:rPr lang="en-US" sz="1600" dirty="0" smtClean="0"/>
              <a:t> - </a:t>
            </a:r>
            <a:r>
              <a:rPr lang="en-US" sz="1600" dirty="0" smtClean="0">
                <a:hlinkClick r:id="rId11"/>
              </a:rPr>
              <a:t>https</a:t>
            </a:r>
            <a:r>
              <a:rPr lang="en-US" sz="1600" dirty="0">
                <a:hlinkClick r:id="rId11"/>
              </a:rPr>
              <a:t>://www.callicoder.com/java-treeset</a:t>
            </a:r>
            <a:r>
              <a:rPr lang="en-US" sz="1600" dirty="0" smtClean="0">
                <a:hlinkClick r:id="rId11"/>
              </a:rPr>
              <a:t>/</a:t>
            </a:r>
            <a:endParaRPr lang="en-US" sz="1600" dirty="0" smtClean="0"/>
          </a:p>
          <a:p>
            <a:pPr>
              <a:lnSpc>
                <a:spcPct val="100000"/>
              </a:lnSpc>
              <a:spcBef>
                <a:spcPts val="200"/>
              </a:spcBef>
            </a:pPr>
            <a:r>
              <a:rPr lang="en-US" sz="1600" dirty="0" err="1" smtClean="0"/>
              <a:t>CollectionTreeSetElementsAccess</a:t>
            </a:r>
            <a:r>
              <a:rPr lang="en-US" sz="1600" dirty="0" smtClean="0"/>
              <a:t>  - </a:t>
            </a:r>
            <a:r>
              <a:rPr lang="en-US" sz="1600" dirty="0" smtClean="0">
                <a:hlinkClick r:id="rId11"/>
              </a:rPr>
              <a:t>https</a:t>
            </a:r>
            <a:r>
              <a:rPr lang="en-US" sz="1600" dirty="0">
                <a:hlinkClick r:id="rId11"/>
              </a:rPr>
              <a:t>://www.callicoder.com/java-treeset</a:t>
            </a:r>
            <a:r>
              <a:rPr lang="en-US" sz="1600" dirty="0" smtClean="0">
                <a:hlinkClick r:id="rId11"/>
              </a:rPr>
              <a:t>/</a:t>
            </a:r>
            <a:endParaRPr lang="en-US" sz="1600" dirty="0" smtClean="0"/>
          </a:p>
          <a:p>
            <a:pPr>
              <a:lnSpc>
                <a:spcPct val="100000"/>
              </a:lnSpc>
              <a:spcBef>
                <a:spcPts val="200"/>
              </a:spcBef>
            </a:pPr>
            <a:r>
              <a:rPr lang="en-US" sz="1600" dirty="0" err="1" smtClean="0"/>
              <a:t>CollectionTreeSetUserDefinedObjects</a:t>
            </a:r>
            <a:r>
              <a:rPr lang="en-US" sz="1600" dirty="0" smtClean="0"/>
              <a:t> </a:t>
            </a:r>
            <a:r>
              <a:rPr lang="en-US" sz="1600" dirty="0"/>
              <a:t>- </a:t>
            </a:r>
            <a:r>
              <a:rPr lang="en-US" sz="1600" dirty="0">
                <a:hlinkClick r:id="rId11"/>
              </a:rPr>
              <a:t>https://www.callicoder.com/java-treeset</a:t>
            </a:r>
            <a:r>
              <a:rPr lang="en-US" sz="1600" dirty="0" smtClean="0">
                <a:hlinkClick r:id="rId11"/>
              </a:rPr>
              <a:t>/</a:t>
            </a:r>
            <a:endParaRPr lang="en-US" sz="1600" dirty="0" smtClean="0"/>
          </a:p>
          <a:p>
            <a:pPr marL="0" indent="0">
              <a:lnSpc>
                <a:spcPct val="100000"/>
              </a:lnSpc>
              <a:spcBef>
                <a:spcPts val="200"/>
              </a:spcBef>
              <a:buNone/>
            </a:pPr>
            <a:endParaRPr lang="en-US" sz="1600" dirty="0"/>
          </a:p>
        </p:txBody>
      </p:sp>
      <p:sp>
        <p:nvSpPr>
          <p:cNvPr id="4" name="TextBox 3"/>
          <p:cNvSpPr txBox="1"/>
          <p:nvPr/>
        </p:nvSpPr>
        <p:spPr>
          <a:xfrm>
            <a:off x="838200" y="1321356"/>
            <a:ext cx="2272482" cy="369332"/>
          </a:xfrm>
          <a:prstGeom prst="rect">
            <a:avLst/>
          </a:prstGeom>
          <a:noFill/>
        </p:spPr>
        <p:txBody>
          <a:bodyPr wrap="none" rtlCol="0">
            <a:spAutoFit/>
          </a:bodyPr>
          <a:lstStyle/>
          <a:p>
            <a:r>
              <a:rPr lang="en-US" b="1" dirty="0" smtClean="0"/>
              <a:t>Projects List and Links</a:t>
            </a:r>
            <a:endParaRPr lang="en-US" b="1" dirty="0"/>
          </a:p>
        </p:txBody>
      </p:sp>
    </p:spTree>
    <p:extLst>
      <p:ext uri="{BB962C8B-B14F-4D97-AF65-F5344CB8AC3E}">
        <p14:creationId xmlns:p14="http://schemas.microsoft.com/office/powerpoint/2010/main" val="2485357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Difference Between Arrays and Collections in Java</a:t>
            </a:r>
          </a:p>
        </p:txBody>
      </p:sp>
      <p:sp>
        <p:nvSpPr>
          <p:cNvPr id="3" name="Content Placeholder 2"/>
          <p:cNvSpPr>
            <a:spLocks noGrp="1"/>
          </p:cNvSpPr>
          <p:nvPr>
            <p:ph idx="1"/>
          </p:nvPr>
        </p:nvSpPr>
        <p:spPr>
          <a:xfrm>
            <a:off x="838200" y="1518249"/>
            <a:ext cx="9694653" cy="4977441"/>
          </a:xfrm>
        </p:spPr>
        <p:txBody>
          <a:bodyPr>
            <a:normAutofit fontScale="62500" lnSpcReduction="20000"/>
          </a:bodyPr>
          <a:lstStyle/>
          <a:p>
            <a:pPr marL="0" indent="0">
              <a:buNone/>
            </a:pPr>
            <a:r>
              <a:rPr lang="en-US" dirty="0"/>
              <a:t>The main advantage of Collection Framework are Collections are grow-able in nature, hence based on our requirement we can increase or decrease the size. Some others advantage are given below</a:t>
            </a:r>
            <a:r>
              <a:rPr lang="en-US" dirty="0" smtClean="0"/>
              <a:t>;</a:t>
            </a:r>
            <a:endParaRPr lang="en-US" dirty="0"/>
          </a:p>
          <a:p>
            <a:r>
              <a:rPr lang="en-US" dirty="0"/>
              <a:t>Collection is re-sizable or dynamically draw-able memory</a:t>
            </a:r>
            <a:r>
              <a:rPr lang="en-US" dirty="0" smtClean="0"/>
              <a:t>.</a:t>
            </a:r>
            <a:br>
              <a:rPr lang="en-US" dirty="0" smtClean="0"/>
            </a:br>
            <a:r>
              <a:rPr lang="en-US" dirty="0" smtClean="0"/>
              <a:t>(can be garbage collected)</a:t>
            </a:r>
            <a:endParaRPr lang="en-US" dirty="0"/>
          </a:p>
          <a:p>
            <a:r>
              <a:rPr lang="en-US" dirty="0"/>
              <a:t>Provides useful data structures in the form of predefined classes that reduces programming affords.</a:t>
            </a:r>
          </a:p>
          <a:p>
            <a:r>
              <a:rPr lang="en-US" dirty="0"/>
              <a:t>It support to store heterogeneous elements or object.</a:t>
            </a:r>
          </a:p>
          <a:p>
            <a:r>
              <a:rPr lang="en-US" dirty="0"/>
              <a:t>It provides higher performance.</a:t>
            </a:r>
          </a:p>
          <a:p>
            <a:r>
              <a:rPr lang="en-US" dirty="0"/>
              <a:t>It provides </a:t>
            </a:r>
            <a:r>
              <a:rPr lang="en-US" dirty="0" smtClean="0"/>
              <a:t>Extendibility </a:t>
            </a:r>
            <a:r>
              <a:rPr lang="en-US" dirty="0"/>
              <a:t>(depends on incoming flow of data</a:t>
            </a:r>
            <a:r>
              <a:rPr lang="en-US" dirty="0" smtClean="0"/>
              <a:t>, if </a:t>
            </a:r>
            <a:r>
              <a:rPr lang="en-US" dirty="0"/>
              <a:t>the size of collection framework variable is increasing than the collection framework variable is containing </a:t>
            </a:r>
            <a:r>
              <a:rPr lang="en-US" dirty="0" smtClean="0"/>
              <a:t>Extendibility </a:t>
            </a:r>
            <a:r>
              <a:rPr lang="en-US" dirty="0"/>
              <a:t>feature).</a:t>
            </a:r>
          </a:p>
          <a:p>
            <a:r>
              <a:rPr lang="en-US" dirty="0"/>
              <a:t>It provides adaptability </a:t>
            </a:r>
            <a:r>
              <a:rPr lang="en-US" dirty="0" smtClean="0"/>
              <a:t>facility </a:t>
            </a:r>
            <a:br>
              <a:rPr lang="en-US" dirty="0" smtClean="0"/>
            </a:br>
            <a:r>
              <a:rPr lang="en-US" dirty="0" smtClean="0"/>
              <a:t>(The </a:t>
            </a:r>
            <a:r>
              <a:rPr lang="en-US" dirty="0"/>
              <a:t>process of adding the content of one collection framework variable to another collection framework either in the beginning or in the ending or in the middle in known as adaptability).</a:t>
            </a:r>
          </a:p>
          <a:p>
            <a:r>
              <a:rPr lang="en-US" dirty="0"/>
              <a:t>It is one of the algorithmic oriented.</a:t>
            </a:r>
          </a:p>
          <a:p>
            <a:r>
              <a:rPr lang="en-US" dirty="0"/>
              <a:t>It provides in-built sorting technique.</a:t>
            </a:r>
          </a:p>
          <a:p>
            <a:r>
              <a:rPr lang="en-US" dirty="0"/>
              <a:t>It provides in-built searching technique.</a:t>
            </a:r>
          </a:p>
          <a:p>
            <a:r>
              <a:rPr lang="en-US" dirty="0"/>
              <a:t>It provides higher preliminary concepts of Data Structure such as:- Stack</a:t>
            </a:r>
            <a:r>
              <a:rPr lang="en-US" dirty="0" smtClean="0"/>
              <a:t>, Queue, </a:t>
            </a:r>
            <a:r>
              <a:rPr lang="en-US" dirty="0" err="1" smtClean="0"/>
              <a:t>LinkedList</a:t>
            </a:r>
            <a:r>
              <a:rPr lang="en-US" dirty="0" smtClean="0"/>
              <a:t>, Trees </a:t>
            </a:r>
            <a:r>
              <a:rPr lang="en-US" dirty="0"/>
              <a:t>..etc.</a:t>
            </a:r>
          </a:p>
        </p:txBody>
      </p:sp>
    </p:spTree>
    <p:extLst>
      <p:ext uri="{BB962C8B-B14F-4D97-AF65-F5344CB8AC3E}">
        <p14:creationId xmlns:p14="http://schemas.microsoft.com/office/powerpoint/2010/main" val="3480073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Difference Between Arrays and Collections in Java</a:t>
            </a:r>
          </a:p>
        </p:txBody>
      </p:sp>
      <p:graphicFrame>
        <p:nvGraphicFramePr>
          <p:cNvPr id="5" name="Table 4"/>
          <p:cNvGraphicFramePr>
            <a:graphicFrameLocks noGrp="1"/>
          </p:cNvGraphicFramePr>
          <p:nvPr>
            <p:extLst>
              <p:ext uri="{D42A27DB-BD31-4B8C-83A1-F6EECF244321}">
                <p14:modId xmlns:p14="http://schemas.microsoft.com/office/powerpoint/2010/main" val="1592608020"/>
              </p:ext>
            </p:extLst>
          </p:nvPr>
        </p:nvGraphicFramePr>
        <p:xfrm>
          <a:off x="1039962" y="1620519"/>
          <a:ext cx="10105366" cy="2926080"/>
        </p:xfrm>
        <a:graphic>
          <a:graphicData uri="http://schemas.openxmlformats.org/drawingml/2006/table">
            <a:tbl>
              <a:tblPr firstRow="1" bandRow="1">
                <a:tableStyleId>{5C22544A-7EE6-4342-B048-85BDC9FD1C3A}</a:tableStyleId>
              </a:tblPr>
              <a:tblGrid>
                <a:gridCol w="5052683"/>
                <a:gridCol w="5052683"/>
              </a:tblGrid>
              <a:tr h="0">
                <a:tc>
                  <a:txBody>
                    <a:bodyPr/>
                    <a:lstStyle/>
                    <a:p>
                      <a:r>
                        <a:rPr lang="en-US" dirty="0" smtClean="0"/>
                        <a:t>Array</a:t>
                      </a:r>
                      <a:endParaRPr lang="en-US" dirty="0"/>
                    </a:p>
                  </a:txBody>
                  <a:tcPr/>
                </a:tc>
                <a:tc>
                  <a:txBody>
                    <a:bodyPr/>
                    <a:lstStyle/>
                    <a:p>
                      <a:r>
                        <a:rPr lang="en-US" dirty="0" smtClean="0"/>
                        <a:t>Collection</a:t>
                      </a:r>
                      <a:endParaRPr lang="en-US" dirty="0"/>
                    </a:p>
                  </a:txBody>
                  <a:tcPr/>
                </a:tc>
              </a:tr>
              <a:tr h="0">
                <a:tc>
                  <a:txBody>
                    <a:bodyPr/>
                    <a:lstStyle/>
                    <a:p>
                      <a:r>
                        <a:rPr lang="en-US" sz="1800" dirty="0" smtClean="0"/>
                        <a:t>Arrays are fixed in size and hence once we created an array we are not allowed to increase or decrease the size based on our requirement.</a:t>
                      </a:r>
                      <a:endParaRPr lang="en-US" dirty="0"/>
                    </a:p>
                  </a:txBody>
                  <a:tcPr/>
                </a:tc>
                <a:tc>
                  <a:txBody>
                    <a:bodyPr/>
                    <a:lstStyle/>
                    <a:p>
                      <a:r>
                        <a:rPr lang="en-US" sz="1800" dirty="0" smtClean="0"/>
                        <a:t>Collections are grow-able in nature and hence based on our requirement we can increase or decrease the size.</a:t>
                      </a:r>
                      <a:endParaRPr lang="en-US" dirty="0"/>
                    </a:p>
                  </a:txBody>
                  <a:tcPr/>
                </a:tc>
              </a:tr>
              <a:tr h="0">
                <a:tc>
                  <a:txBody>
                    <a:bodyPr/>
                    <a:lstStyle/>
                    <a:p>
                      <a:r>
                        <a:rPr lang="en-US" sz="1800" dirty="0" smtClean="0"/>
                        <a:t>Arrays can hold both primitives as well as objects.</a:t>
                      </a:r>
                      <a:endParaRPr lang="en-US" dirty="0"/>
                    </a:p>
                  </a:txBody>
                  <a:tcPr/>
                </a:tc>
                <a:tc>
                  <a:txBody>
                    <a:bodyPr/>
                    <a:lstStyle/>
                    <a:p>
                      <a:r>
                        <a:rPr lang="en-US" sz="1800" dirty="0" smtClean="0"/>
                        <a:t>Collections can hold only objects but not primitive.</a:t>
                      </a:r>
                      <a:endParaRPr lang="en-US" dirty="0"/>
                    </a:p>
                  </a:txBody>
                  <a:tcPr/>
                </a:tc>
              </a:tr>
              <a:tr h="0">
                <a:tc>
                  <a:txBody>
                    <a:bodyPr/>
                    <a:lstStyle/>
                    <a:p>
                      <a:r>
                        <a:rPr lang="en-US" sz="1800" dirty="0" smtClean="0"/>
                        <a:t>Performance point of view arrays faster than collection.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Performance point of view collections are slower than array.</a:t>
                      </a:r>
                    </a:p>
                  </a:txBody>
                  <a:tcPr/>
                </a:tc>
              </a:tr>
              <a:tr h="0">
                <a:tc>
                  <a:txBody>
                    <a:bodyPr/>
                    <a:lstStyle/>
                    <a:p>
                      <a:r>
                        <a:rPr lang="en-US" sz="1800" dirty="0" smtClean="0"/>
                        <a:t>Arrays can hold only homogeneous elements.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Collections can hold both homogeneous and heterogeneous elements.</a:t>
                      </a:r>
                    </a:p>
                  </a:txBody>
                  <a:tcPr/>
                </a:tc>
              </a:tr>
            </a:tbl>
          </a:graphicData>
        </a:graphic>
      </p:graphicFrame>
    </p:spTree>
    <p:extLst>
      <p:ext uri="{BB962C8B-B14F-4D97-AF65-F5344CB8AC3E}">
        <p14:creationId xmlns:p14="http://schemas.microsoft.com/office/powerpoint/2010/main" val="2566778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600" dirty="0" smtClean="0"/>
              <a:t>JAR files</a:t>
            </a:r>
          </a:p>
          <a:p>
            <a:pPr marL="514350" indent="-514350">
              <a:buFont typeface="+mj-lt"/>
              <a:buAutoNum type="arabicPeriod"/>
            </a:pPr>
            <a:r>
              <a:rPr lang="en-US" sz="3600" dirty="0" smtClean="0"/>
              <a:t>Collections</a:t>
            </a:r>
          </a:p>
          <a:p>
            <a:pPr marL="514350" indent="-514350">
              <a:buFont typeface="+mj-lt"/>
              <a:buAutoNum type="arabicPeriod"/>
            </a:pPr>
            <a:r>
              <a:rPr lang="en-US" sz="3600" dirty="0" smtClean="0"/>
              <a:t>Difference Between Arrays and Collections in Java</a:t>
            </a:r>
          </a:p>
        </p:txBody>
      </p:sp>
    </p:spTree>
    <p:extLst>
      <p:ext uri="{BB962C8B-B14F-4D97-AF65-F5344CB8AC3E}">
        <p14:creationId xmlns:p14="http://schemas.microsoft.com/office/powerpoint/2010/main" val="698085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A </a:t>
            </a:r>
            <a:r>
              <a:rPr lang="en-US" sz="3600" b="1" dirty="0"/>
              <a:t>JAR</a:t>
            </a:r>
            <a:r>
              <a:rPr lang="en-US" sz="3600" dirty="0"/>
              <a:t> (</a:t>
            </a:r>
            <a:r>
              <a:rPr lang="en-US" sz="3600" b="1" dirty="0"/>
              <a:t>Java</a:t>
            </a:r>
            <a:r>
              <a:rPr lang="en-US" sz="3600" dirty="0"/>
              <a:t> </a:t>
            </a:r>
            <a:r>
              <a:rPr lang="en-US" sz="3600" dirty="0" err="1"/>
              <a:t>ARchive</a:t>
            </a:r>
            <a:r>
              <a:rPr lang="en-US" sz="3600" dirty="0"/>
              <a:t>) is a package </a:t>
            </a:r>
            <a:r>
              <a:rPr lang="en-US" sz="3600" b="1" dirty="0"/>
              <a:t>file</a:t>
            </a:r>
            <a:r>
              <a:rPr lang="en-US" sz="3600" dirty="0"/>
              <a:t> format typically used to aggregate many </a:t>
            </a:r>
            <a:r>
              <a:rPr lang="en-US" sz="3600" b="1" dirty="0"/>
              <a:t>Java</a:t>
            </a:r>
            <a:r>
              <a:rPr lang="en-US" sz="3600" dirty="0"/>
              <a:t> class </a:t>
            </a:r>
            <a:r>
              <a:rPr lang="en-US" sz="3600" b="1" dirty="0"/>
              <a:t>files</a:t>
            </a:r>
            <a:r>
              <a:rPr lang="en-US" sz="3600" dirty="0"/>
              <a:t> and associated metadata and resources (text, images, etc.) into one </a:t>
            </a:r>
            <a:r>
              <a:rPr lang="en-US" sz="3600" b="1" dirty="0"/>
              <a:t>file</a:t>
            </a:r>
            <a:r>
              <a:rPr lang="en-US" sz="3600" dirty="0"/>
              <a:t> for distribution. ... They are built on the ZIP format and typically have a .</a:t>
            </a:r>
            <a:r>
              <a:rPr lang="en-US" sz="3600" b="1" dirty="0"/>
              <a:t>jar file</a:t>
            </a:r>
            <a:r>
              <a:rPr lang="en-US" sz="3600" dirty="0"/>
              <a:t> extension.</a:t>
            </a:r>
          </a:p>
        </p:txBody>
      </p:sp>
    </p:spTree>
    <p:extLst>
      <p:ext uri="{BB962C8B-B14F-4D97-AF65-F5344CB8AC3E}">
        <p14:creationId xmlns:p14="http://schemas.microsoft.com/office/powerpoint/2010/main" val="133336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a:xfrm>
            <a:off x="838200" y="1388853"/>
            <a:ext cx="3457755" cy="4788110"/>
          </a:xfrm>
        </p:spPr>
        <p:txBody>
          <a:bodyPr>
            <a:noAutofit/>
          </a:bodyPr>
          <a:lstStyle/>
          <a:p>
            <a:pPr marL="0" indent="0" defTabSz="274320">
              <a:lnSpc>
                <a:spcPct val="100000"/>
              </a:lnSpc>
              <a:spcBef>
                <a:spcPts val="0"/>
              </a:spcBef>
              <a:buNone/>
            </a:pPr>
            <a:r>
              <a:rPr lang="en-US" sz="2400" b="1" dirty="0"/>
              <a:t>Creating </a:t>
            </a:r>
            <a:r>
              <a:rPr lang="en-US" sz="2400" b="1" dirty="0" smtClean="0"/>
              <a:t>a Jar </a:t>
            </a:r>
            <a:r>
              <a:rPr lang="en-US" sz="2400" b="1" dirty="0"/>
              <a:t>File</a:t>
            </a:r>
          </a:p>
          <a:p>
            <a:pPr marL="0" indent="0" defTabSz="274320">
              <a:lnSpc>
                <a:spcPct val="100000"/>
              </a:lnSpc>
              <a:spcBef>
                <a:spcPts val="0"/>
              </a:spcBef>
              <a:buNone/>
            </a:pPr>
            <a:endParaRPr lang="en-US" sz="1800" dirty="0"/>
          </a:p>
          <a:p>
            <a:pPr marL="0" indent="0" defTabSz="274320">
              <a:lnSpc>
                <a:spcPct val="100000"/>
              </a:lnSpc>
              <a:spcBef>
                <a:spcPts val="0"/>
              </a:spcBef>
              <a:buNone/>
            </a:pPr>
            <a:r>
              <a:rPr lang="en-US" sz="1800" dirty="0"/>
              <a:t>In Java, it is common to combine several classes in one .jar ("java archive") file.  Library classes are stored that way.  Larger projects use jar files.  You can create your own jar file combining several classes, too. </a:t>
            </a:r>
          </a:p>
          <a:p>
            <a:pPr marL="0" indent="0" defTabSz="274320">
              <a:lnSpc>
                <a:spcPct val="100000"/>
              </a:lnSpc>
              <a:spcBef>
                <a:spcPts val="0"/>
              </a:spcBef>
              <a:buNone/>
            </a:pPr>
            <a:endParaRPr lang="en-US" sz="1800" dirty="0"/>
          </a:p>
          <a:p>
            <a:pPr marL="0" indent="0" defTabSz="274320">
              <a:lnSpc>
                <a:spcPct val="100000"/>
              </a:lnSpc>
              <a:spcBef>
                <a:spcPts val="0"/>
              </a:spcBef>
              <a:buNone/>
            </a:pPr>
            <a:r>
              <a:rPr lang="en-US" sz="1800" dirty="0"/>
              <a:t>jar files are created using the jar.exe utility program from the JDK.  </a:t>
            </a:r>
            <a:endParaRPr lang="en-US" sz="1800" dirty="0" smtClean="0"/>
          </a:p>
          <a:p>
            <a:pPr marL="0" indent="0" defTabSz="274320">
              <a:lnSpc>
                <a:spcPct val="100000"/>
              </a:lnSpc>
              <a:spcBef>
                <a:spcPts val="0"/>
              </a:spcBef>
              <a:buNone/>
            </a:pPr>
            <a:endParaRPr lang="en-US" sz="1800" dirty="0"/>
          </a:p>
          <a:p>
            <a:pPr marL="0" indent="0" defTabSz="274320">
              <a:lnSpc>
                <a:spcPct val="100000"/>
              </a:lnSpc>
              <a:spcBef>
                <a:spcPts val="0"/>
              </a:spcBef>
              <a:buNone/>
            </a:pPr>
            <a:r>
              <a:rPr lang="en-US" sz="1800" dirty="0" smtClean="0"/>
              <a:t>Most IDEs like STS allows you to export your project as a JAR file as well.</a:t>
            </a:r>
          </a:p>
          <a:p>
            <a:pPr marL="0" indent="0" defTabSz="274320">
              <a:lnSpc>
                <a:spcPct val="100000"/>
              </a:lnSpc>
              <a:spcBef>
                <a:spcPts val="0"/>
              </a:spcBef>
              <a:buNone/>
            </a:pPr>
            <a:endParaRPr lang="en-US" sz="1800" dirty="0" smtClean="0"/>
          </a:p>
          <a:p>
            <a:pPr marL="0" indent="0" defTabSz="274320">
              <a:lnSpc>
                <a:spcPct val="100000"/>
              </a:lnSpc>
              <a:spcBef>
                <a:spcPts val="0"/>
              </a:spcBef>
              <a:buNone/>
            </a:pPr>
            <a:endParaRPr lang="en-US" sz="1800" dirty="0"/>
          </a:p>
        </p:txBody>
      </p:sp>
      <p:sp>
        <p:nvSpPr>
          <p:cNvPr id="4" name="Content Placeholder 2"/>
          <p:cNvSpPr txBox="1">
            <a:spLocks/>
          </p:cNvSpPr>
          <p:nvPr/>
        </p:nvSpPr>
        <p:spPr>
          <a:xfrm>
            <a:off x="4132053" y="382378"/>
            <a:ext cx="4294517" cy="47881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Font typeface="Arial" panose="020B0604020202020204" pitchFamily="34" charset="0"/>
              <a:buNone/>
            </a:pPr>
            <a:r>
              <a:rPr lang="en-US" sz="2400" b="1" dirty="0" smtClean="0"/>
              <a:t>Steps to Creating a Java Project, and a simple Class</a:t>
            </a:r>
          </a:p>
          <a:p>
            <a:pPr marL="0" indent="0" defTabSz="274320">
              <a:lnSpc>
                <a:spcPct val="100000"/>
              </a:lnSpc>
              <a:spcBef>
                <a:spcPts val="0"/>
              </a:spcBef>
              <a:buFont typeface="Arial" panose="020B0604020202020204" pitchFamily="34" charset="0"/>
              <a:buNone/>
            </a:pPr>
            <a:endParaRPr lang="en-US" sz="2400" dirty="0"/>
          </a:p>
          <a:p>
            <a:pPr marL="342900" indent="-342900" defTabSz="274320">
              <a:lnSpc>
                <a:spcPct val="100000"/>
              </a:lnSpc>
              <a:spcBef>
                <a:spcPts val="0"/>
              </a:spcBef>
              <a:buFont typeface="+mj-lt"/>
              <a:buAutoNum type="arabicPeriod"/>
            </a:pPr>
            <a:r>
              <a:rPr lang="en-US" sz="2000" dirty="0" smtClean="0"/>
              <a:t>Create a Java Project “</a:t>
            </a:r>
            <a:r>
              <a:rPr lang="en-US" sz="2000" dirty="0" err="1" smtClean="0"/>
              <a:t>JARProjectToExport</a:t>
            </a:r>
            <a:r>
              <a:rPr lang="en-US" sz="2000" dirty="0" smtClean="0"/>
              <a:t>”</a:t>
            </a:r>
          </a:p>
          <a:p>
            <a:pPr marL="342900" indent="-342900" defTabSz="274320">
              <a:lnSpc>
                <a:spcPct val="100000"/>
              </a:lnSpc>
              <a:spcBef>
                <a:spcPts val="0"/>
              </a:spcBef>
              <a:buFont typeface="+mj-lt"/>
              <a:buAutoNum type="arabicPeriod"/>
            </a:pPr>
            <a:r>
              <a:rPr lang="en-US" sz="2000" dirty="0" smtClean="0"/>
              <a:t>Create a package name: “</a:t>
            </a:r>
            <a:r>
              <a:rPr lang="en-US" sz="2000" dirty="0" err="1" smtClean="0"/>
              <a:t>jardemopackage</a:t>
            </a:r>
            <a:r>
              <a:rPr lang="en-US" sz="2000" dirty="0" smtClean="0"/>
              <a:t>”</a:t>
            </a:r>
          </a:p>
          <a:p>
            <a:pPr marL="342900" indent="-342900" defTabSz="274320">
              <a:lnSpc>
                <a:spcPct val="100000"/>
              </a:lnSpc>
              <a:spcBef>
                <a:spcPts val="0"/>
              </a:spcBef>
              <a:buFont typeface="+mj-lt"/>
              <a:buAutoNum type="arabicPeriod"/>
            </a:pPr>
            <a:r>
              <a:rPr lang="en-US" sz="2000" dirty="0" smtClean="0"/>
              <a:t>Create a class name: “Dice” inside the “</a:t>
            </a:r>
            <a:r>
              <a:rPr lang="en-US" sz="2000" dirty="0" err="1" smtClean="0"/>
              <a:t>jardemopackage</a:t>
            </a:r>
            <a:r>
              <a:rPr lang="en-US" sz="2000" dirty="0" smtClean="0"/>
              <a:t>”</a:t>
            </a:r>
          </a:p>
          <a:p>
            <a:pPr marL="342900" indent="-342900" defTabSz="274320">
              <a:lnSpc>
                <a:spcPct val="100000"/>
              </a:lnSpc>
              <a:spcBef>
                <a:spcPts val="0"/>
              </a:spcBef>
              <a:buFont typeface="+mj-lt"/>
              <a:buAutoNum type="arabicPeriod"/>
            </a:pPr>
            <a:r>
              <a:rPr lang="en-US" sz="2000" dirty="0" smtClean="0"/>
              <a:t>Add the following content to the Dice Class</a:t>
            </a:r>
          </a:p>
          <a:p>
            <a:pPr marL="0" indent="0" defTabSz="274320">
              <a:lnSpc>
                <a:spcPct val="100000"/>
              </a:lnSpc>
              <a:spcBef>
                <a:spcPts val="0"/>
              </a:spcBef>
              <a:buNone/>
            </a:pPr>
            <a:endParaRPr lang="en-US" sz="2000" dirty="0" smtClean="0"/>
          </a:p>
          <a:p>
            <a:pPr marL="800100" lvl="1" indent="-342900" defTabSz="274320">
              <a:lnSpc>
                <a:spcPct val="100000"/>
              </a:lnSpc>
              <a:spcBef>
                <a:spcPts val="0"/>
              </a:spcBef>
              <a:buFont typeface="+mj-lt"/>
              <a:buAutoNum type="arabicPeriod"/>
            </a:pPr>
            <a:endParaRPr lang="en-US" sz="2000" dirty="0" smtClean="0"/>
          </a:p>
          <a:p>
            <a:pPr marL="0" indent="0" defTabSz="274320">
              <a:lnSpc>
                <a:spcPct val="100000"/>
              </a:lnSpc>
              <a:spcBef>
                <a:spcPts val="0"/>
              </a:spcBef>
              <a:buFont typeface="Arial" panose="020B0604020202020204" pitchFamily="34" charset="0"/>
              <a:buNone/>
            </a:pPr>
            <a:endParaRPr lang="en-US" sz="2000" dirty="0" smtClean="0"/>
          </a:p>
          <a:p>
            <a:pPr marL="0" indent="0" defTabSz="274320">
              <a:lnSpc>
                <a:spcPct val="100000"/>
              </a:lnSpc>
              <a:spcBef>
                <a:spcPts val="0"/>
              </a:spcBef>
              <a:buFont typeface="Arial" panose="020B0604020202020204" pitchFamily="34" charset="0"/>
              <a:buNone/>
            </a:pPr>
            <a:endParaRPr lang="en-US" sz="2000" dirty="0"/>
          </a:p>
        </p:txBody>
      </p:sp>
      <p:sp>
        <p:nvSpPr>
          <p:cNvPr id="5" name="TextBox 4"/>
          <p:cNvSpPr txBox="1"/>
          <p:nvPr/>
        </p:nvSpPr>
        <p:spPr>
          <a:xfrm>
            <a:off x="6012612" y="4102112"/>
            <a:ext cx="6064369" cy="2585323"/>
          </a:xfrm>
          <a:prstGeom prst="rect">
            <a:avLst/>
          </a:prstGeom>
          <a:noFill/>
          <a:ln>
            <a:solidFill>
              <a:schemeClr val="accent1"/>
            </a:solidFill>
          </a:ln>
        </p:spPr>
        <p:txBody>
          <a:bodyPr wrap="square" rtlCol="0">
            <a:spAutoFit/>
          </a:bodyPr>
          <a:lstStyle/>
          <a:p>
            <a:pPr defTabSz="274320"/>
            <a:r>
              <a:rPr lang="en-US" b="1" dirty="0">
                <a:latin typeface="Courier New" panose="02070309020205020404" pitchFamily="49" charset="0"/>
                <a:cs typeface="Courier New" panose="02070309020205020404" pitchFamily="49" charset="0"/>
              </a:rPr>
              <a:t>package </a:t>
            </a:r>
            <a:r>
              <a:rPr lang="en-US" b="1" dirty="0" err="1">
                <a:latin typeface="Courier New" panose="02070309020205020404" pitchFamily="49" charset="0"/>
                <a:cs typeface="Courier New" panose="02070309020205020404" pitchFamily="49" charset="0"/>
              </a:rPr>
              <a:t>jardemopackage</a:t>
            </a:r>
            <a:r>
              <a:rPr lang="en-US" b="1" dirty="0">
                <a:latin typeface="Courier New" panose="02070309020205020404" pitchFamily="49" charset="0"/>
                <a:cs typeface="Courier New" panose="02070309020205020404" pitchFamily="49" charset="0"/>
              </a:rPr>
              <a:t>;</a:t>
            </a:r>
          </a:p>
          <a:p>
            <a:pPr defTabSz="274320"/>
            <a:r>
              <a:rPr lang="en-US" b="1" dirty="0">
                <a:latin typeface="Courier New" panose="02070309020205020404" pitchFamily="49" charset="0"/>
                <a:cs typeface="Courier New" panose="02070309020205020404" pitchFamily="49" charset="0"/>
              </a:rPr>
              <a:t>public class Dice {</a:t>
            </a:r>
          </a:p>
          <a:p>
            <a:pPr defTabSz="274320"/>
            <a:r>
              <a:rPr lang="en-US" b="1" dirty="0">
                <a:latin typeface="Courier New" panose="02070309020205020404" pitchFamily="49" charset="0"/>
                <a:cs typeface="Courier New" panose="02070309020205020404" pitchFamily="49" charset="0"/>
              </a:rPr>
              <a:t>	public Dice() {</a:t>
            </a:r>
          </a:p>
          <a:p>
            <a:pPr defTabSz="274320"/>
            <a:r>
              <a:rPr lang="en-US" b="1" dirty="0">
                <a:latin typeface="Courier New" panose="02070309020205020404" pitchFamily="49" charset="0"/>
                <a:cs typeface="Courier New" panose="02070309020205020404" pitchFamily="49" charset="0"/>
              </a:rPr>
              <a:t>		</a:t>
            </a:r>
          </a:p>
          <a:p>
            <a:pPr defTabSz="274320"/>
            <a:r>
              <a:rPr lang="en-US" b="1" dirty="0">
                <a:latin typeface="Courier New" panose="02070309020205020404" pitchFamily="49" charset="0"/>
                <a:cs typeface="Courier New" panose="02070309020205020404" pitchFamily="49" charset="0"/>
              </a:rPr>
              <a:t>	}</a:t>
            </a:r>
          </a:p>
          <a:p>
            <a:pPr defTabSz="274320"/>
            <a:r>
              <a:rPr lang="en-US" b="1" dirty="0">
                <a:latin typeface="Courier New" panose="02070309020205020404" pitchFamily="49" charset="0"/>
                <a:cs typeface="Courier New" panose="02070309020205020404" pitchFamily="49" charset="0"/>
              </a:rPr>
              <a:t>	public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getDice</a:t>
            </a:r>
            <a:r>
              <a:rPr lang="en-US" b="1" dirty="0">
                <a:latin typeface="Courier New" panose="02070309020205020404" pitchFamily="49" charset="0"/>
                <a:cs typeface="Courier New" panose="02070309020205020404" pitchFamily="49" charset="0"/>
              </a:rPr>
              <a:t>() {</a:t>
            </a:r>
          </a:p>
          <a:p>
            <a:pPr defTabSz="274320"/>
            <a:r>
              <a:rPr lang="en-US" b="1" dirty="0">
                <a:latin typeface="Courier New" panose="02070309020205020404" pitchFamily="49" charset="0"/>
                <a:cs typeface="Courier New" panose="02070309020205020404" pitchFamily="49" charset="0"/>
              </a:rPr>
              <a:t>		return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Math.random</a:t>
            </a:r>
            <a:r>
              <a:rPr lang="en-US" b="1" dirty="0">
                <a:latin typeface="Courier New" panose="02070309020205020404" pitchFamily="49" charset="0"/>
                <a:cs typeface="Courier New" panose="02070309020205020404" pitchFamily="49" charset="0"/>
              </a:rPr>
              <a:t>() * 6) + 1;</a:t>
            </a:r>
          </a:p>
          <a:p>
            <a:pPr defTabSz="274320"/>
            <a:r>
              <a:rPr lang="en-US" b="1" dirty="0">
                <a:latin typeface="Courier New" panose="02070309020205020404" pitchFamily="49" charset="0"/>
                <a:cs typeface="Courier New" panose="02070309020205020404" pitchFamily="49" charset="0"/>
              </a:rPr>
              <a:t>	}</a:t>
            </a:r>
          </a:p>
          <a:p>
            <a:pPr defTabSz="274320"/>
            <a:r>
              <a:rPr lang="en-US" b="1" dirty="0">
                <a:latin typeface="Courier New" panose="02070309020205020404" pitchFamily="49" charset="0"/>
                <a:cs typeface="Courier New" panose="02070309020205020404" pitchFamily="49" charset="0"/>
              </a:rPr>
              <a:t>}</a:t>
            </a:r>
          </a:p>
        </p:txBody>
      </p:sp>
      <p:sp>
        <p:nvSpPr>
          <p:cNvPr id="6" name="TextBox 5"/>
          <p:cNvSpPr txBox="1"/>
          <p:nvPr/>
        </p:nvSpPr>
        <p:spPr>
          <a:xfrm>
            <a:off x="8647168" y="2214100"/>
            <a:ext cx="2843218" cy="830997"/>
          </a:xfrm>
          <a:prstGeom prst="rect">
            <a:avLst/>
          </a:prstGeom>
          <a:noFill/>
        </p:spPr>
        <p:txBody>
          <a:bodyPr wrap="square" rtlCol="0">
            <a:spAutoFit/>
          </a:bodyPr>
          <a:lstStyle/>
          <a:p>
            <a:r>
              <a:rPr lang="en-US" sz="1600" b="1" dirty="0" smtClean="0"/>
              <a:t>Note</a:t>
            </a:r>
            <a:r>
              <a:rPr lang="en-US" sz="1600" dirty="0" smtClean="0"/>
              <a:t>: If you don’t make the class and the method “public”. The package will be useless</a:t>
            </a:r>
            <a:endParaRPr lang="en-US" sz="1600" dirty="0"/>
          </a:p>
        </p:txBody>
      </p:sp>
      <p:cxnSp>
        <p:nvCxnSpPr>
          <p:cNvPr id="8" name="Straight Arrow Connector 7"/>
          <p:cNvCxnSpPr/>
          <p:nvPr/>
        </p:nvCxnSpPr>
        <p:spPr>
          <a:xfrm flipH="1">
            <a:off x="9307902" y="3045097"/>
            <a:ext cx="582283" cy="105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253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a:xfrm>
            <a:off x="838200" y="1388853"/>
            <a:ext cx="3638909" cy="5080958"/>
          </a:xfrm>
        </p:spPr>
        <p:txBody>
          <a:bodyPr>
            <a:noAutofit/>
          </a:bodyPr>
          <a:lstStyle/>
          <a:p>
            <a:pPr marL="0" indent="0" defTabSz="274320">
              <a:lnSpc>
                <a:spcPct val="100000"/>
              </a:lnSpc>
              <a:spcBef>
                <a:spcPts val="0"/>
              </a:spcBef>
              <a:buNone/>
            </a:pPr>
            <a:r>
              <a:rPr lang="en-US" sz="2400" b="1" dirty="0" smtClean="0"/>
              <a:t>Exporting the Project as a JAR file using STS</a:t>
            </a:r>
            <a:endParaRPr lang="en-US" sz="2400" b="1" dirty="0"/>
          </a:p>
          <a:p>
            <a:pPr marL="0" indent="0" defTabSz="274320">
              <a:lnSpc>
                <a:spcPct val="100000"/>
              </a:lnSpc>
              <a:spcBef>
                <a:spcPts val="0"/>
              </a:spcBef>
              <a:buNone/>
            </a:pPr>
            <a:endParaRPr lang="en-US" sz="1800" dirty="0"/>
          </a:p>
          <a:p>
            <a:pPr marL="342900" indent="-342900" defTabSz="274320">
              <a:lnSpc>
                <a:spcPct val="100000"/>
              </a:lnSpc>
              <a:spcBef>
                <a:spcPts val="0"/>
              </a:spcBef>
              <a:buFont typeface="+mj-lt"/>
              <a:buAutoNum type="arabicPeriod"/>
            </a:pPr>
            <a:r>
              <a:rPr lang="en-US" sz="1800" dirty="0" smtClean="0"/>
              <a:t>Use the context-menu on the project and select “Export”</a:t>
            </a:r>
          </a:p>
          <a:p>
            <a:pPr marL="342900" indent="-342900" defTabSz="274320">
              <a:lnSpc>
                <a:spcPct val="100000"/>
              </a:lnSpc>
              <a:spcBef>
                <a:spcPts val="0"/>
              </a:spcBef>
              <a:buFont typeface="+mj-lt"/>
              <a:buAutoNum type="arabicPeriod"/>
            </a:pPr>
            <a:r>
              <a:rPr lang="en-US" sz="1800" dirty="0" smtClean="0"/>
              <a:t>Select “JAR file” from the JAVA folder</a:t>
            </a:r>
          </a:p>
          <a:p>
            <a:pPr marL="342900" indent="-342900" defTabSz="274320">
              <a:lnSpc>
                <a:spcPct val="100000"/>
              </a:lnSpc>
              <a:spcBef>
                <a:spcPts val="0"/>
              </a:spcBef>
              <a:buFont typeface="+mj-lt"/>
              <a:buAutoNum type="arabicPeriod"/>
            </a:pPr>
            <a:r>
              <a:rPr lang="en-US" sz="1800" dirty="0" smtClean="0"/>
              <a:t>Click Next &gt;</a:t>
            </a:r>
          </a:p>
          <a:p>
            <a:pPr marL="342900" indent="-342900" defTabSz="274320">
              <a:lnSpc>
                <a:spcPct val="100000"/>
              </a:lnSpc>
              <a:spcBef>
                <a:spcPts val="0"/>
              </a:spcBef>
              <a:buFont typeface="+mj-lt"/>
              <a:buAutoNum type="arabicPeriod"/>
            </a:pPr>
            <a:r>
              <a:rPr lang="en-US" sz="1800" dirty="0" smtClean="0"/>
              <a:t>For our scenario, the options preselected are correct.</a:t>
            </a:r>
            <a:br>
              <a:rPr lang="en-US" sz="1800" dirty="0" smtClean="0"/>
            </a:br>
            <a:r>
              <a:rPr lang="en-US" sz="1100" dirty="0" smtClean="0"/>
              <a:t>Notice the “Select the resources to export”, in theory, if you had dependencies between projects, you would be able to export them all as one single JAR file.</a:t>
            </a:r>
          </a:p>
          <a:p>
            <a:pPr marL="342900" indent="-342900" defTabSz="274320">
              <a:lnSpc>
                <a:spcPct val="100000"/>
              </a:lnSpc>
              <a:spcBef>
                <a:spcPts val="0"/>
              </a:spcBef>
              <a:buFont typeface="+mj-lt"/>
              <a:buAutoNum type="arabicPeriod"/>
            </a:pPr>
            <a:r>
              <a:rPr lang="en-US" sz="1400" b="1" i="1" dirty="0" smtClean="0"/>
              <a:t>Pay attention to the “Select the export destination” because this is where the JAR file will be created and stored.  Provide a folder/name which makes sense.</a:t>
            </a:r>
          </a:p>
          <a:p>
            <a:pPr marL="342900" indent="-342900" defTabSz="274320">
              <a:lnSpc>
                <a:spcPct val="100000"/>
              </a:lnSpc>
              <a:spcBef>
                <a:spcPts val="0"/>
              </a:spcBef>
              <a:buFont typeface="+mj-lt"/>
              <a:buAutoNum type="arabicPeriod"/>
            </a:pPr>
            <a:r>
              <a:rPr lang="en-US" sz="1800" dirty="0" smtClean="0"/>
              <a:t>Click “Finish”</a:t>
            </a:r>
          </a:p>
          <a:p>
            <a:pPr marL="342900" indent="-342900" defTabSz="274320">
              <a:lnSpc>
                <a:spcPct val="100000"/>
              </a:lnSpc>
              <a:spcBef>
                <a:spcPts val="0"/>
              </a:spcBef>
              <a:buFont typeface="+mj-lt"/>
              <a:buAutoNum type="arabicPeriod"/>
            </a:pPr>
            <a:endParaRPr lang="en-US" sz="1800" dirty="0" smtClean="0"/>
          </a:p>
          <a:p>
            <a:pPr marL="0" indent="0" defTabSz="274320">
              <a:lnSpc>
                <a:spcPct val="100000"/>
              </a:lnSpc>
              <a:spcBef>
                <a:spcPts val="0"/>
              </a:spcBef>
              <a:buNone/>
            </a:pPr>
            <a:endParaRPr lang="en-US" sz="1800" dirty="0"/>
          </a:p>
        </p:txBody>
      </p:sp>
      <p:pic>
        <p:nvPicPr>
          <p:cNvPr id="6" name="Picture 5"/>
          <p:cNvPicPr>
            <a:picLocks noChangeAspect="1"/>
          </p:cNvPicPr>
          <p:nvPr/>
        </p:nvPicPr>
        <p:blipFill>
          <a:blip r:embed="rId3"/>
          <a:stretch>
            <a:fillRect/>
          </a:stretch>
        </p:blipFill>
        <p:spPr>
          <a:xfrm>
            <a:off x="4805452" y="255288"/>
            <a:ext cx="3441401" cy="2668709"/>
          </a:xfrm>
          <a:prstGeom prst="rect">
            <a:avLst/>
          </a:prstGeom>
        </p:spPr>
      </p:pic>
      <p:cxnSp>
        <p:nvCxnSpPr>
          <p:cNvPr id="8" name="Straight Arrow Connector 7"/>
          <p:cNvCxnSpPr/>
          <p:nvPr/>
        </p:nvCxnSpPr>
        <p:spPr>
          <a:xfrm flipV="1">
            <a:off x="3864634" y="1690688"/>
            <a:ext cx="862641" cy="1138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2883" y="1690688"/>
            <a:ext cx="345057" cy="1035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4805452" y="3033834"/>
            <a:ext cx="3443917" cy="3680264"/>
          </a:xfrm>
          <a:prstGeom prst="rect">
            <a:avLst/>
          </a:prstGeom>
        </p:spPr>
      </p:pic>
      <p:cxnSp>
        <p:nvCxnSpPr>
          <p:cNvPr id="15" name="Straight Arrow Connector 14"/>
          <p:cNvCxnSpPr/>
          <p:nvPr/>
        </p:nvCxnSpPr>
        <p:spPr>
          <a:xfrm>
            <a:off x="2889849" y="3327002"/>
            <a:ext cx="2139351" cy="1081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5"/>
          <a:stretch>
            <a:fillRect/>
          </a:stretch>
        </p:blipFill>
        <p:spPr>
          <a:xfrm>
            <a:off x="8444361" y="393621"/>
            <a:ext cx="3507240" cy="4230448"/>
          </a:xfrm>
          <a:prstGeom prst="rect">
            <a:avLst/>
          </a:prstGeom>
        </p:spPr>
      </p:pic>
      <p:sp>
        <p:nvSpPr>
          <p:cNvPr id="18" name="TextBox 17"/>
          <p:cNvSpPr txBox="1"/>
          <p:nvPr/>
        </p:nvSpPr>
        <p:spPr>
          <a:xfrm>
            <a:off x="8376788" y="4689300"/>
            <a:ext cx="2267737" cy="369332"/>
          </a:xfrm>
          <a:prstGeom prst="rect">
            <a:avLst/>
          </a:prstGeom>
          <a:noFill/>
        </p:spPr>
        <p:txBody>
          <a:bodyPr wrap="none" rtlCol="0">
            <a:spAutoFit/>
          </a:bodyPr>
          <a:lstStyle/>
          <a:p>
            <a:r>
              <a:rPr lang="en-US" b="1" dirty="0" smtClean="0"/>
              <a:t>Should have a JAR file</a:t>
            </a:r>
            <a:endParaRPr lang="en-US" b="1" dirty="0"/>
          </a:p>
        </p:txBody>
      </p:sp>
      <p:pic>
        <p:nvPicPr>
          <p:cNvPr id="19" name="Picture 18"/>
          <p:cNvPicPr>
            <a:picLocks noChangeAspect="1"/>
          </p:cNvPicPr>
          <p:nvPr/>
        </p:nvPicPr>
        <p:blipFill>
          <a:blip r:embed="rId6"/>
          <a:stretch>
            <a:fillRect/>
          </a:stretch>
        </p:blipFill>
        <p:spPr>
          <a:xfrm>
            <a:off x="8444361" y="5230662"/>
            <a:ext cx="2571750" cy="1123950"/>
          </a:xfrm>
          <a:prstGeom prst="rect">
            <a:avLst/>
          </a:prstGeom>
          <a:ln>
            <a:solidFill>
              <a:schemeClr val="accent1"/>
            </a:solidFill>
          </a:ln>
        </p:spPr>
      </p:pic>
      <p:cxnSp>
        <p:nvCxnSpPr>
          <p:cNvPr id="21" name="Straight Arrow Connector 20"/>
          <p:cNvCxnSpPr/>
          <p:nvPr/>
        </p:nvCxnSpPr>
        <p:spPr>
          <a:xfrm>
            <a:off x="2536166" y="5926347"/>
            <a:ext cx="6176513" cy="232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219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a:xfrm>
            <a:off x="838199" y="1388853"/>
            <a:ext cx="6621041" cy="5080958"/>
          </a:xfrm>
        </p:spPr>
        <p:txBody>
          <a:bodyPr>
            <a:noAutofit/>
          </a:bodyPr>
          <a:lstStyle/>
          <a:p>
            <a:pPr marL="0" indent="0" defTabSz="274320">
              <a:lnSpc>
                <a:spcPct val="100000"/>
              </a:lnSpc>
              <a:spcBef>
                <a:spcPts val="0"/>
              </a:spcBef>
              <a:buNone/>
            </a:pPr>
            <a:r>
              <a:rPr lang="en-US" sz="2400" b="1" dirty="0" smtClean="0"/>
              <a:t>Using a JAR file into a project</a:t>
            </a:r>
            <a:endParaRPr lang="en-US" sz="2400" b="1" dirty="0"/>
          </a:p>
          <a:p>
            <a:pPr marL="0" indent="0" defTabSz="274320">
              <a:lnSpc>
                <a:spcPct val="100000"/>
              </a:lnSpc>
              <a:spcBef>
                <a:spcPts val="0"/>
              </a:spcBef>
              <a:buNone/>
            </a:pPr>
            <a:endParaRPr lang="en-US" sz="1800" dirty="0"/>
          </a:p>
          <a:p>
            <a:pPr marL="342900" indent="-342900" defTabSz="274320">
              <a:lnSpc>
                <a:spcPct val="100000"/>
              </a:lnSpc>
              <a:spcBef>
                <a:spcPts val="0"/>
              </a:spcBef>
              <a:buFont typeface="+mj-lt"/>
              <a:buAutoNum type="arabicPeriod"/>
            </a:pPr>
            <a:r>
              <a:rPr lang="en-US" sz="1800" dirty="0" smtClean="0"/>
              <a:t>Create a Java Project “</a:t>
            </a:r>
            <a:r>
              <a:rPr lang="en-US" sz="1800" dirty="0" err="1" smtClean="0"/>
              <a:t>ProjectUsingExternalJar</a:t>
            </a:r>
            <a:r>
              <a:rPr lang="en-US" sz="1800" dirty="0" smtClean="0"/>
              <a:t>”</a:t>
            </a:r>
          </a:p>
          <a:p>
            <a:pPr marL="342900" indent="-342900" defTabSz="274320">
              <a:lnSpc>
                <a:spcPct val="100000"/>
              </a:lnSpc>
              <a:spcBef>
                <a:spcPts val="0"/>
              </a:spcBef>
              <a:buFont typeface="+mj-lt"/>
              <a:buAutoNum type="arabicPeriod"/>
            </a:pPr>
            <a:r>
              <a:rPr lang="en-US" sz="1800" dirty="0" smtClean="0"/>
              <a:t>Using the context-menu on the project, select Build Path &gt; Add External Archives</a:t>
            </a:r>
          </a:p>
          <a:p>
            <a:pPr marL="342900" indent="-342900" defTabSz="274320">
              <a:lnSpc>
                <a:spcPct val="100000"/>
              </a:lnSpc>
              <a:spcBef>
                <a:spcPts val="0"/>
              </a:spcBef>
              <a:buFont typeface="+mj-lt"/>
              <a:buAutoNum type="arabicPeriod"/>
            </a:pPr>
            <a:r>
              <a:rPr lang="en-US" sz="1800" dirty="0" smtClean="0"/>
              <a:t>Find the JAR file that was exported for this demo and click “Open”</a:t>
            </a:r>
          </a:p>
          <a:p>
            <a:pPr marL="342900" indent="-342900" defTabSz="274320">
              <a:lnSpc>
                <a:spcPct val="100000"/>
              </a:lnSpc>
              <a:spcBef>
                <a:spcPts val="0"/>
              </a:spcBef>
              <a:buFont typeface="+mj-lt"/>
              <a:buAutoNum type="arabicPeriod"/>
            </a:pPr>
            <a:r>
              <a:rPr lang="en-US" sz="1800" dirty="0" smtClean="0"/>
              <a:t>Create a Main class in your </a:t>
            </a:r>
            <a:r>
              <a:rPr lang="en-US" sz="1800" dirty="0" err="1" smtClean="0"/>
              <a:t>src</a:t>
            </a:r>
            <a:r>
              <a:rPr lang="en-US" sz="1800" dirty="0" smtClean="0"/>
              <a:t> (it will create a default package)</a:t>
            </a:r>
          </a:p>
          <a:p>
            <a:pPr marL="342900" indent="-342900" defTabSz="274320">
              <a:lnSpc>
                <a:spcPct val="100000"/>
              </a:lnSpc>
              <a:spcBef>
                <a:spcPts val="0"/>
              </a:spcBef>
              <a:buFont typeface="+mj-lt"/>
              <a:buAutoNum type="arabicPeriod"/>
            </a:pPr>
            <a:endParaRPr lang="en-US" sz="1800" dirty="0" smtClean="0"/>
          </a:p>
          <a:p>
            <a:pPr marL="342900" indent="-342900" defTabSz="274320">
              <a:lnSpc>
                <a:spcPct val="100000"/>
              </a:lnSpc>
              <a:spcBef>
                <a:spcPts val="0"/>
              </a:spcBef>
              <a:buFont typeface="+mj-lt"/>
              <a:buAutoNum type="arabicPeriod"/>
            </a:pPr>
            <a:endParaRPr lang="en-US" sz="1800" dirty="0"/>
          </a:p>
        </p:txBody>
      </p:sp>
      <p:pic>
        <p:nvPicPr>
          <p:cNvPr id="4" name="Picture 3"/>
          <p:cNvPicPr>
            <a:picLocks noChangeAspect="1"/>
          </p:cNvPicPr>
          <p:nvPr/>
        </p:nvPicPr>
        <p:blipFill>
          <a:blip r:embed="rId3"/>
          <a:stretch>
            <a:fillRect/>
          </a:stretch>
        </p:blipFill>
        <p:spPr>
          <a:xfrm>
            <a:off x="7560603" y="342802"/>
            <a:ext cx="4125224" cy="2576698"/>
          </a:xfrm>
          <a:prstGeom prst="rect">
            <a:avLst/>
          </a:prstGeom>
        </p:spPr>
      </p:pic>
      <p:cxnSp>
        <p:nvCxnSpPr>
          <p:cNvPr id="7" name="Straight Arrow Connector 6"/>
          <p:cNvCxnSpPr/>
          <p:nvPr/>
        </p:nvCxnSpPr>
        <p:spPr>
          <a:xfrm flipV="1">
            <a:off x="4718649" y="2060820"/>
            <a:ext cx="3209026" cy="731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457695" y="2098060"/>
            <a:ext cx="821486" cy="41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a:stretch>
            <a:fillRect/>
          </a:stretch>
        </p:blipFill>
        <p:spPr>
          <a:xfrm>
            <a:off x="7561591" y="3005864"/>
            <a:ext cx="3792209" cy="1873442"/>
          </a:xfrm>
          <a:prstGeom prst="rect">
            <a:avLst/>
          </a:prstGeom>
        </p:spPr>
      </p:pic>
      <p:cxnSp>
        <p:nvCxnSpPr>
          <p:cNvPr id="16" name="Straight Arrow Connector 15"/>
          <p:cNvCxnSpPr/>
          <p:nvPr/>
        </p:nvCxnSpPr>
        <p:spPr>
          <a:xfrm flipH="1">
            <a:off x="9623215" y="2512128"/>
            <a:ext cx="585518" cy="141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5"/>
          <a:stretch>
            <a:fillRect/>
          </a:stretch>
        </p:blipFill>
        <p:spPr>
          <a:xfrm>
            <a:off x="7560603" y="4981216"/>
            <a:ext cx="3371850" cy="1019175"/>
          </a:xfrm>
          <a:prstGeom prst="rect">
            <a:avLst/>
          </a:prstGeom>
        </p:spPr>
      </p:pic>
      <p:cxnSp>
        <p:nvCxnSpPr>
          <p:cNvPr id="24" name="Straight Arrow Connector 23"/>
          <p:cNvCxnSpPr/>
          <p:nvPr/>
        </p:nvCxnSpPr>
        <p:spPr>
          <a:xfrm flipH="1">
            <a:off x="9246528" y="3876696"/>
            <a:ext cx="319985" cy="1783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168579" y="4163157"/>
            <a:ext cx="6194385" cy="2031325"/>
          </a:xfrm>
          <a:prstGeom prst="rect">
            <a:avLst/>
          </a:prstGeom>
          <a:noFill/>
        </p:spPr>
        <p:txBody>
          <a:bodyPr wrap="square" rtlCol="0">
            <a:spAutoFit/>
          </a:bodyPr>
          <a:lstStyle/>
          <a:p>
            <a:pPr defTabSz="274320"/>
            <a:r>
              <a:rPr lang="en-US" sz="1400" b="1" dirty="0">
                <a:latin typeface="Courier New" panose="02070309020205020404" pitchFamily="49" charset="0"/>
                <a:cs typeface="Courier New" panose="02070309020205020404" pitchFamily="49" charset="0"/>
              </a:rPr>
              <a:t>import </a:t>
            </a:r>
            <a:r>
              <a:rPr lang="en-US" sz="1400" b="1" dirty="0" err="1">
                <a:latin typeface="Courier New" panose="02070309020205020404" pitchFamily="49" charset="0"/>
                <a:cs typeface="Courier New" panose="02070309020205020404" pitchFamily="49" charset="0"/>
              </a:rPr>
              <a:t>jardemopackage</a:t>
            </a:r>
            <a:r>
              <a:rPr lang="en-US" sz="1400" b="1" dirty="0">
                <a:latin typeface="Courier New" panose="02070309020205020404" pitchFamily="49" charset="0"/>
                <a:cs typeface="Courier New" panose="02070309020205020404" pitchFamily="49" charset="0"/>
              </a:rPr>
              <a:t>.*;</a:t>
            </a:r>
          </a:p>
          <a:p>
            <a:pPr defTabSz="274320"/>
            <a:r>
              <a:rPr lang="en-US" sz="1400" b="1" dirty="0">
                <a:latin typeface="Courier New" panose="02070309020205020404" pitchFamily="49" charset="0"/>
                <a:cs typeface="Courier New" panose="02070309020205020404" pitchFamily="49" charset="0"/>
              </a:rPr>
              <a:t>import </a:t>
            </a:r>
            <a:r>
              <a:rPr lang="en-US" sz="1400" b="1" dirty="0" err="1">
                <a:latin typeface="Courier New" panose="02070309020205020404" pitchFamily="49" charset="0"/>
                <a:cs typeface="Courier New" panose="02070309020205020404" pitchFamily="49" charset="0"/>
              </a:rPr>
              <a:t>jardemopackage.Dice</a:t>
            </a:r>
            <a:r>
              <a:rPr lang="en-US" sz="1400" b="1" dirty="0">
                <a:latin typeface="Courier New" panose="02070309020205020404" pitchFamily="49" charset="0"/>
                <a:cs typeface="Courier New" panose="02070309020205020404" pitchFamily="49" charset="0"/>
              </a:rPr>
              <a:t>.*;</a:t>
            </a:r>
          </a:p>
          <a:p>
            <a:pPr defTabSz="274320"/>
            <a:r>
              <a:rPr lang="en-US" sz="1400" b="1" dirty="0">
                <a:latin typeface="Courier New" panose="02070309020205020404" pitchFamily="49" charset="0"/>
                <a:cs typeface="Courier New" panose="02070309020205020404" pitchFamily="49" charset="0"/>
              </a:rPr>
              <a:t>public class Main {</a:t>
            </a:r>
          </a:p>
          <a:p>
            <a:pPr defTabSz="274320"/>
            <a:r>
              <a:rPr lang="en-US" sz="1400" b="1" dirty="0">
                <a:latin typeface="Courier New" panose="02070309020205020404" pitchFamily="49" charset="0"/>
                <a:cs typeface="Courier New" panose="02070309020205020404" pitchFamily="49" charset="0"/>
              </a:rPr>
              <a:t>	public static void main(String[]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 {</a:t>
            </a:r>
          </a:p>
          <a:p>
            <a:pPr defTabSz="274320"/>
            <a:r>
              <a:rPr lang="en-US" sz="1400" b="1" dirty="0">
                <a:latin typeface="Courier New" panose="02070309020205020404" pitchFamily="49" charset="0"/>
                <a:cs typeface="Courier New" panose="02070309020205020404" pitchFamily="49" charset="0"/>
              </a:rPr>
              <a:t>		Dice d = new Dice();</a:t>
            </a:r>
          </a:p>
          <a:p>
            <a:pPr defTabSz="274320"/>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("First Throw: " + </a:t>
            </a:r>
            <a:r>
              <a:rPr lang="en-US" sz="1400" b="1" dirty="0" err="1">
                <a:latin typeface="Courier New" panose="02070309020205020404" pitchFamily="49" charset="0"/>
                <a:cs typeface="Courier New" panose="02070309020205020404" pitchFamily="49" charset="0"/>
              </a:rPr>
              <a:t>d.getDice</a:t>
            </a:r>
            <a:r>
              <a:rPr lang="en-US" sz="1400" b="1" dirty="0">
                <a:latin typeface="Courier New" panose="02070309020205020404" pitchFamily="49" charset="0"/>
                <a:cs typeface="Courier New" panose="02070309020205020404" pitchFamily="49" charset="0"/>
              </a:rPr>
              <a:t>());</a:t>
            </a:r>
          </a:p>
          <a:p>
            <a:pPr defTabSz="274320"/>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("Second Throw: " + </a:t>
            </a:r>
            <a:r>
              <a:rPr lang="en-US" sz="1400" b="1" dirty="0" err="1">
                <a:latin typeface="Courier New" panose="02070309020205020404" pitchFamily="49" charset="0"/>
                <a:cs typeface="Courier New" panose="02070309020205020404" pitchFamily="49" charset="0"/>
              </a:rPr>
              <a:t>d.getDice</a:t>
            </a:r>
            <a:r>
              <a:rPr lang="en-US" sz="1400" b="1" dirty="0">
                <a:latin typeface="Courier New" panose="02070309020205020404" pitchFamily="49" charset="0"/>
                <a:cs typeface="Courier New" panose="02070309020205020404" pitchFamily="49" charset="0"/>
              </a:rPr>
              <a:t>());</a:t>
            </a:r>
          </a:p>
          <a:p>
            <a:pPr defTabSz="274320"/>
            <a:r>
              <a:rPr lang="en-US" sz="1400" b="1" dirty="0">
                <a:latin typeface="Courier New" panose="02070309020205020404" pitchFamily="49" charset="0"/>
                <a:cs typeface="Courier New" panose="02070309020205020404" pitchFamily="49" charset="0"/>
              </a:rPr>
              <a:t>	}</a:t>
            </a:r>
          </a:p>
          <a:p>
            <a:pPr defTabSz="274320"/>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sp>
        <p:nvSpPr>
          <p:cNvPr id="29" name="TextBox 28"/>
          <p:cNvSpPr txBox="1"/>
          <p:nvPr/>
        </p:nvSpPr>
        <p:spPr>
          <a:xfrm>
            <a:off x="1168579" y="3757919"/>
            <a:ext cx="1130181" cy="369332"/>
          </a:xfrm>
          <a:prstGeom prst="rect">
            <a:avLst/>
          </a:prstGeom>
          <a:noFill/>
        </p:spPr>
        <p:txBody>
          <a:bodyPr wrap="none" rtlCol="0">
            <a:spAutoFit/>
          </a:bodyPr>
          <a:lstStyle/>
          <a:p>
            <a:r>
              <a:rPr lang="en-US" b="1" dirty="0" smtClean="0"/>
              <a:t>Main.java</a:t>
            </a:r>
            <a:endParaRPr lang="en-US" b="1" dirty="0"/>
          </a:p>
        </p:txBody>
      </p:sp>
    </p:spTree>
    <p:extLst>
      <p:ext uri="{BB962C8B-B14F-4D97-AF65-F5344CB8AC3E}">
        <p14:creationId xmlns:p14="http://schemas.microsoft.com/office/powerpoint/2010/main" val="3649600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a:xfrm>
            <a:off x="838200" y="1388853"/>
            <a:ext cx="4266742" cy="5080958"/>
          </a:xfrm>
        </p:spPr>
        <p:txBody>
          <a:bodyPr>
            <a:noAutofit/>
          </a:bodyPr>
          <a:lstStyle/>
          <a:p>
            <a:pPr marL="0" indent="0" defTabSz="274320">
              <a:lnSpc>
                <a:spcPct val="100000"/>
              </a:lnSpc>
              <a:spcBef>
                <a:spcPts val="0"/>
              </a:spcBef>
              <a:buNone/>
            </a:pPr>
            <a:r>
              <a:rPr lang="en-US" sz="1800" b="1" dirty="0" smtClean="0"/>
              <a:t>Create a Self-Executing Jar</a:t>
            </a:r>
          </a:p>
          <a:p>
            <a:pPr marL="0" indent="0" defTabSz="274320">
              <a:lnSpc>
                <a:spcPct val="100000"/>
              </a:lnSpc>
              <a:spcBef>
                <a:spcPts val="0"/>
              </a:spcBef>
              <a:buNone/>
            </a:pPr>
            <a:endParaRPr lang="en-US" sz="1100" dirty="0"/>
          </a:p>
          <a:p>
            <a:pPr marL="342900" indent="-342900" defTabSz="274320">
              <a:lnSpc>
                <a:spcPct val="100000"/>
              </a:lnSpc>
              <a:spcBef>
                <a:spcPts val="0"/>
              </a:spcBef>
              <a:buFont typeface="+mj-lt"/>
              <a:buAutoNum type="arabicPeriod"/>
            </a:pPr>
            <a:r>
              <a:rPr lang="en-US" sz="1100" dirty="0" smtClean="0"/>
              <a:t>Using the Java Project “</a:t>
            </a:r>
            <a:r>
              <a:rPr lang="en-US" sz="1100" dirty="0" err="1" smtClean="0"/>
              <a:t>ProjectUsingExternalJar</a:t>
            </a:r>
            <a:r>
              <a:rPr lang="en-US" sz="1100" dirty="0" smtClean="0"/>
              <a:t>”</a:t>
            </a:r>
          </a:p>
          <a:p>
            <a:pPr marL="342900" indent="-342900" defTabSz="274320">
              <a:lnSpc>
                <a:spcPct val="100000"/>
              </a:lnSpc>
              <a:spcBef>
                <a:spcPts val="0"/>
              </a:spcBef>
              <a:buFont typeface="+mj-lt"/>
              <a:buAutoNum type="arabicPeriod"/>
            </a:pPr>
            <a:r>
              <a:rPr lang="en-US" sz="1100" dirty="0"/>
              <a:t>Use the context-menu on the project and select “Export”</a:t>
            </a:r>
          </a:p>
          <a:p>
            <a:pPr marL="342900" indent="-342900" defTabSz="274320">
              <a:lnSpc>
                <a:spcPct val="100000"/>
              </a:lnSpc>
              <a:spcBef>
                <a:spcPts val="0"/>
              </a:spcBef>
              <a:buFont typeface="+mj-lt"/>
              <a:buAutoNum type="arabicPeriod"/>
            </a:pPr>
            <a:r>
              <a:rPr lang="en-US" sz="1100" dirty="0"/>
              <a:t>Select </a:t>
            </a:r>
            <a:r>
              <a:rPr lang="en-US" sz="1100" dirty="0" smtClean="0"/>
              <a:t>“Runnable JAR file” </a:t>
            </a:r>
            <a:r>
              <a:rPr lang="en-US" sz="1100" dirty="0"/>
              <a:t>from the JAVA folder</a:t>
            </a:r>
          </a:p>
          <a:p>
            <a:pPr marL="342900" indent="-342900" defTabSz="274320">
              <a:lnSpc>
                <a:spcPct val="100000"/>
              </a:lnSpc>
              <a:spcBef>
                <a:spcPts val="0"/>
              </a:spcBef>
              <a:buFont typeface="+mj-lt"/>
              <a:buAutoNum type="arabicPeriod"/>
            </a:pPr>
            <a:r>
              <a:rPr lang="en-US" sz="1100" dirty="0"/>
              <a:t>Click Next </a:t>
            </a:r>
            <a:r>
              <a:rPr lang="en-US" sz="1100" dirty="0" smtClean="0"/>
              <a:t>&gt;</a:t>
            </a:r>
          </a:p>
          <a:p>
            <a:pPr marL="342900" indent="-342900" defTabSz="274320">
              <a:lnSpc>
                <a:spcPct val="100000"/>
              </a:lnSpc>
              <a:spcBef>
                <a:spcPts val="0"/>
              </a:spcBef>
              <a:buFont typeface="+mj-lt"/>
              <a:buAutoNum type="arabicPeriod"/>
            </a:pPr>
            <a:r>
              <a:rPr lang="en-US" sz="1100" dirty="0" smtClean="0"/>
              <a:t>Ensure your “Launch Configuration” selection is based on your Main class for your project </a:t>
            </a:r>
          </a:p>
          <a:p>
            <a:pPr marL="342900" indent="-342900" defTabSz="274320">
              <a:lnSpc>
                <a:spcPct val="100000"/>
              </a:lnSpc>
              <a:spcBef>
                <a:spcPts val="0"/>
              </a:spcBef>
              <a:buFont typeface="+mj-lt"/>
              <a:buAutoNum type="arabicPeriod"/>
            </a:pPr>
            <a:r>
              <a:rPr lang="en-US" sz="1100" dirty="0" smtClean="0"/>
              <a:t>Click the “Browse” button and ensure you type as a file name “</a:t>
            </a:r>
            <a:r>
              <a:rPr lang="en-US" sz="1100" dirty="0" err="1" smtClean="0"/>
              <a:t>selfexecutingjar</a:t>
            </a:r>
            <a:r>
              <a:rPr lang="en-US" sz="1100" dirty="0" smtClean="0"/>
              <a:t>” and ensure your path is in your </a:t>
            </a:r>
            <a:r>
              <a:rPr lang="en-US" sz="1100" dirty="0" err="1" smtClean="0"/>
              <a:t>ProjectUsingExternalJar</a:t>
            </a:r>
            <a:r>
              <a:rPr lang="en-US" sz="1100" dirty="0" smtClean="0"/>
              <a:t> folder </a:t>
            </a:r>
          </a:p>
          <a:p>
            <a:pPr marL="342900" indent="-342900" defTabSz="274320">
              <a:lnSpc>
                <a:spcPct val="100000"/>
              </a:lnSpc>
              <a:spcBef>
                <a:spcPts val="0"/>
              </a:spcBef>
              <a:buFont typeface="+mj-lt"/>
              <a:buAutoNum type="arabicPeriod"/>
            </a:pPr>
            <a:r>
              <a:rPr lang="en-US" sz="1100" dirty="0" smtClean="0"/>
              <a:t>Click Save</a:t>
            </a:r>
          </a:p>
          <a:p>
            <a:pPr marL="342900" indent="-342900" defTabSz="274320">
              <a:lnSpc>
                <a:spcPct val="100000"/>
              </a:lnSpc>
              <a:spcBef>
                <a:spcPts val="0"/>
              </a:spcBef>
              <a:buFont typeface="+mj-lt"/>
              <a:buAutoNum type="arabicPeriod"/>
            </a:pPr>
            <a:r>
              <a:rPr lang="en-US" sz="1100" dirty="0" smtClean="0"/>
              <a:t>This brings you back to the Runnable JAR File Export dialog box</a:t>
            </a:r>
          </a:p>
          <a:p>
            <a:pPr marL="342900" indent="-342900" defTabSz="274320">
              <a:lnSpc>
                <a:spcPct val="100000"/>
              </a:lnSpc>
              <a:spcBef>
                <a:spcPts val="0"/>
              </a:spcBef>
              <a:buFont typeface="+mj-lt"/>
              <a:buAutoNum type="arabicPeriod"/>
            </a:pPr>
            <a:r>
              <a:rPr lang="en-US" sz="1100" dirty="0" smtClean="0"/>
              <a:t>Keep all other options as is and “Finish”</a:t>
            </a:r>
          </a:p>
          <a:p>
            <a:pPr marL="342900" indent="-342900" defTabSz="274320">
              <a:lnSpc>
                <a:spcPct val="100000"/>
              </a:lnSpc>
              <a:spcBef>
                <a:spcPts val="0"/>
              </a:spcBef>
              <a:buFont typeface="+mj-lt"/>
              <a:buAutoNum type="arabicPeriod"/>
            </a:pPr>
            <a:r>
              <a:rPr lang="en-US" sz="1100" dirty="0" smtClean="0"/>
              <a:t>Click OK for this warning</a:t>
            </a:r>
            <a:endParaRPr lang="en-US" sz="1100" dirty="0"/>
          </a:p>
          <a:p>
            <a:pPr marL="342900" indent="-342900" defTabSz="274320">
              <a:lnSpc>
                <a:spcPct val="100000"/>
              </a:lnSpc>
              <a:spcBef>
                <a:spcPts val="0"/>
              </a:spcBef>
              <a:buFont typeface="+mj-lt"/>
              <a:buAutoNum type="arabicPeriod"/>
            </a:pPr>
            <a:endParaRPr lang="en-US" sz="1100" dirty="0" smtClean="0"/>
          </a:p>
          <a:p>
            <a:pPr marL="342900" indent="-342900" defTabSz="274320">
              <a:lnSpc>
                <a:spcPct val="100000"/>
              </a:lnSpc>
              <a:spcBef>
                <a:spcPts val="0"/>
              </a:spcBef>
              <a:buFont typeface="+mj-lt"/>
              <a:buAutoNum type="arabicPeriod"/>
            </a:pPr>
            <a:endParaRPr lang="en-US" sz="1100" dirty="0"/>
          </a:p>
        </p:txBody>
      </p:sp>
      <p:pic>
        <p:nvPicPr>
          <p:cNvPr id="5" name="Picture 4"/>
          <p:cNvPicPr>
            <a:picLocks noChangeAspect="1"/>
          </p:cNvPicPr>
          <p:nvPr/>
        </p:nvPicPr>
        <p:blipFill>
          <a:blip r:embed="rId3"/>
          <a:stretch>
            <a:fillRect/>
          </a:stretch>
        </p:blipFill>
        <p:spPr>
          <a:xfrm>
            <a:off x="5730654" y="115379"/>
            <a:ext cx="2666865" cy="2834856"/>
          </a:xfrm>
          <a:prstGeom prst="rect">
            <a:avLst/>
          </a:prstGeom>
        </p:spPr>
      </p:pic>
      <p:pic>
        <p:nvPicPr>
          <p:cNvPr id="6" name="Picture 5"/>
          <p:cNvPicPr>
            <a:picLocks noChangeAspect="1"/>
          </p:cNvPicPr>
          <p:nvPr/>
        </p:nvPicPr>
        <p:blipFill>
          <a:blip r:embed="rId4"/>
          <a:stretch>
            <a:fillRect/>
          </a:stretch>
        </p:blipFill>
        <p:spPr>
          <a:xfrm>
            <a:off x="6896276" y="3939988"/>
            <a:ext cx="5043173" cy="1980840"/>
          </a:xfrm>
          <a:prstGeom prst="rect">
            <a:avLst/>
          </a:prstGeom>
        </p:spPr>
      </p:pic>
      <p:pic>
        <p:nvPicPr>
          <p:cNvPr id="8" name="Picture 7"/>
          <p:cNvPicPr>
            <a:picLocks noChangeAspect="1"/>
          </p:cNvPicPr>
          <p:nvPr/>
        </p:nvPicPr>
        <p:blipFill>
          <a:blip r:embed="rId5"/>
          <a:stretch>
            <a:fillRect/>
          </a:stretch>
        </p:blipFill>
        <p:spPr>
          <a:xfrm>
            <a:off x="8798944" y="470021"/>
            <a:ext cx="3090345" cy="3291096"/>
          </a:xfrm>
          <a:prstGeom prst="rect">
            <a:avLst/>
          </a:prstGeom>
        </p:spPr>
      </p:pic>
      <p:cxnSp>
        <p:nvCxnSpPr>
          <p:cNvPr id="10" name="Straight Arrow Connector 9"/>
          <p:cNvCxnSpPr/>
          <p:nvPr/>
        </p:nvCxnSpPr>
        <p:spPr>
          <a:xfrm flipV="1">
            <a:off x="4856672" y="1388854"/>
            <a:ext cx="3847381" cy="1216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001328" y="2484408"/>
            <a:ext cx="4710023" cy="321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796287" y="1750035"/>
            <a:ext cx="6557513" cy="12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6"/>
          <a:stretch>
            <a:fillRect/>
          </a:stretch>
        </p:blipFill>
        <p:spPr>
          <a:xfrm>
            <a:off x="3860721" y="3866013"/>
            <a:ext cx="2638784" cy="2794007"/>
          </a:xfrm>
          <a:prstGeom prst="rect">
            <a:avLst/>
          </a:prstGeom>
        </p:spPr>
      </p:pic>
      <p:cxnSp>
        <p:nvCxnSpPr>
          <p:cNvPr id="30" name="Straight Arrow Connector 29"/>
          <p:cNvCxnSpPr/>
          <p:nvPr/>
        </p:nvCxnSpPr>
        <p:spPr>
          <a:xfrm flipH="1">
            <a:off x="10532853" y="1795584"/>
            <a:ext cx="888521" cy="2070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252158" y="3939988"/>
            <a:ext cx="2286000" cy="244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7"/>
          <a:stretch>
            <a:fillRect/>
          </a:stretch>
        </p:blipFill>
        <p:spPr>
          <a:xfrm>
            <a:off x="820203" y="5471302"/>
            <a:ext cx="2578908" cy="1050482"/>
          </a:xfrm>
          <a:prstGeom prst="rect">
            <a:avLst/>
          </a:prstGeom>
        </p:spPr>
      </p:pic>
      <p:cxnSp>
        <p:nvCxnSpPr>
          <p:cNvPr id="35" name="Straight Arrow Connector 34"/>
          <p:cNvCxnSpPr/>
          <p:nvPr/>
        </p:nvCxnSpPr>
        <p:spPr>
          <a:xfrm>
            <a:off x="2557257" y="4088921"/>
            <a:ext cx="0" cy="1285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8"/>
          <a:stretch>
            <a:fillRect/>
          </a:stretch>
        </p:blipFill>
        <p:spPr>
          <a:xfrm>
            <a:off x="114753" y="4192437"/>
            <a:ext cx="2185631" cy="948133"/>
          </a:xfrm>
          <a:prstGeom prst="rect">
            <a:avLst/>
          </a:prstGeom>
        </p:spPr>
      </p:pic>
      <p:cxnSp>
        <p:nvCxnSpPr>
          <p:cNvPr id="38" name="Straight Arrow Connector 37"/>
          <p:cNvCxnSpPr/>
          <p:nvPr/>
        </p:nvCxnSpPr>
        <p:spPr>
          <a:xfrm flipH="1" flipV="1">
            <a:off x="1069583" y="5060845"/>
            <a:ext cx="1303464" cy="1176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271501" y="-10416"/>
            <a:ext cx="2855343" cy="338554"/>
          </a:xfrm>
          <a:prstGeom prst="rect">
            <a:avLst/>
          </a:prstGeom>
          <a:noFill/>
        </p:spPr>
        <p:txBody>
          <a:bodyPr wrap="square" rtlCol="0">
            <a:spAutoFit/>
          </a:bodyPr>
          <a:lstStyle/>
          <a:p>
            <a:r>
              <a:rPr lang="en-US" sz="800" b="1" dirty="0" smtClean="0"/>
              <a:t>Note: if you haven’t executed the file, your Launch Configuration will not provide the proper class/project info.</a:t>
            </a:r>
            <a:endParaRPr lang="en-US" sz="800" b="1" dirty="0"/>
          </a:p>
        </p:txBody>
      </p:sp>
      <p:cxnSp>
        <p:nvCxnSpPr>
          <p:cNvPr id="9" name="Straight Arrow Connector 8"/>
          <p:cNvCxnSpPr/>
          <p:nvPr/>
        </p:nvCxnSpPr>
        <p:spPr>
          <a:xfrm flipH="1">
            <a:off x="10187796" y="271071"/>
            <a:ext cx="250166" cy="860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15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Running a Self-Executing JAR file</a:t>
            </a:r>
          </a:p>
          <a:p>
            <a:pPr marL="514350" indent="-514350">
              <a:buFont typeface="+mj-lt"/>
              <a:buAutoNum type="arabicPeriod"/>
            </a:pPr>
            <a:r>
              <a:rPr lang="en-US" sz="1800" dirty="0" smtClean="0"/>
              <a:t>Locate the directory of your jar file to execute using a </a:t>
            </a:r>
            <a:r>
              <a:rPr lang="en-US" sz="1800" dirty="0" err="1" smtClean="0"/>
              <a:t>cmd</a:t>
            </a:r>
            <a:r>
              <a:rPr lang="en-US" sz="1800" dirty="0" smtClean="0"/>
              <a:t> / terminal window.</a:t>
            </a:r>
          </a:p>
          <a:p>
            <a:pPr marL="514350" indent="-514350">
              <a:buFont typeface="+mj-lt"/>
              <a:buAutoNum type="arabicPeriod"/>
            </a:pPr>
            <a:r>
              <a:rPr lang="en-US" sz="1800" dirty="0" smtClean="0"/>
              <a:t>&gt;</a:t>
            </a:r>
            <a:r>
              <a:rPr lang="en-US" sz="1800" b="1" dirty="0" smtClean="0">
                <a:latin typeface="Courier New" panose="02070309020205020404" pitchFamily="49" charset="0"/>
                <a:cs typeface="Courier New" panose="02070309020205020404" pitchFamily="49" charset="0"/>
              </a:rPr>
              <a:t>java –jar </a:t>
            </a:r>
            <a:r>
              <a:rPr lang="en-US" sz="1800" b="1" dirty="0" err="1" smtClean="0">
                <a:latin typeface="Courier New" panose="02070309020205020404" pitchFamily="49" charset="0"/>
                <a:cs typeface="Courier New" panose="02070309020205020404" pitchFamily="49" charset="0"/>
              </a:rPr>
              <a:t>name_of_jar_file</a:t>
            </a:r>
            <a:r>
              <a:rPr lang="en-US" sz="1800" dirty="0" smtClean="0"/>
              <a:t/>
            </a:r>
            <a:br>
              <a:rPr lang="en-US" sz="1800" dirty="0" smtClean="0"/>
            </a:br>
            <a:r>
              <a:rPr lang="en-US" sz="1800" dirty="0" smtClean="0"/>
              <a:t>Note: on mac/</a:t>
            </a:r>
            <a:r>
              <a:rPr lang="en-US" sz="1800" dirty="0" err="1" smtClean="0"/>
              <a:t>linux</a:t>
            </a:r>
            <a:r>
              <a:rPr lang="en-US" sz="1800" dirty="0" smtClean="0"/>
              <a:t>, may need to use a “</a:t>
            </a:r>
            <a:r>
              <a:rPr lang="en-US" sz="1800" dirty="0" err="1" smtClean="0"/>
              <a:t>sudo</a:t>
            </a:r>
            <a:r>
              <a:rPr lang="en-US" sz="1800" dirty="0" smtClean="0"/>
              <a:t>” prefix</a:t>
            </a:r>
          </a:p>
          <a:p>
            <a:pPr marL="514350" indent="-514350">
              <a:buFont typeface="+mj-lt"/>
              <a:buAutoNum type="arabicPeriod"/>
            </a:pPr>
            <a:endParaRPr lang="en-US" sz="1800" dirty="0"/>
          </a:p>
        </p:txBody>
      </p:sp>
      <p:pic>
        <p:nvPicPr>
          <p:cNvPr id="4" name="Picture 3"/>
          <p:cNvPicPr>
            <a:picLocks noChangeAspect="1"/>
          </p:cNvPicPr>
          <p:nvPr/>
        </p:nvPicPr>
        <p:blipFill>
          <a:blip r:embed="rId2"/>
          <a:stretch>
            <a:fillRect/>
          </a:stretch>
        </p:blipFill>
        <p:spPr>
          <a:xfrm>
            <a:off x="2340814" y="3559894"/>
            <a:ext cx="7038975" cy="3019425"/>
          </a:xfrm>
          <a:prstGeom prst="rect">
            <a:avLst/>
          </a:prstGeom>
        </p:spPr>
      </p:pic>
    </p:spTree>
    <p:extLst>
      <p:ext uri="{BB962C8B-B14F-4D97-AF65-F5344CB8AC3E}">
        <p14:creationId xmlns:p14="http://schemas.microsoft.com/office/powerpoint/2010/main" val="1776938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838200" y="1431985"/>
            <a:ext cx="10515600" cy="4744978"/>
          </a:xfrm>
        </p:spPr>
        <p:txBody>
          <a:bodyPr>
            <a:normAutofit fontScale="47500" lnSpcReduction="20000"/>
          </a:bodyPr>
          <a:lstStyle/>
          <a:p>
            <a:pPr marL="0" indent="0" defTabSz="274320">
              <a:lnSpc>
                <a:spcPct val="120000"/>
              </a:lnSpc>
              <a:spcBef>
                <a:spcPts val="0"/>
              </a:spcBef>
              <a:buNone/>
            </a:pPr>
            <a:r>
              <a:rPr lang="en-US" sz="3600" dirty="0" smtClean="0"/>
              <a:t>The </a:t>
            </a:r>
            <a:r>
              <a:rPr lang="en-US" sz="3600" dirty="0"/>
              <a:t>Collection in Java is a framework that provides an architecture to store and manipulate the group of objects.</a:t>
            </a:r>
          </a:p>
          <a:p>
            <a:pPr marL="0" indent="0" defTabSz="274320">
              <a:lnSpc>
                <a:spcPct val="120000"/>
              </a:lnSpc>
              <a:spcBef>
                <a:spcPts val="0"/>
              </a:spcBef>
              <a:buNone/>
            </a:pPr>
            <a:endParaRPr lang="en-US" sz="3600" dirty="0"/>
          </a:p>
          <a:p>
            <a:pPr marL="0" indent="0" defTabSz="274320">
              <a:lnSpc>
                <a:spcPct val="120000"/>
              </a:lnSpc>
              <a:spcBef>
                <a:spcPts val="0"/>
              </a:spcBef>
              <a:buNone/>
            </a:pPr>
            <a:r>
              <a:rPr lang="en-US" sz="3600" dirty="0"/>
              <a:t>Java Collections can achieve all the operations that you perform on a data such as searching, sorting, insertion, manipulation, and deletion.</a:t>
            </a:r>
          </a:p>
          <a:p>
            <a:pPr marL="0" indent="0" defTabSz="274320">
              <a:lnSpc>
                <a:spcPct val="120000"/>
              </a:lnSpc>
              <a:spcBef>
                <a:spcPts val="0"/>
              </a:spcBef>
              <a:buNone/>
            </a:pPr>
            <a:endParaRPr lang="en-US" sz="3600" dirty="0"/>
          </a:p>
          <a:p>
            <a:pPr marL="0" indent="0" defTabSz="274320">
              <a:lnSpc>
                <a:spcPct val="120000"/>
              </a:lnSpc>
              <a:spcBef>
                <a:spcPts val="0"/>
              </a:spcBef>
              <a:buNone/>
            </a:pPr>
            <a:r>
              <a:rPr lang="en-US" sz="3600" dirty="0"/>
              <a:t>Java Collection means a single unit of objects. Java Collection framework provides many interfaces (Set, List, Queue, </a:t>
            </a:r>
            <a:r>
              <a:rPr lang="en-US" sz="3600" dirty="0" err="1"/>
              <a:t>Deque</a:t>
            </a:r>
            <a:r>
              <a:rPr lang="en-US" sz="3600" dirty="0"/>
              <a:t>) and classes (</a:t>
            </a:r>
            <a:r>
              <a:rPr lang="en-US" sz="3600" dirty="0" err="1"/>
              <a:t>ArrayList</a:t>
            </a:r>
            <a:r>
              <a:rPr lang="en-US" sz="3600" dirty="0"/>
              <a:t>, Vector, </a:t>
            </a:r>
            <a:r>
              <a:rPr lang="en-US" sz="3600" dirty="0" err="1"/>
              <a:t>LinkedList</a:t>
            </a:r>
            <a:r>
              <a:rPr lang="en-US" sz="3600" dirty="0"/>
              <a:t>, </a:t>
            </a:r>
            <a:r>
              <a:rPr lang="en-US" sz="3600" dirty="0" err="1"/>
              <a:t>PriorityQueue</a:t>
            </a:r>
            <a:r>
              <a:rPr lang="en-US" sz="3600" dirty="0"/>
              <a:t>, </a:t>
            </a:r>
            <a:r>
              <a:rPr lang="en-US" sz="3600" dirty="0" err="1"/>
              <a:t>HashSet</a:t>
            </a:r>
            <a:r>
              <a:rPr lang="en-US" sz="3600" dirty="0"/>
              <a:t>, </a:t>
            </a:r>
            <a:r>
              <a:rPr lang="en-US" sz="3600" dirty="0" err="1"/>
              <a:t>LinkedHashSet</a:t>
            </a:r>
            <a:r>
              <a:rPr lang="en-US" sz="3600" dirty="0"/>
              <a:t>, </a:t>
            </a:r>
            <a:r>
              <a:rPr lang="en-US" sz="3600" dirty="0" err="1"/>
              <a:t>TreeSet</a:t>
            </a:r>
            <a:r>
              <a:rPr lang="en-US" sz="3600" dirty="0"/>
              <a:t>).</a:t>
            </a:r>
          </a:p>
          <a:p>
            <a:pPr marL="0" indent="0" defTabSz="274320">
              <a:lnSpc>
                <a:spcPct val="120000"/>
              </a:lnSpc>
              <a:spcBef>
                <a:spcPts val="0"/>
              </a:spcBef>
              <a:buNone/>
            </a:pPr>
            <a:endParaRPr lang="en-US" sz="3600" dirty="0"/>
          </a:p>
          <a:p>
            <a:pPr marL="0" indent="0" defTabSz="274320">
              <a:lnSpc>
                <a:spcPct val="120000"/>
              </a:lnSpc>
              <a:spcBef>
                <a:spcPts val="0"/>
              </a:spcBef>
              <a:buNone/>
            </a:pPr>
            <a:r>
              <a:rPr lang="en-US" sz="3600" b="1" dirty="0"/>
              <a:t>What is Collection in Java</a:t>
            </a:r>
          </a:p>
          <a:p>
            <a:pPr marL="0" indent="0" defTabSz="274320">
              <a:lnSpc>
                <a:spcPct val="120000"/>
              </a:lnSpc>
              <a:spcBef>
                <a:spcPts val="0"/>
              </a:spcBef>
              <a:buNone/>
            </a:pPr>
            <a:r>
              <a:rPr lang="en-US" sz="3600" dirty="0"/>
              <a:t>A Collection represents a single unit of objects, i.e., a group.</a:t>
            </a:r>
          </a:p>
          <a:p>
            <a:pPr marL="0" indent="0" defTabSz="274320">
              <a:lnSpc>
                <a:spcPct val="120000"/>
              </a:lnSpc>
              <a:spcBef>
                <a:spcPts val="0"/>
              </a:spcBef>
              <a:buNone/>
            </a:pPr>
            <a:endParaRPr lang="en-US" sz="3600" dirty="0"/>
          </a:p>
          <a:p>
            <a:pPr marL="0" indent="0" defTabSz="274320">
              <a:lnSpc>
                <a:spcPct val="120000"/>
              </a:lnSpc>
              <a:spcBef>
                <a:spcPts val="0"/>
              </a:spcBef>
              <a:buNone/>
            </a:pPr>
            <a:r>
              <a:rPr lang="en-US" sz="3600" b="1" dirty="0" smtClean="0"/>
              <a:t>What </a:t>
            </a:r>
            <a:r>
              <a:rPr lang="en-US" sz="3600" b="1" dirty="0"/>
              <a:t>is Collection framework</a:t>
            </a:r>
          </a:p>
          <a:p>
            <a:pPr marL="0" indent="0" defTabSz="274320">
              <a:lnSpc>
                <a:spcPct val="120000"/>
              </a:lnSpc>
              <a:spcBef>
                <a:spcPts val="0"/>
              </a:spcBef>
              <a:buNone/>
            </a:pPr>
            <a:r>
              <a:rPr lang="en-US" sz="3600" dirty="0"/>
              <a:t>The Collection framework represents a unified architecture for storing and manipulating a group of objects. It has:</a:t>
            </a:r>
          </a:p>
          <a:p>
            <a:pPr marL="0" indent="0" defTabSz="274320">
              <a:lnSpc>
                <a:spcPct val="120000"/>
              </a:lnSpc>
              <a:spcBef>
                <a:spcPts val="0"/>
              </a:spcBef>
              <a:buNone/>
            </a:pPr>
            <a:endParaRPr lang="en-US" sz="3600" dirty="0"/>
          </a:p>
          <a:p>
            <a:pPr defTabSz="274320">
              <a:lnSpc>
                <a:spcPct val="120000"/>
              </a:lnSpc>
              <a:spcBef>
                <a:spcPts val="0"/>
              </a:spcBef>
            </a:pPr>
            <a:r>
              <a:rPr lang="en-US" sz="3600" dirty="0"/>
              <a:t>Interfaces and its implementations, i.e., classes</a:t>
            </a:r>
          </a:p>
          <a:p>
            <a:pPr defTabSz="274320">
              <a:lnSpc>
                <a:spcPct val="120000"/>
              </a:lnSpc>
              <a:spcBef>
                <a:spcPts val="0"/>
              </a:spcBef>
            </a:pPr>
            <a:r>
              <a:rPr lang="en-US" sz="3600" dirty="0"/>
              <a:t>Algorithm</a:t>
            </a:r>
          </a:p>
        </p:txBody>
      </p:sp>
    </p:spTree>
    <p:extLst>
      <p:ext uri="{BB962C8B-B14F-4D97-AF65-F5344CB8AC3E}">
        <p14:creationId xmlns:p14="http://schemas.microsoft.com/office/powerpoint/2010/main" val="3382452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10102</TotalTime>
  <Words>885</Words>
  <Application>Microsoft Office PowerPoint</Application>
  <PresentationFormat>Widescreen</PresentationFormat>
  <Paragraphs>147</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Intro to Java (Page 9)</vt:lpstr>
      <vt:lpstr>Table of Contents</vt:lpstr>
      <vt:lpstr>JAR Files</vt:lpstr>
      <vt:lpstr>JAR Files</vt:lpstr>
      <vt:lpstr>JAR Files</vt:lpstr>
      <vt:lpstr>JAR Files</vt:lpstr>
      <vt:lpstr>JAR Files</vt:lpstr>
      <vt:lpstr>JAR Files</vt:lpstr>
      <vt:lpstr>Collections</vt:lpstr>
      <vt:lpstr>Collections</vt:lpstr>
      <vt:lpstr>Collections</vt:lpstr>
      <vt:lpstr>Difference Between Arrays and Collections in Java</vt:lpstr>
      <vt:lpstr>Difference Between Arrays and Collections in Java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 for June 21st 2019</dc:title>
  <dc:creator>Claude Gauthier</dc:creator>
  <cp:lastModifiedBy>Claude Gauthier</cp:lastModifiedBy>
  <cp:revision>575</cp:revision>
  <dcterms:created xsi:type="dcterms:W3CDTF">2019-06-21T09:27:53Z</dcterms:created>
  <dcterms:modified xsi:type="dcterms:W3CDTF">2019-07-26T17:09:39Z</dcterms:modified>
</cp:coreProperties>
</file>