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9" r:id="rId3"/>
    <p:sldId id="260" r:id="rId4"/>
    <p:sldId id="292" r:id="rId5"/>
    <p:sldId id="282" r:id="rId6"/>
    <p:sldId id="293" r:id="rId7"/>
    <p:sldId id="294" r:id="rId8"/>
    <p:sldId id="295" r:id="rId9"/>
    <p:sldId id="296" r:id="rId10"/>
    <p:sldId id="297" r:id="rId11"/>
    <p:sldId id="298" r:id="rId12"/>
    <p:sldId id="283" r:id="rId13"/>
    <p:sldId id="299" r:id="rId14"/>
    <p:sldId id="300" r:id="rId15"/>
    <p:sldId id="301" r:id="rId16"/>
    <p:sldId id="302" r:id="rId17"/>
    <p:sldId id="303" r:id="rId18"/>
    <p:sldId id="304" r:id="rId19"/>
    <p:sldId id="305" r:id="rId20"/>
    <p:sldId id="284" r:id="rId21"/>
    <p:sldId id="306" r:id="rId22"/>
    <p:sldId id="285" r:id="rId23"/>
    <p:sldId id="307" r:id="rId24"/>
    <p:sldId id="308" r:id="rId25"/>
    <p:sldId id="310" r:id="rId26"/>
    <p:sldId id="312" r:id="rId27"/>
    <p:sldId id="309" r:id="rId28"/>
    <p:sldId id="311" r:id="rId29"/>
    <p:sldId id="313" r:id="rId30"/>
    <p:sldId id="314" r:id="rId31"/>
    <p:sldId id="286" r:id="rId32"/>
    <p:sldId id="315" r:id="rId33"/>
    <p:sldId id="316" r:id="rId34"/>
    <p:sldId id="287" r:id="rId35"/>
    <p:sldId id="317" r:id="rId36"/>
    <p:sldId id="288" r:id="rId37"/>
    <p:sldId id="318" r:id="rId38"/>
    <p:sldId id="289" r:id="rId39"/>
    <p:sldId id="319" r:id="rId40"/>
    <p:sldId id="291" r:id="rId41"/>
    <p:sldId id="320" r:id="rId42"/>
    <p:sldId id="321" r:id="rId43"/>
    <p:sldId id="322" r:id="rId44"/>
    <p:sldId id="29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35" autoAdjust="0"/>
    <p:restoredTop sz="94660"/>
  </p:normalViewPr>
  <p:slideViewPr>
    <p:cSldViewPr snapToGrid="0">
      <p:cViewPr varScale="1">
        <p:scale>
          <a:sx n="157" d="100"/>
          <a:sy n="157" d="100"/>
        </p:scale>
        <p:origin x="1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60-18AB-4934-BB0B-091077C39137}" type="datetimeFigureOut">
              <a:rPr lang="en-US" smtClean="0"/>
              <a:t>7/19/2019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AE1C2-6961-4872-B4DF-0F16DF777BEA}" type="slidenum">
              <a:rPr lang="en-US" smtClean="0"/>
              <a:t>‹#›</a:t>
            </a:fld>
            <a:endParaRPr lang="en-US"/>
          </a:p>
        </p:txBody>
      </p:sp>
    </p:spTree>
    <p:extLst>
      <p:ext uri="{BB962C8B-B14F-4D97-AF65-F5344CB8AC3E}">
        <p14:creationId xmlns:p14="http://schemas.microsoft.com/office/powerpoint/2010/main" val="1954778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AE1C2-6961-4872-B4DF-0F16DF777BEA}" type="slidenum">
              <a:rPr lang="en-US" smtClean="0"/>
              <a:t>14</a:t>
            </a:fld>
            <a:endParaRPr lang="en-US"/>
          </a:p>
        </p:txBody>
      </p:sp>
    </p:spTree>
    <p:extLst>
      <p:ext uri="{BB962C8B-B14F-4D97-AF65-F5344CB8AC3E}">
        <p14:creationId xmlns:p14="http://schemas.microsoft.com/office/powerpoint/2010/main" val="315267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AE1C2-6961-4872-B4DF-0F16DF777BEA}" type="slidenum">
              <a:rPr lang="en-US" smtClean="0"/>
              <a:t>34</a:t>
            </a:fld>
            <a:endParaRPr lang="en-US"/>
          </a:p>
        </p:txBody>
      </p:sp>
    </p:spTree>
    <p:extLst>
      <p:ext uri="{BB962C8B-B14F-4D97-AF65-F5344CB8AC3E}">
        <p14:creationId xmlns:p14="http://schemas.microsoft.com/office/powerpoint/2010/main" val="487803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78321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12111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5783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14800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CFA7D-E0F8-42F2-B82E-9EE46E477614}"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9267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1CFA7D-E0F8-42F2-B82E-9EE46E477614}"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86684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1CFA7D-E0F8-42F2-B82E-9EE46E477614}" type="datetimeFigureOut">
              <a:rPr lang="en-US" smtClean="0"/>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407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1CFA7D-E0F8-42F2-B82E-9EE46E477614}" type="datetimeFigureOut">
              <a:rPr lang="en-US" smtClean="0"/>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56889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CFA7D-E0F8-42F2-B82E-9EE46E477614}" type="datetimeFigureOut">
              <a:rPr lang="en-US" smtClean="0"/>
              <a:t>7/19/2019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219981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1378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4629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CFA7D-E0F8-42F2-B82E-9EE46E477614}" type="datetimeFigureOut">
              <a:rPr lang="en-US" smtClean="0"/>
              <a:t>7/19/2019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97E4A-9D31-4A86-9C72-79C5429B7C1C}" type="slidenum">
              <a:rPr lang="en-US" smtClean="0"/>
              <a:t>‹#›</a:t>
            </a:fld>
            <a:endParaRPr lang="en-US"/>
          </a:p>
        </p:txBody>
      </p:sp>
    </p:spTree>
    <p:extLst>
      <p:ext uri="{BB962C8B-B14F-4D97-AF65-F5344CB8AC3E}">
        <p14:creationId xmlns:p14="http://schemas.microsoft.com/office/powerpoint/2010/main" val="3169110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Java (Page 7)</a:t>
            </a:r>
            <a:endParaRPr lang="en-US" dirty="0"/>
          </a:p>
        </p:txBody>
      </p:sp>
      <p:sp>
        <p:nvSpPr>
          <p:cNvPr id="3" name="Subtitle 2"/>
          <p:cNvSpPr>
            <a:spLocks noGrp="1"/>
          </p:cNvSpPr>
          <p:nvPr>
            <p:ph type="subTitle" idx="1"/>
          </p:nvPr>
        </p:nvSpPr>
        <p:spPr/>
        <p:txBody>
          <a:bodyPr/>
          <a:lstStyle/>
          <a:p>
            <a:r>
              <a:rPr lang="en-US" dirty="0" smtClean="0"/>
              <a:t>JUMP June 2019</a:t>
            </a:r>
          </a:p>
          <a:p>
            <a:pPr algn="r"/>
            <a:r>
              <a:rPr lang="en-US" dirty="0" smtClean="0"/>
              <a:t>Draft: </a:t>
            </a:r>
            <a:r>
              <a:rPr lang="en-US" dirty="0" smtClean="0"/>
              <a:t>07/19/2019</a:t>
            </a:r>
            <a:endParaRPr lang="en-US" dirty="0"/>
          </a:p>
        </p:txBody>
      </p:sp>
    </p:spTree>
    <p:extLst>
      <p:ext uri="{BB962C8B-B14F-4D97-AF65-F5344CB8AC3E}">
        <p14:creationId xmlns:p14="http://schemas.microsoft.com/office/powerpoint/2010/main" val="1841704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Intro</a:t>
            </a:r>
            <a:endParaRPr lang="en-US" dirty="0"/>
          </a:p>
        </p:txBody>
      </p:sp>
      <p:sp>
        <p:nvSpPr>
          <p:cNvPr id="3" name="Content Placeholder 2"/>
          <p:cNvSpPr>
            <a:spLocks noGrp="1"/>
          </p:cNvSpPr>
          <p:nvPr>
            <p:ph idx="1"/>
          </p:nvPr>
        </p:nvSpPr>
        <p:spPr>
          <a:xfrm>
            <a:off x="958970" y="1690687"/>
            <a:ext cx="10394830" cy="4752315"/>
          </a:xfrm>
        </p:spPr>
        <p:txBody>
          <a:bodyPr>
            <a:normAutofit/>
          </a:bodyPr>
          <a:lstStyle/>
          <a:p>
            <a:pPr defTabSz="365760">
              <a:lnSpc>
                <a:spcPct val="120000"/>
              </a:lnSpc>
              <a:spcBef>
                <a:spcPts val="0"/>
              </a:spcBef>
            </a:pPr>
            <a:r>
              <a:rPr lang="en-US" sz="2000" dirty="0" smtClean="0"/>
              <a:t>An </a:t>
            </a:r>
            <a:r>
              <a:rPr lang="en-US" sz="2000" dirty="0"/>
              <a:t>the case of a check </a:t>
            </a:r>
            <a:r>
              <a:rPr lang="en-US" sz="2000" dirty="0" smtClean="0"/>
              <a:t>box:</a:t>
            </a:r>
          </a:p>
          <a:p>
            <a:pPr lvl="1" defTabSz="365760">
              <a:lnSpc>
                <a:spcPct val="120000"/>
              </a:lnSpc>
              <a:spcBef>
                <a:spcPts val="0"/>
              </a:spcBef>
            </a:pPr>
            <a:r>
              <a:rPr lang="en-US" sz="2000" dirty="0" smtClean="0"/>
              <a:t>the </a:t>
            </a:r>
            <a:r>
              <a:rPr lang="en-US" sz="2000" b="1" dirty="0"/>
              <a:t>model</a:t>
            </a:r>
            <a:r>
              <a:rPr lang="en-US" sz="2000" dirty="0"/>
              <a:t> contains a field that indicates if the box is checked or unchecked</a:t>
            </a:r>
            <a:r>
              <a:rPr lang="en-US" sz="2000" dirty="0" smtClean="0"/>
              <a:t>.</a:t>
            </a:r>
            <a:endParaRPr lang="en-US" sz="2000" dirty="0"/>
          </a:p>
          <a:p>
            <a:pPr lvl="1" defTabSz="365760">
              <a:lnSpc>
                <a:spcPct val="120000"/>
              </a:lnSpc>
              <a:spcBef>
                <a:spcPts val="0"/>
              </a:spcBef>
            </a:pPr>
            <a:r>
              <a:rPr lang="en-US" sz="2000" dirty="0" smtClean="0"/>
              <a:t>the </a:t>
            </a:r>
            <a:r>
              <a:rPr lang="en-US" sz="2000" b="1" dirty="0"/>
              <a:t>view </a:t>
            </a:r>
            <a:r>
              <a:rPr lang="en-US" sz="2000" dirty="0"/>
              <a:t>determines how the component is displayed on the screen, including any aspects of the view that are affected by the current state of the model. </a:t>
            </a:r>
            <a:endParaRPr lang="en-US" sz="2000" dirty="0" smtClean="0"/>
          </a:p>
          <a:p>
            <a:pPr lvl="1" defTabSz="365760">
              <a:lnSpc>
                <a:spcPct val="120000"/>
              </a:lnSpc>
              <a:spcBef>
                <a:spcPts val="0"/>
              </a:spcBef>
            </a:pPr>
            <a:r>
              <a:rPr lang="en-US" sz="2000" dirty="0" smtClean="0"/>
              <a:t>the </a:t>
            </a:r>
            <a:r>
              <a:rPr lang="en-US" sz="2000" b="1" dirty="0"/>
              <a:t>controller</a:t>
            </a:r>
            <a:r>
              <a:rPr lang="en-US" sz="2000" dirty="0"/>
              <a:t> determines how the component reacts to the user. </a:t>
            </a:r>
          </a:p>
          <a:p>
            <a:pPr defTabSz="365760">
              <a:lnSpc>
                <a:spcPct val="120000"/>
              </a:lnSpc>
              <a:spcBef>
                <a:spcPts val="0"/>
              </a:spcBef>
            </a:pPr>
            <a:r>
              <a:rPr lang="en-US" sz="2000" dirty="0" smtClean="0"/>
              <a:t>When </a:t>
            </a:r>
            <a:r>
              <a:rPr lang="en-US" sz="2000" dirty="0"/>
              <a:t>the user clicks a check box, the controller reacts by changing the model to reflect the user’s choice (checked or unchecked). </a:t>
            </a:r>
          </a:p>
          <a:p>
            <a:pPr defTabSz="365760">
              <a:lnSpc>
                <a:spcPct val="120000"/>
              </a:lnSpc>
              <a:spcBef>
                <a:spcPts val="0"/>
              </a:spcBef>
            </a:pPr>
            <a:r>
              <a:rPr lang="en-US" sz="2000" dirty="0"/>
              <a:t>This </a:t>
            </a:r>
            <a:r>
              <a:rPr lang="en-US" sz="2000" dirty="0" smtClean="0"/>
              <a:t>results </a:t>
            </a:r>
            <a:r>
              <a:rPr lang="en-US" sz="2000" dirty="0"/>
              <a:t>in the view being updated. By separating a component into a model, a view, and a controller, the specific implementation of each can be changed without affecting the other two</a:t>
            </a:r>
            <a:r>
              <a:rPr lang="en-US" sz="2000" dirty="0" smtClean="0"/>
              <a:t>.</a:t>
            </a:r>
            <a:endParaRPr lang="en-US" sz="2000" dirty="0"/>
          </a:p>
          <a:p>
            <a:pPr defTabSz="365760">
              <a:lnSpc>
                <a:spcPct val="120000"/>
              </a:lnSpc>
              <a:spcBef>
                <a:spcPts val="0"/>
              </a:spcBef>
            </a:pPr>
            <a:r>
              <a:rPr lang="en-US" sz="2000" dirty="0" smtClean="0"/>
              <a:t>Different </a:t>
            </a:r>
            <a:r>
              <a:rPr lang="en-US" sz="2000" dirty="0"/>
              <a:t>view implementations can render the same component in different ways without affecting the model or the controller</a:t>
            </a:r>
            <a:r>
              <a:rPr lang="en-US" sz="2000" dirty="0" smtClean="0"/>
              <a:t>.</a:t>
            </a:r>
            <a:endParaRPr lang="en-US" sz="2000" dirty="0"/>
          </a:p>
        </p:txBody>
      </p:sp>
    </p:spTree>
    <p:extLst>
      <p:ext uri="{BB962C8B-B14F-4D97-AF65-F5344CB8AC3E}">
        <p14:creationId xmlns:p14="http://schemas.microsoft.com/office/powerpoint/2010/main" val="4009869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Intro</a:t>
            </a:r>
            <a:endParaRPr lang="en-US" dirty="0"/>
          </a:p>
        </p:txBody>
      </p:sp>
      <p:sp>
        <p:nvSpPr>
          <p:cNvPr id="3" name="Content Placeholder 2"/>
          <p:cNvSpPr>
            <a:spLocks noGrp="1"/>
          </p:cNvSpPr>
          <p:nvPr>
            <p:ph idx="1"/>
          </p:nvPr>
        </p:nvSpPr>
        <p:spPr>
          <a:xfrm>
            <a:off x="958970" y="1690687"/>
            <a:ext cx="10394830" cy="4752315"/>
          </a:xfrm>
        </p:spPr>
        <p:txBody>
          <a:bodyPr>
            <a:noAutofit/>
          </a:bodyPr>
          <a:lstStyle/>
          <a:p>
            <a:pPr defTabSz="365760">
              <a:lnSpc>
                <a:spcPct val="120000"/>
              </a:lnSpc>
              <a:spcBef>
                <a:spcPts val="0"/>
              </a:spcBef>
            </a:pPr>
            <a:r>
              <a:rPr lang="en-US" sz="2000" dirty="0" smtClean="0"/>
              <a:t>While an </a:t>
            </a:r>
            <a:r>
              <a:rPr lang="en-US" sz="2000" dirty="0"/>
              <a:t>MVC architecture and the principles behind it are conceptually sound, the high level of separation between the view and the controller was not beneficial for Swing components. </a:t>
            </a:r>
          </a:p>
          <a:p>
            <a:pPr defTabSz="365760">
              <a:lnSpc>
                <a:spcPct val="120000"/>
              </a:lnSpc>
              <a:spcBef>
                <a:spcPts val="0"/>
              </a:spcBef>
            </a:pPr>
            <a:r>
              <a:rPr lang="en-US" sz="2000" dirty="0" smtClean="0"/>
              <a:t>Swing </a:t>
            </a:r>
            <a:r>
              <a:rPr lang="en-US" sz="2000" dirty="0"/>
              <a:t>uses a modified version of MVC that combines the view and the controller into a single logical entity called the </a:t>
            </a:r>
            <a:r>
              <a:rPr lang="en-US" sz="2000" b="1" dirty="0"/>
              <a:t>UI delegate</a:t>
            </a:r>
            <a:r>
              <a:rPr lang="en-US" sz="2000" dirty="0"/>
              <a:t>. </a:t>
            </a:r>
            <a:endParaRPr lang="en-US" sz="2000" dirty="0" smtClean="0"/>
          </a:p>
          <a:p>
            <a:pPr defTabSz="365760">
              <a:lnSpc>
                <a:spcPct val="120000"/>
              </a:lnSpc>
              <a:spcBef>
                <a:spcPts val="0"/>
              </a:spcBef>
            </a:pPr>
            <a:r>
              <a:rPr lang="en-US" sz="2000" dirty="0" smtClean="0"/>
              <a:t>For </a:t>
            </a:r>
            <a:r>
              <a:rPr lang="en-US" sz="2000" dirty="0"/>
              <a:t>this reason, Swing’s approach is called either the </a:t>
            </a:r>
            <a:r>
              <a:rPr lang="en-US" sz="2000" b="1" dirty="0"/>
              <a:t>model-delegate architecture </a:t>
            </a:r>
            <a:r>
              <a:rPr lang="en-US" sz="2000" dirty="0"/>
              <a:t>or the </a:t>
            </a:r>
            <a:r>
              <a:rPr lang="en-US" sz="2000" b="1" dirty="0"/>
              <a:t>separable model architecture</a:t>
            </a:r>
            <a:r>
              <a:rPr lang="en-US" sz="2000" dirty="0"/>
              <a:t>. </a:t>
            </a:r>
          </a:p>
          <a:p>
            <a:pPr defTabSz="365760">
              <a:lnSpc>
                <a:spcPct val="120000"/>
              </a:lnSpc>
              <a:spcBef>
                <a:spcPts val="0"/>
              </a:spcBef>
            </a:pPr>
            <a:r>
              <a:rPr lang="en-US" sz="2000" dirty="0" smtClean="0"/>
              <a:t>Swing is </a:t>
            </a:r>
            <a:r>
              <a:rPr lang="en-US" sz="2000" dirty="0"/>
              <a:t>based on </a:t>
            </a:r>
            <a:r>
              <a:rPr lang="en-US" sz="2000" dirty="0" smtClean="0"/>
              <a:t>MVC but does </a:t>
            </a:r>
            <a:r>
              <a:rPr lang="en-US" sz="2000" dirty="0"/>
              <a:t>not use </a:t>
            </a:r>
            <a:r>
              <a:rPr lang="en-US" sz="2000" dirty="0" smtClean="0"/>
              <a:t>the </a:t>
            </a:r>
            <a:r>
              <a:rPr lang="en-US" sz="2000" dirty="0"/>
              <a:t>classical implementation </a:t>
            </a:r>
            <a:r>
              <a:rPr lang="en-US" sz="2000" dirty="0" smtClean="0"/>
              <a:t>of it</a:t>
            </a:r>
            <a:r>
              <a:rPr lang="en-US" sz="2000" dirty="0"/>
              <a:t>. </a:t>
            </a:r>
            <a:endParaRPr lang="en-US" sz="2000" dirty="0" smtClean="0"/>
          </a:p>
          <a:p>
            <a:pPr defTabSz="365760">
              <a:lnSpc>
                <a:spcPct val="120000"/>
              </a:lnSpc>
              <a:spcBef>
                <a:spcPts val="0"/>
              </a:spcBef>
            </a:pPr>
            <a:r>
              <a:rPr lang="en-US" sz="2000" dirty="0" smtClean="0"/>
              <a:t>Swing’s </a:t>
            </a:r>
            <a:r>
              <a:rPr lang="en-US" sz="2000" dirty="0"/>
              <a:t>ease of use is its most important advantage. </a:t>
            </a:r>
            <a:endParaRPr lang="en-US" sz="2000" dirty="0" smtClean="0"/>
          </a:p>
          <a:p>
            <a:pPr defTabSz="365760">
              <a:lnSpc>
                <a:spcPct val="120000"/>
              </a:lnSpc>
              <a:spcBef>
                <a:spcPts val="0"/>
              </a:spcBef>
            </a:pPr>
            <a:r>
              <a:rPr lang="en-US" sz="2000" dirty="0" smtClean="0"/>
              <a:t>Swing </a:t>
            </a:r>
            <a:r>
              <a:rPr lang="en-US" sz="2000" dirty="0"/>
              <a:t>makes manageable the often difficult task of developing your program’s user interface</a:t>
            </a:r>
            <a:r>
              <a:rPr lang="en-US" sz="2000" dirty="0" smtClean="0"/>
              <a:t>.</a:t>
            </a:r>
          </a:p>
          <a:p>
            <a:pPr defTabSz="365760">
              <a:lnSpc>
                <a:spcPct val="120000"/>
              </a:lnSpc>
              <a:spcBef>
                <a:spcPts val="0"/>
              </a:spcBef>
            </a:pPr>
            <a:r>
              <a:rPr lang="en-US" sz="2000" dirty="0" smtClean="0"/>
              <a:t>This </a:t>
            </a:r>
            <a:r>
              <a:rPr lang="en-US" sz="2000" dirty="0"/>
              <a:t>lets you concentrate on the GUI itself, rather than on implementation details</a:t>
            </a:r>
            <a:r>
              <a:rPr lang="en-US" sz="2000" dirty="0" smtClean="0"/>
              <a:t>.</a:t>
            </a:r>
            <a:endParaRPr lang="en-US" sz="2000" dirty="0"/>
          </a:p>
        </p:txBody>
      </p:sp>
    </p:spTree>
    <p:extLst>
      <p:ext uri="{BB962C8B-B14F-4D97-AF65-F5344CB8AC3E}">
        <p14:creationId xmlns:p14="http://schemas.microsoft.com/office/powerpoint/2010/main" val="4006479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Components and Containers</a:t>
            </a:r>
            <a:endParaRPr lang="en-US" dirty="0"/>
          </a:p>
        </p:txBody>
      </p:sp>
      <p:sp>
        <p:nvSpPr>
          <p:cNvPr id="3" name="Content Placeholder 2"/>
          <p:cNvSpPr>
            <a:spLocks noGrp="1"/>
          </p:cNvSpPr>
          <p:nvPr>
            <p:ph idx="1"/>
          </p:nvPr>
        </p:nvSpPr>
        <p:spPr>
          <a:xfrm>
            <a:off x="838200" y="1585232"/>
            <a:ext cx="10515600" cy="4781061"/>
          </a:xfrm>
        </p:spPr>
        <p:txBody>
          <a:bodyPr>
            <a:noAutofit/>
          </a:bodyPr>
          <a:lstStyle/>
          <a:p>
            <a:pPr defTabSz="365760">
              <a:lnSpc>
                <a:spcPct val="100000"/>
              </a:lnSpc>
              <a:spcBef>
                <a:spcPts val="0"/>
              </a:spcBef>
            </a:pPr>
            <a:r>
              <a:rPr lang="en-US" sz="2200" dirty="0"/>
              <a:t>Swing GUI consists of two key items: </a:t>
            </a:r>
          </a:p>
          <a:p>
            <a:pPr lvl="1" defTabSz="365760">
              <a:lnSpc>
                <a:spcPct val="100000"/>
              </a:lnSpc>
              <a:spcBef>
                <a:spcPts val="0"/>
              </a:spcBef>
            </a:pPr>
            <a:r>
              <a:rPr lang="en-US" sz="2200" b="1" dirty="0"/>
              <a:t>components </a:t>
            </a:r>
          </a:p>
          <a:p>
            <a:pPr lvl="1" defTabSz="365760">
              <a:lnSpc>
                <a:spcPct val="100000"/>
              </a:lnSpc>
              <a:spcBef>
                <a:spcPts val="0"/>
              </a:spcBef>
            </a:pPr>
            <a:r>
              <a:rPr lang="en-US" sz="2200" b="1" dirty="0" smtClean="0"/>
              <a:t>containers</a:t>
            </a:r>
            <a:endParaRPr lang="en-US" sz="2200" b="1" dirty="0"/>
          </a:p>
          <a:p>
            <a:pPr defTabSz="365760">
              <a:lnSpc>
                <a:spcPct val="100000"/>
              </a:lnSpc>
              <a:spcBef>
                <a:spcPts val="0"/>
              </a:spcBef>
            </a:pPr>
            <a:r>
              <a:rPr lang="en-US" sz="2200" dirty="0"/>
              <a:t>This distinction is mostly conceptual because all containers are also components. </a:t>
            </a:r>
          </a:p>
          <a:p>
            <a:pPr defTabSz="365760">
              <a:lnSpc>
                <a:spcPct val="100000"/>
              </a:lnSpc>
              <a:spcBef>
                <a:spcPts val="0"/>
              </a:spcBef>
            </a:pPr>
            <a:r>
              <a:rPr lang="en-US" sz="2200" dirty="0"/>
              <a:t>The difference between the two is found in their intended purpose: </a:t>
            </a:r>
          </a:p>
          <a:p>
            <a:pPr lvl="1" defTabSz="365760">
              <a:lnSpc>
                <a:spcPct val="100000"/>
              </a:lnSpc>
              <a:spcBef>
                <a:spcPts val="0"/>
              </a:spcBef>
            </a:pPr>
            <a:r>
              <a:rPr lang="en-US" sz="2200" b="1" dirty="0" smtClean="0"/>
              <a:t>a </a:t>
            </a:r>
            <a:r>
              <a:rPr lang="en-US" sz="2200" b="1" dirty="0"/>
              <a:t>component</a:t>
            </a:r>
            <a:r>
              <a:rPr lang="en-US" sz="2200" dirty="0"/>
              <a:t> is an independent visual control, such as a push button or text field. </a:t>
            </a:r>
          </a:p>
          <a:p>
            <a:pPr lvl="1" defTabSz="365760">
              <a:lnSpc>
                <a:spcPct val="100000"/>
              </a:lnSpc>
              <a:spcBef>
                <a:spcPts val="0"/>
              </a:spcBef>
            </a:pPr>
            <a:r>
              <a:rPr lang="en-US" sz="2200" b="1" dirty="0" smtClean="0"/>
              <a:t>a </a:t>
            </a:r>
            <a:r>
              <a:rPr lang="en-US" sz="2200" b="1" dirty="0"/>
              <a:t>container</a:t>
            </a:r>
            <a:r>
              <a:rPr lang="en-US" sz="2200" dirty="0"/>
              <a:t> holds a group of components. </a:t>
            </a:r>
          </a:p>
          <a:p>
            <a:pPr defTabSz="365760">
              <a:lnSpc>
                <a:spcPct val="100000"/>
              </a:lnSpc>
              <a:spcBef>
                <a:spcPts val="0"/>
              </a:spcBef>
            </a:pPr>
            <a:r>
              <a:rPr lang="en-US" sz="2200" dirty="0" smtClean="0"/>
              <a:t>A </a:t>
            </a:r>
            <a:r>
              <a:rPr lang="en-US" sz="2200" dirty="0"/>
              <a:t>container is a special type of component that is designed to hold other components. </a:t>
            </a:r>
          </a:p>
          <a:p>
            <a:pPr defTabSz="365760">
              <a:lnSpc>
                <a:spcPct val="100000"/>
              </a:lnSpc>
              <a:spcBef>
                <a:spcPts val="0"/>
              </a:spcBef>
            </a:pPr>
            <a:r>
              <a:rPr lang="en-US" sz="2200" dirty="0"/>
              <a:t>In order for a component to be displayed, it must be held within a container. </a:t>
            </a:r>
          </a:p>
          <a:p>
            <a:pPr defTabSz="365760">
              <a:lnSpc>
                <a:spcPct val="100000"/>
              </a:lnSpc>
              <a:spcBef>
                <a:spcPts val="0"/>
              </a:spcBef>
            </a:pPr>
            <a:r>
              <a:rPr lang="en-US" sz="2200" dirty="0"/>
              <a:t>All Swing GUI components must have at least one container. </a:t>
            </a:r>
          </a:p>
          <a:p>
            <a:pPr defTabSz="365760">
              <a:lnSpc>
                <a:spcPct val="100000"/>
              </a:lnSpc>
              <a:spcBef>
                <a:spcPts val="0"/>
              </a:spcBef>
            </a:pPr>
            <a:r>
              <a:rPr lang="en-US" sz="2200" dirty="0"/>
              <a:t>Because containers are components, a container can also hold other containers. </a:t>
            </a:r>
          </a:p>
          <a:p>
            <a:pPr defTabSz="365760">
              <a:lnSpc>
                <a:spcPct val="100000"/>
              </a:lnSpc>
              <a:spcBef>
                <a:spcPts val="0"/>
              </a:spcBef>
            </a:pPr>
            <a:r>
              <a:rPr lang="en-US" sz="2200" dirty="0"/>
              <a:t>This enables Swing to define what is called a containment hierarchy, at the top of which must be a top-level container</a:t>
            </a:r>
            <a:r>
              <a:rPr lang="en-US" sz="2200" dirty="0" smtClean="0"/>
              <a:t>.</a:t>
            </a:r>
          </a:p>
        </p:txBody>
      </p:sp>
    </p:spTree>
    <p:extLst>
      <p:ext uri="{BB962C8B-B14F-4D97-AF65-F5344CB8AC3E}">
        <p14:creationId xmlns:p14="http://schemas.microsoft.com/office/powerpoint/2010/main" val="3200406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Components and Containers</a:t>
            </a:r>
            <a:endParaRPr lang="en-US" dirty="0"/>
          </a:p>
        </p:txBody>
      </p:sp>
      <p:sp>
        <p:nvSpPr>
          <p:cNvPr id="3" name="Content Placeholder 2"/>
          <p:cNvSpPr>
            <a:spLocks noGrp="1"/>
          </p:cNvSpPr>
          <p:nvPr>
            <p:ph idx="1"/>
          </p:nvPr>
        </p:nvSpPr>
        <p:spPr>
          <a:xfrm>
            <a:off x="838200" y="1457864"/>
            <a:ext cx="10678064" cy="4908429"/>
          </a:xfrm>
        </p:spPr>
        <p:txBody>
          <a:bodyPr>
            <a:noAutofit/>
          </a:bodyPr>
          <a:lstStyle/>
          <a:p>
            <a:pPr marL="0" indent="0" defTabSz="365760">
              <a:lnSpc>
                <a:spcPct val="100000"/>
              </a:lnSpc>
              <a:spcBef>
                <a:spcPts val="0"/>
              </a:spcBef>
              <a:buNone/>
            </a:pPr>
            <a:r>
              <a:rPr lang="en-US" b="1" dirty="0" smtClean="0"/>
              <a:t>Components</a:t>
            </a:r>
            <a:br>
              <a:rPr lang="en-US" b="1" dirty="0" smtClean="0"/>
            </a:br>
            <a:endParaRPr lang="en-US" b="1" dirty="0" smtClean="0"/>
          </a:p>
          <a:p>
            <a:pPr defTabSz="365760">
              <a:lnSpc>
                <a:spcPct val="100000"/>
              </a:lnSpc>
              <a:spcBef>
                <a:spcPts val="0"/>
              </a:spcBef>
            </a:pPr>
            <a:r>
              <a:rPr lang="en-US" dirty="0"/>
              <a:t>In general, Swing components are derived from the </a:t>
            </a:r>
            <a:r>
              <a:rPr lang="en-US" dirty="0" err="1"/>
              <a:t>JComponent</a:t>
            </a:r>
            <a:r>
              <a:rPr lang="en-US" dirty="0"/>
              <a:t> class. </a:t>
            </a:r>
            <a:r>
              <a:rPr lang="en-US" dirty="0" smtClean="0"/>
              <a:t/>
            </a:r>
            <a:br>
              <a:rPr lang="en-US" dirty="0" smtClean="0"/>
            </a:br>
            <a:r>
              <a:rPr lang="en-US" i="1" dirty="0" smtClean="0"/>
              <a:t>(</a:t>
            </a:r>
            <a:r>
              <a:rPr lang="en-US" i="1" dirty="0"/>
              <a:t>The only exceptions to this are the four top-level </a:t>
            </a:r>
            <a:r>
              <a:rPr lang="en-US" i="1" dirty="0" smtClean="0"/>
              <a:t>containers, to be reviewed in the “Top Level Containers” slide.) </a:t>
            </a:r>
            <a:endParaRPr lang="en-US" i="1" dirty="0"/>
          </a:p>
          <a:p>
            <a:pPr defTabSz="365760">
              <a:lnSpc>
                <a:spcPct val="100000"/>
              </a:lnSpc>
              <a:spcBef>
                <a:spcPts val="0"/>
              </a:spcBef>
            </a:pPr>
            <a:r>
              <a:rPr lang="en-US" b="1" dirty="0" err="1"/>
              <a:t>JComponent</a:t>
            </a:r>
            <a:r>
              <a:rPr lang="en-US" dirty="0"/>
              <a:t> provides the functionality that is common to all components. </a:t>
            </a:r>
          </a:p>
          <a:p>
            <a:pPr defTabSz="365760">
              <a:lnSpc>
                <a:spcPct val="100000"/>
              </a:lnSpc>
              <a:spcBef>
                <a:spcPts val="0"/>
              </a:spcBef>
            </a:pPr>
            <a:r>
              <a:rPr lang="en-US" dirty="0"/>
              <a:t>For example, </a:t>
            </a:r>
            <a:r>
              <a:rPr lang="en-US" b="1" dirty="0" err="1"/>
              <a:t>JComponent</a:t>
            </a:r>
            <a:r>
              <a:rPr lang="en-US" dirty="0"/>
              <a:t> supports the pluggable look and feel. </a:t>
            </a:r>
          </a:p>
          <a:p>
            <a:pPr defTabSz="365760">
              <a:lnSpc>
                <a:spcPct val="100000"/>
              </a:lnSpc>
              <a:spcBef>
                <a:spcPts val="0"/>
              </a:spcBef>
            </a:pPr>
            <a:r>
              <a:rPr lang="en-US" b="1" dirty="0" err="1"/>
              <a:t>JComponent</a:t>
            </a:r>
            <a:r>
              <a:rPr lang="en-US" dirty="0"/>
              <a:t> inherits the </a:t>
            </a:r>
            <a:r>
              <a:rPr lang="en-US" b="1" dirty="0"/>
              <a:t>AWT</a:t>
            </a:r>
            <a:r>
              <a:rPr lang="en-US" dirty="0"/>
              <a:t> classes </a:t>
            </a:r>
            <a:r>
              <a:rPr lang="en-US" b="1" dirty="0"/>
              <a:t>Container and Component</a:t>
            </a:r>
            <a:r>
              <a:rPr lang="en-US" dirty="0"/>
              <a:t>. </a:t>
            </a:r>
          </a:p>
          <a:p>
            <a:pPr defTabSz="365760">
              <a:lnSpc>
                <a:spcPct val="100000"/>
              </a:lnSpc>
              <a:spcBef>
                <a:spcPts val="0"/>
              </a:spcBef>
            </a:pPr>
            <a:r>
              <a:rPr lang="en-US" dirty="0"/>
              <a:t>Thus, a Swing component is built on and compatible with an AWT component</a:t>
            </a:r>
            <a:r>
              <a:rPr lang="en-US" dirty="0" smtClean="0"/>
              <a:t>.</a:t>
            </a:r>
            <a:endParaRPr lang="en-US" dirty="0"/>
          </a:p>
        </p:txBody>
      </p:sp>
    </p:spTree>
    <p:extLst>
      <p:ext uri="{BB962C8B-B14F-4D97-AF65-F5344CB8AC3E}">
        <p14:creationId xmlns:p14="http://schemas.microsoft.com/office/powerpoint/2010/main" val="2070825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Components and Containers</a:t>
            </a:r>
            <a:endParaRPr lang="en-US" dirty="0"/>
          </a:p>
        </p:txBody>
      </p:sp>
      <p:sp>
        <p:nvSpPr>
          <p:cNvPr id="3" name="Content Placeholder 2"/>
          <p:cNvSpPr>
            <a:spLocks noGrp="1"/>
          </p:cNvSpPr>
          <p:nvPr>
            <p:ph idx="1"/>
          </p:nvPr>
        </p:nvSpPr>
        <p:spPr>
          <a:xfrm>
            <a:off x="838200" y="1319842"/>
            <a:ext cx="10515600" cy="1777041"/>
          </a:xfrm>
        </p:spPr>
        <p:txBody>
          <a:bodyPr>
            <a:noAutofit/>
          </a:bodyPr>
          <a:lstStyle/>
          <a:p>
            <a:pPr marL="0" indent="0" defTabSz="365760">
              <a:lnSpc>
                <a:spcPct val="100000"/>
              </a:lnSpc>
              <a:spcBef>
                <a:spcPts val="0"/>
              </a:spcBef>
              <a:buNone/>
            </a:pPr>
            <a:r>
              <a:rPr lang="en-US" sz="2400" b="1" dirty="0" smtClean="0"/>
              <a:t>Components</a:t>
            </a:r>
            <a:r>
              <a:rPr lang="en-US" sz="2200" b="1" dirty="0" smtClean="0"/>
              <a:t/>
            </a:r>
            <a:br>
              <a:rPr lang="en-US" sz="2200" b="1" dirty="0" smtClean="0"/>
            </a:br>
            <a:endParaRPr lang="en-US" sz="1800" b="1" dirty="0" smtClean="0"/>
          </a:p>
          <a:p>
            <a:pPr defTabSz="365760">
              <a:lnSpc>
                <a:spcPct val="100000"/>
              </a:lnSpc>
              <a:spcBef>
                <a:spcPts val="0"/>
              </a:spcBef>
            </a:pPr>
            <a:r>
              <a:rPr lang="en-US" sz="2000" dirty="0" smtClean="0"/>
              <a:t>All of Swing’s components are represented by classes defined within the package </a:t>
            </a:r>
            <a:r>
              <a:rPr lang="en-US" sz="2000" dirty="0" err="1" smtClean="0"/>
              <a:t>javax.swing</a:t>
            </a:r>
            <a:r>
              <a:rPr lang="en-US" sz="2000" dirty="0" smtClean="0"/>
              <a:t>. </a:t>
            </a:r>
          </a:p>
          <a:p>
            <a:pPr defTabSz="365760">
              <a:lnSpc>
                <a:spcPct val="100000"/>
              </a:lnSpc>
              <a:spcBef>
                <a:spcPts val="0"/>
              </a:spcBef>
            </a:pPr>
            <a:r>
              <a:rPr lang="en-US" sz="2000" dirty="0" smtClean="0"/>
              <a:t>The following table shows the class names for Swing components (including those used as containers):</a:t>
            </a:r>
          </a:p>
        </p:txBody>
      </p:sp>
      <p:graphicFrame>
        <p:nvGraphicFramePr>
          <p:cNvPr id="4" name="Table 3"/>
          <p:cNvGraphicFramePr>
            <a:graphicFrameLocks noGrp="1"/>
          </p:cNvGraphicFramePr>
          <p:nvPr>
            <p:extLst>
              <p:ext uri="{D42A27DB-BD31-4B8C-83A1-F6EECF244321}">
                <p14:modId xmlns:p14="http://schemas.microsoft.com/office/powerpoint/2010/main" val="1639450683"/>
              </p:ext>
            </p:extLst>
          </p:nvPr>
        </p:nvGraphicFramePr>
        <p:xfrm>
          <a:off x="1173193" y="3062379"/>
          <a:ext cx="9670211" cy="2966720"/>
        </p:xfrm>
        <a:graphic>
          <a:graphicData uri="http://schemas.openxmlformats.org/drawingml/2006/table">
            <a:tbl>
              <a:tblPr firstRow="1" bandRow="1">
                <a:tableStyleId>{5C22544A-7EE6-4342-B048-85BDC9FD1C3A}</a:tableStyleId>
              </a:tblPr>
              <a:tblGrid>
                <a:gridCol w="1611702"/>
                <a:gridCol w="1611702"/>
                <a:gridCol w="1611702"/>
                <a:gridCol w="2005642"/>
                <a:gridCol w="1293962"/>
                <a:gridCol w="1535501"/>
              </a:tblGrid>
              <a:tr h="370840">
                <a:tc>
                  <a:txBody>
                    <a:bodyPr/>
                    <a:lstStyle/>
                    <a:p>
                      <a:pPr algn="l" fontAlgn="b"/>
                      <a:r>
                        <a:rPr lang="en-US" sz="1400" b="0" i="0" u="none" strike="sngStrike" baseline="0" dirty="0" err="1">
                          <a:solidFill>
                            <a:srgbClr val="000000"/>
                          </a:solidFill>
                          <a:effectLst/>
                          <a:latin typeface="Calibri" panose="020F0502020204030204" pitchFamily="34" charset="0"/>
                        </a:rPr>
                        <a:t>JApplet</a:t>
                      </a:r>
                      <a:endParaRPr lang="en-US" sz="1400" b="0" i="0" u="none" strike="sngStrike" baseline="0" dirty="0">
                        <a:solidFill>
                          <a:srgbClr val="000000"/>
                        </a:solidFill>
                        <a:effectLst/>
                        <a:latin typeface="Calibri" panose="020F0502020204030204" pitchFamily="34" charset="0"/>
                      </a:endParaRPr>
                    </a:p>
                  </a:txBody>
                  <a:tcPr marL="0" marR="0" marT="0" marB="0" anchor="ctr">
                    <a:noFill/>
                  </a:tcPr>
                </a:tc>
                <a:tc>
                  <a:txBody>
                    <a:bodyPr/>
                    <a:lstStyle/>
                    <a:p>
                      <a:pPr algn="l" fontAlgn="b"/>
                      <a:r>
                        <a:rPr lang="en-US" sz="1400" b="0" i="0" u="none" strike="noStrike" dirty="0" err="1">
                          <a:solidFill>
                            <a:srgbClr val="000000"/>
                          </a:solidFill>
                          <a:effectLst/>
                          <a:latin typeface="Calibri" panose="020F0502020204030204" pitchFamily="34" charset="0"/>
                        </a:rPr>
                        <a:t>JDialog</a:t>
                      </a:r>
                      <a:endParaRPr lang="en-US" sz="1400" b="0"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fontAlgn="b"/>
                      <a:r>
                        <a:rPr lang="en-US" sz="1400" b="0" i="0" u="none" strike="noStrike" dirty="0" err="1">
                          <a:solidFill>
                            <a:srgbClr val="000000"/>
                          </a:solidFill>
                          <a:effectLst/>
                          <a:latin typeface="Calibri" panose="020F0502020204030204" pitchFamily="34" charset="0"/>
                        </a:rPr>
                        <a:t>JLayeredPane</a:t>
                      </a:r>
                      <a:endParaRPr lang="en-US" sz="1400" b="0"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JPopupMenu</a:t>
                      </a: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JSlider</a:t>
                      </a: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JTogglebutton</a:t>
                      </a:r>
                    </a:p>
                  </a:txBody>
                  <a:tcPr marL="0" marR="0" marT="0" marB="0" anchor="ctr">
                    <a:noFill/>
                  </a:tcPr>
                </a:tc>
              </a:tr>
              <a:tr h="370840">
                <a:tc>
                  <a:txBody>
                    <a:bodyPr/>
                    <a:lstStyle/>
                    <a:p>
                      <a:pPr algn="l" fontAlgn="b"/>
                      <a:r>
                        <a:rPr lang="en-US" sz="1400" b="0" i="0" u="none" strike="noStrike" dirty="0">
                          <a:solidFill>
                            <a:srgbClr val="000000"/>
                          </a:solidFill>
                          <a:effectLst/>
                          <a:latin typeface="Calibri" panose="020F0502020204030204" pitchFamily="34" charset="0"/>
                        </a:rPr>
                        <a:t>JButton</a:t>
                      </a:r>
                    </a:p>
                  </a:txBody>
                  <a:tcPr marL="0" marR="0" marT="0" marB="0" anchor="ctr">
                    <a:noFill/>
                  </a:tcPr>
                </a:tc>
                <a:tc>
                  <a:txBody>
                    <a:bodyPr/>
                    <a:lstStyle/>
                    <a:p>
                      <a:pPr algn="l" fontAlgn="b"/>
                      <a:r>
                        <a:rPr lang="en-US" sz="1400" b="0" i="0" u="none" strike="noStrike" dirty="0" err="1">
                          <a:solidFill>
                            <a:srgbClr val="000000"/>
                          </a:solidFill>
                          <a:effectLst/>
                          <a:latin typeface="Calibri" panose="020F0502020204030204" pitchFamily="34" charset="0"/>
                        </a:rPr>
                        <a:t>JEditorPane</a:t>
                      </a:r>
                      <a:endParaRPr lang="en-US" sz="1400" b="0"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JList</a:t>
                      </a: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JProgressBar</a:t>
                      </a: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JSpinner</a:t>
                      </a: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JToolBar</a:t>
                      </a:r>
                    </a:p>
                  </a:txBody>
                  <a:tcPr marL="0" marR="0" marT="0" marB="0" anchor="ctr">
                    <a:noFill/>
                  </a:tcPr>
                </a:tc>
              </a:tr>
              <a:tr h="370840">
                <a:tc>
                  <a:txBody>
                    <a:bodyPr/>
                    <a:lstStyle/>
                    <a:p>
                      <a:pPr algn="l" fontAlgn="b"/>
                      <a:r>
                        <a:rPr lang="en-US" sz="1400" b="0" i="0" u="none" strike="noStrike">
                          <a:solidFill>
                            <a:srgbClr val="000000"/>
                          </a:solidFill>
                          <a:effectLst/>
                          <a:latin typeface="Calibri" panose="020F0502020204030204" pitchFamily="34" charset="0"/>
                        </a:rPr>
                        <a:t>JCheckBox</a:t>
                      </a:r>
                    </a:p>
                  </a:txBody>
                  <a:tcPr marL="0" marR="0" marT="0" marB="0" anchor="ctr">
                    <a:noFill/>
                  </a:tcPr>
                </a:tc>
                <a:tc>
                  <a:txBody>
                    <a:bodyPr/>
                    <a:lstStyle/>
                    <a:p>
                      <a:pPr algn="l" fontAlgn="b"/>
                      <a:r>
                        <a:rPr lang="en-US" sz="1400" b="0" i="0" u="none" strike="noStrike" dirty="0" err="1">
                          <a:solidFill>
                            <a:srgbClr val="000000"/>
                          </a:solidFill>
                          <a:effectLst/>
                          <a:latin typeface="Calibri" panose="020F0502020204030204" pitchFamily="34" charset="0"/>
                        </a:rPr>
                        <a:t>JFileChooser</a:t>
                      </a:r>
                      <a:endParaRPr lang="en-US" sz="1400" b="0"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fontAlgn="b"/>
                      <a:r>
                        <a:rPr lang="en-US" sz="1400" b="0" i="0" u="none" strike="noStrike" dirty="0" err="1">
                          <a:solidFill>
                            <a:srgbClr val="000000"/>
                          </a:solidFill>
                          <a:effectLst/>
                          <a:latin typeface="Calibri" panose="020F0502020204030204" pitchFamily="34" charset="0"/>
                        </a:rPr>
                        <a:t>JMenu</a:t>
                      </a:r>
                      <a:endParaRPr lang="en-US" sz="1400" b="0"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JRadioButton</a:t>
                      </a: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JSplitPane</a:t>
                      </a: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JToolTip</a:t>
                      </a:r>
                    </a:p>
                  </a:txBody>
                  <a:tcPr marL="0" marR="0" marT="0" marB="0" anchor="ctr">
                    <a:noFill/>
                  </a:tcPr>
                </a:tc>
              </a:tr>
              <a:tr h="370840">
                <a:tc>
                  <a:txBody>
                    <a:bodyPr/>
                    <a:lstStyle/>
                    <a:p>
                      <a:pPr algn="l" fontAlgn="b"/>
                      <a:r>
                        <a:rPr lang="en-US" sz="1400" b="0" i="0" u="none" strike="noStrike">
                          <a:solidFill>
                            <a:srgbClr val="000000"/>
                          </a:solidFill>
                          <a:effectLst/>
                          <a:latin typeface="Calibri" panose="020F0502020204030204" pitchFamily="34" charset="0"/>
                        </a:rPr>
                        <a:t>JCheckBoxMenuItem</a:t>
                      </a: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JFormattedTextField</a:t>
                      </a:r>
                    </a:p>
                  </a:txBody>
                  <a:tcPr marL="0" marR="0" marT="0" marB="0" anchor="ctr">
                    <a:noFill/>
                  </a:tcPr>
                </a:tc>
                <a:tc>
                  <a:txBody>
                    <a:bodyPr/>
                    <a:lstStyle/>
                    <a:p>
                      <a:pPr algn="l" fontAlgn="b"/>
                      <a:r>
                        <a:rPr lang="en-US" sz="1400" b="0" i="0" u="none" strike="noStrike" dirty="0" err="1">
                          <a:solidFill>
                            <a:srgbClr val="000000"/>
                          </a:solidFill>
                          <a:effectLst/>
                          <a:latin typeface="Calibri" panose="020F0502020204030204" pitchFamily="34" charset="0"/>
                        </a:rPr>
                        <a:t>JMenuBar</a:t>
                      </a:r>
                      <a:endParaRPr lang="en-US" sz="1400" b="0"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fontAlgn="b"/>
                      <a:r>
                        <a:rPr lang="en-US" sz="1400" b="0" i="0" u="none" strike="noStrike" dirty="0" err="1">
                          <a:solidFill>
                            <a:srgbClr val="000000"/>
                          </a:solidFill>
                          <a:effectLst/>
                          <a:latin typeface="Calibri" panose="020F0502020204030204" pitchFamily="34" charset="0"/>
                        </a:rPr>
                        <a:t>JRadioButtonMenuItem</a:t>
                      </a:r>
                      <a:endParaRPr lang="en-US" sz="1400" b="0"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JTabbedPane</a:t>
                      </a: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JTree</a:t>
                      </a:r>
                    </a:p>
                  </a:txBody>
                  <a:tcPr marL="0" marR="0" marT="0" marB="0" anchor="ctr">
                    <a:noFill/>
                  </a:tcPr>
                </a:tc>
              </a:tr>
              <a:tr h="370840">
                <a:tc>
                  <a:txBody>
                    <a:bodyPr/>
                    <a:lstStyle/>
                    <a:p>
                      <a:pPr algn="l" fontAlgn="b"/>
                      <a:r>
                        <a:rPr lang="en-US" sz="1400" b="0" i="0" u="none" strike="noStrike">
                          <a:solidFill>
                            <a:srgbClr val="000000"/>
                          </a:solidFill>
                          <a:effectLst/>
                          <a:latin typeface="Calibri" panose="020F0502020204030204" pitchFamily="34" charset="0"/>
                        </a:rPr>
                        <a:t>JColorChooser</a:t>
                      </a: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JFrame</a:t>
                      </a:r>
                    </a:p>
                  </a:txBody>
                  <a:tcPr marL="0" marR="0" marT="0" marB="0" anchor="ctr">
                    <a:noFill/>
                  </a:tcPr>
                </a:tc>
                <a:tc>
                  <a:txBody>
                    <a:bodyPr/>
                    <a:lstStyle/>
                    <a:p>
                      <a:pPr algn="l" fontAlgn="b"/>
                      <a:r>
                        <a:rPr lang="en-US" sz="1400" b="0" i="0" u="none" strike="noStrike" dirty="0" err="1">
                          <a:solidFill>
                            <a:srgbClr val="000000"/>
                          </a:solidFill>
                          <a:effectLst/>
                          <a:latin typeface="Calibri" panose="020F0502020204030204" pitchFamily="34" charset="0"/>
                        </a:rPr>
                        <a:t>JMenuItem</a:t>
                      </a:r>
                      <a:endParaRPr lang="en-US" sz="1400" b="0"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JRootPane</a:t>
                      </a:r>
                    </a:p>
                  </a:txBody>
                  <a:tcPr marL="0" marR="0" marT="0" marB="0" anchor="ctr">
                    <a:noFill/>
                  </a:tcPr>
                </a:tc>
                <a:tc>
                  <a:txBody>
                    <a:bodyPr/>
                    <a:lstStyle/>
                    <a:p>
                      <a:pPr algn="l" fontAlgn="b"/>
                      <a:r>
                        <a:rPr lang="en-US" sz="1400" b="0" i="0" u="none" strike="noStrike" dirty="0" err="1">
                          <a:solidFill>
                            <a:srgbClr val="000000"/>
                          </a:solidFill>
                          <a:effectLst/>
                          <a:latin typeface="Calibri" panose="020F0502020204030204" pitchFamily="34" charset="0"/>
                        </a:rPr>
                        <a:t>JTable</a:t>
                      </a:r>
                      <a:endParaRPr lang="en-US" sz="1400" b="0"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JViewport</a:t>
                      </a:r>
                    </a:p>
                  </a:txBody>
                  <a:tcPr marL="0" marR="0" marT="0" marB="0" anchor="ctr">
                    <a:noFill/>
                  </a:tcPr>
                </a:tc>
              </a:tr>
              <a:tr h="370840">
                <a:tc>
                  <a:txBody>
                    <a:bodyPr/>
                    <a:lstStyle/>
                    <a:p>
                      <a:pPr algn="l" fontAlgn="b"/>
                      <a:r>
                        <a:rPr lang="en-US" sz="1400" b="0" i="0" u="none" strike="noStrike">
                          <a:solidFill>
                            <a:srgbClr val="000000"/>
                          </a:solidFill>
                          <a:effectLst/>
                          <a:latin typeface="Calibri" panose="020F0502020204030204" pitchFamily="34" charset="0"/>
                        </a:rPr>
                        <a:t>JComboBox</a:t>
                      </a: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JInternalFrame</a:t>
                      </a:r>
                    </a:p>
                  </a:txBody>
                  <a:tcPr marL="0" marR="0" marT="0" marB="0" anchor="ctr">
                    <a:noFill/>
                  </a:tcPr>
                </a:tc>
                <a:tc>
                  <a:txBody>
                    <a:bodyPr/>
                    <a:lstStyle/>
                    <a:p>
                      <a:pPr algn="l" fontAlgn="b"/>
                      <a:r>
                        <a:rPr lang="en-US" sz="1400" b="0" i="0" u="none" strike="noStrike" dirty="0" err="1">
                          <a:solidFill>
                            <a:srgbClr val="000000"/>
                          </a:solidFill>
                          <a:effectLst/>
                          <a:latin typeface="Calibri" panose="020F0502020204030204" pitchFamily="34" charset="0"/>
                        </a:rPr>
                        <a:t>JOptionPane</a:t>
                      </a:r>
                      <a:endParaRPr lang="en-US" sz="1400" b="0"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fontAlgn="b"/>
                      <a:r>
                        <a:rPr lang="en-US" sz="1400" b="0" i="0" u="none" strike="noStrike" dirty="0" err="1">
                          <a:solidFill>
                            <a:srgbClr val="000000"/>
                          </a:solidFill>
                          <a:effectLst/>
                          <a:latin typeface="Calibri" panose="020F0502020204030204" pitchFamily="34" charset="0"/>
                        </a:rPr>
                        <a:t>JScrollBar</a:t>
                      </a:r>
                      <a:endParaRPr lang="en-US" sz="1400" b="0"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fontAlgn="b"/>
                      <a:r>
                        <a:rPr lang="en-US" sz="1400" b="0" i="0" u="none" strike="noStrike" dirty="0" err="1">
                          <a:solidFill>
                            <a:srgbClr val="000000"/>
                          </a:solidFill>
                          <a:effectLst/>
                          <a:latin typeface="Calibri" panose="020F0502020204030204" pitchFamily="34" charset="0"/>
                        </a:rPr>
                        <a:t>JTextArea</a:t>
                      </a:r>
                      <a:endParaRPr lang="en-US" sz="1400" b="0"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JWindow</a:t>
                      </a:r>
                    </a:p>
                  </a:txBody>
                  <a:tcPr marL="0" marR="0" marT="0" marB="0" anchor="ctr">
                    <a:noFill/>
                  </a:tcPr>
                </a:tc>
              </a:tr>
              <a:tr h="370840">
                <a:tc>
                  <a:txBody>
                    <a:bodyPr/>
                    <a:lstStyle/>
                    <a:p>
                      <a:pPr algn="l" fontAlgn="b"/>
                      <a:r>
                        <a:rPr lang="en-US" sz="1400" b="0" i="0" u="none" strike="noStrike">
                          <a:solidFill>
                            <a:srgbClr val="000000"/>
                          </a:solidFill>
                          <a:effectLst/>
                          <a:latin typeface="Calibri" panose="020F0502020204030204" pitchFamily="34" charset="0"/>
                        </a:rPr>
                        <a:t>JComponent</a:t>
                      </a: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JLabel</a:t>
                      </a:r>
                    </a:p>
                  </a:txBody>
                  <a:tcPr marL="0" marR="0" marT="0" marB="0" anchor="ctr">
                    <a:noFill/>
                  </a:tcPr>
                </a:tc>
                <a:tc>
                  <a:txBody>
                    <a:bodyPr/>
                    <a:lstStyle/>
                    <a:p>
                      <a:pPr algn="l" fontAlgn="b"/>
                      <a:r>
                        <a:rPr lang="en-US" sz="1400" b="0" i="0" u="none" strike="noStrike" dirty="0" err="1">
                          <a:solidFill>
                            <a:srgbClr val="000000"/>
                          </a:solidFill>
                          <a:effectLst/>
                          <a:latin typeface="Calibri" panose="020F0502020204030204" pitchFamily="34" charset="0"/>
                        </a:rPr>
                        <a:t>JPanel</a:t>
                      </a:r>
                      <a:endParaRPr lang="en-US" sz="1400" b="0" i="0" u="none" strike="noStrike" dirty="0">
                        <a:solidFill>
                          <a:srgbClr val="000000"/>
                        </a:solidFill>
                        <a:effectLst/>
                        <a:latin typeface="Calibri" panose="020F0502020204030204" pitchFamily="34" charset="0"/>
                      </a:endParaRP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JScrollPane</a:t>
                      </a:r>
                    </a:p>
                  </a:txBody>
                  <a:tcPr marL="0" marR="0" marT="0" marB="0" anchor="ctr">
                    <a:noFill/>
                  </a:tcPr>
                </a:tc>
                <a:tc gridSpan="2">
                  <a:txBody>
                    <a:bodyPr/>
                    <a:lstStyle/>
                    <a:p>
                      <a:pPr algn="l" fontAlgn="b"/>
                      <a:r>
                        <a:rPr lang="en-US" sz="1400" b="0" i="0" u="none" strike="noStrike" dirty="0" err="1">
                          <a:solidFill>
                            <a:srgbClr val="000000"/>
                          </a:solidFill>
                          <a:effectLst/>
                          <a:latin typeface="Calibri" panose="020F0502020204030204" pitchFamily="34" charset="0"/>
                        </a:rPr>
                        <a:t>JTextField</a:t>
                      </a:r>
                      <a:endParaRPr lang="en-US" sz="1400" b="0" i="0" u="none" strike="noStrike" dirty="0">
                        <a:solidFill>
                          <a:srgbClr val="000000"/>
                        </a:solidFill>
                        <a:effectLst/>
                        <a:latin typeface="Calibri" panose="020F0502020204030204" pitchFamily="34" charset="0"/>
                      </a:endParaRPr>
                    </a:p>
                  </a:txBody>
                  <a:tcPr marL="0" marR="0" marT="0" marB="0" anchor="ctr">
                    <a:noFill/>
                  </a:tcPr>
                </a:tc>
                <a:tc hMerge="1">
                  <a:txBody>
                    <a:bodyPr/>
                    <a:lstStyle/>
                    <a:p>
                      <a:endParaRPr lang="en-US"/>
                    </a:p>
                  </a:txBody>
                  <a:tcPr/>
                </a:tc>
              </a:tr>
              <a:tr h="370840">
                <a:tc>
                  <a:txBody>
                    <a:bodyPr/>
                    <a:lstStyle/>
                    <a:p>
                      <a:pPr algn="l" fontAlgn="b"/>
                      <a:r>
                        <a:rPr lang="en-US" sz="1400" b="0" i="0" u="none" strike="noStrike">
                          <a:solidFill>
                            <a:srgbClr val="000000"/>
                          </a:solidFill>
                          <a:effectLst/>
                          <a:latin typeface="Calibri" panose="020F0502020204030204" pitchFamily="34" charset="0"/>
                        </a:rPr>
                        <a:t>JDesktopPane</a:t>
                      </a: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JLayer</a:t>
                      </a: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JPasswordField</a:t>
                      </a:r>
                    </a:p>
                  </a:txBody>
                  <a:tcPr marL="0" marR="0" marT="0" marB="0" anchor="ctr">
                    <a:noFill/>
                  </a:tcPr>
                </a:tc>
                <a:tc>
                  <a:txBody>
                    <a:bodyPr/>
                    <a:lstStyle/>
                    <a:p>
                      <a:pPr algn="l" fontAlgn="b"/>
                      <a:r>
                        <a:rPr lang="en-US" sz="1400" b="0" i="0" u="none" strike="noStrike">
                          <a:solidFill>
                            <a:srgbClr val="000000"/>
                          </a:solidFill>
                          <a:effectLst/>
                          <a:latin typeface="Calibri" panose="020F0502020204030204" pitchFamily="34" charset="0"/>
                        </a:rPr>
                        <a:t>JSeparator</a:t>
                      </a:r>
                    </a:p>
                  </a:txBody>
                  <a:tcPr marL="0" marR="0" marT="0" marB="0" anchor="ctr">
                    <a:noFill/>
                  </a:tcPr>
                </a:tc>
                <a:tc gridSpan="2">
                  <a:txBody>
                    <a:bodyPr/>
                    <a:lstStyle/>
                    <a:p>
                      <a:pPr algn="l" fontAlgn="b"/>
                      <a:r>
                        <a:rPr lang="en-US" sz="1400" b="0" i="0" u="none" strike="noStrike" dirty="0" err="1">
                          <a:solidFill>
                            <a:srgbClr val="000000"/>
                          </a:solidFill>
                          <a:effectLst/>
                          <a:latin typeface="Calibri" panose="020F0502020204030204" pitchFamily="34" charset="0"/>
                        </a:rPr>
                        <a:t>JTextPane</a:t>
                      </a:r>
                      <a:endParaRPr lang="en-US" sz="1400" b="0" i="0" u="none" strike="noStrike" dirty="0">
                        <a:solidFill>
                          <a:srgbClr val="000000"/>
                        </a:solidFill>
                        <a:effectLst/>
                        <a:latin typeface="Calibri" panose="020F0502020204030204" pitchFamily="34" charset="0"/>
                      </a:endParaRPr>
                    </a:p>
                  </a:txBody>
                  <a:tcPr marL="0" marR="0" marT="0" marB="0" anchor="ctr">
                    <a:noFill/>
                  </a:tcPr>
                </a:tc>
                <a:tc hMerge="1">
                  <a:txBody>
                    <a:bodyPr/>
                    <a:lstStyle/>
                    <a:p>
                      <a:endParaRPr lang="en-US"/>
                    </a:p>
                  </a:txBody>
                  <a:tcPr/>
                </a:tc>
              </a:tr>
            </a:tbl>
          </a:graphicData>
        </a:graphic>
      </p:graphicFrame>
      <p:sp>
        <p:nvSpPr>
          <p:cNvPr id="5" name="TextBox 4"/>
          <p:cNvSpPr txBox="1"/>
          <p:nvPr/>
        </p:nvSpPr>
        <p:spPr>
          <a:xfrm>
            <a:off x="1062415" y="6167889"/>
            <a:ext cx="11129585" cy="338554"/>
          </a:xfrm>
          <a:prstGeom prst="rect">
            <a:avLst/>
          </a:prstGeom>
          <a:noFill/>
        </p:spPr>
        <p:txBody>
          <a:bodyPr wrap="none" rtlCol="0">
            <a:spAutoFit/>
          </a:bodyPr>
          <a:lstStyle/>
          <a:p>
            <a:r>
              <a:rPr lang="en-US" sz="1600" b="1" i="1" dirty="0" smtClean="0"/>
              <a:t>Note: all Swing classes start with the letter “J” – Swing </a:t>
            </a:r>
            <a:r>
              <a:rPr lang="en-US" sz="1600" b="1" i="1" strike="sngStrike" dirty="0" err="1" smtClean="0"/>
              <a:t>JApplet</a:t>
            </a:r>
            <a:r>
              <a:rPr lang="en-US" sz="1600" b="1" i="1" dirty="0" smtClean="0"/>
              <a:t> are Applets which are deprecated (unsupported) in most browsers.</a:t>
            </a:r>
            <a:endParaRPr lang="en-US" sz="1600" b="1" i="1" dirty="0"/>
          </a:p>
        </p:txBody>
      </p:sp>
    </p:spTree>
    <p:extLst>
      <p:ext uri="{BB962C8B-B14F-4D97-AF65-F5344CB8AC3E}">
        <p14:creationId xmlns:p14="http://schemas.microsoft.com/office/powerpoint/2010/main" val="1279722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Components and Containers</a:t>
            </a:r>
            <a:endParaRPr lang="en-US" dirty="0"/>
          </a:p>
        </p:txBody>
      </p:sp>
      <p:sp>
        <p:nvSpPr>
          <p:cNvPr id="3" name="Content Placeholder 2"/>
          <p:cNvSpPr>
            <a:spLocks noGrp="1"/>
          </p:cNvSpPr>
          <p:nvPr>
            <p:ph idx="1"/>
          </p:nvPr>
        </p:nvSpPr>
        <p:spPr>
          <a:xfrm>
            <a:off x="838200" y="1319842"/>
            <a:ext cx="10515600" cy="5167222"/>
          </a:xfrm>
        </p:spPr>
        <p:txBody>
          <a:bodyPr>
            <a:noAutofit/>
          </a:bodyPr>
          <a:lstStyle/>
          <a:p>
            <a:pPr marL="0" indent="0" defTabSz="365760">
              <a:lnSpc>
                <a:spcPct val="100000"/>
              </a:lnSpc>
              <a:spcBef>
                <a:spcPts val="0"/>
              </a:spcBef>
              <a:buNone/>
            </a:pPr>
            <a:r>
              <a:rPr lang="en-US" sz="4800" b="1" dirty="0" smtClean="0"/>
              <a:t>Containers</a:t>
            </a:r>
            <a:br>
              <a:rPr lang="en-US" sz="4800" b="1" dirty="0" smtClean="0"/>
            </a:br>
            <a:endParaRPr lang="en-US" sz="4800" b="1" dirty="0" smtClean="0"/>
          </a:p>
          <a:p>
            <a:pPr marL="0" indent="0" defTabSz="365760">
              <a:lnSpc>
                <a:spcPct val="100000"/>
              </a:lnSpc>
              <a:spcBef>
                <a:spcPts val="0"/>
              </a:spcBef>
              <a:buNone/>
            </a:pPr>
            <a:r>
              <a:rPr lang="en-US" sz="4400" dirty="0"/>
              <a:t>Swing defines two types of containers. </a:t>
            </a:r>
            <a:r>
              <a:rPr lang="en-US" sz="4400" dirty="0" smtClean="0"/>
              <a:t/>
            </a:r>
            <a:br>
              <a:rPr lang="en-US" sz="4400" dirty="0" smtClean="0"/>
            </a:br>
            <a:endParaRPr lang="en-US" sz="4400" dirty="0" smtClean="0"/>
          </a:p>
          <a:p>
            <a:pPr defTabSz="365760">
              <a:lnSpc>
                <a:spcPct val="100000"/>
              </a:lnSpc>
              <a:spcBef>
                <a:spcPts val="0"/>
              </a:spcBef>
            </a:pPr>
            <a:r>
              <a:rPr lang="en-US" sz="4800" dirty="0" smtClean="0"/>
              <a:t>Top-Level Containers</a:t>
            </a:r>
          </a:p>
          <a:p>
            <a:pPr defTabSz="365760">
              <a:lnSpc>
                <a:spcPct val="100000"/>
              </a:lnSpc>
              <a:spcBef>
                <a:spcPts val="0"/>
              </a:spcBef>
            </a:pPr>
            <a:r>
              <a:rPr lang="en-US" sz="4800" dirty="0" smtClean="0"/>
              <a:t>Lightweight Containers</a:t>
            </a:r>
            <a:endParaRPr lang="en-US" sz="4800" dirty="0"/>
          </a:p>
        </p:txBody>
      </p:sp>
    </p:spTree>
    <p:extLst>
      <p:ext uri="{BB962C8B-B14F-4D97-AF65-F5344CB8AC3E}">
        <p14:creationId xmlns:p14="http://schemas.microsoft.com/office/powerpoint/2010/main" val="1628567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Components and Containers</a:t>
            </a:r>
            <a:endParaRPr lang="en-US" dirty="0"/>
          </a:p>
        </p:txBody>
      </p:sp>
      <p:sp>
        <p:nvSpPr>
          <p:cNvPr id="3" name="Content Placeholder 2"/>
          <p:cNvSpPr>
            <a:spLocks noGrp="1"/>
          </p:cNvSpPr>
          <p:nvPr>
            <p:ph idx="1"/>
          </p:nvPr>
        </p:nvSpPr>
        <p:spPr>
          <a:xfrm>
            <a:off x="838200" y="1319842"/>
            <a:ext cx="10515600" cy="5167222"/>
          </a:xfrm>
        </p:spPr>
        <p:txBody>
          <a:bodyPr>
            <a:noAutofit/>
          </a:bodyPr>
          <a:lstStyle/>
          <a:p>
            <a:pPr marL="0" indent="0" defTabSz="365760">
              <a:lnSpc>
                <a:spcPct val="100000"/>
              </a:lnSpc>
              <a:spcBef>
                <a:spcPts val="0"/>
              </a:spcBef>
              <a:buNone/>
            </a:pPr>
            <a:r>
              <a:rPr lang="en-US" sz="3200" b="1" dirty="0"/>
              <a:t>Top-Level Containers</a:t>
            </a:r>
            <a:r>
              <a:rPr lang="en-US" sz="3200" b="1" dirty="0" smtClean="0"/>
              <a:t/>
            </a:r>
            <a:br>
              <a:rPr lang="en-US" sz="3200" b="1" dirty="0" smtClean="0"/>
            </a:br>
            <a:endParaRPr lang="en-US" sz="3200" b="1" dirty="0" smtClean="0"/>
          </a:p>
          <a:p>
            <a:pPr defTabSz="365760">
              <a:lnSpc>
                <a:spcPct val="100000"/>
              </a:lnSpc>
              <a:spcBef>
                <a:spcPts val="0"/>
              </a:spcBef>
            </a:pPr>
            <a:r>
              <a:rPr lang="en-US" sz="2400" dirty="0" smtClean="0"/>
              <a:t>The </a:t>
            </a:r>
            <a:r>
              <a:rPr lang="en-US" sz="2400" dirty="0"/>
              <a:t>first are top-level containers: </a:t>
            </a:r>
            <a:r>
              <a:rPr lang="en-US" sz="2400" b="1" dirty="0" err="1"/>
              <a:t>JFrame</a:t>
            </a:r>
            <a:r>
              <a:rPr lang="en-US" sz="2400" b="1" dirty="0"/>
              <a:t>, </a:t>
            </a:r>
            <a:r>
              <a:rPr lang="en-US" sz="2400" b="1" strike="sngStrike" dirty="0" err="1"/>
              <a:t>JApplet</a:t>
            </a:r>
            <a:r>
              <a:rPr lang="en-US" sz="2400" b="1" dirty="0"/>
              <a:t>, </a:t>
            </a:r>
            <a:r>
              <a:rPr lang="en-US" sz="2400" b="1" dirty="0" err="1"/>
              <a:t>JWindow</a:t>
            </a:r>
            <a:r>
              <a:rPr lang="en-US" sz="2400" b="1" dirty="0"/>
              <a:t>, and </a:t>
            </a:r>
            <a:r>
              <a:rPr lang="en-US" sz="2400" b="1" dirty="0" err="1"/>
              <a:t>JDialog</a:t>
            </a:r>
            <a:r>
              <a:rPr lang="en-US" sz="2400" b="1" dirty="0"/>
              <a:t>.</a:t>
            </a:r>
            <a:r>
              <a:rPr lang="en-US" sz="2400" dirty="0"/>
              <a:t> </a:t>
            </a:r>
          </a:p>
          <a:p>
            <a:pPr defTabSz="365760">
              <a:lnSpc>
                <a:spcPct val="100000"/>
              </a:lnSpc>
              <a:spcBef>
                <a:spcPts val="0"/>
              </a:spcBef>
            </a:pPr>
            <a:r>
              <a:rPr lang="en-US" sz="2400" dirty="0"/>
              <a:t>These containers </a:t>
            </a:r>
            <a:r>
              <a:rPr lang="en-US" sz="2400" b="1" dirty="0"/>
              <a:t>do not inherit </a:t>
            </a:r>
            <a:r>
              <a:rPr lang="en-US" sz="2400" dirty="0" err="1"/>
              <a:t>JComponent</a:t>
            </a:r>
            <a:r>
              <a:rPr lang="en-US" sz="2400" dirty="0"/>
              <a:t>. </a:t>
            </a:r>
          </a:p>
          <a:p>
            <a:pPr defTabSz="365760">
              <a:lnSpc>
                <a:spcPct val="100000"/>
              </a:lnSpc>
              <a:spcBef>
                <a:spcPts val="0"/>
              </a:spcBef>
            </a:pPr>
            <a:r>
              <a:rPr lang="en-US" sz="2400" dirty="0"/>
              <a:t>They do, however, inherit the AWT classes Component and Container. </a:t>
            </a:r>
          </a:p>
          <a:p>
            <a:pPr defTabSz="365760">
              <a:lnSpc>
                <a:spcPct val="100000"/>
              </a:lnSpc>
              <a:spcBef>
                <a:spcPts val="0"/>
              </a:spcBef>
            </a:pPr>
            <a:r>
              <a:rPr lang="en-US" sz="2400" dirty="0"/>
              <a:t>Unlike Swing’s other components, which are lightweight, the top-level containers are heavyweight. </a:t>
            </a:r>
          </a:p>
          <a:p>
            <a:pPr defTabSz="365760">
              <a:lnSpc>
                <a:spcPct val="100000"/>
              </a:lnSpc>
              <a:spcBef>
                <a:spcPts val="0"/>
              </a:spcBef>
            </a:pPr>
            <a:r>
              <a:rPr lang="en-US" sz="2400" dirty="0"/>
              <a:t>This makes the top-level containers a special case in the Swing component library.</a:t>
            </a:r>
          </a:p>
          <a:p>
            <a:pPr defTabSz="365760">
              <a:lnSpc>
                <a:spcPct val="100000"/>
              </a:lnSpc>
              <a:spcBef>
                <a:spcPts val="0"/>
              </a:spcBef>
            </a:pPr>
            <a:r>
              <a:rPr lang="en-US" sz="2400" dirty="0"/>
              <a:t>As the name implies, a top-level container must be at the top of a containment hierarchy.</a:t>
            </a:r>
          </a:p>
          <a:p>
            <a:pPr defTabSz="365760">
              <a:lnSpc>
                <a:spcPct val="100000"/>
              </a:lnSpc>
              <a:spcBef>
                <a:spcPts val="0"/>
              </a:spcBef>
            </a:pPr>
            <a:r>
              <a:rPr lang="en-US" sz="2400" dirty="0"/>
              <a:t>A top-level container is not contained within any other container. </a:t>
            </a:r>
          </a:p>
          <a:p>
            <a:pPr defTabSz="365760">
              <a:lnSpc>
                <a:spcPct val="100000"/>
              </a:lnSpc>
              <a:spcBef>
                <a:spcPts val="0"/>
              </a:spcBef>
            </a:pPr>
            <a:r>
              <a:rPr lang="en-US" sz="2400" dirty="0"/>
              <a:t>Furthermore, every containment hierarchy must begin with a top-level container. </a:t>
            </a:r>
          </a:p>
          <a:p>
            <a:pPr defTabSz="365760">
              <a:lnSpc>
                <a:spcPct val="100000"/>
              </a:lnSpc>
              <a:spcBef>
                <a:spcPts val="0"/>
              </a:spcBef>
            </a:pPr>
            <a:r>
              <a:rPr lang="en-US" sz="2400" dirty="0"/>
              <a:t>The one most commonly used for applications is </a:t>
            </a:r>
            <a:r>
              <a:rPr lang="en-US" sz="2400" dirty="0" err="1"/>
              <a:t>JFrame</a:t>
            </a:r>
            <a:r>
              <a:rPr lang="en-US" sz="2400" dirty="0"/>
              <a:t>. </a:t>
            </a:r>
            <a:endParaRPr lang="en-US" sz="2400" dirty="0" smtClean="0"/>
          </a:p>
        </p:txBody>
      </p:sp>
    </p:spTree>
    <p:extLst>
      <p:ext uri="{BB962C8B-B14F-4D97-AF65-F5344CB8AC3E}">
        <p14:creationId xmlns:p14="http://schemas.microsoft.com/office/powerpoint/2010/main" val="3088579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Components and Containers</a:t>
            </a:r>
            <a:endParaRPr lang="en-US" dirty="0"/>
          </a:p>
        </p:txBody>
      </p:sp>
      <p:sp>
        <p:nvSpPr>
          <p:cNvPr id="3" name="Content Placeholder 2"/>
          <p:cNvSpPr>
            <a:spLocks noGrp="1"/>
          </p:cNvSpPr>
          <p:nvPr>
            <p:ph idx="1"/>
          </p:nvPr>
        </p:nvSpPr>
        <p:spPr>
          <a:xfrm>
            <a:off x="838200" y="1319842"/>
            <a:ext cx="10515600" cy="5167222"/>
          </a:xfrm>
        </p:spPr>
        <p:txBody>
          <a:bodyPr>
            <a:noAutofit/>
          </a:bodyPr>
          <a:lstStyle/>
          <a:p>
            <a:pPr marL="0" indent="0" defTabSz="365760">
              <a:lnSpc>
                <a:spcPct val="100000"/>
              </a:lnSpc>
              <a:spcBef>
                <a:spcPts val="0"/>
              </a:spcBef>
              <a:buNone/>
            </a:pPr>
            <a:r>
              <a:rPr lang="en-US" sz="3200" b="1" dirty="0"/>
              <a:t>Lightweight Containers</a:t>
            </a:r>
            <a:r>
              <a:rPr lang="en-US" b="1" dirty="0" smtClean="0"/>
              <a:t/>
            </a:r>
            <a:br>
              <a:rPr lang="en-US" b="1" dirty="0" smtClean="0"/>
            </a:br>
            <a:endParaRPr lang="en-US" b="1" dirty="0" smtClean="0"/>
          </a:p>
          <a:p>
            <a:pPr defTabSz="365760">
              <a:lnSpc>
                <a:spcPct val="100000"/>
              </a:lnSpc>
              <a:spcBef>
                <a:spcPts val="0"/>
              </a:spcBef>
            </a:pPr>
            <a:r>
              <a:rPr lang="en-US" dirty="0" smtClean="0"/>
              <a:t>The </a:t>
            </a:r>
            <a:r>
              <a:rPr lang="en-US" dirty="0"/>
              <a:t>second type of container supported by Swing is the lightweight container. </a:t>
            </a:r>
          </a:p>
          <a:p>
            <a:pPr defTabSz="365760">
              <a:lnSpc>
                <a:spcPct val="100000"/>
              </a:lnSpc>
              <a:spcBef>
                <a:spcPts val="0"/>
              </a:spcBef>
            </a:pPr>
            <a:r>
              <a:rPr lang="en-US" dirty="0"/>
              <a:t>Lightweight containers </a:t>
            </a:r>
            <a:r>
              <a:rPr lang="en-US" b="1" dirty="0"/>
              <a:t>do inherit </a:t>
            </a:r>
            <a:r>
              <a:rPr lang="en-US" dirty="0" err="1"/>
              <a:t>JComponent</a:t>
            </a:r>
            <a:r>
              <a:rPr lang="en-US" dirty="0"/>
              <a:t>. </a:t>
            </a:r>
          </a:p>
          <a:p>
            <a:pPr defTabSz="365760">
              <a:lnSpc>
                <a:spcPct val="100000"/>
              </a:lnSpc>
              <a:spcBef>
                <a:spcPts val="0"/>
              </a:spcBef>
            </a:pPr>
            <a:r>
              <a:rPr lang="en-US" dirty="0"/>
              <a:t>Examples of lightweight containers are </a:t>
            </a:r>
            <a:r>
              <a:rPr lang="en-US" b="1" dirty="0" err="1"/>
              <a:t>JPanel</a:t>
            </a:r>
            <a:r>
              <a:rPr lang="en-US" b="1" dirty="0"/>
              <a:t>, </a:t>
            </a:r>
            <a:r>
              <a:rPr lang="en-US" b="1" dirty="0" err="1"/>
              <a:t>JScrollPane</a:t>
            </a:r>
            <a:r>
              <a:rPr lang="en-US" b="1" dirty="0"/>
              <a:t>, and </a:t>
            </a:r>
            <a:r>
              <a:rPr lang="en-US" b="1" dirty="0" err="1"/>
              <a:t>JRootPane</a:t>
            </a:r>
            <a:r>
              <a:rPr lang="en-US" dirty="0"/>
              <a:t>. </a:t>
            </a:r>
          </a:p>
          <a:p>
            <a:pPr defTabSz="365760">
              <a:lnSpc>
                <a:spcPct val="100000"/>
              </a:lnSpc>
              <a:spcBef>
                <a:spcPts val="0"/>
              </a:spcBef>
            </a:pPr>
            <a:r>
              <a:rPr lang="en-US" dirty="0"/>
              <a:t>Lightweight containers are often used to collectively organize and manage groups of related components because a lightweight container can be contained within another container. </a:t>
            </a:r>
          </a:p>
          <a:p>
            <a:pPr defTabSz="365760">
              <a:lnSpc>
                <a:spcPct val="100000"/>
              </a:lnSpc>
              <a:spcBef>
                <a:spcPts val="0"/>
              </a:spcBef>
            </a:pPr>
            <a:r>
              <a:rPr lang="en-US" dirty="0"/>
              <a:t>Thus, you can use lightweight containers to create subgroups of related controls that are contained within an outer container.</a:t>
            </a:r>
            <a:endParaRPr lang="en-US" dirty="0" smtClean="0"/>
          </a:p>
        </p:txBody>
      </p:sp>
    </p:spTree>
    <p:extLst>
      <p:ext uri="{BB962C8B-B14F-4D97-AF65-F5344CB8AC3E}">
        <p14:creationId xmlns:p14="http://schemas.microsoft.com/office/powerpoint/2010/main" val="1679293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Components and Containers</a:t>
            </a:r>
            <a:endParaRPr lang="en-US" dirty="0"/>
          </a:p>
        </p:txBody>
      </p:sp>
      <p:sp>
        <p:nvSpPr>
          <p:cNvPr id="3" name="Content Placeholder 2"/>
          <p:cNvSpPr>
            <a:spLocks noGrp="1"/>
          </p:cNvSpPr>
          <p:nvPr>
            <p:ph idx="1"/>
          </p:nvPr>
        </p:nvSpPr>
        <p:spPr>
          <a:xfrm>
            <a:off x="838200" y="1319842"/>
            <a:ext cx="10515600" cy="5167222"/>
          </a:xfrm>
        </p:spPr>
        <p:txBody>
          <a:bodyPr>
            <a:noAutofit/>
          </a:bodyPr>
          <a:lstStyle/>
          <a:p>
            <a:pPr marL="0" indent="0" defTabSz="365760">
              <a:lnSpc>
                <a:spcPct val="100000"/>
              </a:lnSpc>
              <a:spcBef>
                <a:spcPts val="0"/>
              </a:spcBef>
              <a:buNone/>
            </a:pPr>
            <a:r>
              <a:rPr lang="en-US" b="1" dirty="0" smtClean="0"/>
              <a:t>Top Level Container Panes</a:t>
            </a:r>
            <a:endParaRPr lang="en-US" b="1" dirty="0"/>
          </a:p>
          <a:p>
            <a:pPr defTabSz="365760">
              <a:lnSpc>
                <a:spcPct val="100000"/>
              </a:lnSpc>
              <a:spcBef>
                <a:spcPts val="0"/>
              </a:spcBef>
            </a:pPr>
            <a:r>
              <a:rPr lang="en-US" sz="2400" dirty="0" smtClean="0"/>
              <a:t>Each </a:t>
            </a:r>
            <a:r>
              <a:rPr lang="en-US" sz="2400" dirty="0"/>
              <a:t>top-level container defines a set of panes. </a:t>
            </a:r>
          </a:p>
          <a:p>
            <a:pPr defTabSz="365760">
              <a:lnSpc>
                <a:spcPct val="100000"/>
              </a:lnSpc>
              <a:spcBef>
                <a:spcPts val="0"/>
              </a:spcBef>
            </a:pPr>
            <a:r>
              <a:rPr lang="en-US" sz="2400" dirty="0"/>
              <a:t>At the top of the hierarchy is an instance of </a:t>
            </a:r>
            <a:r>
              <a:rPr lang="en-US" sz="2400" dirty="0" err="1"/>
              <a:t>JRootPane</a:t>
            </a:r>
            <a:r>
              <a:rPr lang="en-US" sz="2400" dirty="0"/>
              <a:t>. </a:t>
            </a:r>
          </a:p>
          <a:p>
            <a:pPr defTabSz="365760">
              <a:lnSpc>
                <a:spcPct val="100000"/>
              </a:lnSpc>
              <a:spcBef>
                <a:spcPts val="0"/>
              </a:spcBef>
            </a:pPr>
            <a:r>
              <a:rPr lang="en-US" sz="2400" dirty="0" err="1"/>
              <a:t>JRootPane</a:t>
            </a:r>
            <a:r>
              <a:rPr lang="en-US" sz="2400" dirty="0"/>
              <a:t> is a lightweight container whose purpose is to manage the other panes. </a:t>
            </a:r>
          </a:p>
          <a:p>
            <a:pPr defTabSz="365760">
              <a:lnSpc>
                <a:spcPct val="100000"/>
              </a:lnSpc>
              <a:spcBef>
                <a:spcPts val="0"/>
              </a:spcBef>
            </a:pPr>
            <a:r>
              <a:rPr lang="en-US" sz="2400" dirty="0"/>
              <a:t>It also helps manage the optional menu bar. </a:t>
            </a:r>
          </a:p>
          <a:p>
            <a:pPr defTabSz="365760">
              <a:lnSpc>
                <a:spcPct val="100000"/>
              </a:lnSpc>
              <a:spcBef>
                <a:spcPts val="0"/>
              </a:spcBef>
            </a:pPr>
            <a:r>
              <a:rPr lang="en-US" sz="2400" dirty="0"/>
              <a:t>The panes that compose the root pane are called the glass pane, the content pane, and the layered pane. </a:t>
            </a:r>
          </a:p>
          <a:p>
            <a:pPr defTabSz="365760">
              <a:lnSpc>
                <a:spcPct val="100000"/>
              </a:lnSpc>
              <a:spcBef>
                <a:spcPts val="0"/>
              </a:spcBef>
            </a:pPr>
            <a:r>
              <a:rPr lang="en-US" sz="2400" dirty="0"/>
              <a:t>The glass pane is the top-level pane. </a:t>
            </a:r>
          </a:p>
          <a:p>
            <a:pPr defTabSz="365760">
              <a:lnSpc>
                <a:spcPct val="100000"/>
              </a:lnSpc>
              <a:spcBef>
                <a:spcPts val="0"/>
              </a:spcBef>
            </a:pPr>
            <a:r>
              <a:rPr lang="en-US" sz="2400" dirty="0"/>
              <a:t>It sits above and completely covers all other panes</a:t>
            </a:r>
            <a:r>
              <a:rPr lang="en-US" sz="2400" dirty="0" smtClean="0"/>
              <a:t>.</a:t>
            </a:r>
            <a:endParaRPr lang="en-US" sz="2400" dirty="0"/>
          </a:p>
          <a:p>
            <a:pPr defTabSz="365760">
              <a:lnSpc>
                <a:spcPct val="100000"/>
              </a:lnSpc>
              <a:spcBef>
                <a:spcPts val="0"/>
              </a:spcBef>
            </a:pPr>
            <a:r>
              <a:rPr lang="en-US" sz="2400" dirty="0"/>
              <a:t>The glass pane enables you to manage mouse events that affect the entire container (rather than an individual control) or to paint over any other component, for example. </a:t>
            </a:r>
          </a:p>
        </p:txBody>
      </p:sp>
    </p:spTree>
    <p:extLst>
      <p:ext uri="{BB962C8B-B14F-4D97-AF65-F5344CB8AC3E}">
        <p14:creationId xmlns:p14="http://schemas.microsoft.com/office/powerpoint/2010/main" val="4032034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Components and Containers</a:t>
            </a:r>
            <a:endParaRPr lang="en-US" dirty="0"/>
          </a:p>
        </p:txBody>
      </p:sp>
      <p:sp>
        <p:nvSpPr>
          <p:cNvPr id="3" name="Content Placeholder 2"/>
          <p:cNvSpPr>
            <a:spLocks noGrp="1"/>
          </p:cNvSpPr>
          <p:nvPr>
            <p:ph idx="1"/>
          </p:nvPr>
        </p:nvSpPr>
        <p:spPr>
          <a:xfrm>
            <a:off x="838200" y="1319842"/>
            <a:ext cx="10515600" cy="5167222"/>
          </a:xfrm>
        </p:spPr>
        <p:txBody>
          <a:bodyPr>
            <a:noAutofit/>
          </a:bodyPr>
          <a:lstStyle/>
          <a:p>
            <a:pPr marL="0" indent="0" defTabSz="365760">
              <a:lnSpc>
                <a:spcPct val="100000"/>
              </a:lnSpc>
              <a:spcBef>
                <a:spcPts val="0"/>
              </a:spcBef>
              <a:buNone/>
            </a:pPr>
            <a:r>
              <a:rPr lang="en-US" b="1" dirty="0" smtClean="0"/>
              <a:t>Top Level Container Panes</a:t>
            </a:r>
            <a:endParaRPr lang="en-US" b="1" dirty="0"/>
          </a:p>
          <a:p>
            <a:pPr defTabSz="365760">
              <a:lnSpc>
                <a:spcPct val="100000"/>
              </a:lnSpc>
              <a:spcBef>
                <a:spcPts val="0"/>
              </a:spcBef>
            </a:pPr>
            <a:r>
              <a:rPr lang="en-US" sz="2000" dirty="0" smtClean="0"/>
              <a:t>In </a:t>
            </a:r>
            <a:r>
              <a:rPr lang="en-US" sz="2000" dirty="0"/>
              <a:t>most cases, you won’t need to use the glass pane directly. </a:t>
            </a:r>
          </a:p>
          <a:p>
            <a:pPr defTabSz="365760">
              <a:lnSpc>
                <a:spcPct val="100000"/>
              </a:lnSpc>
              <a:spcBef>
                <a:spcPts val="0"/>
              </a:spcBef>
            </a:pPr>
            <a:r>
              <a:rPr lang="en-US" sz="2000" dirty="0"/>
              <a:t>The layered pane allows components to be given a depth value. </a:t>
            </a:r>
          </a:p>
          <a:p>
            <a:pPr defTabSz="365760">
              <a:lnSpc>
                <a:spcPct val="100000"/>
              </a:lnSpc>
              <a:spcBef>
                <a:spcPts val="0"/>
              </a:spcBef>
            </a:pPr>
            <a:r>
              <a:rPr lang="en-US" sz="2000" dirty="0"/>
              <a:t>This value determines which component overlays another. </a:t>
            </a:r>
          </a:p>
          <a:p>
            <a:pPr defTabSz="365760">
              <a:lnSpc>
                <a:spcPct val="100000"/>
              </a:lnSpc>
              <a:spcBef>
                <a:spcPts val="0"/>
              </a:spcBef>
            </a:pPr>
            <a:r>
              <a:rPr lang="en-US" sz="2000" dirty="0"/>
              <a:t>(Thus, the layered pane lets you specify a Z-order for a component, although this is not something that you will usually need to do.) </a:t>
            </a:r>
          </a:p>
          <a:p>
            <a:pPr defTabSz="365760">
              <a:lnSpc>
                <a:spcPct val="100000"/>
              </a:lnSpc>
              <a:spcBef>
                <a:spcPts val="0"/>
              </a:spcBef>
            </a:pPr>
            <a:r>
              <a:rPr lang="en-US" sz="2000" dirty="0"/>
              <a:t>The layered pane holds the content pane and the (optional) menu bar. </a:t>
            </a:r>
          </a:p>
          <a:p>
            <a:pPr defTabSz="365760">
              <a:lnSpc>
                <a:spcPct val="100000"/>
              </a:lnSpc>
              <a:spcBef>
                <a:spcPts val="0"/>
              </a:spcBef>
            </a:pPr>
            <a:r>
              <a:rPr lang="en-US" sz="2000" dirty="0"/>
              <a:t>Although the glass pane and the layered panes are integral to the operation of a top-level container and serve important purposes, much of what they provide occurs behind the scene</a:t>
            </a:r>
            <a:r>
              <a:rPr lang="en-US" sz="2000" dirty="0" smtClean="0"/>
              <a:t>.</a:t>
            </a:r>
            <a:endParaRPr lang="en-US" sz="2000" dirty="0"/>
          </a:p>
          <a:p>
            <a:pPr defTabSz="365760">
              <a:lnSpc>
                <a:spcPct val="100000"/>
              </a:lnSpc>
              <a:spcBef>
                <a:spcPts val="0"/>
              </a:spcBef>
            </a:pPr>
            <a:r>
              <a:rPr lang="en-US" sz="2000" dirty="0"/>
              <a:t>The pane with which your application will interact the most is the content pane, because this is the pane to which you will add visual components. In other words, when you add a component, such as a button, to a top-level container, you will add it to the content pane</a:t>
            </a:r>
            <a:r>
              <a:rPr lang="en-US" sz="2000" dirty="0" smtClean="0"/>
              <a:t>.</a:t>
            </a:r>
            <a:endParaRPr lang="en-US" sz="2000" dirty="0"/>
          </a:p>
          <a:p>
            <a:pPr defTabSz="365760">
              <a:lnSpc>
                <a:spcPct val="100000"/>
              </a:lnSpc>
              <a:spcBef>
                <a:spcPts val="0"/>
              </a:spcBef>
            </a:pPr>
            <a:r>
              <a:rPr lang="en-US" sz="2000" dirty="0"/>
              <a:t>Therefore, the content pane holds the components that the user interacts with</a:t>
            </a:r>
            <a:r>
              <a:rPr lang="en-US" sz="2000" dirty="0" smtClean="0"/>
              <a:t>.</a:t>
            </a:r>
          </a:p>
          <a:p>
            <a:pPr defTabSz="365760">
              <a:lnSpc>
                <a:spcPct val="100000"/>
              </a:lnSpc>
              <a:spcBef>
                <a:spcPts val="0"/>
              </a:spcBef>
            </a:pPr>
            <a:r>
              <a:rPr lang="en-US" sz="2000" dirty="0" smtClean="0"/>
              <a:t>For example, a </a:t>
            </a:r>
            <a:r>
              <a:rPr lang="en-US" sz="2000" dirty="0" err="1" smtClean="0"/>
              <a:t>JFrame</a:t>
            </a:r>
            <a:r>
              <a:rPr lang="en-US" sz="2000" dirty="0" smtClean="0"/>
              <a:t> cannot just be added layouts.  We first need to</a:t>
            </a:r>
            <a:r>
              <a:rPr lang="en-US" sz="2000" b="1" dirty="0" smtClean="0"/>
              <a:t> </a:t>
            </a:r>
            <a:r>
              <a:rPr lang="en-US" sz="2000" b="1" dirty="0" err="1" smtClean="0"/>
              <a:t>getContentPane</a:t>
            </a:r>
            <a:r>
              <a:rPr lang="en-US" sz="2000" b="1" dirty="0" smtClean="0"/>
              <a:t>();</a:t>
            </a:r>
            <a:endParaRPr lang="en-US" sz="2000" b="1" dirty="0" smtClean="0"/>
          </a:p>
        </p:txBody>
      </p:sp>
    </p:spTree>
    <p:extLst>
      <p:ext uri="{BB962C8B-B14F-4D97-AF65-F5344CB8AC3E}">
        <p14:creationId xmlns:p14="http://schemas.microsoft.com/office/powerpoint/2010/main" val="3272308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600" dirty="0" smtClean="0"/>
              <a:t>Swing</a:t>
            </a:r>
            <a:endParaRPr lang="en-US" sz="3600" dirty="0"/>
          </a:p>
          <a:p>
            <a:endParaRPr lang="en-US" sz="3600" dirty="0"/>
          </a:p>
        </p:txBody>
      </p:sp>
    </p:spTree>
    <p:extLst>
      <p:ext uri="{BB962C8B-B14F-4D97-AF65-F5344CB8AC3E}">
        <p14:creationId xmlns:p14="http://schemas.microsoft.com/office/powerpoint/2010/main" val="698085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Layout Managers</a:t>
            </a:r>
            <a:endParaRPr lang="en-US" dirty="0"/>
          </a:p>
        </p:txBody>
      </p:sp>
      <p:sp>
        <p:nvSpPr>
          <p:cNvPr id="3" name="Content Placeholder 2"/>
          <p:cNvSpPr>
            <a:spLocks noGrp="1"/>
          </p:cNvSpPr>
          <p:nvPr>
            <p:ph idx="1"/>
          </p:nvPr>
        </p:nvSpPr>
        <p:spPr>
          <a:xfrm>
            <a:off x="838200" y="1431985"/>
            <a:ext cx="10695317" cy="4504586"/>
          </a:xfrm>
        </p:spPr>
        <p:txBody>
          <a:bodyPr>
            <a:noAutofit/>
          </a:bodyPr>
          <a:lstStyle/>
          <a:p>
            <a:pPr defTabSz="91440">
              <a:lnSpc>
                <a:spcPct val="100000"/>
              </a:lnSpc>
              <a:spcBef>
                <a:spcPts val="0"/>
              </a:spcBef>
            </a:pPr>
            <a:r>
              <a:rPr lang="en-US" sz="2000" dirty="0" smtClean="0"/>
              <a:t>The </a:t>
            </a:r>
            <a:r>
              <a:rPr lang="en-US" sz="2000" dirty="0"/>
              <a:t>layout manager controls the position of components within a container. </a:t>
            </a:r>
          </a:p>
          <a:p>
            <a:pPr defTabSz="91440">
              <a:lnSpc>
                <a:spcPct val="100000"/>
              </a:lnSpc>
              <a:spcBef>
                <a:spcPts val="0"/>
              </a:spcBef>
            </a:pPr>
            <a:r>
              <a:rPr lang="en-US" sz="2000" dirty="0"/>
              <a:t>Java offers several layout managers. </a:t>
            </a:r>
          </a:p>
          <a:p>
            <a:pPr defTabSz="91440">
              <a:lnSpc>
                <a:spcPct val="100000"/>
              </a:lnSpc>
              <a:spcBef>
                <a:spcPts val="0"/>
              </a:spcBef>
            </a:pPr>
            <a:r>
              <a:rPr lang="en-US" sz="2000" dirty="0"/>
              <a:t>Most are provided by the AWT (within </a:t>
            </a:r>
            <a:r>
              <a:rPr lang="en-US" sz="2000" dirty="0" err="1"/>
              <a:t>java.awt</a:t>
            </a:r>
            <a:r>
              <a:rPr lang="en-US" sz="2000" dirty="0"/>
              <a:t>), but Swing adds a few of its own. </a:t>
            </a:r>
          </a:p>
          <a:p>
            <a:pPr defTabSz="91440">
              <a:lnSpc>
                <a:spcPct val="100000"/>
              </a:lnSpc>
              <a:spcBef>
                <a:spcPts val="0"/>
              </a:spcBef>
            </a:pPr>
            <a:r>
              <a:rPr lang="en-US" sz="2000" dirty="0"/>
              <a:t>All layout managers are instances of a class that implements the </a:t>
            </a:r>
            <a:r>
              <a:rPr lang="en-US" sz="2000" dirty="0" err="1"/>
              <a:t>LayoutManager</a:t>
            </a:r>
            <a:r>
              <a:rPr lang="en-US" sz="2000" dirty="0"/>
              <a:t> interface. </a:t>
            </a:r>
          </a:p>
          <a:p>
            <a:pPr defTabSz="91440">
              <a:lnSpc>
                <a:spcPct val="100000"/>
              </a:lnSpc>
              <a:spcBef>
                <a:spcPts val="0"/>
              </a:spcBef>
            </a:pPr>
            <a:r>
              <a:rPr lang="en-US" sz="2000" dirty="0"/>
              <a:t>(Some will also implement the LayoutManager2 interface.) </a:t>
            </a:r>
          </a:p>
          <a:p>
            <a:pPr defTabSz="91440">
              <a:lnSpc>
                <a:spcPct val="100000"/>
              </a:lnSpc>
              <a:spcBef>
                <a:spcPts val="0"/>
              </a:spcBef>
            </a:pPr>
            <a:r>
              <a:rPr lang="en-US" sz="2000" dirty="0" smtClean="0"/>
              <a:t>List of some of the layout </a:t>
            </a:r>
            <a:r>
              <a:rPr lang="en-US" sz="2000" dirty="0"/>
              <a:t>managers available to the Swing programmer</a:t>
            </a:r>
            <a:r>
              <a:rPr lang="en-US" sz="2000" dirty="0" smtClean="0"/>
              <a: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180942197"/>
              </p:ext>
            </p:extLst>
          </p:nvPr>
        </p:nvGraphicFramePr>
        <p:xfrm>
          <a:off x="1073511" y="3329581"/>
          <a:ext cx="10494514" cy="2865120"/>
        </p:xfrm>
        <a:graphic>
          <a:graphicData uri="http://schemas.openxmlformats.org/drawingml/2006/table">
            <a:tbl>
              <a:tblPr firstRow="1" bandRow="1">
                <a:tableStyleId>{5C22544A-7EE6-4342-B048-85BDC9FD1C3A}</a:tableStyleId>
              </a:tblPr>
              <a:tblGrid>
                <a:gridCol w="2043212"/>
                <a:gridCol w="8451302"/>
              </a:tblGrid>
              <a:tr h="370840">
                <a:tc>
                  <a:txBody>
                    <a:bodyPr/>
                    <a:lstStyle/>
                    <a:p>
                      <a:r>
                        <a:rPr lang="en-US" dirty="0" smtClean="0"/>
                        <a:t>Layout Type</a:t>
                      </a:r>
                      <a:endParaRPr lang="en-US" dirty="0"/>
                    </a:p>
                  </a:txBody>
                  <a:tcPr/>
                </a:tc>
                <a:tc>
                  <a:txBody>
                    <a:bodyPr/>
                    <a:lstStyle/>
                    <a:p>
                      <a:r>
                        <a:rPr lang="en-US" dirty="0" smtClean="0"/>
                        <a:t>Description</a:t>
                      </a:r>
                      <a:endParaRPr lang="en-US" dirty="0"/>
                    </a:p>
                  </a:txBody>
                  <a:tcPr/>
                </a:tc>
              </a:tr>
              <a:tr h="370840">
                <a:tc>
                  <a:txBody>
                    <a:bodyPr/>
                    <a:lstStyle/>
                    <a:p>
                      <a:r>
                        <a:rPr lang="en-US" sz="1800" dirty="0" err="1" smtClean="0"/>
                        <a:t>FlowLayout</a:t>
                      </a:r>
                      <a:endParaRPr lang="en-US" dirty="0"/>
                    </a:p>
                  </a:txBody>
                  <a:tcPr/>
                </a:tc>
                <a:tc>
                  <a:txBody>
                    <a:bodyPr/>
                    <a:lstStyle/>
                    <a:p>
                      <a:r>
                        <a:rPr lang="en-US" sz="1800" dirty="0" smtClean="0"/>
                        <a:t>A simple layout that positions components left-to-right, top-to-bottom. (Positions components right-to-left for some cultural settings.)</a:t>
                      </a:r>
                      <a:endParaRPr lang="en-US" dirty="0"/>
                    </a:p>
                  </a:txBody>
                  <a:tcPr/>
                </a:tc>
              </a:tr>
              <a:tr h="370840">
                <a:tc>
                  <a:txBody>
                    <a:bodyPr/>
                    <a:lstStyle/>
                    <a:p>
                      <a:r>
                        <a:rPr lang="en-US" sz="1800" dirty="0" err="1" smtClean="0"/>
                        <a:t>BorderLayout</a:t>
                      </a:r>
                      <a:r>
                        <a:rPr lang="en-US" sz="1800" dirty="0" smtClean="0"/>
                        <a:t> *</a:t>
                      </a:r>
                      <a:endParaRPr lang="en-US" dirty="0"/>
                    </a:p>
                  </a:txBody>
                  <a:tcPr/>
                </a:tc>
                <a:tc>
                  <a:txBody>
                    <a:bodyPr/>
                    <a:lstStyle/>
                    <a:p>
                      <a:r>
                        <a:rPr lang="en-US" sz="1800" dirty="0" smtClean="0"/>
                        <a:t>Positions components within the center or the borders of the container.</a:t>
                      </a:r>
                      <a:endParaRPr lang="en-US" dirty="0"/>
                    </a:p>
                  </a:txBody>
                  <a:tcPr/>
                </a:tc>
              </a:tr>
              <a:tr h="370840">
                <a:tc>
                  <a:txBody>
                    <a:bodyPr/>
                    <a:lstStyle/>
                    <a:p>
                      <a:r>
                        <a:rPr lang="en-US" sz="1800" dirty="0" err="1" smtClean="0"/>
                        <a:t>GridLayout</a:t>
                      </a:r>
                      <a:endParaRPr lang="en-US" dirty="0"/>
                    </a:p>
                  </a:txBody>
                  <a:tcPr/>
                </a:tc>
                <a:tc>
                  <a:txBody>
                    <a:bodyPr/>
                    <a:lstStyle/>
                    <a:p>
                      <a:r>
                        <a:rPr lang="en-US" sz="1800" dirty="0" smtClean="0"/>
                        <a:t>Lays out components within a grid.</a:t>
                      </a:r>
                      <a:endParaRPr lang="en-US" dirty="0"/>
                    </a:p>
                  </a:txBody>
                  <a:tcPr/>
                </a:tc>
              </a:tr>
              <a:tr h="370840">
                <a:tc>
                  <a:txBody>
                    <a:bodyPr/>
                    <a:lstStyle/>
                    <a:p>
                      <a:r>
                        <a:rPr lang="en-US" sz="1800" dirty="0" err="1" smtClean="0"/>
                        <a:t>GridBagLayout</a:t>
                      </a:r>
                      <a:endParaRPr lang="en-US" dirty="0"/>
                    </a:p>
                  </a:txBody>
                  <a:tcPr/>
                </a:tc>
                <a:tc>
                  <a:txBody>
                    <a:bodyPr/>
                    <a:lstStyle/>
                    <a:p>
                      <a:r>
                        <a:rPr lang="en-US" sz="1800" dirty="0" smtClean="0"/>
                        <a:t>Lays out different size components within a flexible grid.</a:t>
                      </a:r>
                      <a:endParaRPr lang="en-US" dirty="0"/>
                    </a:p>
                  </a:txBody>
                  <a:tcPr/>
                </a:tc>
              </a:tr>
              <a:tr h="370840">
                <a:tc>
                  <a:txBody>
                    <a:bodyPr/>
                    <a:lstStyle/>
                    <a:p>
                      <a:r>
                        <a:rPr lang="en-US" sz="1800" dirty="0" err="1" smtClean="0"/>
                        <a:t>BoxLayout</a:t>
                      </a:r>
                      <a:endParaRPr lang="en-US" dirty="0"/>
                    </a:p>
                  </a:txBody>
                  <a:tcPr/>
                </a:tc>
                <a:tc>
                  <a:txBody>
                    <a:bodyPr/>
                    <a:lstStyle/>
                    <a:p>
                      <a:r>
                        <a:rPr lang="en-US" sz="1800" dirty="0" smtClean="0"/>
                        <a:t>Lays out components vertically or horizontally within a box.</a:t>
                      </a:r>
                      <a:endParaRPr lang="en-US" dirty="0"/>
                    </a:p>
                  </a:txBody>
                  <a:tcPr/>
                </a:tc>
              </a:tr>
              <a:tr h="370840">
                <a:tc>
                  <a:txBody>
                    <a:bodyPr/>
                    <a:lstStyle/>
                    <a:p>
                      <a:r>
                        <a:rPr lang="en-US" sz="1800" dirty="0" err="1" smtClean="0"/>
                        <a:t>SpringLayout</a:t>
                      </a:r>
                      <a:endParaRPr lang="en-US" dirty="0"/>
                    </a:p>
                  </a:txBody>
                  <a:tcPr/>
                </a:tc>
                <a:tc>
                  <a:txBody>
                    <a:bodyPr/>
                    <a:lstStyle/>
                    <a:p>
                      <a:r>
                        <a:rPr lang="en-US" sz="1800" dirty="0" smtClean="0"/>
                        <a:t>Lays out components subject to a set of constraints.</a:t>
                      </a:r>
                      <a:endParaRPr lang="en-US" dirty="0"/>
                    </a:p>
                  </a:txBody>
                  <a:tcPr/>
                </a:tc>
              </a:tr>
            </a:tbl>
          </a:graphicData>
        </a:graphic>
      </p:graphicFrame>
      <p:sp>
        <p:nvSpPr>
          <p:cNvPr id="5" name="TextBox 4"/>
          <p:cNvSpPr txBox="1"/>
          <p:nvPr/>
        </p:nvSpPr>
        <p:spPr>
          <a:xfrm>
            <a:off x="1073511" y="6262777"/>
            <a:ext cx="5365187" cy="369332"/>
          </a:xfrm>
          <a:prstGeom prst="rect">
            <a:avLst/>
          </a:prstGeom>
          <a:noFill/>
        </p:spPr>
        <p:txBody>
          <a:bodyPr wrap="none" rtlCol="0">
            <a:spAutoFit/>
          </a:bodyPr>
          <a:lstStyle/>
          <a:p>
            <a:r>
              <a:rPr lang="en-US" i="1" dirty="0" smtClean="0"/>
              <a:t>* This </a:t>
            </a:r>
            <a:r>
              <a:rPr lang="en-US" i="1" dirty="0"/>
              <a:t>is the default </a:t>
            </a:r>
            <a:r>
              <a:rPr lang="en-US" i="1" dirty="0" smtClean="0"/>
              <a:t>layout manager </a:t>
            </a:r>
            <a:r>
              <a:rPr lang="en-US" i="1" dirty="0"/>
              <a:t>for a content pane</a:t>
            </a:r>
            <a:r>
              <a:rPr lang="en-US" i="1" dirty="0" smtClean="0"/>
              <a:t>.</a:t>
            </a:r>
            <a:endParaRPr lang="en-US" i="1" dirty="0"/>
          </a:p>
        </p:txBody>
      </p:sp>
    </p:spTree>
    <p:extLst>
      <p:ext uri="{BB962C8B-B14F-4D97-AF65-F5344CB8AC3E}">
        <p14:creationId xmlns:p14="http://schemas.microsoft.com/office/powerpoint/2010/main" val="2405289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Layout Managers</a:t>
            </a:r>
            <a:endParaRPr lang="en-US" dirty="0"/>
          </a:p>
        </p:txBody>
      </p:sp>
      <p:sp>
        <p:nvSpPr>
          <p:cNvPr id="3" name="Content Placeholder 2"/>
          <p:cNvSpPr>
            <a:spLocks noGrp="1"/>
          </p:cNvSpPr>
          <p:nvPr>
            <p:ph idx="1"/>
          </p:nvPr>
        </p:nvSpPr>
        <p:spPr>
          <a:xfrm>
            <a:off x="838200" y="1585232"/>
            <a:ext cx="10695317" cy="4763809"/>
          </a:xfrm>
        </p:spPr>
        <p:txBody>
          <a:bodyPr>
            <a:noAutofit/>
          </a:bodyPr>
          <a:lstStyle/>
          <a:p>
            <a:pPr marL="0" indent="0" defTabSz="91440">
              <a:lnSpc>
                <a:spcPct val="100000"/>
              </a:lnSpc>
              <a:spcBef>
                <a:spcPts val="0"/>
              </a:spcBef>
              <a:buNone/>
            </a:pPr>
            <a:r>
              <a:rPr lang="en-US" sz="1800" dirty="0" smtClean="0"/>
              <a:t>In </a:t>
            </a:r>
            <a:r>
              <a:rPr lang="en-US" sz="1800" dirty="0"/>
              <a:t>this session we use two layout managers—</a:t>
            </a:r>
            <a:r>
              <a:rPr lang="en-US" sz="1800" b="1" dirty="0" err="1"/>
              <a:t>BorderLayout</a:t>
            </a:r>
            <a:r>
              <a:rPr lang="en-US" sz="1800" dirty="0"/>
              <a:t> and </a:t>
            </a:r>
            <a:r>
              <a:rPr lang="en-US" sz="1800" b="1" dirty="0" err="1" smtClean="0"/>
              <a:t>FlowLayout</a:t>
            </a:r>
            <a:r>
              <a:rPr lang="en-US" sz="1800" dirty="0" smtClean="0"/>
              <a:t>.</a:t>
            </a:r>
            <a:br>
              <a:rPr lang="en-US" sz="1800" dirty="0" smtClean="0"/>
            </a:br>
            <a:endParaRPr lang="en-US" sz="1800" dirty="0"/>
          </a:p>
          <a:p>
            <a:pPr marL="0" indent="0" defTabSz="91440">
              <a:lnSpc>
                <a:spcPct val="100000"/>
              </a:lnSpc>
              <a:spcBef>
                <a:spcPts val="0"/>
              </a:spcBef>
              <a:buNone/>
            </a:pPr>
            <a:r>
              <a:rPr lang="en-US" sz="1800" b="1" dirty="0" err="1"/>
              <a:t>BorderLayout</a:t>
            </a:r>
            <a:r>
              <a:rPr lang="en-US" sz="1800" dirty="0"/>
              <a:t> </a:t>
            </a:r>
            <a:r>
              <a:rPr lang="en-US" sz="1800" dirty="0" smtClean="0"/>
              <a:t/>
            </a:r>
            <a:br>
              <a:rPr lang="en-US" sz="1800" dirty="0" smtClean="0"/>
            </a:br>
            <a:endParaRPr lang="en-US" sz="1800" dirty="0" smtClean="0"/>
          </a:p>
          <a:p>
            <a:pPr defTabSz="91440">
              <a:lnSpc>
                <a:spcPct val="100000"/>
              </a:lnSpc>
              <a:spcBef>
                <a:spcPts val="0"/>
              </a:spcBef>
            </a:pPr>
            <a:r>
              <a:rPr lang="en-US" sz="1800" dirty="0" smtClean="0"/>
              <a:t>The </a:t>
            </a:r>
            <a:r>
              <a:rPr lang="en-US" sz="1800" dirty="0"/>
              <a:t>default layout manager for the content pane. It implements a layout style that defines five locations to which a component can be added. The first is the </a:t>
            </a:r>
            <a:r>
              <a:rPr lang="en-US" sz="1800" b="1" dirty="0"/>
              <a:t>center</a:t>
            </a:r>
            <a:r>
              <a:rPr lang="en-US" sz="1800" dirty="0"/>
              <a:t>. The other four are the sides (i.e., borders), which are called </a:t>
            </a:r>
            <a:r>
              <a:rPr lang="en-US" sz="1800" b="1" dirty="0"/>
              <a:t>north, south, east, and west</a:t>
            </a:r>
            <a:r>
              <a:rPr lang="en-US" sz="1800" dirty="0"/>
              <a:t>. </a:t>
            </a:r>
          </a:p>
          <a:p>
            <a:pPr defTabSz="91440">
              <a:lnSpc>
                <a:spcPct val="100000"/>
              </a:lnSpc>
              <a:spcBef>
                <a:spcPts val="0"/>
              </a:spcBef>
            </a:pPr>
            <a:r>
              <a:rPr lang="en-US" sz="1800" dirty="0"/>
              <a:t>By default, when you add a component to the content pane, you are adding the component to the </a:t>
            </a:r>
            <a:r>
              <a:rPr lang="en-US" sz="1800" b="1" dirty="0"/>
              <a:t>center</a:t>
            </a:r>
            <a:r>
              <a:rPr lang="en-US" sz="1800" dirty="0"/>
              <a:t>. To add a component to one of the other regions, specify its name</a:t>
            </a:r>
            <a:r>
              <a:rPr lang="en-US" sz="1800" dirty="0" smtClean="0"/>
              <a:t>.</a:t>
            </a:r>
            <a:br>
              <a:rPr lang="en-US" sz="1800" dirty="0" smtClean="0"/>
            </a:br>
            <a:endParaRPr lang="en-US" sz="1800" dirty="0"/>
          </a:p>
          <a:p>
            <a:pPr marL="0" indent="0" defTabSz="91440">
              <a:lnSpc>
                <a:spcPct val="100000"/>
              </a:lnSpc>
              <a:spcBef>
                <a:spcPts val="0"/>
              </a:spcBef>
              <a:buNone/>
            </a:pPr>
            <a:r>
              <a:rPr lang="en-US" sz="1800" b="1" dirty="0" err="1" smtClean="0"/>
              <a:t>FlowLayout</a:t>
            </a:r>
            <a:r>
              <a:rPr lang="en-US" sz="1800" b="1" dirty="0" smtClean="0"/>
              <a:t/>
            </a:r>
            <a:br>
              <a:rPr lang="en-US" sz="1800" b="1" dirty="0" smtClean="0"/>
            </a:br>
            <a:endParaRPr lang="en-US" sz="1800" b="1" dirty="0" smtClean="0"/>
          </a:p>
          <a:p>
            <a:pPr defTabSz="91440">
              <a:lnSpc>
                <a:spcPct val="100000"/>
              </a:lnSpc>
              <a:spcBef>
                <a:spcPts val="0"/>
              </a:spcBef>
            </a:pPr>
            <a:r>
              <a:rPr lang="en-US" sz="1800" dirty="0" smtClean="0"/>
              <a:t>A </a:t>
            </a:r>
            <a:r>
              <a:rPr lang="en-US" sz="1800" dirty="0"/>
              <a:t>flow layout lays out components one row at a time, top to bottom. </a:t>
            </a:r>
          </a:p>
          <a:p>
            <a:pPr defTabSz="91440">
              <a:lnSpc>
                <a:spcPct val="100000"/>
              </a:lnSpc>
              <a:spcBef>
                <a:spcPts val="0"/>
              </a:spcBef>
            </a:pPr>
            <a:r>
              <a:rPr lang="en-US" sz="1800" dirty="0"/>
              <a:t>When one row is full, layout advances to the next row. </a:t>
            </a:r>
          </a:p>
          <a:p>
            <a:pPr defTabSz="91440">
              <a:lnSpc>
                <a:spcPct val="100000"/>
              </a:lnSpc>
              <a:spcBef>
                <a:spcPts val="0"/>
              </a:spcBef>
            </a:pPr>
            <a:r>
              <a:rPr lang="en-US" sz="1800" dirty="0"/>
              <a:t>Although this scheme gives you little control over the placement of components, it is quite simple to use. </a:t>
            </a:r>
          </a:p>
          <a:p>
            <a:pPr defTabSz="91440">
              <a:lnSpc>
                <a:spcPct val="100000"/>
              </a:lnSpc>
              <a:spcBef>
                <a:spcPts val="0"/>
              </a:spcBef>
            </a:pPr>
            <a:r>
              <a:rPr lang="en-US" sz="1800" dirty="0" smtClean="0"/>
              <a:t>Be </a:t>
            </a:r>
            <a:r>
              <a:rPr lang="en-US" sz="1800" dirty="0"/>
              <a:t>aware that if you </a:t>
            </a:r>
            <a:r>
              <a:rPr lang="en-US" sz="1800" b="1" i="1" dirty="0"/>
              <a:t>resize the frame</a:t>
            </a:r>
            <a:r>
              <a:rPr lang="en-US" sz="1800" dirty="0"/>
              <a:t>, the position of the components will change.</a:t>
            </a:r>
            <a:endParaRPr lang="en-US" sz="1800" dirty="0" smtClean="0"/>
          </a:p>
          <a:p>
            <a:pPr defTabSz="91440">
              <a:lnSpc>
                <a:spcPct val="100000"/>
              </a:lnSpc>
              <a:spcBef>
                <a:spcPts val="0"/>
              </a:spcBef>
            </a:pPr>
            <a:endParaRPr lang="en-US" sz="1800" dirty="0" smtClean="0"/>
          </a:p>
        </p:txBody>
      </p:sp>
    </p:spTree>
    <p:extLst>
      <p:ext uri="{BB962C8B-B14F-4D97-AF65-F5344CB8AC3E}">
        <p14:creationId xmlns:p14="http://schemas.microsoft.com/office/powerpoint/2010/main" val="2844528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First Simple Swing Program</a:t>
            </a:r>
            <a:endParaRPr lang="en-US" dirty="0"/>
          </a:p>
        </p:txBody>
      </p:sp>
      <p:sp>
        <p:nvSpPr>
          <p:cNvPr id="3" name="Content Placeholder 2"/>
          <p:cNvSpPr>
            <a:spLocks noGrp="1"/>
          </p:cNvSpPr>
          <p:nvPr>
            <p:ph idx="1"/>
          </p:nvPr>
        </p:nvSpPr>
        <p:spPr>
          <a:xfrm>
            <a:off x="838200" y="1585233"/>
            <a:ext cx="10515600" cy="4351338"/>
          </a:xfrm>
        </p:spPr>
        <p:txBody>
          <a:bodyPr>
            <a:noAutofit/>
          </a:bodyPr>
          <a:lstStyle/>
          <a:p>
            <a:pPr defTabSz="274320">
              <a:lnSpc>
                <a:spcPct val="100000"/>
              </a:lnSpc>
              <a:spcBef>
                <a:spcPts val="0"/>
              </a:spcBef>
            </a:pPr>
            <a:r>
              <a:rPr lang="en-US" sz="2000" dirty="0"/>
              <a:t>Swing programs differ from the console-based programs shown earlier in this book. </a:t>
            </a:r>
          </a:p>
          <a:p>
            <a:pPr defTabSz="274320">
              <a:lnSpc>
                <a:spcPct val="100000"/>
              </a:lnSpc>
              <a:spcBef>
                <a:spcPts val="0"/>
              </a:spcBef>
            </a:pPr>
            <a:endParaRPr lang="en-US" sz="2000" dirty="0"/>
          </a:p>
          <a:p>
            <a:pPr defTabSz="274320">
              <a:lnSpc>
                <a:spcPct val="100000"/>
              </a:lnSpc>
              <a:spcBef>
                <a:spcPts val="0"/>
              </a:spcBef>
            </a:pPr>
            <a:r>
              <a:rPr lang="en-US" sz="2000" dirty="0"/>
              <a:t>Swing programs use the Swing component set to handle user interaction, and also have special requirements that relate to threading. </a:t>
            </a:r>
          </a:p>
          <a:p>
            <a:pPr defTabSz="274320">
              <a:lnSpc>
                <a:spcPct val="100000"/>
              </a:lnSpc>
              <a:spcBef>
                <a:spcPts val="0"/>
              </a:spcBef>
            </a:pPr>
            <a:endParaRPr lang="en-US" sz="2000" dirty="0"/>
          </a:p>
          <a:p>
            <a:pPr defTabSz="274320">
              <a:lnSpc>
                <a:spcPct val="100000"/>
              </a:lnSpc>
              <a:spcBef>
                <a:spcPts val="0"/>
              </a:spcBef>
            </a:pPr>
            <a:r>
              <a:rPr lang="en-US" sz="2000" dirty="0"/>
              <a:t>There are two types of Java programs in which Swing is typically used. </a:t>
            </a:r>
          </a:p>
          <a:p>
            <a:pPr defTabSz="274320">
              <a:lnSpc>
                <a:spcPct val="100000"/>
              </a:lnSpc>
              <a:spcBef>
                <a:spcPts val="0"/>
              </a:spcBef>
            </a:pPr>
            <a:endParaRPr lang="en-US" sz="2000" dirty="0"/>
          </a:p>
          <a:p>
            <a:pPr defTabSz="274320">
              <a:lnSpc>
                <a:spcPct val="100000"/>
              </a:lnSpc>
              <a:spcBef>
                <a:spcPts val="0"/>
              </a:spcBef>
            </a:pPr>
            <a:r>
              <a:rPr lang="en-US" sz="2000" dirty="0"/>
              <a:t>The first is a desktop application. </a:t>
            </a:r>
          </a:p>
          <a:p>
            <a:pPr defTabSz="274320">
              <a:lnSpc>
                <a:spcPct val="100000"/>
              </a:lnSpc>
              <a:spcBef>
                <a:spcPts val="0"/>
              </a:spcBef>
            </a:pPr>
            <a:r>
              <a:rPr lang="en-US" sz="2000" dirty="0"/>
              <a:t>The second is the </a:t>
            </a:r>
            <a:r>
              <a:rPr lang="en-US" sz="2000" strike="sngStrike" dirty="0"/>
              <a:t>applet</a:t>
            </a:r>
            <a:r>
              <a:rPr lang="en-US" sz="2000" dirty="0"/>
              <a:t>. </a:t>
            </a:r>
          </a:p>
          <a:p>
            <a:pPr defTabSz="274320">
              <a:lnSpc>
                <a:spcPct val="100000"/>
              </a:lnSpc>
              <a:spcBef>
                <a:spcPts val="0"/>
              </a:spcBef>
            </a:pPr>
            <a:endParaRPr lang="en-US" sz="2000" dirty="0"/>
          </a:p>
          <a:p>
            <a:pPr defTabSz="274320">
              <a:lnSpc>
                <a:spcPct val="100000"/>
              </a:lnSpc>
              <a:spcBef>
                <a:spcPts val="0"/>
              </a:spcBef>
            </a:pPr>
            <a:r>
              <a:rPr lang="en-US" sz="2000" dirty="0"/>
              <a:t>This section shows how to create a Swing application. </a:t>
            </a:r>
          </a:p>
          <a:p>
            <a:pPr defTabSz="274320">
              <a:lnSpc>
                <a:spcPct val="100000"/>
              </a:lnSpc>
              <a:spcBef>
                <a:spcPts val="0"/>
              </a:spcBef>
            </a:pPr>
            <a:endParaRPr lang="en-US" sz="2000" dirty="0"/>
          </a:p>
          <a:p>
            <a:pPr marL="0" indent="0" defTabSz="274320">
              <a:lnSpc>
                <a:spcPct val="100000"/>
              </a:lnSpc>
              <a:spcBef>
                <a:spcPts val="0"/>
              </a:spcBef>
              <a:buNone/>
            </a:pPr>
            <a:r>
              <a:rPr lang="en-US" sz="2000" b="1" dirty="0"/>
              <a:t>Note</a:t>
            </a:r>
            <a:r>
              <a:rPr lang="en-US" sz="2000" dirty="0"/>
              <a:t>: We do not cover </a:t>
            </a:r>
            <a:r>
              <a:rPr lang="en-US" sz="2000" strike="sngStrike" dirty="0"/>
              <a:t>Swing Applet</a:t>
            </a:r>
            <a:r>
              <a:rPr lang="en-US" sz="2000" dirty="0"/>
              <a:t> creation as they are meant to run in browsers, which </a:t>
            </a:r>
            <a:r>
              <a:rPr lang="en-US" sz="2000" dirty="0" smtClean="0"/>
              <a:t>no </a:t>
            </a:r>
            <a:r>
              <a:rPr lang="en-US" sz="2000" dirty="0"/>
              <a:t>longer support these types of applications.</a:t>
            </a:r>
            <a:endParaRPr lang="en-US" sz="2000" dirty="0" smtClean="0"/>
          </a:p>
        </p:txBody>
      </p:sp>
    </p:spTree>
    <p:extLst>
      <p:ext uri="{BB962C8B-B14F-4D97-AF65-F5344CB8AC3E}">
        <p14:creationId xmlns:p14="http://schemas.microsoft.com/office/powerpoint/2010/main" val="805090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First Simple Swing Program</a:t>
            </a:r>
            <a:endParaRPr lang="en-US" dirty="0"/>
          </a:p>
        </p:txBody>
      </p:sp>
      <p:sp>
        <p:nvSpPr>
          <p:cNvPr id="3" name="Content Placeholder 2"/>
          <p:cNvSpPr>
            <a:spLocks noGrp="1"/>
          </p:cNvSpPr>
          <p:nvPr>
            <p:ph idx="1"/>
          </p:nvPr>
        </p:nvSpPr>
        <p:spPr>
          <a:xfrm>
            <a:off x="838200" y="1585233"/>
            <a:ext cx="10515600" cy="4351338"/>
          </a:xfrm>
        </p:spPr>
        <p:txBody>
          <a:bodyPr>
            <a:noAutofit/>
          </a:bodyPr>
          <a:lstStyle/>
          <a:p>
            <a:pPr defTabSz="274320">
              <a:lnSpc>
                <a:spcPct val="100000"/>
              </a:lnSpc>
              <a:spcBef>
                <a:spcPts val="0"/>
              </a:spcBef>
            </a:pPr>
            <a:r>
              <a:rPr lang="en-US" sz="2400" dirty="0" smtClean="0"/>
              <a:t>The </a:t>
            </a:r>
            <a:r>
              <a:rPr lang="en-US" sz="2400" dirty="0"/>
              <a:t>following </a:t>
            </a:r>
            <a:r>
              <a:rPr lang="en-US" sz="2400" dirty="0" smtClean="0"/>
              <a:t>short POC demonstrates the basic skeleton of a </a:t>
            </a:r>
            <a:r>
              <a:rPr lang="en-US" sz="2400" dirty="0"/>
              <a:t>Swing application. </a:t>
            </a:r>
          </a:p>
          <a:p>
            <a:pPr defTabSz="274320">
              <a:lnSpc>
                <a:spcPct val="100000"/>
              </a:lnSpc>
              <a:spcBef>
                <a:spcPts val="0"/>
              </a:spcBef>
            </a:pPr>
            <a:r>
              <a:rPr lang="en-US" sz="2400" dirty="0" smtClean="0"/>
              <a:t>It </a:t>
            </a:r>
            <a:r>
              <a:rPr lang="en-US" sz="2400" dirty="0"/>
              <a:t>demonstrates several key features of Swing. </a:t>
            </a:r>
          </a:p>
          <a:p>
            <a:pPr defTabSz="274320">
              <a:lnSpc>
                <a:spcPct val="100000"/>
              </a:lnSpc>
              <a:spcBef>
                <a:spcPts val="0"/>
              </a:spcBef>
            </a:pPr>
            <a:r>
              <a:rPr lang="en-US" sz="2400" dirty="0" smtClean="0"/>
              <a:t>Uses </a:t>
            </a:r>
            <a:r>
              <a:rPr lang="en-US" sz="2400" dirty="0"/>
              <a:t>two Swing components: </a:t>
            </a:r>
            <a:r>
              <a:rPr lang="en-US" sz="2400" b="1" dirty="0" err="1"/>
              <a:t>JFrame</a:t>
            </a:r>
            <a:r>
              <a:rPr lang="en-US" sz="2400" dirty="0"/>
              <a:t> and </a:t>
            </a:r>
            <a:r>
              <a:rPr lang="en-US" sz="2400" b="1" dirty="0" err="1"/>
              <a:t>JLabel</a:t>
            </a:r>
            <a:r>
              <a:rPr lang="en-US" sz="2400" dirty="0"/>
              <a:t>. </a:t>
            </a:r>
          </a:p>
          <a:p>
            <a:pPr lvl="1" defTabSz="274320">
              <a:lnSpc>
                <a:spcPct val="100000"/>
              </a:lnSpc>
              <a:spcBef>
                <a:spcPts val="0"/>
              </a:spcBef>
            </a:pPr>
            <a:r>
              <a:rPr lang="en-US" b="1" dirty="0" err="1"/>
              <a:t>JFrame</a:t>
            </a:r>
            <a:r>
              <a:rPr lang="en-US" dirty="0"/>
              <a:t> is the top-level container that is commonly used for Swing applications. </a:t>
            </a:r>
          </a:p>
          <a:p>
            <a:pPr lvl="1" defTabSz="274320">
              <a:lnSpc>
                <a:spcPct val="100000"/>
              </a:lnSpc>
              <a:spcBef>
                <a:spcPts val="0"/>
              </a:spcBef>
            </a:pPr>
            <a:r>
              <a:rPr lang="en-US" b="1" dirty="0" err="1"/>
              <a:t>JLabel</a:t>
            </a:r>
            <a:r>
              <a:rPr lang="en-US" dirty="0"/>
              <a:t> is </a:t>
            </a:r>
            <a:r>
              <a:rPr lang="en-US" dirty="0" smtClean="0"/>
              <a:t>a </a:t>
            </a:r>
            <a:r>
              <a:rPr lang="en-US" dirty="0"/>
              <a:t>Swing component that creates a </a:t>
            </a:r>
            <a:r>
              <a:rPr lang="en-US" dirty="0" smtClean="0"/>
              <a:t>label; a </a:t>
            </a:r>
            <a:r>
              <a:rPr lang="en-US" dirty="0"/>
              <a:t>component that displays information. </a:t>
            </a:r>
          </a:p>
          <a:p>
            <a:pPr defTabSz="274320">
              <a:lnSpc>
                <a:spcPct val="100000"/>
              </a:lnSpc>
              <a:spcBef>
                <a:spcPts val="0"/>
              </a:spcBef>
            </a:pPr>
            <a:r>
              <a:rPr lang="en-US" sz="2400" dirty="0"/>
              <a:t>The label is Swing’s simplest component because it is passive. </a:t>
            </a:r>
            <a:r>
              <a:rPr lang="en-US" sz="2400" dirty="0" smtClean="0"/>
              <a:t/>
            </a:r>
            <a:br>
              <a:rPr lang="en-US" sz="2400" dirty="0" smtClean="0"/>
            </a:br>
            <a:r>
              <a:rPr lang="en-US" sz="2400" dirty="0" smtClean="0"/>
              <a:t>This implies that a </a:t>
            </a:r>
            <a:r>
              <a:rPr lang="en-US" sz="2400" dirty="0"/>
              <a:t>label does not respond to user input. </a:t>
            </a:r>
            <a:r>
              <a:rPr lang="en-US" sz="2400" dirty="0" smtClean="0"/>
              <a:t>It only </a:t>
            </a:r>
            <a:r>
              <a:rPr lang="en-US" sz="2400" dirty="0"/>
              <a:t>displays output. </a:t>
            </a:r>
          </a:p>
          <a:p>
            <a:pPr defTabSz="274320">
              <a:lnSpc>
                <a:spcPct val="100000"/>
              </a:lnSpc>
              <a:spcBef>
                <a:spcPts val="0"/>
              </a:spcBef>
            </a:pPr>
            <a:r>
              <a:rPr lang="en-US" sz="2400" dirty="0"/>
              <a:t>The program uses a </a:t>
            </a:r>
            <a:r>
              <a:rPr lang="en-US" sz="2400" dirty="0" err="1"/>
              <a:t>JFrame</a:t>
            </a:r>
            <a:r>
              <a:rPr lang="en-US" sz="2400" dirty="0"/>
              <a:t> container to hold an instance of a </a:t>
            </a:r>
            <a:r>
              <a:rPr lang="en-US" sz="2400" dirty="0" err="1"/>
              <a:t>JLabel</a:t>
            </a:r>
            <a:r>
              <a:rPr lang="en-US" sz="2400" dirty="0"/>
              <a:t>. </a:t>
            </a:r>
          </a:p>
          <a:p>
            <a:pPr defTabSz="274320">
              <a:lnSpc>
                <a:spcPct val="100000"/>
              </a:lnSpc>
              <a:spcBef>
                <a:spcPts val="0"/>
              </a:spcBef>
            </a:pPr>
            <a:r>
              <a:rPr lang="en-US" sz="2400" dirty="0"/>
              <a:t>The label displays a short text message.</a:t>
            </a:r>
            <a:endParaRPr lang="en-US" sz="2400" dirty="0" smtClean="0"/>
          </a:p>
        </p:txBody>
      </p:sp>
      <p:sp>
        <p:nvSpPr>
          <p:cNvPr id="4" name="TextBox 3"/>
          <p:cNvSpPr txBox="1"/>
          <p:nvPr/>
        </p:nvSpPr>
        <p:spPr>
          <a:xfrm>
            <a:off x="6608849" y="6182779"/>
            <a:ext cx="5172698"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a:t>“</a:t>
            </a:r>
            <a:r>
              <a:rPr lang="en-US" sz="2400" b="1" dirty="0" err="1"/>
              <a:t>BasicSwingDemo</a:t>
            </a:r>
            <a:r>
              <a:rPr lang="en-US" sz="2400" b="1" dirty="0"/>
              <a:t>”</a:t>
            </a:r>
          </a:p>
        </p:txBody>
      </p:sp>
    </p:spTree>
    <p:extLst>
      <p:ext uri="{BB962C8B-B14F-4D97-AF65-F5344CB8AC3E}">
        <p14:creationId xmlns:p14="http://schemas.microsoft.com/office/powerpoint/2010/main" val="222166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4094" y="1804985"/>
            <a:ext cx="9422422" cy="4893647"/>
          </a:xfrm>
          <a:prstGeom prst="rect">
            <a:avLst/>
          </a:prstGeom>
          <a:noFill/>
        </p:spPr>
        <p:txBody>
          <a:bodyPr wrap="square" rtlCol="0">
            <a:spAutoFit/>
          </a:bodyPr>
          <a:lstStyle/>
          <a:p>
            <a:pPr defTabSz="274320"/>
            <a:r>
              <a:rPr lang="en-US" sz="1200" b="1" dirty="0" smtClean="0">
                <a:latin typeface="Courier New" panose="02070309020205020404" pitchFamily="49" charset="0"/>
                <a:cs typeface="Courier New" panose="02070309020205020404" pitchFamily="49" charset="0"/>
              </a:rPr>
              <a:t>import </a:t>
            </a:r>
            <a:r>
              <a:rPr lang="en-US" sz="1200" b="1" dirty="0" err="1">
                <a:latin typeface="Courier New" panose="02070309020205020404" pitchFamily="49" charset="0"/>
                <a:cs typeface="Courier New" panose="02070309020205020404" pitchFamily="49" charset="0"/>
              </a:rPr>
              <a:t>javax.swing.SwingUtilities</a:t>
            </a:r>
            <a:r>
              <a:rPr lang="en-US" sz="1200" b="1" dirty="0">
                <a:latin typeface="Courier New" panose="02070309020205020404" pitchFamily="49" charset="0"/>
                <a:cs typeface="Courier New" panose="02070309020205020404" pitchFamily="49" charset="0"/>
              </a:rPr>
              <a:t>;</a:t>
            </a:r>
          </a:p>
          <a:p>
            <a:pPr defTabSz="274320"/>
            <a:r>
              <a:rPr lang="en-US" sz="1200" b="1" dirty="0">
                <a:latin typeface="Courier New" panose="02070309020205020404" pitchFamily="49" charset="0"/>
                <a:cs typeface="Courier New" panose="02070309020205020404" pitchFamily="49" charset="0"/>
              </a:rPr>
              <a:t>import </a:t>
            </a:r>
            <a:r>
              <a:rPr lang="en-US" sz="1200" b="1" dirty="0" err="1">
                <a:latin typeface="Courier New" panose="02070309020205020404" pitchFamily="49" charset="0"/>
                <a:cs typeface="Courier New" panose="02070309020205020404" pitchFamily="49" charset="0"/>
              </a:rPr>
              <a:t>javax.swing</a:t>
            </a:r>
            <a:r>
              <a:rPr lang="en-US" sz="1200" b="1" dirty="0">
                <a:latin typeface="Courier New" panose="02070309020205020404" pitchFamily="49" charset="0"/>
                <a:cs typeface="Courier New" panose="02070309020205020404" pitchFamily="49" charset="0"/>
              </a:rPr>
              <a:t>.*;</a:t>
            </a:r>
          </a:p>
          <a:p>
            <a:pPr defTabSz="274320"/>
            <a:r>
              <a:rPr lang="en-US" sz="1200" b="1" dirty="0">
                <a:latin typeface="Courier New" panose="02070309020205020404" pitchFamily="49" charset="0"/>
                <a:cs typeface="Courier New" panose="02070309020205020404" pitchFamily="49" charset="0"/>
              </a:rPr>
              <a:t>public class Main {</a:t>
            </a:r>
          </a:p>
          <a:p>
            <a:pPr defTabSz="274320"/>
            <a:endParaRPr lang="en-US" sz="1200" b="1" dirty="0">
              <a:latin typeface="Courier New" panose="02070309020205020404" pitchFamily="49" charset="0"/>
              <a:cs typeface="Courier New" panose="02070309020205020404" pitchFamily="49" charset="0"/>
            </a:endParaRPr>
          </a:p>
          <a:p>
            <a:pPr defTabSz="274320"/>
            <a:r>
              <a:rPr lang="en-US" sz="1200" b="1" dirty="0" smtClean="0">
                <a:latin typeface="Courier New" panose="02070309020205020404" pitchFamily="49" charset="0"/>
                <a:cs typeface="Courier New" panose="02070309020205020404" pitchFamily="49" charset="0"/>
              </a:rPr>
              <a:t>	public </a:t>
            </a:r>
            <a:r>
              <a:rPr lang="en-US" sz="1200" b="1" dirty="0">
                <a:latin typeface="Courier New" panose="02070309020205020404" pitchFamily="49" charset="0"/>
                <a:cs typeface="Courier New" panose="02070309020205020404" pitchFamily="49" charset="0"/>
              </a:rPr>
              <a:t>static </a:t>
            </a:r>
            <a:r>
              <a:rPr lang="en-US" sz="1200" b="1" dirty="0" err="1">
                <a:latin typeface="Courier New" panose="02070309020205020404" pitchFamily="49" charset="0"/>
                <a:cs typeface="Courier New" panose="02070309020205020404" pitchFamily="49" charset="0"/>
              </a:rPr>
              <a:t>JFrame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setFrameStuff</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JFrame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frm</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width,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height,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onExit</a:t>
            </a:r>
            <a:r>
              <a:rPr lang="en-US" sz="1200" b="1" dirty="0">
                <a:latin typeface="Courier New" panose="02070309020205020404" pitchFamily="49" charset="0"/>
                <a:cs typeface="Courier New" panose="02070309020205020404" pitchFamily="49" charset="0"/>
              </a:rPr>
              <a:t>, String label) {</a:t>
            </a:r>
          </a:p>
          <a:p>
            <a:pPr defTabSz="274320"/>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frm.setSize</a:t>
            </a:r>
            <a:r>
              <a:rPr lang="en-US" sz="1200" b="1" dirty="0" smtClean="0">
                <a:latin typeface="Courier New" panose="02070309020205020404" pitchFamily="49" charset="0"/>
                <a:cs typeface="Courier New" panose="02070309020205020404" pitchFamily="49" charset="0"/>
              </a:rPr>
              <a:t>(width</a:t>
            </a:r>
            <a:r>
              <a:rPr lang="en-US" sz="1200" b="1" dirty="0">
                <a:latin typeface="Courier New" panose="02070309020205020404" pitchFamily="49" charset="0"/>
                <a:cs typeface="Courier New" panose="02070309020205020404" pitchFamily="49" charset="0"/>
              </a:rPr>
              <a:t>, height);</a:t>
            </a:r>
          </a:p>
          <a:p>
            <a:pPr defTabSz="274320"/>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frm.setDefaultCloseOperation</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onExit</a:t>
            </a:r>
            <a:r>
              <a:rPr lang="en-US" sz="1200" b="1" dirty="0">
                <a:latin typeface="Courier New" panose="02070309020205020404" pitchFamily="49" charset="0"/>
                <a:cs typeface="Courier New" panose="02070309020205020404" pitchFamily="49" charset="0"/>
              </a:rPr>
              <a:t>);</a:t>
            </a:r>
          </a:p>
          <a:p>
            <a:pPr defTabSz="274320"/>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JLabel</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lab = new </a:t>
            </a:r>
            <a:r>
              <a:rPr lang="en-US" sz="1200" b="1" dirty="0" err="1">
                <a:latin typeface="Courier New" panose="02070309020205020404" pitchFamily="49" charset="0"/>
                <a:cs typeface="Courier New" panose="02070309020205020404" pitchFamily="49" charset="0"/>
              </a:rPr>
              <a:t>JLabel</a:t>
            </a:r>
            <a:r>
              <a:rPr lang="en-US" sz="1200" b="1" dirty="0">
                <a:latin typeface="Courier New" panose="02070309020205020404" pitchFamily="49" charset="0"/>
                <a:cs typeface="Courier New" panose="02070309020205020404" pitchFamily="49" charset="0"/>
              </a:rPr>
              <a:t>(label</a:t>
            </a:r>
            <a:r>
              <a:rPr lang="en-US" sz="1200" b="1" dirty="0" smtClean="0">
                <a:latin typeface="Courier New" panose="02070309020205020404" pitchFamily="49" charset="0"/>
                <a:cs typeface="Courier New" panose="02070309020205020404" pitchFamily="49" charset="0"/>
              </a:rPr>
              <a:t>);</a:t>
            </a:r>
          </a:p>
          <a:p>
            <a:pPr defTabSz="274320"/>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frm.add</a:t>
            </a:r>
            <a:r>
              <a:rPr lang="en-US" sz="1200" b="1" dirty="0" smtClean="0">
                <a:latin typeface="Courier New" panose="02070309020205020404" pitchFamily="49" charset="0"/>
                <a:cs typeface="Courier New" panose="02070309020205020404" pitchFamily="49" charset="0"/>
              </a:rPr>
              <a:t>(lab);</a:t>
            </a:r>
          </a:p>
          <a:p>
            <a:pPr defTabSz="274320"/>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frm</a:t>
            </a:r>
            <a:r>
              <a:rPr lang="en-US" sz="1200" b="1" dirty="0">
                <a:latin typeface="Courier New" panose="02070309020205020404" pitchFamily="49" charset="0"/>
                <a:cs typeface="Courier New" panose="02070309020205020404" pitchFamily="49" charset="0"/>
              </a:rPr>
              <a:t>;</a:t>
            </a:r>
          </a:p>
          <a:p>
            <a:pPr defTabSz="274320"/>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pPr defTabSz="274320"/>
            <a:r>
              <a:rPr lang="en-US" sz="1200" b="1" dirty="0">
                <a:latin typeface="Courier New" panose="02070309020205020404" pitchFamily="49" charset="0"/>
                <a:cs typeface="Courier New" panose="02070309020205020404" pitchFamily="49" charset="0"/>
              </a:rPr>
              <a:t>	</a:t>
            </a:r>
          </a:p>
          <a:p>
            <a:pPr defTabSz="274320"/>
            <a:r>
              <a:rPr lang="en-US" sz="1200" b="1" dirty="0">
                <a:latin typeface="Courier New" panose="02070309020205020404" pitchFamily="49" charset="0"/>
                <a:cs typeface="Courier New" panose="02070309020205020404" pitchFamily="49" charset="0"/>
              </a:rPr>
              <a:t>	public static void main(String </a:t>
            </a:r>
            <a:r>
              <a:rPr lang="en-US" sz="1200" b="1" dirty="0" err="1">
                <a:latin typeface="Courier New" panose="02070309020205020404" pitchFamily="49" charset="0"/>
                <a:cs typeface="Courier New" panose="02070309020205020404" pitchFamily="49" charset="0"/>
              </a:rPr>
              <a:t>args</a:t>
            </a:r>
            <a:r>
              <a:rPr lang="en-US" sz="1200" b="1" dirty="0">
                <a:latin typeface="Courier New" panose="02070309020205020404" pitchFamily="49" charset="0"/>
                <a:cs typeface="Courier New" panose="02070309020205020404" pitchFamily="49" charset="0"/>
              </a:rPr>
              <a:t>[]) {</a:t>
            </a:r>
          </a:p>
          <a:p>
            <a:pPr defTabSz="274320"/>
            <a:r>
              <a:rPr lang="en-US" sz="1200" b="1" dirty="0">
                <a:latin typeface="Courier New" panose="02070309020205020404" pitchFamily="49" charset="0"/>
                <a:cs typeface="Courier New" panose="02070309020205020404" pitchFamily="49" charset="0"/>
              </a:rPr>
              <a:t>	</a:t>
            </a:r>
          </a:p>
          <a:p>
            <a:pPr defTabSz="274320"/>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SwingUtilities.invokeLater</a:t>
            </a:r>
            <a:r>
              <a:rPr lang="en-US" sz="1200" b="1" dirty="0">
                <a:latin typeface="Courier New" panose="02070309020205020404" pitchFamily="49" charset="0"/>
                <a:cs typeface="Courier New" panose="02070309020205020404" pitchFamily="49" charset="0"/>
              </a:rPr>
              <a:t>(new Runnable() {</a:t>
            </a:r>
          </a:p>
          <a:p>
            <a:pPr defTabSz="274320"/>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SwingDemo</a:t>
            </a:r>
            <a:r>
              <a:rPr lang="en-US" sz="1200" b="1" dirty="0">
                <a:latin typeface="Courier New" panose="02070309020205020404" pitchFamily="49" charset="0"/>
                <a:cs typeface="Courier New" panose="02070309020205020404" pitchFamily="49" charset="0"/>
              </a:rPr>
              <a:t> demo;</a:t>
            </a:r>
          </a:p>
          <a:p>
            <a:pPr defTabSz="274320"/>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JFrame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frm</a:t>
            </a:r>
            <a:r>
              <a:rPr lang="en-US" sz="1200" b="1" dirty="0">
                <a:latin typeface="Courier New" panose="02070309020205020404" pitchFamily="49" charset="0"/>
                <a:cs typeface="Courier New" panose="02070309020205020404" pitchFamily="49" charset="0"/>
              </a:rPr>
              <a:t>;</a:t>
            </a:r>
          </a:p>
          <a:p>
            <a:pPr defTabSz="274320"/>
            <a:r>
              <a:rPr lang="en-US" sz="1200" b="1" dirty="0">
                <a:latin typeface="Courier New" panose="02070309020205020404" pitchFamily="49" charset="0"/>
                <a:cs typeface="Courier New" panose="02070309020205020404" pitchFamily="49" charset="0"/>
              </a:rPr>
              <a:t>			public void run() {</a:t>
            </a:r>
          </a:p>
          <a:p>
            <a:pPr defTabSz="274320"/>
            <a:r>
              <a:rPr lang="en-US" sz="1200" b="1" dirty="0">
                <a:latin typeface="Courier New" panose="02070309020205020404" pitchFamily="49" charset="0"/>
                <a:cs typeface="Courier New" panose="02070309020205020404" pitchFamily="49" charset="0"/>
              </a:rPr>
              <a:t>				demo = new </a:t>
            </a:r>
            <a:r>
              <a:rPr lang="en-US" sz="1200" b="1" dirty="0" err="1">
                <a:latin typeface="Courier New" panose="02070309020205020404" pitchFamily="49" charset="0"/>
                <a:cs typeface="Courier New" panose="02070309020205020404" pitchFamily="49" charset="0"/>
              </a:rPr>
              <a:t>SwingDemo</a:t>
            </a:r>
            <a:r>
              <a:rPr lang="en-US" sz="1200" b="1" dirty="0">
                <a:latin typeface="Courier New" panose="02070309020205020404" pitchFamily="49" charset="0"/>
                <a:cs typeface="Courier New" panose="02070309020205020404" pitchFamily="49" charset="0"/>
              </a:rPr>
              <a:t>("Demo 1");</a:t>
            </a:r>
          </a:p>
          <a:p>
            <a:pPr defTabSz="274320"/>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frm</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demo.getFrame</a:t>
            </a:r>
            <a:r>
              <a:rPr lang="en-US" sz="1200" b="1" dirty="0">
                <a:latin typeface="Courier New" panose="02070309020205020404" pitchFamily="49" charset="0"/>
                <a:cs typeface="Courier New" panose="02070309020205020404" pitchFamily="49" charset="0"/>
              </a:rPr>
              <a:t>();</a:t>
            </a:r>
          </a:p>
          <a:p>
            <a:pPr defTabSz="274320"/>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frm</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setFrameStuff</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frm</a:t>
            </a:r>
            <a:r>
              <a:rPr lang="en-US" sz="1200" b="1" dirty="0">
                <a:latin typeface="Courier New" panose="02070309020205020404" pitchFamily="49" charset="0"/>
                <a:cs typeface="Courier New" panose="02070309020205020404" pitchFamily="49" charset="0"/>
              </a:rPr>
              <a:t>, 375, 100, </a:t>
            </a:r>
            <a:r>
              <a:rPr lang="en-US" sz="1200" b="1" dirty="0" err="1">
                <a:latin typeface="Courier New" panose="02070309020205020404" pitchFamily="49" charset="0"/>
                <a:cs typeface="Courier New" panose="02070309020205020404" pitchFamily="49" charset="0"/>
              </a:rPr>
              <a:t>JFrame.EXIT_ON_CLOSE</a:t>
            </a:r>
            <a:r>
              <a:rPr lang="en-US" sz="1200" b="1" dirty="0">
                <a:latin typeface="Courier New" panose="02070309020205020404" pitchFamily="49" charset="0"/>
                <a:cs typeface="Courier New" panose="02070309020205020404" pitchFamily="49" charset="0"/>
              </a:rPr>
              <a:t>, "My label");</a:t>
            </a:r>
          </a:p>
          <a:p>
            <a:pPr defTabSz="274320"/>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frm.setVisible</a:t>
            </a:r>
            <a:r>
              <a:rPr lang="en-US" sz="1200" b="1" dirty="0">
                <a:latin typeface="Courier New" panose="02070309020205020404" pitchFamily="49" charset="0"/>
                <a:cs typeface="Courier New" panose="02070309020205020404" pitchFamily="49" charset="0"/>
              </a:rPr>
              <a:t>(true);</a:t>
            </a:r>
          </a:p>
          <a:p>
            <a:pPr defTabSz="274320"/>
            <a:r>
              <a:rPr lang="en-US" sz="1200" b="1" dirty="0">
                <a:latin typeface="Courier New" panose="02070309020205020404" pitchFamily="49" charset="0"/>
                <a:cs typeface="Courier New" panose="02070309020205020404" pitchFamily="49" charset="0"/>
              </a:rPr>
              <a:t>			}</a:t>
            </a:r>
          </a:p>
          <a:p>
            <a:pPr defTabSz="274320"/>
            <a:r>
              <a:rPr lang="en-US" sz="1200" b="1" dirty="0">
                <a:latin typeface="Courier New" panose="02070309020205020404" pitchFamily="49" charset="0"/>
                <a:cs typeface="Courier New" panose="02070309020205020404" pitchFamily="49" charset="0"/>
              </a:rPr>
              <a:t>		});</a:t>
            </a:r>
          </a:p>
          <a:p>
            <a:pPr defTabSz="274320"/>
            <a:r>
              <a:rPr lang="en-US" sz="1200" b="1" dirty="0">
                <a:latin typeface="Courier New" panose="02070309020205020404" pitchFamily="49" charset="0"/>
                <a:cs typeface="Courier New" panose="02070309020205020404" pitchFamily="49" charset="0"/>
              </a:rPr>
              <a:t>	}</a:t>
            </a:r>
          </a:p>
          <a:p>
            <a:pPr defTabSz="274320"/>
            <a:r>
              <a:rPr lang="en-US" sz="1200" b="1"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smtClean="0"/>
              <a:t>Swing – First Simple Swing Program</a:t>
            </a:r>
            <a:endParaRPr lang="en-US" dirty="0"/>
          </a:p>
        </p:txBody>
      </p:sp>
      <p:sp>
        <p:nvSpPr>
          <p:cNvPr id="3" name="Content Placeholder 2"/>
          <p:cNvSpPr>
            <a:spLocks noGrp="1"/>
          </p:cNvSpPr>
          <p:nvPr>
            <p:ph idx="1"/>
          </p:nvPr>
        </p:nvSpPr>
        <p:spPr>
          <a:xfrm>
            <a:off x="8044962" y="2850872"/>
            <a:ext cx="4086509" cy="3894377"/>
          </a:xfrm>
          <a:solidFill>
            <a:schemeClr val="accent6">
              <a:alpha val="15000"/>
            </a:schemeClr>
          </a:solidFill>
          <a:ln>
            <a:solidFill>
              <a:schemeClr val="accent1">
                <a:shade val="50000"/>
              </a:schemeClr>
            </a:solidFill>
          </a:ln>
        </p:spPr>
        <p:txBody>
          <a:bodyPr>
            <a:noAutofit/>
          </a:bodyPr>
          <a:lstStyle/>
          <a:p>
            <a:pPr marL="182880" indent="-182880" defTabSz="91440">
              <a:lnSpc>
                <a:spcPct val="100000"/>
              </a:lnSpc>
              <a:spcBef>
                <a:spcPts val="0"/>
              </a:spcBef>
            </a:pPr>
            <a:r>
              <a:rPr lang="en-US" sz="1300" dirty="0" smtClean="0"/>
              <a:t>Create </a:t>
            </a:r>
            <a:r>
              <a:rPr lang="en-US" sz="1300" dirty="0"/>
              <a:t>the frame on the event dispatching thread</a:t>
            </a:r>
            <a:r>
              <a:rPr lang="en-US" sz="1300" dirty="0" smtClean="0"/>
              <a:t>.</a:t>
            </a:r>
          </a:p>
          <a:p>
            <a:pPr marL="182880" indent="-182880" defTabSz="91440">
              <a:lnSpc>
                <a:spcPct val="100000"/>
              </a:lnSpc>
              <a:spcBef>
                <a:spcPts val="0"/>
              </a:spcBef>
            </a:pPr>
            <a:r>
              <a:rPr lang="en-US" sz="1300" dirty="0" smtClean="0"/>
              <a:t>Swing </a:t>
            </a:r>
            <a:r>
              <a:rPr lang="en-US" sz="1300" dirty="0"/>
              <a:t>uses concurrency behind the scene</a:t>
            </a:r>
          </a:p>
          <a:p>
            <a:pPr marL="182880" indent="-182880" defTabSz="91440">
              <a:lnSpc>
                <a:spcPct val="100000"/>
              </a:lnSpc>
              <a:spcBef>
                <a:spcPts val="0"/>
              </a:spcBef>
            </a:pPr>
            <a:r>
              <a:rPr lang="en-US" sz="1300" dirty="0" smtClean="0"/>
              <a:t>Without </a:t>
            </a:r>
            <a:r>
              <a:rPr lang="en-US" sz="1300" dirty="0"/>
              <a:t>the ability to </a:t>
            </a:r>
            <a:r>
              <a:rPr lang="en-US" sz="1300" dirty="0" smtClean="0"/>
              <a:t>thread Swing </a:t>
            </a:r>
            <a:r>
              <a:rPr lang="en-US" sz="1300" dirty="0"/>
              <a:t>and Java could not create </a:t>
            </a:r>
            <a:r>
              <a:rPr lang="en-US" sz="1300" dirty="0" smtClean="0"/>
              <a:t>usable applications </a:t>
            </a:r>
            <a:r>
              <a:rPr lang="en-US" sz="1300" dirty="0"/>
              <a:t>which uses GUI </a:t>
            </a:r>
            <a:r>
              <a:rPr lang="en-US" sz="1300" dirty="0" smtClean="0"/>
              <a:t>resources.</a:t>
            </a:r>
          </a:p>
          <a:p>
            <a:pPr marL="182880" indent="-182880" defTabSz="91440">
              <a:lnSpc>
                <a:spcPct val="100000"/>
              </a:lnSpc>
              <a:spcBef>
                <a:spcPts val="0"/>
              </a:spcBef>
            </a:pPr>
            <a:r>
              <a:rPr lang="en-US" sz="1300" dirty="0" smtClean="0"/>
              <a:t>This </a:t>
            </a:r>
            <a:r>
              <a:rPr lang="en-US" sz="1300" dirty="0"/>
              <a:t>is a standard way of ensuring our app </a:t>
            </a:r>
            <a:r>
              <a:rPr lang="en-US" sz="1300" dirty="0" smtClean="0"/>
              <a:t>works.</a:t>
            </a:r>
          </a:p>
          <a:p>
            <a:pPr marL="182880" indent="-182880" defTabSz="91440">
              <a:lnSpc>
                <a:spcPct val="100000"/>
              </a:lnSpc>
              <a:spcBef>
                <a:spcPts val="0"/>
              </a:spcBef>
            </a:pPr>
            <a:r>
              <a:rPr lang="en-US" sz="1300" dirty="0" smtClean="0"/>
              <a:t>The “</a:t>
            </a:r>
            <a:r>
              <a:rPr lang="en-US" sz="1300" dirty="0" err="1" smtClean="0"/>
              <a:t>invokeLater</a:t>
            </a:r>
            <a:r>
              <a:rPr lang="en-US" sz="1300" dirty="0" smtClean="0"/>
              <a:t>” method will ensure the thread </a:t>
            </a:r>
            <a:r>
              <a:rPr lang="en-US" sz="1300" dirty="0"/>
              <a:t>is </a:t>
            </a:r>
            <a:r>
              <a:rPr lang="en-US" sz="1300" dirty="0" smtClean="0"/>
              <a:t>scheduled at </a:t>
            </a:r>
            <a:r>
              <a:rPr lang="en-US" sz="1300" dirty="0"/>
              <a:t>some point in </a:t>
            </a:r>
            <a:r>
              <a:rPr lang="en-US" sz="1300" dirty="0" smtClean="0"/>
              <a:t>Java’s scheduler.</a:t>
            </a:r>
            <a:endParaRPr lang="en-US" sz="1300" dirty="0"/>
          </a:p>
          <a:p>
            <a:pPr marL="182880" indent="-182880" defTabSz="91440">
              <a:lnSpc>
                <a:spcPct val="100000"/>
              </a:lnSpc>
              <a:spcBef>
                <a:spcPts val="0"/>
              </a:spcBef>
            </a:pPr>
            <a:r>
              <a:rPr lang="en-US" sz="1300" dirty="0"/>
              <a:t>The class Main and its public static void main are also threads but a public static void main is a implicit call the GUI is meant to work concurrently with other thread(s</a:t>
            </a:r>
            <a:r>
              <a:rPr lang="en-US" sz="1300" dirty="0" smtClean="0"/>
              <a:t>).</a:t>
            </a:r>
          </a:p>
          <a:p>
            <a:pPr marL="182880" indent="-182880" defTabSz="91440">
              <a:lnSpc>
                <a:spcPct val="100000"/>
              </a:lnSpc>
              <a:spcBef>
                <a:spcPts val="0"/>
              </a:spcBef>
            </a:pPr>
            <a:r>
              <a:rPr lang="en-US" sz="1300" dirty="0" smtClean="0"/>
              <a:t>The “</a:t>
            </a:r>
            <a:r>
              <a:rPr lang="en-US" sz="1300" dirty="0" err="1" smtClean="0"/>
              <a:t>invokeLater</a:t>
            </a:r>
            <a:r>
              <a:rPr lang="en-US" sz="1300" dirty="0" smtClean="0"/>
              <a:t>” method ensure this </a:t>
            </a:r>
            <a:r>
              <a:rPr lang="en-US" sz="1300" dirty="0"/>
              <a:t>thread </a:t>
            </a:r>
            <a:r>
              <a:rPr lang="en-US" sz="1300" dirty="0" smtClean="0"/>
              <a:t>is managed in a way that behind </a:t>
            </a:r>
            <a:r>
              <a:rPr lang="en-US" sz="1300" dirty="0"/>
              <a:t>the scene the Java developer is not </a:t>
            </a:r>
            <a:r>
              <a:rPr lang="en-US" sz="1300" dirty="0" smtClean="0"/>
              <a:t>burdened </a:t>
            </a:r>
            <a:r>
              <a:rPr lang="en-US" sz="1300" dirty="0"/>
              <a:t>with dealing in GUI related operations at the OS </a:t>
            </a:r>
            <a:r>
              <a:rPr lang="en-US" sz="1300" dirty="0" smtClean="0"/>
              <a:t>level as </a:t>
            </a:r>
            <a:r>
              <a:rPr lang="en-US" sz="1300" dirty="0"/>
              <a:t>opposed to using a command prompt output </a:t>
            </a:r>
            <a:r>
              <a:rPr lang="en-US" sz="1300" dirty="0" smtClean="0"/>
              <a:t>which is </a:t>
            </a:r>
            <a:r>
              <a:rPr lang="en-US" sz="1300" dirty="0"/>
              <a:t>sequential in </a:t>
            </a:r>
            <a:r>
              <a:rPr lang="en-US" sz="1300" dirty="0" smtClean="0"/>
              <a:t>nature.</a:t>
            </a:r>
            <a:endParaRPr lang="en-US" sz="1300" dirty="0"/>
          </a:p>
          <a:p>
            <a:pPr marL="182880" indent="-182880" defTabSz="91440">
              <a:lnSpc>
                <a:spcPct val="100000"/>
              </a:lnSpc>
              <a:spcBef>
                <a:spcPts val="0"/>
              </a:spcBef>
            </a:pPr>
            <a:r>
              <a:rPr lang="en-US" sz="1300" dirty="0" smtClean="0"/>
              <a:t>GUIs </a:t>
            </a:r>
            <a:r>
              <a:rPr lang="en-US" sz="1300" dirty="0"/>
              <a:t>are meant to respond to events and as such asynchronous.</a:t>
            </a:r>
            <a:endParaRPr lang="en-US" sz="1300" dirty="0" smtClean="0"/>
          </a:p>
        </p:txBody>
      </p:sp>
      <p:sp>
        <p:nvSpPr>
          <p:cNvPr id="8" name="TextBox 7"/>
          <p:cNvSpPr txBox="1"/>
          <p:nvPr/>
        </p:nvSpPr>
        <p:spPr>
          <a:xfrm>
            <a:off x="504092" y="1503405"/>
            <a:ext cx="1130181" cy="369332"/>
          </a:xfrm>
          <a:prstGeom prst="rect">
            <a:avLst/>
          </a:prstGeom>
          <a:noFill/>
        </p:spPr>
        <p:txBody>
          <a:bodyPr wrap="none" rtlCol="0">
            <a:spAutoFit/>
          </a:bodyPr>
          <a:lstStyle/>
          <a:p>
            <a:r>
              <a:rPr lang="en-US" b="1" dirty="0" smtClean="0"/>
              <a:t>Main.java</a:t>
            </a:r>
            <a:endParaRPr lang="en-US" b="1" dirty="0"/>
          </a:p>
        </p:txBody>
      </p:sp>
      <p:grpSp>
        <p:nvGrpSpPr>
          <p:cNvPr id="17" name="Group 16"/>
          <p:cNvGrpSpPr/>
          <p:nvPr/>
        </p:nvGrpSpPr>
        <p:grpSpPr>
          <a:xfrm>
            <a:off x="9078503" y="35168"/>
            <a:ext cx="3404661" cy="2492990"/>
            <a:chOff x="7436255" y="2672474"/>
            <a:chExt cx="3404661" cy="2492990"/>
          </a:xfrm>
        </p:grpSpPr>
        <p:sp>
          <p:nvSpPr>
            <p:cNvPr id="9" name="Rectangle 8"/>
            <p:cNvSpPr/>
            <p:nvPr/>
          </p:nvSpPr>
          <p:spPr>
            <a:xfrm>
              <a:off x="7436255" y="2672474"/>
              <a:ext cx="3052968" cy="2417885"/>
            </a:xfrm>
            <a:prstGeom prst="rect">
              <a:avLst/>
            </a:prstGeom>
            <a:solidFill>
              <a:schemeClr val="accent1">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463618" y="2672474"/>
              <a:ext cx="1774075" cy="369332"/>
            </a:xfrm>
            <a:prstGeom prst="rect">
              <a:avLst/>
            </a:prstGeom>
            <a:noFill/>
          </p:spPr>
          <p:txBody>
            <a:bodyPr wrap="none" rtlCol="0">
              <a:spAutoFit/>
            </a:bodyPr>
            <a:lstStyle/>
            <a:p>
              <a:r>
                <a:rPr lang="en-US" b="1" dirty="0" smtClean="0"/>
                <a:t>SwingDemo.java</a:t>
              </a:r>
              <a:endParaRPr lang="en-US" b="1" dirty="0"/>
            </a:p>
          </p:txBody>
        </p:sp>
        <p:sp>
          <p:nvSpPr>
            <p:cNvPr id="5" name="TextBox 4"/>
            <p:cNvSpPr txBox="1"/>
            <p:nvPr/>
          </p:nvSpPr>
          <p:spPr>
            <a:xfrm>
              <a:off x="7466495" y="3041806"/>
              <a:ext cx="3374421" cy="2123658"/>
            </a:xfrm>
            <a:prstGeom prst="rect">
              <a:avLst/>
            </a:prstGeom>
            <a:noFill/>
          </p:spPr>
          <p:txBody>
            <a:bodyPr wrap="square" rtlCol="0">
              <a:spAutoFit/>
            </a:bodyPr>
            <a:lstStyle/>
            <a:p>
              <a:pPr defTabSz="274320"/>
              <a:r>
                <a:rPr lang="en-US" sz="1200" b="1" dirty="0" smtClean="0">
                  <a:latin typeface="Courier New" panose="02070309020205020404" pitchFamily="49" charset="0"/>
                  <a:cs typeface="Courier New" panose="02070309020205020404" pitchFamily="49" charset="0"/>
                </a:rPr>
                <a:t>import </a:t>
              </a:r>
              <a:r>
                <a:rPr lang="en-US" sz="1200" b="1" dirty="0" err="1">
                  <a:latin typeface="Courier New" panose="02070309020205020404" pitchFamily="49" charset="0"/>
                  <a:cs typeface="Courier New" panose="02070309020205020404" pitchFamily="49" charset="0"/>
                </a:rPr>
                <a:t>javax.swing</a:t>
              </a:r>
              <a:r>
                <a:rPr lang="en-US" sz="1200" b="1" dirty="0">
                  <a:latin typeface="Courier New" panose="02070309020205020404" pitchFamily="49" charset="0"/>
                  <a:cs typeface="Courier New" panose="02070309020205020404" pitchFamily="49" charset="0"/>
                </a:rPr>
                <a:t>.*;</a:t>
              </a:r>
            </a:p>
            <a:p>
              <a:pPr defTabSz="274320"/>
              <a:endParaRPr lang="en-US" sz="1200" b="1" dirty="0">
                <a:latin typeface="Courier New" panose="02070309020205020404" pitchFamily="49" charset="0"/>
                <a:cs typeface="Courier New" panose="02070309020205020404" pitchFamily="49" charset="0"/>
              </a:endParaRPr>
            </a:p>
            <a:p>
              <a:pPr defTabSz="274320"/>
              <a:r>
                <a:rPr lang="en-US" sz="1200" b="1"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SwingDemo</a:t>
              </a:r>
              <a:r>
                <a:rPr lang="en-US" sz="1200" b="1" dirty="0">
                  <a:latin typeface="Courier New" panose="02070309020205020404" pitchFamily="49" charset="0"/>
                  <a:cs typeface="Courier New" panose="02070309020205020404" pitchFamily="49" charset="0"/>
                </a:rPr>
                <a:t> {</a:t>
              </a:r>
            </a:p>
            <a:p>
              <a:pPr defTabSz="274320"/>
              <a:r>
                <a:rPr lang="en-US" sz="1200" b="1" dirty="0">
                  <a:latin typeface="Courier New" panose="02070309020205020404" pitchFamily="49" charset="0"/>
                  <a:cs typeface="Courier New" panose="02070309020205020404" pitchFamily="49" charset="0"/>
                </a:rPr>
                <a:t>	private </a:t>
              </a:r>
              <a:r>
                <a:rPr lang="en-US" sz="1200" b="1" dirty="0" err="1">
                  <a:latin typeface="Courier New" panose="02070309020205020404" pitchFamily="49" charset="0"/>
                  <a:cs typeface="Courier New" panose="02070309020205020404" pitchFamily="49" charset="0"/>
                </a:rPr>
                <a:t>JFrame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jfrm</a:t>
              </a:r>
              <a:r>
                <a:rPr lang="en-US" sz="1200" b="1" dirty="0">
                  <a:latin typeface="Courier New" panose="02070309020205020404" pitchFamily="49" charset="0"/>
                  <a:cs typeface="Courier New" panose="02070309020205020404" pitchFamily="49" charset="0"/>
                </a:rPr>
                <a:t>;</a:t>
              </a:r>
            </a:p>
            <a:p>
              <a:pPr defTabSz="274320"/>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SwingDemo</a:t>
              </a:r>
              <a:r>
                <a:rPr lang="en-US" sz="1200" b="1" dirty="0">
                  <a:latin typeface="Courier New" panose="02070309020205020404" pitchFamily="49" charset="0"/>
                  <a:cs typeface="Courier New" panose="02070309020205020404" pitchFamily="49" charset="0"/>
                </a:rPr>
                <a:t>(String title) {</a:t>
              </a:r>
            </a:p>
            <a:p>
              <a:pPr defTabSz="274320"/>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jfrm</a:t>
              </a:r>
              <a:r>
                <a:rPr lang="en-US" sz="1200" b="1" dirty="0">
                  <a:latin typeface="Courier New" panose="02070309020205020404" pitchFamily="49" charset="0"/>
                  <a:cs typeface="Courier New" panose="02070309020205020404" pitchFamily="49" charset="0"/>
                </a:rPr>
                <a:t> = new </a:t>
              </a:r>
              <a:r>
                <a:rPr lang="en-US" sz="1200" b="1" dirty="0" err="1">
                  <a:latin typeface="Courier New" panose="02070309020205020404" pitchFamily="49" charset="0"/>
                  <a:cs typeface="Courier New" panose="02070309020205020404" pitchFamily="49" charset="0"/>
                </a:rPr>
                <a:t>JFrame</a:t>
              </a:r>
              <a:r>
                <a:rPr lang="en-US" sz="1200" b="1" dirty="0">
                  <a:latin typeface="Courier New" panose="02070309020205020404" pitchFamily="49" charset="0"/>
                  <a:cs typeface="Courier New" panose="02070309020205020404" pitchFamily="49" charset="0"/>
                </a:rPr>
                <a:t>(title);</a:t>
              </a:r>
            </a:p>
            <a:p>
              <a:pPr defTabSz="274320"/>
              <a:r>
                <a:rPr lang="en-US" sz="1200" b="1" dirty="0">
                  <a:latin typeface="Courier New" panose="02070309020205020404" pitchFamily="49" charset="0"/>
                  <a:cs typeface="Courier New" panose="02070309020205020404" pitchFamily="49" charset="0"/>
                </a:rPr>
                <a:t>	}</a:t>
              </a:r>
            </a:p>
            <a:p>
              <a:pPr defTabSz="274320"/>
              <a:r>
                <a:rPr lang="en-US" sz="1200" b="1" dirty="0">
                  <a:latin typeface="Courier New" panose="02070309020205020404" pitchFamily="49" charset="0"/>
                  <a:cs typeface="Courier New" panose="02070309020205020404" pitchFamily="49" charset="0"/>
                </a:rPr>
                <a:t>	public </a:t>
              </a:r>
              <a:r>
                <a:rPr lang="en-US" sz="1200" b="1" dirty="0" err="1">
                  <a:latin typeface="Courier New" panose="02070309020205020404" pitchFamily="49" charset="0"/>
                  <a:cs typeface="Courier New" panose="02070309020205020404" pitchFamily="49" charset="0"/>
                </a:rPr>
                <a:t>JFrame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getFrame</a:t>
              </a:r>
              <a:r>
                <a:rPr lang="en-US" sz="1200" b="1" dirty="0">
                  <a:latin typeface="Courier New" panose="02070309020205020404" pitchFamily="49" charset="0"/>
                  <a:cs typeface="Courier New" panose="02070309020205020404" pitchFamily="49" charset="0"/>
                </a:rPr>
                <a:t>() {</a:t>
              </a:r>
            </a:p>
            <a:p>
              <a:pPr defTabSz="274320"/>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jfrm</a:t>
              </a:r>
              <a:r>
                <a:rPr lang="en-US" sz="1200" b="1" dirty="0">
                  <a:latin typeface="Courier New" panose="02070309020205020404" pitchFamily="49" charset="0"/>
                  <a:cs typeface="Courier New" panose="02070309020205020404" pitchFamily="49" charset="0"/>
                </a:rPr>
                <a:t>;</a:t>
              </a:r>
            </a:p>
            <a:p>
              <a:pPr defTabSz="274320"/>
              <a:r>
                <a:rPr lang="en-US" sz="1200" b="1" dirty="0">
                  <a:latin typeface="Courier New" panose="02070309020205020404" pitchFamily="49" charset="0"/>
                  <a:cs typeface="Courier New" panose="02070309020205020404" pitchFamily="49" charset="0"/>
                </a:rPr>
                <a:t>	}</a:t>
              </a:r>
            </a:p>
            <a:p>
              <a:pPr defTabSz="274320"/>
              <a:r>
                <a:rPr lang="en-US" sz="1200" b="1" dirty="0">
                  <a:latin typeface="Courier New" panose="02070309020205020404" pitchFamily="49" charset="0"/>
                  <a:cs typeface="Courier New" panose="02070309020205020404" pitchFamily="49" charset="0"/>
                </a:rPr>
                <a:t>}</a:t>
              </a:r>
            </a:p>
          </p:txBody>
        </p:sp>
      </p:grpSp>
      <p:sp>
        <p:nvSpPr>
          <p:cNvPr id="20" name="Rectangle 19"/>
          <p:cNvSpPr/>
          <p:nvPr/>
        </p:nvSpPr>
        <p:spPr>
          <a:xfrm>
            <a:off x="1069182" y="4360982"/>
            <a:ext cx="2482912" cy="246184"/>
          </a:xfrm>
          <a:prstGeom prst="rect">
            <a:avLst/>
          </a:prstGeom>
          <a:solidFill>
            <a:schemeClr val="accent6">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634273" y="5134705"/>
            <a:ext cx="2990482" cy="351692"/>
          </a:xfrm>
          <a:prstGeom prst="rect">
            <a:avLst/>
          </a:prstGeom>
          <a:solidFill>
            <a:schemeClr val="accent1">
              <a:alpha val="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859993" y="6283584"/>
            <a:ext cx="5172698"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a:t>“</a:t>
            </a:r>
            <a:r>
              <a:rPr lang="en-US" sz="2400" b="1" dirty="0" err="1"/>
              <a:t>BasicSwingDemo</a:t>
            </a:r>
            <a:r>
              <a:rPr lang="en-US" sz="2400" b="1" dirty="0"/>
              <a:t>”</a:t>
            </a:r>
          </a:p>
        </p:txBody>
      </p:sp>
    </p:spTree>
    <p:extLst>
      <p:ext uri="{BB962C8B-B14F-4D97-AF65-F5344CB8AC3E}">
        <p14:creationId xmlns:p14="http://schemas.microsoft.com/office/powerpoint/2010/main" val="3989201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345338" cy="1325563"/>
          </a:xfrm>
        </p:spPr>
        <p:txBody>
          <a:bodyPr>
            <a:normAutofit/>
          </a:bodyPr>
          <a:lstStyle/>
          <a:p>
            <a:r>
              <a:rPr lang="en-US" dirty="0" smtClean="0"/>
              <a:t>Swing – </a:t>
            </a:r>
            <a:r>
              <a:rPr lang="en-US" dirty="0"/>
              <a:t>Event Dispatching </a:t>
            </a:r>
            <a:r>
              <a:rPr lang="en-US" dirty="0" smtClean="0"/>
              <a:t>Thread</a:t>
            </a:r>
            <a:endParaRPr lang="en-US" dirty="0"/>
          </a:p>
        </p:txBody>
      </p:sp>
      <p:sp>
        <p:nvSpPr>
          <p:cNvPr id="3" name="Content Placeholder 2"/>
          <p:cNvSpPr>
            <a:spLocks noGrp="1"/>
          </p:cNvSpPr>
          <p:nvPr>
            <p:ph idx="1"/>
          </p:nvPr>
        </p:nvSpPr>
        <p:spPr>
          <a:xfrm>
            <a:off x="838199" y="1457864"/>
            <a:ext cx="10893725" cy="4848045"/>
          </a:xfrm>
        </p:spPr>
        <p:txBody>
          <a:bodyPr>
            <a:noAutofit/>
          </a:bodyPr>
          <a:lstStyle/>
          <a:p>
            <a:pPr marL="0" indent="0" defTabSz="274320">
              <a:lnSpc>
                <a:spcPct val="100000"/>
              </a:lnSpc>
              <a:spcBef>
                <a:spcPts val="0"/>
              </a:spcBef>
              <a:buNone/>
            </a:pPr>
            <a:r>
              <a:rPr lang="en-US" sz="1800" b="1" dirty="0" smtClean="0"/>
              <a:t>Event Dispatching Thread for Swing</a:t>
            </a:r>
            <a:endParaRPr lang="en-US" sz="1800" b="1" dirty="0"/>
          </a:p>
          <a:p>
            <a:pPr marL="0" indent="0" defTabSz="274320">
              <a:lnSpc>
                <a:spcPct val="100000"/>
              </a:lnSpc>
              <a:spcBef>
                <a:spcPts val="0"/>
              </a:spcBef>
              <a:buNone/>
            </a:pPr>
            <a:endParaRPr lang="en-US" sz="1600" dirty="0" smtClean="0"/>
          </a:p>
          <a:p>
            <a:pPr marL="0" indent="0" defTabSz="274320">
              <a:lnSpc>
                <a:spcPct val="100000"/>
              </a:lnSpc>
              <a:spcBef>
                <a:spcPts val="0"/>
              </a:spcBef>
              <a:buNone/>
            </a:pPr>
            <a:r>
              <a:rPr lang="en-US" sz="1600" dirty="0" smtClean="0"/>
              <a:t>The demo creates a </a:t>
            </a:r>
            <a:r>
              <a:rPr lang="en-US" sz="1600" dirty="0" err="1"/>
              <a:t>SwingDemo</a:t>
            </a:r>
            <a:r>
              <a:rPr lang="en-US" sz="1600" dirty="0"/>
              <a:t> object </a:t>
            </a:r>
            <a:r>
              <a:rPr lang="en-US" sz="1600" dirty="0" smtClean="0"/>
              <a:t>on </a:t>
            </a:r>
            <a:r>
              <a:rPr lang="en-US" sz="1600" dirty="0"/>
              <a:t>the </a:t>
            </a:r>
            <a:r>
              <a:rPr lang="en-US" sz="1600" b="1" dirty="0"/>
              <a:t>event-dispatching </a:t>
            </a:r>
            <a:r>
              <a:rPr lang="en-US" sz="1600" b="1" dirty="0" smtClean="0"/>
              <a:t>thread </a:t>
            </a:r>
            <a:r>
              <a:rPr lang="en-US" sz="1600" dirty="0"/>
              <a:t>rather than on the main thread of the application. </a:t>
            </a:r>
            <a:endParaRPr lang="en-US" sz="1600" dirty="0" smtClean="0"/>
          </a:p>
          <a:p>
            <a:pPr marL="0" indent="0" defTabSz="274320">
              <a:lnSpc>
                <a:spcPct val="100000"/>
              </a:lnSpc>
              <a:spcBef>
                <a:spcPts val="0"/>
              </a:spcBef>
              <a:buNone/>
            </a:pPr>
            <a:endParaRPr lang="en-US" sz="1600" dirty="0"/>
          </a:p>
          <a:p>
            <a:pPr marL="0" indent="0" defTabSz="274320">
              <a:lnSpc>
                <a:spcPct val="100000"/>
              </a:lnSpc>
              <a:spcBef>
                <a:spcPts val="0"/>
              </a:spcBef>
              <a:buNone/>
            </a:pPr>
            <a:r>
              <a:rPr lang="en-US" sz="1800" b="1" dirty="0" smtClean="0"/>
              <a:t>The Rationale</a:t>
            </a:r>
            <a:r>
              <a:rPr lang="en-US" sz="1600" b="1" dirty="0" smtClean="0"/>
              <a:t/>
            </a:r>
            <a:br>
              <a:rPr lang="en-US" sz="1600" b="1" dirty="0" smtClean="0"/>
            </a:br>
            <a:endParaRPr lang="en-US" sz="1600" b="1" dirty="0" smtClean="0"/>
          </a:p>
          <a:p>
            <a:pPr defTabSz="274320">
              <a:lnSpc>
                <a:spcPct val="100000"/>
              </a:lnSpc>
              <a:spcBef>
                <a:spcPts val="0"/>
              </a:spcBef>
              <a:spcAft>
                <a:spcPts val="200"/>
              </a:spcAft>
            </a:pPr>
            <a:r>
              <a:rPr lang="en-US" sz="1600" dirty="0" smtClean="0"/>
              <a:t>Swing </a:t>
            </a:r>
            <a:r>
              <a:rPr lang="en-US" sz="1600" dirty="0"/>
              <a:t>programs are event-driven. </a:t>
            </a:r>
            <a:r>
              <a:rPr lang="en-US" sz="1600" dirty="0" smtClean="0"/>
              <a:t>When </a:t>
            </a:r>
            <a:r>
              <a:rPr lang="en-US" sz="1600" dirty="0"/>
              <a:t>a user interacts with a component, an event is generated</a:t>
            </a:r>
            <a:r>
              <a:rPr lang="en-US" sz="1600" dirty="0" smtClean="0"/>
              <a:t>.</a:t>
            </a:r>
            <a:endParaRPr lang="en-US" sz="1600" dirty="0"/>
          </a:p>
          <a:p>
            <a:pPr defTabSz="274320">
              <a:lnSpc>
                <a:spcPct val="100000"/>
              </a:lnSpc>
              <a:spcBef>
                <a:spcPts val="0"/>
              </a:spcBef>
              <a:spcAft>
                <a:spcPts val="200"/>
              </a:spcAft>
            </a:pPr>
            <a:r>
              <a:rPr lang="en-US" sz="1600" dirty="0"/>
              <a:t>An event is passed to the application by calling an event handler defined by the application</a:t>
            </a:r>
            <a:r>
              <a:rPr lang="en-US" sz="1600" dirty="0" smtClean="0"/>
              <a:t>.</a:t>
            </a:r>
            <a:endParaRPr lang="en-US" sz="1600" dirty="0"/>
          </a:p>
          <a:p>
            <a:pPr defTabSz="274320">
              <a:lnSpc>
                <a:spcPct val="100000"/>
              </a:lnSpc>
              <a:spcBef>
                <a:spcPts val="0"/>
              </a:spcBef>
              <a:spcAft>
                <a:spcPts val="200"/>
              </a:spcAft>
            </a:pPr>
            <a:r>
              <a:rPr lang="en-US" sz="1600" dirty="0" smtClean="0"/>
              <a:t>The </a:t>
            </a:r>
            <a:r>
              <a:rPr lang="en-US" sz="1600" dirty="0"/>
              <a:t>handler is executed on the event-dispatching thread provided by Swing and not on the main thread of the application. </a:t>
            </a:r>
          </a:p>
          <a:p>
            <a:pPr defTabSz="274320">
              <a:lnSpc>
                <a:spcPct val="100000"/>
              </a:lnSpc>
              <a:spcBef>
                <a:spcPts val="0"/>
              </a:spcBef>
              <a:spcAft>
                <a:spcPts val="200"/>
              </a:spcAft>
            </a:pPr>
            <a:r>
              <a:rPr lang="en-US" sz="1600" dirty="0" smtClean="0"/>
              <a:t>Event </a:t>
            </a:r>
            <a:r>
              <a:rPr lang="en-US" sz="1600" dirty="0"/>
              <a:t>handlers are defined by your program, </a:t>
            </a:r>
            <a:r>
              <a:rPr lang="en-US" sz="1600" dirty="0" smtClean="0"/>
              <a:t>but they </a:t>
            </a:r>
            <a:r>
              <a:rPr lang="en-US" sz="1600" dirty="0"/>
              <a:t>are called on a thread that was not created by your program. </a:t>
            </a:r>
          </a:p>
          <a:p>
            <a:pPr defTabSz="274320">
              <a:lnSpc>
                <a:spcPct val="100000"/>
              </a:lnSpc>
              <a:spcBef>
                <a:spcPts val="0"/>
              </a:spcBef>
              <a:spcAft>
                <a:spcPts val="200"/>
              </a:spcAft>
            </a:pPr>
            <a:r>
              <a:rPr lang="en-US" sz="1600" dirty="0"/>
              <a:t>To avoid problems (such as two different threads trying to update the same component at the same time), all Swing GUI components must be created and updated from the event-dispatching thread, not the main thread of the application. </a:t>
            </a:r>
          </a:p>
          <a:p>
            <a:pPr defTabSz="274320">
              <a:lnSpc>
                <a:spcPct val="100000"/>
              </a:lnSpc>
              <a:spcBef>
                <a:spcPts val="0"/>
              </a:spcBef>
              <a:spcAft>
                <a:spcPts val="200"/>
              </a:spcAft>
            </a:pPr>
            <a:r>
              <a:rPr lang="en-US" sz="1600" dirty="0" smtClean="0"/>
              <a:t>Main</a:t>
            </a:r>
            <a:r>
              <a:rPr lang="en-US" sz="1600" dirty="0"/>
              <a:t>( ) is executed on the main thread. </a:t>
            </a:r>
            <a:r>
              <a:rPr lang="en-US" sz="1600" dirty="0" smtClean="0"/>
              <a:t>It </a:t>
            </a:r>
            <a:r>
              <a:rPr lang="en-US" sz="1600" b="1" dirty="0"/>
              <a:t>cannot directly instantiate</a:t>
            </a:r>
            <a:r>
              <a:rPr lang="en-US" sz="1600" dirty="0"/>
              <a:t> a </a:t>
            </a:r>
            <a:r>
              <a:rPr lang="en-US" sz="1600" dirty="0" err="1"/>
              <a:t>SwingDemo</a:t>
            </a:r>
            <a:r>
              <a:rPr lang="en-US" sz="1600" dirty="0"/>
              <a:t> object. </a:t>
            </a:r>
          </a:p>
          <a:p>
            <a:pPr defTabSz="274320">
              <a:lnSpc>
                <a:spcPct val="100000"/>
              </a:lnSpc>
              <a:spcBef>
                <a:spcPts val="0"/>
              </a:spcBef>
              <a:spcAft>
                <a:spcPts val="200"/>
              </a:spcAft>
            </a:pPr>
            <a:r>
              <a:rPr lang="en-US" sz="1600" b="1" dirty="0" smtClean="0"/>
              <a:t>It </a:t>
            </a:r>
            <a:r>
              <a:rPr lang="en-US" sz="1600" b="1" dirty="0"/>
              <a:t>must create a Runnable object</a:t>
            </a:r>
            <a:r>
              <a:rPr lang="en-US" sz="1600" dirty="0"/>
              <a:t> that executes on the event-dispatching thread, and have this object create the GUI</a:t>
            </a:r>
            <a:r>
              <a:rPr lang="en-US" sz="1600" dirty="0" smtClean="0"/>
              <a:t>.</a:t>
            </a:r>
            <a:endParaRPr lang="en-US" sz="1600" dirty="0"/>
          </a:p>
          <a:p>
            <a:pPr defTabSz="274320">
              <a:lnSpc>
                <a:spcPct val="100000"/>
              </a:lnSpc>
              <a:spcBef>
                <a:spcPts val="0"/>
              </a:spcBef>
            </a:pPr>
            <a:r>
              <a:rPr lang="en-US" sz="1600" dirty="0"/>
              <a:t>To enable the GUI code to be created on the event-dispatching thread, you must use one of two methods that are defined by the </a:t>
            </a:r>
            <a:r>
              <a:rPr lang="en-US" sz="1600" dirty="0" err="1"/>
              <a:t>SwingUtilities</a:t>
            </a:r>
            <a:r>
              <a:rPr lang="en-US" sz="1600" dirty="0"/>
              <a:t> class. These methods are </a:t>
            </a:r>
            <a:r>
              <a:rPr lang="en-US" sz="1600" dirty="0" err="1"/>
              <a:t>invokeLater</a:t>
            </a:r>
            <a:r>
              <a:rPr lang="en-US" sz="1600" dirty="0"/>
              <a:t>( ) and </a:t>
            </a:r>
            <a:r>
              <a:rPr lang="en-US" sz="1600" dirty="0" err="1"/>
              <a:t>invokeAndWait</a:t>
            </a:r>
            <a:r>
              <a:rPr lang="en-US" sz="1600" dirty="0"/>
              <a:t>( </a:t>
            </a:r>
            <a:r>
              <a:rPr lang="en-US" sz="1600" dirty="0" smtClean="0"/>
              <a:t>).</a:t>
            </a:r>
            <a:br>
              <a:rPr lang="en-US" sz="1600" dirty="0" smtClean="0"/>
            </a:br>
            <a:endParaRPr lang="en-US" sz="1600" dirty="0" smtClean="0"/>
          </a:p>
          <a:p>
            <a:pPr lvl="1" defTabSz="274320">
              <a:lnSpc>
                <a:spcPct val="100000"/>
              </a:lnSpc>
              <a:spcBef>
                <a:spcPts val="0"/>
              </a:spcBef>
            </a:pPr>
            <a:r>
              <a:rPr lang="en-US" sz="1400" b="1" dirty="0" smtClean="0">
                <a:latin typeface="Courier New" panose="02070309020205020404" pitchFamily="49" charset="0"/>
                <a:cs typeface="Courier New" panose="02070309020205020404" pitchFamily="49" charset="0"/>
              </a:rPr>
              <a:t>static </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invokeLater</a:t>
            </a:r>
            <a:r>
              <a:rPr lang="en-US" sz="1400" b="1" dirty="0">
                <a:latin typeface="Courier New" panose="02070309020205020404" pitchFamily="49" charset="0"/>
                <a:cs typeface="Courier New" panose="02070309020205020404" pitchFamily="49" charset="0"/>
              </a:rPr>
              <a:t>(Runnable </a:t>
            </a:r>
            <a:r>
              <a:rPr lang="en-US" sz="1400" b="1" dirty="0" err="1">
                <a:latin typeface="Courier New" panose="02070309020205020404" pitchFamily="49" charset="0"/>
                <a:cs typeface="Courier New" panose="02070309020205020404" pitchFamily="49" charset="0"/>
              </a:rPr>
              <a:t>obj</a:t>
            </a:r>
            <a:r>
              <a:rPr lang="en-US" sz="1400" b="1" dirty="0">
                <a:latin typeface="Courier New" panose="02070309020205020404" pitchFamily="49" charset="0"/>
                <a:cs typeface="Courier New" panose="02070309020205020404" pitchFamily="49" charset="0"/>
              </a:rPr>
              <a:t>)</a:t>
            </a:r>
          </a:p>
          <a:p>
            <a:pPr lvl="1" defTabSz="274320">
              <a:lnSpc>
                <a:spcPct val="100000"/>
              </a:lnSpc>
              <a:spcBef>
                <a:spcPts val="0"/>
              </a:spcBef>
            </a:pPr>
            <a:r>
              <a:rPr lang="en-US" sz="1400" b="1" dirty="0">
                <a:latin typeface="Courier New" panose="02070309020205020404" pitchFamily="49" charset="0"/>
                <a:cs typeface="Courier New" panose="02070309020205020404" pitchFamily="49" charset="0"/>
              </a:rPr>
              <a:t>static void </a:t>
            </a:r>
            <a:r>
              <a:rPr lang="en-US" sz="1400" b="1" dirty="0" err="1">
                <a:latin typeface="Courier New" panose="02070309020205020404" pitchFamily="49" charset="0"/>
                <a:cs typeface="Courier New" panose="02070309020205020404" pitchFamily="49" charset="0"/>
              </a:rPr>
              <a:t>invokeAndWait</a:t>
            </a:r>
            <a:r>
              <a:rPr lang="en-US" sz="1400" b="1" dirty="0">
                <a:latin typeface="Courier New" panose="02070309020205020404" pitchFamily="49" charset="0"/>
                <a:cs typeface="Courier New" panose="02070309020205020404" pitchFamily="49" charset="0"/>
              </a:rPr>
              <a:t>(Runnable </a:t>
            </a:r>
            <a:r>
              <a:rPr lang="en-US" sz="1400" b="1" dirty="0" err="1">
                <a:latin typeface="Courier New" panose="02070309020205020404" pitchFamily="49" charset="0"/>
                <a:cs typeface="Courier New" panose="02070309020205020404" pitchFamily="49" charset="0"/>
              </a:rPr>
              <a:t>obj</a:t>
            </a:r>
            <a:r>
              <a:rPr lang="en-US" sz="1400" b="1" dirty="0">
                <a:latin typeface="Courier New" panose="02070309020205020404" pitchFamily="49" charset="0"/>
                <a:cs typeface="Courier New" panose="02070309020205020404" pitchFamily="49" charset="0"/>
              </a:rPr>
              <a:t>) throws </a:t>
            </a:r>
            <a:r>
              <a:rPr lang="en-US" sz="1400" b="1" dirty="0" err="1">
                <a:latin typeface="Courier New" panose="02070309020205020404" pitchFamily="49" charset="0"/>
                <a:cs typeface="Courier New" panose="02070309020205020404" pitchFamily="49" charset="0"/>
              </a:rPr>
              <a:t>InterruptedException</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InvocationTargetException</a:t>
            </a: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endParaRPr lang="en-US" sz="1600" dirty="0"/>
          </a:p>
        </p:txBody>
      </p:sp>
      <p:sp>
        <p:nvSpPr>
          <p:cNvPr id="5" name="TextBox 4"/>
          <p:cNvSpPr txBox="1"/>
          <p:nvPr/>
        </p:nvSpPr>
        <p:spPr>
          <a:xfrm>
            <a:off x="9398976" y="225503"/>
            <a:ext cx="2548386" cy="1446550"/>
          </a:xfrm>
          <a:prstGeom prst="rect">
            <a:avLst/>
          </a:prstGeom>
          <a:noFill/>
          <a:ln>
            <a:solidFill>
              <a:schemeClr val="accent1"/>
            </a:solidFill>
          </a:ln>
        </p:spPr>
        <p:txBody>
          <a:bodyPr wrap="square" rtlCol="0">
            <a:spAutoFit/>
          </a:bodyPr>
          <a:lstStyle/>
          <a:p>
            <a:r>
              <a:rPr lang="en-US" sz="1100" dirty="0"/>
              <a:t>The </a:t>
            </a:r>
            <a:r>
              <a:rPr lang="en-US" sz="1100" b="1" dirty="0"/>
              <a:t>event dispatching thread</a:t>
            </a:r>
            <a:r>
              <a:rPr lang="en-US" sz="1100" dirty="0"/>
              <a:t> (EDT) is a </a:t>
            </a:r>
            <a:r>
              <a:rPr lang="en-US" sz="1100" dirty="0" smtClean="0"/>
              <a:t>background </a:t>
            </a:r>
            <a:r>
              <a:rPr lang="en-US" sz="1100" b="1" dirty="0" smtClean="0"/>
              <a:t>thread</a:t>
            </a:r>
            <a:r>
              <a:rPr lang="en-US" sz="1100" dirty="0"/>
              <a:t> used in </a:t>
            </a:r>
            <a:r>
              <a:rPr lang="en-US" sz="1100" b="1" dirty="0"/>
              <a:t>Java</a:t>
            </a:r>
            <a:r>
              <a:rPr lang="en-US" sz="1100" dirty="0"/>
              <a:t> to process events from the Abstract Window Toolkit (AWT) graphical user interface </a:t>
            </a:r>
            <a:r>
              <a:rPr lang="en-US" sz="1100" b="1" dirty="0"/>
              <a:t>event</a:t>
            </a:r>
            <a:r>
              <a:rPr lang="en-US" sz="1100" dirty="0"/>
              <a:t> queue. ... Updating visible components from other </a:t>
            </a:r>
            <a:r>
              <a:rPr lang="en-US" sz="1100" b="1" dirty="0"/>
              <a:t>threads</a:t>
            </a:r>
            <a:r>
              <a:rPr lang="en-US" sz="1100" dirty="0"/>
              <a:t> is the source of many common </a:t>
            </a:r>
            <a:r>
              <a:rPr lang="en-US" sz="1100" dirty="0" smtClean="0"/>
              <a:t>bugs in</a:t>
            </a:r>
            <a:r>
              <a:rPr lang="en-US" sz="1100" dirty="0"/>
              <a:t> </a:t>
            </a:r>
            <a:r>
              <a:rPr lang="en-US" sz="1100" b="1" dirty="0"/>
              <a:t>Java</a:t>
            </a:r>
            <a:r>
              <a:rPr lang="en-US" sz="1100" dirty="0"/>
              <a:t> programs that use Swing.</a:t>
            </a:r>
          </a:p>
        </p:txBody>
      </p:sp>
    </p:spTree>
    <p:extLst>
      <p:ext uri="{BB962C8B-B14F-4D97-AF65-F5344CB8AC3E}">
        <p14:creationId xmlns:p14="http://schemas.microsoft.com/office/powerpoint/2010/main" val="12730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 Event Dispatching Thread</a:t>
            </a:r>
            <a:endParaRPr lang="en-US" dirty="0"/>
          </a:p>
        </p:txBody>
      </p:sp>
      <p:sp>
        <p:nvSpPr>
          <p:cNvPr id="3" name="Content Placeholder 2"/>
          <p:cNvSpPr>
            <a:spLocks noGrp="1"/>
          </p:cNvSpPr>
          <p:nvPr>
            <p:ph idx="1"/>
          </p:nvPr>
        </p:nvSpPr>
        <p:spPr>
          <a:xfrm>
            <a:off x="838199" y="1457864"/>
            <a:ext cx="10893725" cy="4848045"/>
          </a:xfrm>
        </p:spPr>
        <p:txBody>
          <a:bodyPr>
            <a:noAutofit/>
          </a:bodyPr>
          <a:lstStyle/>
          <a:p>
            <a:pPr marL="0" indent="0" defTabSz="274320">
              <a:lnSpc>
                <a:spcPct val="100000"/>
              </a:lnSpc>
              <a:spcBef>
                <a:spcPts val="0"/>
              </a:spcBef>
              <a:buNone/>
            </a:pPr>
            <a:r>
              <a:rPr lang="en-US" sz="1800" b="1" dirty="0" smtClean="0"/>
              <a:t>Event Dispatching Thread for Swing</a:t>
            </a:r>
            <a:endParaRPr lang="en-US" sz="1800" b="1" dirty="0"/>
          </a:p>
          <a:p>
            <a:pPr marL="0" indent="0" defTabSz="274320">
              <a:lnSpc>
                <a:spcPct val="100000"/>
              </a:lnSpc>
              <a:spcBef>
                <a:spcPts val="0"/>
              </a:spcBef>
              <a:buNone/>
            </a:pPr>
            <a:endParaRPr lang="en-US" sz="1800" dirty="0" smtClean="0"/>
          </a:p>
          <a:p>
            <a:pPr lvl="1" defTabSz="274320">
              <a:lnSpc>
                <a:spcPct val="100000"/>
              </a:lnSpc>
              <a:spcBef>
                <a:spcPts val="0"/>
              </a:spcBef>
            </a:pPr>
            <a:r>
              <a:rPr lang="en-US" sz="1800" b="1" dirty="0" smtClean="0">
                <a:latin typeface="Courier New" panose="02070309020205020404" pitchFamily="49" charset="0"/>
                <a:cs typeface="Courier New" panose="02070309020205020404" pitchFamily="49" charset="0"/>
              </a:rPr>
              <a:t>static </a:t>
            </a:r>
            <a:r>
              <a:rPr lang="en-US" sz="1800" b="1" dirty="0">
                <a:latin typeface="Courier New" panose="02070309020205020404" pitchFamily="49" charset="0"/>
                <a:cs typeface="Courier New" panose="02070309020205020404" pitchFamily="49" charset="0"/>
              </a:rPr>
              <a:t>void </a:t>
            </a:r>
            <a:r>
              <a:rPr lang="en-US" sz="1800" b="1" dirty="0" err="1">
                <a:latin typeface="Courier New" panose="02070309020205020404" pitchFamily="49" charset="0"/>
                <a:cs typeface="Courier New" panose="02070309020205020404" pitchFamily="49" charset="0"/>
              </a:rPr>
              <a:t>invokeLater</a:t>
            </a:r>
            <a:r>
              <a:rPr lang="en-US" sz="1800" b="1" dirty="0">
                <a:latin typeface="Courier New" panose="02070309020205020404" pitchFamily="49" charset="0"/>
                <a:cs typeface="Courier New" panose="02070309020205020404" pitchFamily="49" charset="0"/>
              </a:rPr>
              <a:t>(Runnable </a:t>
            </a:r>
            <a:r>
              <a:rPr lang="en-US" sz="1800" b="1" dirty="0" err="1">
                <a:latin typeface="Courier New" panose="02070309020205020404" pitchFamily="49" charset="0"/>
                <a:cs typeface="Courier New" panose="02070309020205020404" pitchFamily="49" charset="0"/>
              </a:rPr>
              <a:t>obj</a:t>
            </a:r>
            <a:r>
              <a:rPr lang="en-US" sz="1800" b="1" dirty="0">
                <a:latin typeface="Courier New" panose="02070309020205020404" pitchFamily="49" charset="0"/>
                <a:cs typeface="Courier New" panose="02070309020205020404" pitchFamily="49" charset="0"/>
              </a:rPr>
              <a:t>)</a:t>
            </a:r>
          </a:p>
          <a:p>
            <a:pPr lvl="1" defTabSz="274320">
              <a:lnSpc>
                <a:spcPct val="100000"/>
              </a:lnSpc>
              <a:spcBef>
                <a:spcPts val="0"/>
              </a:spcBef>
            </a:pPr>
            <a:r>
              <a:rPr lang="en-US" sz="1800" b="1" dirty="0">
                <a:latin typeface="Courier New" panose="02070309020205020404" pitchFamily="49" charset="0"/>
                <a:cs typeface="Courier New" panose="02070309020205020404" pitchFamily="49" charset="0"/>
              </a:rPr>
              <a:t>static void </a:t>
            </a:r>
            <a:r>
              <a:rPr lang="en-US" sz="1800" b="1" dirty="0" err="1">
                <a:latin typeface="Courier New" panose="02070309020205020404" pitchFamily="49" charset="0"/>
                <a:cs typeface="Courier New" panose="02070309020205020404" pitchFamily="49" charset="0"/>
              </a:rPr>
              <a:t>invokeAndWait</a:t>
            </a:r>
            <a:r>
              <a:rPr lang="en-US" sz="1800" b="1" dirty="0">
                <a:latin typeface="Courier New" panose="02070309020205020404" pitchFamily="49" charset="0"/>
                <a:cs typeface="Courier New" panose="02070309020205020404" pitchFamily="49" charset="0"/>
              </a:rPr>
              <a:t>(Runnable </a:t>
            </a:r>
            <a:r>
              <a:rPr lang="en-US" sz="1800" b="1" dirty="0" err="1">
                <a:latin typeface="Courier New" panose="02070309020205020404" pitchFamily="49" charset="0"/>
                <a:cs typeface="Courier New" panose="02070309020205020404" pitchFamily="49" charset="0"/>
              </a:rPr>
              <a:t>obj</a:t>
            </a:r>
            <a:r>
              <a:rPr lang="en-US" sz="1800" b="1" dirty="0">
                <a:latin typeface="Courier New" panose="02070309020205020404" pitchFamily="49" charset="0"/>
                <a:cs typeface="Courier New" panose="02070309020205020404" pitchFamily="49" charset="0"/>
              </a:rPr>
              <a:t>) throws </a:t>
            </a:r>
            <a:r>
              <a:rPr lang="en-US" sz="1800" b="1" dirty="0" err="1">
                <a:latin typeface="Courier New" panose="02070309020205020404" pitchFamily="49" charset="0"/>
                <a:cs typeface="Courier New" panose="02070309020205020404" pitchFamily="49" charset="0"/>
              </a:rPr>
              <a:t>InterruptedException</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InvocationTargetException</a:t>
            </a:r>
            <a:endParaRPr lang="en-US" sz="1800" b="1" dirty="0" smtClean="0">
              <a:latin typeface="Courier New" panose="02070309020205020404" pitchFamily="49" charset="0"/>
              <a:cs typeface="Courier New" panose="02070309020205020404" pitchFamily="49" charset="0"/>
            </a:endParaRPr>
          </a:p>
          <a:p>
            <a:pPr defTabSz="274320">
              <a:lnSpc>
                <a:spcPct val="100000"/>
              </a:lnSpc>
              <a:spcBef>
                <a:spcPts val="0"/>
              </a:spcBef>
            </a:pPr>
            <a:endParaRPr lang="en-US" sz="1800" b="1" u="sng" dirty="0" smtClean="0"/>
          </a:p>
          <a:p>
            <a:pPr marL="0" indent="0" defTabSz="274320">
              <a:lnSpc>
                <a:spcPct val="100000"/>
              </a:lnSpc>
              <a:spcBef>
                <a:spcPts val="0"/>
              </a:spcBef>
              <a:buNone/>
            </a:pPr>
            <a:r>
              <a:rPr lang="en-US" sz="1800" b="1" dirty="0" smtClean="0"/>
              <a:t>Difference </a:t>
            </a:r>
            <a:r>
              <a:rPr lang="en-US" sz="1800" b="1" dirty="0"/>
              <a:t>between </a:t>
            </a:r>
            <a:r>
              <a:rPr lang="en-US" sz="1800" b="1" dirty="0" err="1"/>
              <a:t>invokeLater</a:t>
            </a:r>
            <a:r>
              <a:rPr lang="en-US" sz="1800" b="1" dirty="0"/>
              <a:t> and </a:t>
            </a:r>
            <a:r>
              <a:rPr lang="en-US" sz="1800" b="1" dirty="0" err="1"/>
              <a:t>invokeAndWait</a:t>
            </a:r>
            <a:r>
              <a:rPr lang="en-US" sz="1800" dirty="0"/>
              <a:t>: </a:t>
            </a:r>
            <a:r>
              <a:rPr lang="en-US" sz="1800" dirty="0" smtClean="0"/>
              <a:t/>
            </a:r>
            <a:br>
              <a:rPr lang="en-US" sz="1800" dirty="0" smtClean="0"/>
            </a:br>
            <a:endParaRPr lang="en-US" sz="1800" dirty="0" smtClean="0"/>
          </a:p>
          <a:p>
            <a:pPr defTabSz="274320">
              <a:lnSpc>
                <a:spcPct val="100000"/>
              </a:lnSpc>
              <a:spcBef>
                <a:spcPts val="0"/>
              </a:spcBef>
            </a:pPr>
            <a:r>
              <a:rPr lang="en-US" sz="1800" b="1" dirty="0" err="1" smtClean="0"/>
              <a:t>invokeLater</a:t>
            </a:r>
            <a:r>
              <a:rPr lang="en-US" sz="1800" dirty="0"/>
              <a:t> is used to perform a task asynchronously in AWT Event dispatcher </a:t>
            </a:r>
            <a:r>
              <a:rPr lang="en-US" sz="1800" dirty="0" smtClean="0"/>
              <a:t>thread. </a:t>
            </a:r>
            <a:r>
              <a:rPr lang="en-US" sz="1800" b="1" dirty="0" err="1"/>
              <a:t>InvokeLater</a:t>
            </a:r>
            <a:r>
              <a:rPr lang="en-US" sz="1800" dirty="0"/>
              <a:t> is non-blocking call</a:t>
            </a:r>
            <a:endParaRPr lang="en-US" sz="1800" dirty="0" smtClean="0"/>
          </a:p>
          <a:p>
            <a:pPr defTabSz="274320">
              <a:lnSpc>
                <a:spcPct val="100000"/>
              </a:lnSpc>
              <a:spcBef>
                <a:spcPts val="0"/>
              </a:spcBef>
            </a:pPr>
            <a:r>
              <a:rPr lang="en-US" sz="1800" b="1" dirty="0" err="1" smtClean="0"/>
              <a:t>InvokeAndWait</a:t>
            </a:r>
            <a:r>
              <a:rPr lang="en-US" sz="1800" dirty="0"/>
              <a:t> is used to perform task synchronously. </a:t>
            </a:r>
            <a:r>
              <a:rPr lang="en-US" sz="1800" b="1" dirty="0" err="1" smtClean="0"/>
              <a:t>InvokeAndWait</a:t>
            </a:r>
            <a:r>
              <a:rPr lang="en-US" sz="1800" dirty="0"/>
              <a:t> will block until the task is completed</a:t>
            </a:r>
            <a:r>
              <a:rPr lang="en-US" sz="1800" dirty="0" smtClean="0"/>
              <a:t>.</a:t>
            </a:r>
          </a:p>
          <a:p>
            <a:pPr defTabSz="274320">
              <a:lnSpc>
                <a:spcPct val="100000"/>
              </a:lnSpc>
              <a:spcBef>
                <a:spcPts val="0"/>
              </a:spcBef>
            </a:pPr>
            <a:endParaRPr lang="en-US" sz="1800" dirty="0"/>
          </a:p>
          <a:p>
            <a:pPr marL="0" indent="0" defTabSz="274320">
              <a:lnSpc>
                <a:spcPct val="100000"/>
              </a:lnSpc>
              <a:spcBef>
                <a:spcPts val="0"/>
              </a:spcBef>
              <a:buNone/>
            </a:pPr>
            <a:r>
              <a:rPr lang="en-US" sz="1800" b="1" dirty="0" smtClean="0"/>
              <a:t>Best Practices</a:t>
            </a:r>
          </a:p>
          <a:p>
            <a:pPr defTabSz="274320">
              <a:lnSpc>
                <a:spcPct val="100000"/>
              </a:lnSpc>
              <a:spcBef>
                <a:spcPts val="0"/>
              </a:spcBef>
            </a:pPr>
            <a:endParaRPr lang="en-US" sz="1800" dirty="0"/>
          </a:p>
          <a:p>
            <a:pPr defTabSz="274320">
              <a:lnSpc>
                <a:spcPct val="100000"/>
              </a:lnSpc>
              <a:spcBef>
                <a:spcPts val="0"/>
              </a:spcBef>
            </a:pPr>
            <a:r>
              <a:rPr lang="en-US" sz="1800" dirty="0" smtClean="0"/>
              <a:t>Use </a:t>
            </a:r>
            <a:r>
              <a:rPr lang="en-US" sz="1800" b="1" dirty="0" err="1" smtClean="0"/>
              <a:t>invokeLater</a:t>
            </a:r>
            <a:r>
              <a:rPr lang="en-US" sz="1800" dirty="0" smtClean="0"/>
              <a:t> when you are trying to get </a:t>
            </a:r>
            <a:r>
              <a:rPr lang="en-US" sz="1800" b="1" dirty="0" smtClean="0"/>
              <a:t>many operations</a:t>
            </a:r>
            <a:r>
              <a:rPr lang="en-US" sz="1800" dirty="0" smtClean="0"/>
              <a:t> to </a:t>
            </a:r>
            <a:r>
              <a:rPr lang="en-US" sz="1800" b="1" dirty="0" smtClean="0"/>
              <a:t>execute concurrently.</a:t>
            </a:r>
            <a:r>
              <a:rPr lang="en-US" sz="1800" dirty="0" smtClean="0"/>
              <a:t/>
            </a:r>
            <a:br>
              <a:rPr lang="en-US" sz="1800" dirty="0" smtClean="0"/>
            </a:br>
            <a:endParaRPr lang="en-US" sz="1800" dirty="0" smtClean="0"/>
          </a:p>
          <a:p>
            <a:pPr defTabSz="274320">
              <a:lnSpc>
                <a:spcPct val="100000"/>
              </a:lnSpc>
              <a:spcBef>
                <a:spcPts val="0"/>
              </a:spcBef>
            </a:pPr>
            <a:r>
              <a:rPr lang="en-US" sz="1800" dirty="0" smtClean="0"/>
              <a:t>Use </a:t>
            </a:r>
            <a:r>
              <a:rPr lang="en-US" sz="1800" b="1" dirty="0" err="1" smtClean="0"/>
              <a:t>invoteandWait</a:t>
            </a:r>
            <a:r>
              <a:rPr lang="en-US" sz="1800" b="1" dirty="0" smtClean="0"/>
              <a:t> </a:t>
            </a:r>
            <a:r>
              <a:rPr lang="en-US" sz="1800" dirty="0" smtClean="0"/>
              <a:t>when you need a </a:t>
            </a:r>
            <a:r>
              <a:rPr lang="en-US" sz="1800" b="1" dirty="0" smtClean="0"/>
              <a:t>GUI operation</a:t>
            </a:r>
            <a:r>
              <a:rPr lang="en-US" sz="1800" dirty="0" smtClean="0"/>
              <a:t> to be </a:t>
            </a:r>
            <a:r>
              <a:rPr lang="en-US" sz="1800" b="1" dirty="0" smtClean="0"/>
              <a:t>fully done</a:t>
            </a:r>
            <a:r>
              <a:rPr lang="en-US" sz="1800" dirty="0" smtClean="0"/>
              <a:t> </a:t>
            </a:r>
            <a:r>
              <a:rPr lang="en-US" sz="1800" b="1" dirty="0" smtClean="0"/>
              <a:t>before anything else</a:t>
            </a:r>
            <a:r>
              <a:rPr lang="en-US" sz="1800" dirty="0" smtClean="0"/>
              <a:t> executes.</a:t>
            </a:r>
            <a:endParaRPr lang="en-US" sz="1800" dirty="0"/>
          </a:p>
          <a:p>
            <a:pPr lvl="1" defTabSz="274320">
              <a:lnSpc>
                <a:spcPct val="100000"/>
              </a:lnSpc>
              <a:spcBef>
                <a:spcPts val="0"/>
              </a:spcBef>
            </a:pPr>
            <a:endParaRPr lang="en-US" sz="18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endParaRPr lang="en-US" sz="1800" dirty="0"/>
          </a:p>
        </p:txBody>
      </p:sp>
      <p:sp>
        <p:nvSpPr>
          <p:cNvPr id="5" name="TextBox 4"/>
          <p:cNvSpPr txBox="1"/>
          <p:nvPr/>
        </p:nvSpPr>
        <p:spPr>
          <a:xfrm>
            <a:off x="9398976" y="225503"/>
            <a:ext cx="2548386" cy="1446550"/>
          </a:xfrm>
          <a:prstGeom prst="rect">
            <a:avLst/>
          </a:prstGeom>
          <a:noFill/>
          <a:ln>
            <a:solidFill>
              <a:schemeClr val="accent1"/>
            </a:solidFill>
          </a:ln>
        </p:spPr>
        <p:txBody>
          <a:bodyPr wrap="square" rtlCol="0">
            <a:spAutoFit/>
          </a:bodyPr>
          <a:lstStyle/>
          <a:p>
            <a:r>
              <a:rPr lang="en-US" sz="1100" dirty="0"/>
              <a:t>The </a:t>
            </a:r>
            <a:r>
              <a:rPr lang="en-US" sz="1100" b="1" dirty="0"/>
              <a:t>event dispatching thread</a:t>
            </a:r>
            <a:r>
              <a:rPr lang="en-US" sz="1100" dirty="0"/>
              <a:t> (EDT) is a </a:t>
            </a:r>
            <a:r>
              <a:rPr lang="en-US" sz="1100" dirty="0" smtClean="0"/>
              <a:t>background </a:t>
            </a:r>
            <a:r>
              <a:rPr lang="en-US" sz="1100" b="1" dirty="0" smtClean="0"/>
              <a:t>thread</a:t>
            </a:r>
            <a:r>
              <a:rPr lang="en-US" sz="1100" dirty="0"/>
              <a:t> used in </a:t>
            </a:r>
            <a:r>
              <a:rPr lang="en-US" sz="1100" b="1" dirty="0"/>
              <a:t>Java</a:t>
            </a:r>
            <a:r>
              <a:rPr lang="en-US" sz="1100" dirty="0"/>
              <a:t> to process events from the Abstract Window Toolkit (AWT) graphical user interface </a:t>
            </a:r>
            <a:r>
              <a:rPr lang="en-US" sz="1100" b="1" dirty="0"/>
              <a:t>event</a:t>
            </a:r>
            <a:r>
              <a:rPr lang="en-US" sz="1100" dirty="0"/>
              <a:t> queue. ... Updating visible components from other </a:t>
            </a:r>
            <a:r>
              <a:rPr lang="en-US" sz="1100" b="1" dirty="0"/>
              <a:t>threads</a:t>
            </a:r>
            <a:r>
              <a:rPr lang="en-US" sz="1100" dirty="0"/>
              <a:t> is the source of many common </a:t>
            </a:r>
            <a:r>
              <a:rPr lang="en-US" sz="1100" dirty="0" smtClean="0"/>
              <a:t>bugs in</a:t>
            </a:r>
            <a:r>
              <a:rPr lang="en-US" sz="1100" dirty="0"/>
              <a:t> </a:t>
            </a:r>
            <a:r>
              <a:rPr lang="en-US" sz="1100" b="1" dirty="0"/>
              <a:t>Java</a:t>
            </a:r>
            <a:r>
              <a:rPr lang="en-US" sz="1100" dirty="0"/>
              <a:t> programs that use Swing.</a:t>
            </a:r>
          </a:p>
        </p:txBody>
      </p:sp>
    </p:spTree>
    <p:extLst>
      <p:ext uri="{BB962C8B-B14F-4D97-AF65-F5344CB8AC3E}">
        <p14:creationId xmlns:p14="http://schemas.microsoft.com/office/powerpoint/2010/main" val="1374345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Second Simple Swing Program</a:t>
            </a:r>
            <a:endParaRPr lang="en-US" dirty="0"/>
          </a:p>
        </p:txBody>
      </p:sp>
      <p:sp>
        <p:nvSpPr>
          <p:cNvPr id="3" name="Content Placeholder 2"/>
          <p:cNvSpPr>
            <a:spLocks noGrp="1"/>
          </p:cNvSpPr>
          <p:nvPr>
            <p:ph idx="1"/>
          </p:nvPr>
        </p:nvSpPr>
        <p:spPr>
          <a:xfrm>
            <a:off x="838199" y="1457864"/>
            <a:ext cx="10893725" cy="4848045"/>
          </a:xfrm>
        </p:spPr>
        <p:txBody>
          <a:bodyPr>
            <a:noAutofit/>
          </a:bodyPr>
          <a:lstStyle/>
          <a:p>
            <a:pPr marL="0" indent="0" defTabSz="274320">
              <a:lnSpc>
                <a:spcPct val="100000"/>
              </a:lnSpc>
              <a:spcBef>
                <a:spcPts val="0"/>
              </a:spcBef>
              <a:buNone/>
            </a:pPr>
            <a:r>
              <a:rPr lang="en-US" sz="2000" dirty="0" smtClean="0"/>
              <a:t>The next POC will build on the first one where we are centering the </a:t>
            </a:r>
            <a:r>
              <a:rPr lang="en-US" sz="2000" b="1" dirty="0" smtClean="0"/>
              <a:t>“</a:t>
            </a:r>
            <a:r>
              <a:rPr lang="en-US" sz="2000" b="1" dirty="0" err="1" smtClean="0"/>
              <a:t>JFrame</a:t>
            </a:r>
            <a:r>
              <a:rPr lang="en-US" sz="2000" b="1" dirty="0" smtClean="0"/>
              <a:t>”</a:t>
            </a:r>
            <a:r>
              <a:rPr lang="en-US" sz="2000" dirty="0" smtClean="0"/>
              <a:t> across the user’s screen.</a:t>
            </a:r>
          </a:p>
          <a:p>
            <a:pPr marL="0" indent="0" defTabSz="274320">
              <a:lnSpc>
                <a:spcPct val="100000"/>
              </a:lnSpc>
              <a:spcBef>
                <a:spcPts val="0"/>
              </a:spcBef>
              <a:buNone/>
            </a:pPr>
            <a:r>
              <a:rPr lang="en-US" sz="2000" dirty="0" smtClean="0"/>
              <a:t>This will require the use of 2 classes both part of the </a:t>
            </a:r>
            <a:r>
              <a:rPr lang="en-US" sz="2000" b="1" dirty="0" smtClean="0"/>
              <a:t>Abstract Window Toolkit (AWT)</a:t>
            </a:r>
            <a:r>
              <a:rPr lang="en-US" sz="2000" dirty="0" smtClean="0"/>
              <a:t>.</a:t>
            </a:r>
            <a:br>
              <a:rPr lang="en-US" sz="2000" dirty="0" smtClean="0"/>
            </a:br>
            <a:endParaRPr lang="en-US" sz="2000" dirty="0" smtClean="0"/>
          </a:p>
          <a:p>
            <a:pPr defTabSz="274320">
              <a:lnSpc>
                <a:spcPct val="100000"/>
              </a:lnSpc>
              <a:spcBef>
                <a:spcPts val="0"/>
              </a:spcBef>
            </a:pPr>
            <a:r>
              <a:rPr lang="en-US" sz="2400" b="1" dirty="0"/>
              <a:t>Toolkit</a:t>
            </a:r>
            <a:r>
              <a:rPr lang="en-US" sz="2400" dirty="0"/>
              <a:t>: </a:t>
            </a:r>
            <a:r>
              <a:rPr lang="en-US" sz="2400" b="1" dirty="0" err="1" smtClean="0">
                <a:latin typeface="Courier New" panose="02070309020205020404" pitchFamily="49" charset="0"/>
                <a:cs typeface="Courier New" panose="02070309020205020404" pitchFamily="49" charset="0"/>
              </a:rPr>
              <a:t>java.awt.Toolkit</a:t>
            </a:r>
            <a:r>
              <a:rPr lang="en-US" sz="2000" b="1" dirty="0" smtClean="0"/>
              <a:t/>
            </a:r>
            <a:br>
              <a:rPr lang="en-US" sz="2000" b="1" dirty="0" smtClean="0"/>
            </a:br>
            <a:r>
              <a:rPr lang="en-US" sz="2000" dirty="0" smtClean="0"/>
              <a:t>The Toolkit </a:t>
            </a:r>
            <a:r>
              <a:rPr lang="en-US" sz="2000" dirty="0"/>
              <a:t>class is the abstract superclass of every implementation </a:t>
            </a:r>
            <a:r>
              <a:rPr lang="en-US" sz="2000" dirty="0" smtClean="0"/>
              <a:t>in </a:t>
            </a:r>
            <a:r>
              <a:rPr lang="en-US" sz="2000" dirty="0"/>
              <a:t>the Abstract Window Toolkit (AWT</a:t>
            </a:r>
            <a:r>
              <a:rPr lang="en-US" sz="2000" dirty="0" smtClean="0"/>
              <a:t>).</a:t>
            </a:r>
            <a:br>
              <a:rPr lang="en-US" sz="2000" dirty="0" smtClean="0"/>
            </a:br>
            <a:r>
              <a:rPr lang="en-US" sz="2000" dirty="0" smtClean="0"/>
              <a:t>Subclasses </a:t>
            </a:r>
            <a:r>
              <a:rPr lang="en-US" sz="2000" dirty="0"/>
              <a:t>of Toolkit are used to bind various components.</a:t>
            </a:r>
          </a:p>
          <a:p>
            <a:pPr lvl="1" defTabSz="274320">
              <a:lnSpc>
                <a:spcPct val="100000"/>
              </a:lnSpc>
              <a:spcBef>
                <a:spcPts val="0"/>
              </a:spcBef>
            </a:pPr>
            <a:r>
              <a:rPr lang="en-US" sz="2000" b="1" dirty="0" err="1" smtClean="0"/>
              <a:t>getDefaultToolkit</a:t>
            </a:r>
            <a:r>
              <a:rPr lang="en-US" sz="2000" b="1" dirty="0"/>
              <a:t>()</a:t>
            </a:r>
            <a:r>
              <a:rPr lang="en-US" sz="2000" dirty="0"/>
              <a:t> returns an </a:t>
            </a:r>
            <a:r>
              <a:rPr lang="en-US" sz="2000" dirty="0" smtClean="0"/>
              <a:t>instance of the toolkit</a:t>
            </a:r>
            <a:endParaRPr lang="en-US" sz="2000" dirty="0"/>
          </a:p>
          <a:p>
            <a:pPr lvl="1" defTabSz="274320">
              <a:lnSpc>
                <a:spcPct val="100000"/>
              </a:lnSpc>
              <a:spcBef>
                <a:spcPts val="0"/>
              </a:spcBef>
            </a:pPr>
            <a:r>
              <a:rPr lang="en-US" sz="2000" b="1" dirty="0" err="1" smtClean="0"/>
              <a:t>getScreenSize</a:t>
            </a:r>
            <a:r>
              <a:rPr lang="en-US" sz="2000" b="1" dirty="0"/>
              <a:t>()</a:t>
            </a:r>
            <a:r>
              <a:rPr lang="en-US" sz="2000" dirty="0"/>
              <a:t> is one of the many methods available</a:t>
            </a:r>
          </a:p>
          <a:p>
            <a:pPr defTabSz="274320">
              <a:lnSpc>
                <a:spcPct val="100000"/>
              </a:lnSpc>
              <a:spcBef>
                <a:spcPts val="0"/>
              </a:spcBef>
            </a:pPr>
            <a:endParaRPr lang="en-US" sz="2000" dirty="0" smtClean="0"/>
          </a:p>
          <a:p>
            <a:pPr marL="0" indent="0" defTabSz="274320">
              <a:lnSpc>
                <a:spcPct val="100000"/>
              </a:lnSpc>
              <a:spcBef>
                <a:spcPts val="0"/>
              </a:spcBef>
              <a:buNone/>
            </a:pPr>
            <a:r>
              <a:rPr lang="en-US" sz="2400" b="1" dirty="0" smtClean="0"/>
              <a:t>Dimension: </a:t>
            </a:r>
            <a:r>
              <a:rPr lang="en-US" sz="2400" b="1" dirty="0" err="1">
                <a:latin typeface="Courier New" panose="02070309020205020404" pitchFamily="49" charset="0"/>
                <a:cs typeface="Courier New" panose="02070309020205020404" pitchFamily="49" charset="0"/>
              </a:rPr>
              <a:t>java.awt.Dimension</a:t>
            </a:r>
            <a:endParaRPr lang="en-US" sz="2400" b="1" dirty="0" smtClean="0">
              <a:latin typeface="Courier New" panose="02070309020205020404" pitchFamily="49" charset="0"/>
              <a:cs typeface="Courier New" panose="02070309020205020404" pitchFamily="49" charset="0"/>
            </a:endParaRPr>
          </a:p>
          <a:p>
            <a:pPr defTabSz="274320">
              <a:lnSpc>
                <a:spcPct val="100000"/>
              </a:lnSpc>
              <a:spcBef>
                <a:spcPts val="0"/>
              </a:spcBef>
            </a:pPr>
            <a:r>
              <a:rPr lang="en-US" sz="2000" dirty="0" smtClean="0"/>
              <a:t>Dimension </a:t>
            </a:r>
            <a:r>
              <a:rPr lang="en-US" sz="2000" dirty="0"/>
              <a:t>class is a part of Java AWT. </a:t>
            </a:r>
          </a:p>
          <a:p>
            <a:pPr defTabSz="274320">
              <a:lnSpc>
                <a:spcPct val="100000"/>
              </a:lnSpc>
              <a:spcBef>
                <a:spcPts val="0"/>
              </a:spcBef>
            </a:pPr>
            <a:r>
              <a:rPr lang="en-US" sz="2000" dirty="0" smtClean="0"/>
              <a:t>It </a:t>
            </a:r>
            <a:r>
              <a:rPr lang="en-US" sz="2000" dirty="0"/>
              <a:t>contains the height and width of </a:t>
            </a:r>
            <a:r>
              <a:rPr lang="en-US" sz="2000" dirty="0" smtClean="0"/>
              <a:t>a component </a:t>
            </a:r>
            <a:r>
              <a:rPr lang="en-US" sz="2000" dirty="0"/>
              <a:t>in integer as well as double precision. </a:t>
            </a:r>
          </a:p>
          <a:p>
            <a:pPr defTabSz="274320">
              <a:lnSpc>
                <a:spcPct val="100000"/>
              </a:lnSpc>
              <a:spcBef>
                <a:spcPts val="0"/>
              </a:spcBef>
            </a:pPr>
            <a:r>
              <a:rPr lang="en-US" sz="2000" dirty="0" smtClean="0"/>
              <a:t>The </a:t>
            </a:r>
            <a:r>
              <a:rPr lang="en-US" sz="2000" dirty="0"/>
              <a:t>use of Dimension class is that many functions of </a:t>
            </a:r>
            <a:r>
              <a:rPr lang="en-US" sz="2000" dirty="0" smtClean="0"/>
              <a:t>Java </a:t>
            </a:r>
            <a:r>
              <a:rPr lang="en-US" sz="2000" dirty="0"/>
              <a:t>AWT and Swing return </a:t>
            </a:r>
            <a:r>
              <a:rPr lang="en-US" sz="2000" dirty="0" smtClean="0"/>
              <a:t>dimension object.</a:t>
            </a:r>
            <a:endParaRPr lang="en-US" sz="2000" dirty="0"/>
          </a:p>
        </p:txBody>
      </p:sp>
      <p:sp>
        <p:nvSpPr>
          <p:cNvPr id="4" name="TextBox 3"/>
          <p:cNvSpPr txBox="1"/>
          <p:nvPr/>
        </p:nvSpPr>
        <p:spPr>
          <a:xfrm>
            <a:off x="6403734" y="6191404"/>
            <a:ext cx="5328190"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a:t>“</a:t>
            </a:r>
            <a:r>
              <a:rPr lang="en-US" sz="2400" b="1" dirty="0" smtClean="0"/>
              <a:t>BasicSwingDemo2”</a:t>
            </a:r>
            <a:endParaRPr lang="en-US" sz="2400" b="1" dirty="0"/>
          </a:p>
        </p:txBody>
      </p:sp>
    </p:spTree>
    <p:extLst>
      <p:ext uri="{BB962C8B-B14F-4D97-AF65-F5344CB8AC3E}">
        <p14:creationId xmlns:p14="http://schemas.microsoft.com/office/powerpoint/2010/main" val="2326850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Third Simple Swing Program</a:t>
            </a:r>
            <a:endParaRPr lang="en-US" dirty="0"/>
          </a:p>
        </p:txBody>
      </p:sp>
      <p:sp>
        <p:nvSpPr>
          <p:cNvPr id="3" name="Content Placeholder 2"/>
          <p:cNvSpPr>
            <a:spLocks noGrp="1"/>
          </p:cNvSpPr>
          <p:nvPr>
            <p:ph idx="1"/>
          </p:nvPr>
        </p:nvSpPr>
        <p:spPr>
          <a:xfrm>
            <a:off x="911471" y="1631692"/>
            <a:ext cx="5779475" cy="4848045"/>
          </a:xfrm>
        </p:spPr>
        <p:txBody>
          <a:bodyPr>
            <a:noAutofit/>
          </a:bodyPr>
          <a:lstStyle/>
          <a:p>
            <a:pPr marL="0" indent="0" defTabSz="274320">
              <a:lnSpc>
                <a:spcPct val="100000"/>
              </a:lnSpc>
              <a:spcBef>
                <a:spcPts val="0"/>
              </a:spcBef>
              <a:buNone/>
            </a:pPr>
            <a:r>
              <a:rPr lang="en-US" sz="2000" dirty="0" smtClean="0"/>
              <a:t>The next POC will build on the previous one where we are adding a label to all 5 regions of a Border Layout (default layout)</a:t>
            </a:r>
            <a:br>
              <a:rPr lang="en-US" sz="2000" dirty="0" smtClean="0"/>
            </a:br>
            <a:r>
              <a:rPr lang="en-US" sz="2000" dirty="0" smtClean="0"/>
              <a:t/>
            </a:r>
            <a:br>
              <a:rPr lang="en-US" sz="2000" dirty="0" smtClean="0"/>
            </a:br>
            <a:r>
              <a:rPr lang="en-US" sz="2000" dirty="0" smtClean="0"/>
              <a:t>The centered frame will be 400 pixels in width </a:t>
            </a:r>
            <a:r>
              <a:rPr lang="en-US" sz="2000" smtClean="0"/>
              <a:t>by 400 </a:t>
            </a:r>
            <a:r>
              <a:rPr lang="en-US" sz="2000" dirty="0" smtClean="0"/>
              <a:t>pixels in height and will be centered across the screen.</a:t>
            </a:r>
          </a:p>
          <a:p>
            <a:pPr marL="0" indent="0" defTabSz="274320">
              <a:lnSpc>
                <a:spcPct val="100000"/>
              </a:lnSpc>
              <a:spcBef>
                <a:spcPts val="0"/>
              </a:spcBef>
              <a:buNone/>
            </a:pPr>
            <a:endParaRPr lang="en-US" sz="2000" dirty="0" smtClean="0"/>
          </a:p>
          <a:p>
            <a:pPr marL="0" indent="0" defTabSz="274320">
              <a:lnSpc>
                <a:spcPct val="100000"/>
              </a:lnSpc>
              <a:spcBef>
                <a:spcPts val="0"/>
              </a:spcBef>
              <a:buNone/>
            </a:pPr>
            <a:r>
              <a:rPr lang="en-US" sz="2000" dirty="0" smtClean="0"/>
              <a:t>We will do this by overloading the add() method with a object location from </a:t>
            </a:r>
            <a:r>
              <a:rPr lang="en-US" sz="2000" dirty="0" err="1" smtClean="0"/>
              <a:t>BorderLayout</a:t>
            </a:r>
            <a:r>
              <a:rPr lang="en-US" sz="2000" dirty="0" smtClean="0"/>
              <a:t> class.</a:t>
            </a:r>
          </a:p>
          <a:p>
            <a:pPr marL="0" indent="0">
              <a:buNone/>
            </a:pPr>
            <a:r>
              <a:rPr lang="en-US" sz="2000" b="1" dirty="0" smtClean="0">
                <a:latin typeface="Courier New" panose="02070309020205020404" pitchFamily="49" charset="0"/>
                <a:cs typeface="Courier New" panose="02070309020205020404" pitchFamily="49" charset="0"/>
              </a:rPr>
              <a:t>void </a:t>
            </a:r>
            <a:r>
              <a:rPr lang="en-US" sz="2000" b="1" dirty="0">
                <a:latin typeface="Courier New" panose="02070309020205020404" pitchFamily="49" charset="0"/>
                <a:cs typeface="Courier New" panose="02070309020205020404" pitchFamily="49" charset="0"/>
              </a:rPr>
              <a:t>add(Component </a:t>
            </a:r>
            <a:r>
              <a:rPr lang="en-US" sz="2000" b="1" i="1" dirty="0">
                <a:latin typeface="Courier New" panose="02070309020205020404" pitchFamily="49" charset="0"/>
                <a:cs typeface="Courier New" panose="02070309020205020404" pitchFamily="49" charset="0"/>
              </a:rPr>
              <a:t>comp</a:t>
            </a:r>
            <a:r>
              <a:rPr lang="en-US" sz="2000" b="1" dirty="0">
                <a:latin typeface="Courier New" panose="02070309020205020404" pitchFamily="49" charset="0"/>
                <a:cs typeface="Courier New" panose="02070309020205020404" pitchFamily="49" charset="0"/>
              </a:rPr>
              <a:t>, Object </a:t>
            </a:r>
            <a:r>
              <a:rPr lang="en-US" sz="2000" b="1" i="1" dirty="0" err="1">
                <a:latin typeface="Courier New" panose="02070309020205020404" pitchFamily="49" charset="0"/>
                <a:cs typeface="Courier New" panose="02070309020205020404" pitchFamily="49" charset="0"/>
              </a:rPr>
              <a:t>loc</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6403734" y="6191404"/>
            <a:ext cx="5328190"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a:t>“</a:t>
            </a:r>
            <a:r>
              <a:rPr lang="en-US" sz="2400" b="1" dirty="0" smtClean="0"/>
              <a:t>BasicSwingDemo3”</a:t>
            </a:r>
            <a:endParaRPr lang="en-US" sz="2400" b="1" dirty="0"/>
          </a:p>
        </p:txBody>
      </p:sp>
      <p:sp>
        <p:nvSpPr>
          <p:cNvPr id="5" name="TextBox 4"/>
          <p:cNvSpPr txBox="1"/>
          <p:nvPr/>
        </p:nvSpPr>
        <p:spPr>
          <a:xfrm>
            <a:off x="7192187" y="2233246"/>
            <a:ext cx="3751283" cy="2246769"/>
          </a:xfrm>
          <a:prstGeom prst="rect">
            <a:avLst/>
          </a:prstGeom>
          <a:noFill/>
        </p:spPr>
        <p:txBody>
          <a:bodyPr wrap="none" rtlCol="0">
            <a:spAutoFit/>
          </a:bodyPr>
          <a:lstStyle/>
          <a:p>
            <a:pPr marL="285750" indent="-285750">
              <a:buFont typeface="Arial" panose="020B0604020202020204" pitchFamily="34" charset="0"/>
              <a:buChar char="•"/>
            </a:pPr>
            <a:r>
              <a:rPr lang="en-US" sz="2800" dirty="0" err="1"/>
              <a:t>BorderLayout.CENTER</a:t>
            </a:r>
            <a:r>
              <a:rPr lang="en-US" sz="2800" dirty="0"/>
              <a:t> </a:t>
            </a:r>
          </a:p>
          <a:p>
            <a:pPr marL="285750" indent="-285750">
              <a:buFont typeface="Arial" panose="020B0604020202020204" pitchFamily="34" charset="0"/>
              <a:buChar char="•"/>
            </a:pPr>
            <a:r>
              <a:rPr lang="en-US" sz="2800" dirty="0" err="1"/>
              <a:t>BorderLayout.EAST</a:t>
            </a:r>
            <a:r>
              <a:rPr lang="en-US" sz="2800" dirty="0"/>
              <a:t> </a:t>
            </a:r>
          </a:p>
          <a:p>
            <a:pPr marL="285750" indent="-285750">
              <a:buFont typeface="Arial" panose="020B0604020202020204" pitchFamily="34" charset="0"/>
              <a:buChar char="•"/>
            </a:pPr>
            <a:r>
              <a:rPr lang="en-US" sz="2800" dirty="0" err="1"/>
              <a:t>BorderLayout.NORTH</a:t>
            </a:r>
            <a:endParaRPr lang="en-US" sz="2800" dirty="0"/>
          </a:p>
          <a:p>
            <a:pPr marL="285750" indent="-285750">
              <a:buFont typeface="Arial" panose="020B0604020202020204" pitchFamily="34" charset="0"/>
              <a:buChar char="•"/>
            </a:pPr>
            <a:r>
              <a:rPr lang="en-US" sz="2800" dirty="0" err="1"/>
              <a:t>BorderLayout.SOUTH</a:t>
            </a:r>
            <a:r>
              <a:rPr lang="en-US" sz="2800" dirty="0"/>
              <a:t> </a:t>
            </a:r>
          </a:p>
          <a:p>
            <a:pPr marL="285750" indent="-285750">
              <a:buFont typeface="Arial" panose="020B0604020202020204" pitchFamily="34" charset="0"/>
              <a:buChar char="•"/>
            </a:pPr>
            <a:r>
              <a:rPr lang="en-US" sz="2800" dirty="0" err="1"/>
              <a:t>BorderLayout.WEST</a:t>
            </a:r>
            <a:endParaRPr lang="en-US" sz="2800" dirty="0"/>
          </a:p>
        </p:txBody>
      </p:sp>
    </p:spTree>
    <p:extLst>
      <p:ext uri="{BB962C8B-B14F-4D97-AF65-F5344CB8AC3E}">
        <p14:creationId xmlns:p14="http://schemas.microsoft.com/office/powerpoint/2010/main" val="29051141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a:t>
            </a:r>
            <a:r>
              <a:rPr lang="en-US" dirty="0" smtClean="0"/>
              <a:t>Fourth Simple </a:t>
            </a:r>
            <a:r>
              <a:rPr lang="en-US" dirty="0" smtClean="0"/>
              <a:t>Swing Program</a:t>
            </a:r>
            <a:endParaRPr lang="en-US" dirty="0"/>
          </a:p>
        </p:txBody>
      </p:sp>
      <p:sp>
        <p:nvSpPr>
          <p:cNvPr id="3" name="Content Placeholder 2"/>
          <p:cNvSpPr>
            <a:spLocks noGrp="1"/>
          </p:cNvSpPr>
          <p:nvPr>
            <p:ph idx="1"/>
          </p:nvPr>
        </p:nvSpPr>
        <p:spPr>
          <a:xfrm>
            <a:off x="911471" y="1631692"/>
            <a:ext cx="10682431" cy="4848045"/>
          </a:xfrm>
        </p:spPr>
        <p:txBody>
          <a:bodyPr>
            <a:noAutofit/>
          </a:bodyPr>
          <a:lstStyle/>
          <a:p>
            <a:pPr marL="0" indent="0" defTabSz="274320">
              <a:lnSpc>
                <a:spcPct val="100000"/>
              </a:lnSpc>
              <a:spcBef>
                <a:spcPts val="0"/>
              </a:spcBef>
              <a:buNone/>
            </a:pPr>
            <a:r>
              <a:rPr lang="en-US" sz="2000" dirty="0" smtClean="0"/>
              <a:t>The next POC will build on the previous one </a:t>
            </a:r>
            <a:r>
              <a:rPr lang="en-US" sz="2000" dirty="0" smtClean="0"/>
              <a:t>we are centering all labels in their layouts both horizontally and vertically.</a:t>
            </a:r>
            <a:endParaRPr lang="en-US" sz="2000" dirty="0" smtClean="0"/>
          </a:p>
          <a:p>
            <a:r>
              <a:rPr lang="en-US" sz="2000" b="1" dirty="0" err="1" smtClean="0">
                <a:latin typeface="Courier New" panose="02070309020205020404" pitchFamily="49" charset="0"/>
                <a:cs typeface="Courier New" panose="02070309020205020404" pitchFamily="49" charset="0"/>
              </a:rPr>
              <a:t>jl.setHorizontalAlignment</a:t>
            </a:r>
            <a:r>
              <a:rPr lang="en-US" sz="2000" b="1" dirty="0" smtClean="0">
                <a:latin typeface="Courier New" panose="02070309020205020404" pitchFamily="49" charset="0"/>
                <a:cs typeface="Courier New" panose="02070309020205020404" pitchFamily="49" charset="0"/>
              </a:rPr>
              <a:t>(</a:t>
            </a: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alignment);</a:t>
            </a:r>
            <a:endParaRPr lang="en-US" sz="2000" b="1" dirty="0">
              <a:latin typeface="Courier New" panose="02070309020205020404" pitchFamily="49" charset="0"/>
              <a:cs typeface="Courier New" panose="02070309020205020404" pitchFamily="49" charset="0"/>
            </a:endParaRPr>
          </a:p>
          <a:p>
            <a:r>
              <a:rPr lang="en-US" sz="2000" b="1" dirty="0" err="1" smtClean="0">
                <a:latin typeface="Courier New" panose="02070309020205020404" pitchFamily="49" charset="0"/>
                <a:cs typeface="Courier New" panose="02070309020205020404" pitchFamily="49" charset="0"/>
              </a:rPr>
              <a:t>jl.setVerticalAlignment</a:t>
            </a:r>
            <a:r>
              <a:rPr lang="en-US" sz="2000" b="1" dirty="0" smtClean="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alignment</a:t>
            </a:r>
            <a:r>
              <a:rPr lang="en-US" sz="2000" b="1" dirty="0" smtClean="0">
                <a:latin typeface="Courier New" panose="02070309020205020404" pitchFamily="49" charset="0"/>
                <a:cs typeface="Courier New" panose="02070309020205020404" pitchFamily="49" charset="0"/>
              </a:rPr>
              <a:t>);</a:t>
            </a: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smtClean="0">
                <a:cs typeface="Courier New" panose="02070309020205020404" pitchFamily="49" charset="0"/>
              </a:rPr>
              <a:t>Some </a:t>
            </a:r>
            <a:r>
              <a:rPr lang="en-US" sz="2000" b="1" dirty="0" err="1" smtClean="0">
                <a:cs typeface="Courier New" panose="02070309020205020404" pitchFamily="49" charset="0"/>
              </a:rPr>
              <a:t>int</a:t>
            </a:r>
            <a:r>
              <a:rPr lang="en-US" sz="2000" b="1" dirty="0" smtClean="0">
                <a:cs typeface="Courier New" panose="02070309020205020404" pitchFamily="49" charset="0"/>
              </a:rPr>
              <a:t> alignment constants:</a:t>
            </a:r>
            <a:br>
              <a:rPr lang="en-US" sz="2000" b="1" dirty="0" smtClean="0">
                <a:cs typeface="Courier New" panose="02070309020205020404" pitchFamily="49" charset="0"/>
              </a:rPr>
            </a:br>
            <a:endParaRPr lang="en-US" sz="2000" b="1" dirty="0">
              <a:cs typeface="Courier New" panose="02070309020205020404" pitchFamily="49" charset="0"/>
            </a:endParaRPr>
          </a:p>
          <a:p>
            <a:r>
              <a:rPr lang="en-US" sz="2000" b="1" dirty="0" err="1" smtClean="0">
                <a:latin typeface="Courier New" panose="02070309020205020404" pitchFamily="49" charset="0"/>
                <a:cs typeface="Courier New" panose="02070309020205020404" pitchFamily="49" charset="0"/>
              </a:rPr>
              <a:t>JLabel.CENTER</a:t>
            </a:r>
            <a:r>
              <a:rPr lang="en-US" sz="2000" b="1" dirty="0" smtClean="0">
                <a:latin typeface="Courier New" panose="02070309020205020404" pitchFamily="49" charset="0"/>
                <a:cs typeface="Courier New" panose="02070309020205020404" pitchFamily="49" charset="0"/>
              </a:rPr>
              <a:t>;</a:t>
            </a:r>
          </a:p>
          <a:p>
            <a:r>
              <a:rPr lang="en-US" sz="2000" b="1" dirty="0" err="1" smtClean="0">
                <a:latin typeface="Courier New" panose="02070309020205020404" pitchFamily="49" charset="0"/>
                <a:cs typeface="Courier New" panose="02070309020205020404" pitchFamily="49" charset="0"/>
              </a:rPr>
              <a:t>JLabel.TOP</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dirty="0" err="1" smtClean="0">
                <a:latin typeface="Courier New" panose="02070309020205020404" pitchFamily="49" charset="0"/>
                <a:cs typeface="Courier New" panose="02070309020205020404" pitchFamily="49" charset="0"/>
              </a:rPr>
              <a:t>JLabel.LEFT</a:t>
            </a:r>
            <a:r>
              <a:rPr lang="en-US" sz="2000" b="1" dirty="0" smtClean="0">
                <a:latin typeface="Courier New" panose="02070309020205020404" pitchFamily="49" charset="0"/>
                <a:cs typeface="Courier New" panose="02070309020205020404" pitchFamily="49" charset="0"/>
              </a:rPr>
              <a:t>;</a:t>
            </a:r>
          </a:p>
          <a:p>
            <a:r>
              <a:rPr lang="en-US" sz="2000" b="1" dirty="0" err="1" smtClean="0">
                <a:latin typeface="Courier New" panose="02070309020205020404" pitchFamily="49" charset="0"/>
                <a:cs typeface="Courier New" panose="02070309020205020404" pitchFamily="49" charset="0"/>
              </a:rPr>
              <a:t>JLabel.RIGHT</a:t>
            </a:r>
            <a:r>
              <a:rPr lang="en-US" sz="2000" b="1" dirty="0" smtClean="0">
                <a:latin typeface="Courier New" panose="02070309020205020404" pitchFamily="49" charset="0"/>
                <a:cs typeface="Courier New" panose="02070309020205020404" pitchFamily="49" charset="0"/>
              </a:rPr>
              <a:t>;</a:t>
            </a:r>
          </a:p>
          <a:p>
            <a:r>
              <a:rPr lang="en-US" sz="2000" b="1" dirty="0" err="1" smtClean="0">
                <a:latin typeface="Courier New" panose="02070309020205020404" pitchFamily="49" charset="0"/>
                <a:cs typeface="Courier New" panose="02070309020205020404" pitchFamily="49" charset="0"/>
              </a:rPr>
              <a:t>JLabel.BOTTOM</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6403734" y="6191404"/>
            <a:ext cx="5328190"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a:t>“</a:t>
            </a:r>
            <a:r>
              <a:rPr lang="en-US" sz="2400" b="1" dirty="0" smtClean="0"/>
              <a:t>BasicSwingDemo4”</a:t>
            </a:r>
            <a:endParaRPr lang="en-US" sz="2400" b="1" dirty="0"/>
          </a:p>
        </p:txBody>
      </p:sp>
    </p:spTree>
    <p:extLst>
      <p:ext uri="{BB962C8B-B14F-4D97-AF65-F5344CB8AC3E}">
        <p14:creationId xmlns:p14="http://schemas.microsoft.com/office/powerpoint/2010/main" val="1912639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a:t>
            </a:r>
            <a:endParaRPr lang="en-US" dirty="0"/>
          </a:p>
        </p:txBody>
      </p:sp>
      <p:sp>
        <p:nvSpPr>
          <p:cNvPr id="3" name="Content Placeholder 2"/>
          <p:cNvSpPr>
            <a:spLocks noGrp="1"/>
          </p:cNvSpPr>
          <p:nvPr>
            <p:ph idx="1"/>
          </p:nvPr>
        </p:nvSpPr>
        <p:spPr>
          <a:xfrm>
            <a:off x="838200" y="1585233"/>
            <a:ext cx="5042805" cy="4351338"/>
          </a:xfrm>
        </p:spPr>
        <p:txBody>
          <a:bodyPr>
            <a:noAutofit/>
          </a:bodyPr>
          <a:lstStyle/>
          <a:p>
            <a:pPr marL="742950" indent="-742950">
              <a:buFont typeface="+mj-lt"/>
              <a:buAutoNum type="arabicPeriod"/>
            </a:pPr>
            <a:r>
              <a:rPr lang="en-US" dirty="0" smtClean="0"/>
              <a:t>Intro </a:t>
            </a:r>
          </a:p>
          <a:p>
            <a:pPr marL="742950" indent="-742950">
              <a:buFont typeface="+mj-lt"/>
              <a:buAutoNum type="arabicPeriod"/>
            </a:pPr>
            <a:r>
              <a:rPr lang="en-US" dirty="0" smtClean="0"/>
              <a:t>Components and Containers</a:t>
            </a:r>
          </a:p>
          <a:p>
            <a:pPr marL="742950" indent="-742950">
              <a:buFont typeface="+mj-lt"/>
              <a:buAutoNum type="arabicPeriod"/>
            </a:pPr>
            <a:r>
              <a:rPr lang="en-US" dirty="0" smtClean="0"/>
              <a:t>Layout Managers</a:t>
            </a:r>
          </a:p>
          <a:p>
            <a:pPr marL="742950" indent="-742950">
              <a:buFont typeface="+mj-lt"/>
              <a:buAutoNum type="arabicPeriod"/>
            </a:pPr>
            <a:r>
              <a:rPr lang="en-US" dirty="0" smtClean="0"/>
              <a:t>First Simple Swing </a:t>
            </a:r>
            <a:r>
              <a:rPr lang="en-US" dirty="0" smtClean="0"/>
              <a:t>Program</a:t>
            </a:r>
          </a:p>
          <a:p>
            <a:pPr marL="742950" indent="-742950">
              <a:buFont typeface="+mj-lt"/>
              <a:buAutoNum type="arabicPeriod"/>
            </a:pPr>
            <a:r>
              <a:rPr lang="en-US" dirty="0"/>
              <a:t>Event Dispatching Thread</a:t>
            </a:r>
            <a:endParaRPr lang="en-US" dirty="0" smtClean="0"/>
          </a:p>
          <a:p>
            <a:pPr marL="742950" indent="-742950">
              <a:buFont typeface="+mj-lt"/>
              <a:buAutoNum type="arabicPeriod"/>
            </a:pPr>
            <a:r>
              <a:rPr lang="en-US" dirty="0" smtClean="0"/>
              <a:t>Second Simple Swing Program</a:t>
            </a:r>
          </a:p>
          <a:p>
            <a:pPr marL="742950" indent="-742950">
              <a:buFont typeface="+mj-lt"/>
              <a:buAutoNum type="arabicPeriod"/>
            </a:pPr>
            <a:r>
              <a:rPr lang="en-US" dirty="0" smtClean="0"/>
              <a:t>Third </a:t>
            </a:r>
            <a:r>
              <a:rPr lang="en-US" dirty="0"/>
              <a:t>Simple Swing </a:t>
            </a:r>
            <a:r>
              <a:rPr lang="en-US" dirty="0" smtClean="0"/>
              <a:t>Program</a:t>
            </a:r>
          </a:p>
          <a:p>
            <a:pPr marL="742950" indent="-742950">
              <a:buFont typeface="+mj-lt"/>
              <a:buAutoNum type="arabicPeriod"/>
            </a:pPr>
            <a:r>
              <a:rPr lang="en-US" dirty="0"/>
              <a:t>Fourth Simple Swing </a:t>
            </a:r>
            <a:r>
              <a:rPr lang="en-US" dirty="0" smtClean="0"/>
              <a:t>Program</a:t>
            </a:r>
            <a:endParaRPr lang="en-US" dirty="0"/>
          </a:p>
          <a:p>
            <a:pPr marL="0" indent="0">
              <a:buNone/>
            </a:pPr>
            <a:endParaRPr lang="en-US" dirty="0" smtClean="0"/>
          </a:p>
        </p:txBody>
      </p:sp>
      <p:sp>
        <p:nvSpPr>
          <p:cNvPr id="6" name="Content Placeholder 2"/>
          <p:cNvSpPr txBox="1">
            <a:spLocks/>
          </p:cNvSpPr>
          <p:nvPr/>
        </p:nvSpPr>
        <p:spPr>
          <a:xfrm>
            <a:off x="6679413" y="1585233"/>
            <a:ext cx="5042805"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9"/>
            </a:pPr>
            <a:r>
              <a:rPr lang="en-US" dirty="0" smtClean="0"/>
              <a:t>Swing Configuration 101</a:t>
            </a:r>
          </a:p>
          <a:p>
            <a:pPr marL="514350" indent="-514350">
              <a:buFont typeface="+mj-lt"/>
              <a:buAutoNum type="arabicPeriod" startAt="9"/>
            </a:pPr>
            <a:r>
              <a:rPr lang="en-US" dirty="0" smtClean="0"/>
              <a:t>JButton</a:t>
            </a:r>
            <a:endParaRPr lang="en-US" dirty="0"/>
          </a:p>
          <a:p>
            <a:pPr marL="514350" indent="-514350">
              <a:buFont typeface="+mj-lt"/>
              <a:buAutoNum type="arabicPeriod" startAt="9"/>
            </a:pPr>
            <a:r>
              <a:rPr lang="en-US" dirty="0" err="1" smtClean="0"/>
              <a:t>JTextField</a:t>
            </a:r>
            <a:endParaRPr lang="en-US" dirty="0"/>
          </a:p>
          <a:p>
            <a:pPr marL="514350" indent="-514350">
              <a:buFont typeface="+mj-lt"/>
              <a:buAutoNum type="arabicPeriod" startAt="9"/>
            </a:pPr>
            <a:r>
              <a:rPr lang="en-US" dirty="0" err="1" smtClean="0"/>
              <a:t>JCheckBox</a:t>
            </a:r>
            <a:endParaRPr lang="en-US" dirty="0"/>
          </a:p>
          <a:p>
            <a:pPr marL="514350" indent="-514350">
              <a:buFont typeface="+mj-lt"/>
              <a:buAutoNum type="arabicPeriod" startAt="9"/>
            </a:pPr>
            <a:r>
              <a:rPr lang="en-US" dirty="0" err="1" smtClean="0"/>
              <a:t>JList</a:t>
            </a:r>
            <a:endParaRPr lang="en-US" dirty="0"/>
          </a:p>
          <a:p>
            <a:pPr marL="514350" indent="-514350">
              <a:buFont typeface="+mj-lt"/>
              <a:buAutoNum type="arabicPeriod" startAt="9"/>
            </a:pPr>
            <a:r>
              <a:rPr lang="en-US" dirty="0" smtClean="0"/>
              <a:t>Anonymous Inner Classes and Lambda </a:t>
            </a:r>
            <a:r>
              <a:rPr lang="en-US" dirty="0"/>
              <a:t>Expressions to Handle </a:t>
            </a:r>
            <a:r>
              <a:rPr lang="en-US" dirty="0" smtClean="0"/>
              <a:t>Events</a:t>
            </a:r>
          </a:p>
          <a:p>
            <a:pPr marL="514350" indent="-514350">
              <a:buFont typeface="+mj-lt"/>
              <a:buAutoNum type="arabicPeriod" startAt="9"/>
            </a:pPr>
            <a:r>
              <a:rPr lang="en-US" dirty="0" err="1" smtClean="0"/>
              <a:t>GridLayout</a:t>
            </a:r>
            <a:endParaRPr lang="en-US" dirty="0"/>
          </a:p>
          <a:p>
            <a:pPr marL="514350" indent="-514350">
              <a:buFont typeface="+mj-lt"/>
              <a:buAutoNum type="arabicPeriod" startAt="9"/>
            </a:pPr>
            <a:r>
              <a:rPr lang="en-US" dirty="0" smtClean="0"/>
              <a:t>Sample App – Case Study</a:t>
            </a:r>
          </a:p>
          <a:p>
            <a:pPr marL="742950" indent="-742950">
              <a:buFont typeface="+mj-lt"/>
              <a:buAutoNum type="arabicPeriod" startAt="6"/>
            </a:pPr>
            <a:endParaRPr lang="en-US" dirty="0" smtClean="0"/>
          </a:p>
          <a:p>
            <a:pPr marL="742950" indent="-742950">
              <a:buFont typeface="+mj-lt"/>
              <a:buAutoNum type="arabicPeriod" startAt="6"/>
            </a:pPr>
            <a:endParaRPr lang="en-US" dirty="0" smtClean="0"/>
          </a:p>
        </p:txBody>
      </p:sp>
    </p:spTree>
    <p:extLst>
      <p:ext uri="{BB962C8B-B14F-4D97-AF65-F5344CB8AC3E}">
        <p14:creationId xmlns:p14="http://schemas.microsoft.com/office/powerpoint/2010/main" val="36947271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a:t>
            </a:r>
            <a:r>
              <a:rPr lang="en-US" dirty="0" smtClean="0"/>
              <a:t>– Swing Configuration 101</a:t>
            </a:r>
            <a:endParaRPr lang="en-US" dirty="0"/>
          </a:p>
        </p:txBody>
      </p:sp>
      <p:sp>
        <p:nvSpPr>
          <p:cNvPr id="3" name="Content Placeholder 2"/>
          <p:cNvSpPr>
            <a:spLocks noGrp="1"/>
          </p:cNvSpPr>
          <p:nvPr>
            <p:ph idx="1"/>
          </p:nvPr>
        </p:nvSpPr>
        <p:spPr>
          <a:xfrm>
            <a:off x="838200" y="1585233"/>
            <a:ext cx="10515600" cy="4351338"/>
          </a:xfrm>
        </p:spPr>
        <p:txBody>
          <a:bodyPr>
            <a:noAutofit/>
          </a:bodyPr>
          <a:lstStyle/>
          <a:p>
            <a:pPr marL="0" indent="0">
              <a:buNone/>
            </a:pPr>
            <a:r>
              <a:rPr lang="en-US" dirty="0" smtClean="0"/>
              <a:t>The entire concept of configuring nearly every aspect of every swing components is very simplistic:</a:t>
            </a:r>
          </a:p>
          <a:p>
            <a:pPr marL="514350" indent="-514350">
              <a:buFont typeface="+mj-lt"/>
              <a:buAutoNum type="arabicPeriod"/>
            </a:pPr>
            <a:r>
              <a:rPr lang="en-US" dirty="0" smtClean="0"/>
              <a:t>Create an instance of a Swing component</a:t>
            </a:r>
          </a:p>
          <a:p>
            <a:pPr marL="514350" indent="-514350">
              <a:buFont typeface="+mj-lt"/>
              <a:buAutoNum type="arabicPeriod"/>
            </a:pPr>
            <a:r>
              <a:rPr lang="en-US" dirty="0" smtClean="0"/>
              <a:t>Apply configuration via API</a:t>
            </a:r>
          </a:p>
          <a:p>
            <a:pPr marL="514350" indent="-514350">
              <a:buFont typeface="+mj-lt"/>
              <a:buAutoNum type="arabicPeriod"/>
            </a:pPr>
            <a:r>
              <a:rPr lang="en-US" dirty="0" smtClean="0"/>
              <a:t>Add the component</a:t>
            </a:r>
          </a:p>
          <a:p>
            <a:pPr marL="0" indent="0">
              <a:buNone/>
            </a:pPr>
            <a:r>
              <a:rPr lang="en-US" dirty="0" smtClean="0"/>
              <a:t>Note: Once a component instance is available, unless otherwise stated in documentation, as long as you can refer to it programmatically, you can use the API associated with the component to modify it on-the-fly while in your app</a:t>
            </a:r>
          </a:p>
          <a:p>
            <a:pPr marL="742950" indent="-742950">
              <a:buFont typeface="+mj-lt"/>
              <a:buAutoNum type="arabicPeriod"/>
            </a:pPr>
            <a:endParaRPr lang="en-US" dirty="0" smtClean="0"/>
          </a:p>
          <a:p>
            <a:pPr marL="742950" indent="-742950">
              <a:buFont typeface="+mj-lt"/>
              <a:buAutoNum type="arabicPeriod"/>
            </a:pPr>
            <a:endParaRPr lang="en-US" dirty="0" smtClean="0"/>
          </a:p>
        </p:txBody>
      </p:sp>
    </p:spTree>
    <p:extLst>
      <p:ext uri="{BB962C8B-B14F-4D97-AF65-F5344CB8AC3E}">
        <p14:creationId xmlns:p14="http://schemas.microsoft.com/office/powerpoint/2010/main" val="508632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JButton</a:t>
            </a:r>
            <a:endParaRPr lang="en-US" dirty="0"/>
          </a:p>
        </p:txBody>
      </p:sp>
      <p:sp>
        <p:nvSpPr>
          <p:cNvPr id="3" name="Content Placeholder 2"/>
          <p:cNvSpPr>
            <a:spLocks noGrp="1"/>
          </p:cNvSpPr>
          <p:nvPr>
            <p:ph idx="1"/>
          </p:nvPr>
        </p:nvSpPr>
        <p:spPr>
          <a:xfrm>
            <a:off x="838200" y="1585233"/>
            <a:ext cx="10772955" cy="4351338"/>
          </a:xfrm>
        </p:spPr>
        <p:txBody>
          <a:bodyPr>
            <a:noAutofit/>
          </a:bodyPr>
          <a:lstStyle/>
          <a:p>
            <a:pPr defTabSz="274320">
              <a:lnSpc>
                <a:spcPct val="100000"/>
              </a:lnSpc>
              <a:spcBef>
                <a:spcPts val="0"/>
              </a:spcBef>
            </a:pPr>
            <a:r>
              <a:rPr lang="en-US" sz="2400" dirty="0" smtClean="0"/>
              <a:t>In this session, your first component which provides the ability to interact to user event and one of </a:t>
            </a:r>
            <a:r>
              <a:rPr lang="en-US" sz="2400" dirty="0"/>
              <a:t>the most commonly used Swing controls is the push button. </a:t>
            </a:r>
          </a:p>
          <a:p>
            <a:pPr defTabSz="274320">
              <a:lnSpc>
                <a:spcPct val="100000"/>
              </a:lnSpc>
              <a:spcBef>
                <a:spcPts val="0"/>
              </a:spcBef>
            </a:pPr>
            <a:r>
              <a:rPr lang="en-US" sz="2400" dirty="0"/>
              <a:t>A push button is an instance of </a:t>
            </a:r>
            <a:r>
              <a:rPr lang="en-US" sz="2400" b="1" dirty="0">
                <a:latin typeface="Courier New" panose="02070309020205020404" pitchFamily="49" charset="0"/>
                <a:cs typeface="Courier New" panose="02070309020205020404" pitchFamily="49" charset="0"/>
              </a:rPr>
              <a:t>JButton</a:t>
            </a:r>
            <a:r>
              <a:rPr lang="en-US" sz="2400" dirty="0"/>
              <a:t>. </a:t>
            </a:r>
          </a:p>
          <a:p>
            <a:pPr defTabSz="274320">
              <a:lnSpc>
                <a:spcPct val="100000"/>
              </a:lnSpc>
              <a:spcBef>
                <a:spcPts val="0"/>
              </a:spcBef>
            </a:pPr>
            <a:r>
              <a:rPr lang="en-US" sz="2400" b="1" dirty="0">
                <a:latin typeface="Courier New" panose="02070309020205020404" pitchFamily="49" charset="0"/>
                <a:cs typeface="Courier New" panose="02070309020205020404" pitchFamily="49" charset="0"/>
              </a:rPr>
              <a:t>JButton</a:t>
            </a:r>
            <a:r>
              <a:rPr lang="en-US" sz="2400" dirty="0"/>
              <a:t> inherits the abstract class </a:t>
            </a:r>
            <a:r>
              <a:rPr lang="en-US" sz="2400" b="1" dirty="0" err="1">
                <a:latin typeface="Courier New" panose="02070309020205020404" pitchFamily="49" charset="0"/>
                <a:cs typeface="Courier New" panose="02070309020205020404" pitchFamily="49" charset="0"/>
              </a:rPr>
              <a:t>AbstractButton</a:t>
            </a:r>
            <a:r>
              <a:rPr lang="en-US" sz="2400" dirty="0"/>
              <a:t>, which defines the functionality common to all buttons. </a:t>
            </a:r>
          </a:p>
          <a:p>
            <a:pPr defTabSz="274320">
              <a:lnSpc>
                <a:spcPct val="100000"/>
              </a:lnSpc>
              <a:spcBef>
                <a:spcPts val="0"/>
              </a:spcBef>
            </a:pPr>
            <a:r>
              <a:rPr lang="en-US" sz="2400" dirty="0"/>
              <a:t>Swing push buttons can contain text, an image, or both, we use text in our sample code</a:t>
            </a:r>
            <a:r>
              <a:rPr lang="en-US" sz="2400" dirty="0" smtClean="0"/>
              <a:t>.</a:t>
            </a:r>
            <a:endParaRPr lang="en-US" sz="2400" dirty="0"/>
          </a:p>
          <a:p>
            <a:pPr defTabSz="274320">
              <a:lnSpc>
                <a:spcPct val="100000"/>
              </a:lnSpc>
              <a:spcBef>
                <a:spcPts val="0"/>
              </a:spcBef>
            </a:pPr>
            <a:r>
              <a:rPr lang="en-US" sz="2400" dirty="0"/>
              <a:t>JButton supplies several constructors. The one used here </a:t>
            </a:r>
            <a:r>
              <a:rPr lang="en-US" sz="2400" dirty="0" smtClean="0"/>
              <a:t>is: </a:t>
            </a:r>
            <a:br>
              <a:rPr lang="en-US" sz="2400" dirty="0" smtClean="0"/>
            </a:br>
            <a:r>
              <a:rPr lang="en-US" sz="2400" b="1" dirty="0" smtClean="0">
                <a:latin typeface="Courier New" panose="02070309020205020404" pitchFamily="49" charset="0"/>
                <a:cs typeface="Courier New" panose="02070309020205020404" pitchFamily="49" charset="0"/>
              </a:rPr>
              <a:t>JButton(String label)</a:t>
            </a:r>
            <a:endParaRPr lang="en-US" sz="2400" b="1" dirty="0">
              <a:latin typeface="Courier New" panose="02070309020205020404" pitchFamily="49" charset="0"/>
              <a:cs typeface="Courier New" panose="02070309020205020404" pitchFamily="49" charset="0"/>
            </a:endParaRPr>
          </a:p>
          <a:p>
            <a:pPr defTabSz="274320">
              <a:lnSpc>
                <a:spcPct val="100000"/>
              </a:lnSpc>
              <a:spcBef>
                <a:spcPts val="0"/>
              </a:spcBef>
            </a:pPr>
            <a:r>
              <a:rPr lang="en-US" sz="2400" dirty="0"/>
              <a:t>Here, </a:t>
            </a:r>
            <a:r>
              <a:rPr lang="en-US" sz="2400" b="1" dirty="0" smtClean="0"/>
              <a:t>label </a:t>
            </a:r>
            <a:r>
              <a:rPr lang="en-US" sz="2400" dirty="0" smtClean="0"/>
              <a:t>specifies </a:t>
            </a:r>
            <a:r>
              <a:rPr lang="en-US" sz="2400" dirty="0"/>
              <a:t>the string that will be displayed inside the </a:t>
            </a:r>
            <a:r>
              <a:rPr lang="en-US" sz="2400" dirty="0" smtClean="0"/>
              <a:t>button.</a:t>
            </a:r>
          </a:p>
          <a:p>
            <a:pPr defTabSz="274320">
              <a:lnSpc>
                <a:spcPct val="100000"/>
              </a:lnSpc>
              <a:spcBef>
                <a:spcPts val="0"/>
              </a:spcBef>
            </a:pPr>
            <a:r>
              <a:rPr lang="en-US" sz="2400" dirty="0" smtClean="0"/>
              <a:t>We will also look at adding a few buttons across a few layouts in a </a:t>
            </a:r>
            <a:r>
              <a:rPr lang="en-US" sz="2400" dirty="0" err="1" smtClean="0"/>
              <a:t>JFrame</a:t>
            </a:r>
            <a:r>
              <a:rPr lang="en-US" sz="2400" dirty="0" smtClean="0"/>
              <a:t>.</a:t>
            </a:r>
            <a:endParaRPr lang="en-US" sz="2400" dirty="0"/>
          </a:p>
        </p:txBody>
      </p:sp>
    </p:spTree>
    <p:extLst>
      <p:ext uri="{BB962C8B-B14F-4D97-AF65-F5344CB8AC3E}">
        <p14:creationId xmlns:p14="http://schemas.microsoft.com/office/powerpoint/2010/main" val="3799150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JButton</a:t>
            </a:r>
            <a:endParaRPr lang="en-US" dirty="0"/>
          </a:p>
        </p:txBody>
      </p:sp>
      <p:sp>
        <p:nvSpPr>
          <p:cNvPr id="3" name="Content Placeholder 2"/>
          <p:cNvSpPr>
            <a:spLocks noGrp="1"/>
          </p:cNvSpPr>
          <p:nvPr>
            <p:ph idx="1"/>
          </p:nvPr>
        </p:nvSpPr>
        <p:spPr>
          <a:xfrm>
            <a:off x="838200" y="1414732"/>
            <a:ext cx="10772955" cy="4521839"/>
          </a:xfrm>
        </p:spPr>
        <p:txBody>
          <a:bodyPr>
            <a:noAutofit/>
          </a:bodyPr>
          <a:lstStyle/>
          <a:p>
            <a:pPr defTabSz="274320">
              <a:lnSpc>
                <a:spcPct val="100000"/>
              </a:lnSpc>
              <a:spcBef>
                <a:spcPts val="0"/>
              </a:spcBef>
            </a:pPr>
            <a:r>
              <a:rPr lang="en-US" sz="2000" dirty="0" smtClean="0"/>
              <a:t>Here</a:t>
            </a:r>
            <a:r>
              <a:rPr lang="en-US" sz="2000" dirty="0"/>
              <a:t>, </a:t>
            </a:r>
            <a:r>
              <a:rPr lang="en-US" sz="2000" b="1" dirty="0" smtClean="0">
                <a:latin typeface="Courier New" panose="02070309020205020404" pitchFamily="49" charset="0"/>
                <a:cs typeface="Courier New" panose="02070309020205020404" pitchFamily="49" charset="0"/>
              </a:rPr>
              <a:t>label</a:t>
            </a:r>
            <a:r>
              <a:rPr lang="en-US" sz="2000" dirty="0" smtClean="0"/>
              <a:t> specifies </a:t>
            </a:r>
            <a:r>
              <a:rPr lang="en-US" sz="2000" dirty="0"/>
              <a:t>the string that will be displayed inside the button</a:t>
            </a:r>
            <a:r>
              <a:rPr lang="en-US" sz="2000" dirty="0" smtClean="0"/>
              <a:t>.</a:t>
            </a:r>
            <a:endParaRPr lang="en-US" sz="2000" dirty="0"/>
          </a:p>
          <a:p>
            <a:pPr defTabSz="274320">
              <a:lnSpc>
                <a:spcPct val="100000"/>
              </a:lnSpc>
              <a:spcBef>
                <a:spcPts val="0"/>
              </a:spcBef>
            </a:pPr>
            <a:r>
              <a:rPr lang="en-US" sz="2000" dirty="0"/>
              <a:t>When a push button is pressed, it generates an </a:t>
            </a:r>
            <a:r>
              <a:rPr lang="en-US" sz="2000" b="1" dirty="0" err="1"/>
              <a:t>ActionEvent</a:t>
            </a:r>
            <a:r>
              <a:rPr lang="en-US" sz="2000" dirty="0"/>
              <a:t>. </a:t>
            </a:r>
            <a:r>
              <a:rPr lang="en-US" sz="2000" b="1" dirty="0" err="1"/>
              <a:t>ActionEvent</a:t>
            </a:r>
            <a:r>
              <a:rPr lang="en-US" sz="2000" dirty="0"/>
              <a:t> is defined by the AWT and also used by Swing. </a:t>
            </a:r>
            <a:r>
              <a:rPr lang="en-US" sz="2000" b="1" dirty="0"/>
              <a:t>JButton</a:t>
            </a:r>
            <a:r>
              <a:rPr lang="en-US" sz="2000" dirty="0"/>
              <a:t> provides the following methods, which are used to add or remove an action listener</a:t>
            </a:r>
            <a:r>
              <a:rPr lang="en-US" sz="2000" dirty="0" smtClean="0"/>
              <a:t>:</a:t>
            </a:r>
            <a:endParaRPr lang="en-US" sz="2000" dirty="0"/>
          </a:p>
          <a:p>
            <a:pPr lvl="1" defTabSz="274320">
              <a:lnSpc>
                <a:spcPct val="100000"/>
              </a:lnSpc>
              <a:spcBef>
                <a:spcPts val="0"/>
              </a:spcBef>
            </a:pPr>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addActionListener</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ActionListener</a:t>
            </a:r>
            <a:r>
              <a:rPr lang="en-US" sz="1600" b="1" dirty="0">
                <a:latin typeface="Courier New" panose="02070309020205020404" pitchFamily="49" charset="0"/>
                <a:cs typeface="Courier New" panose="02070309020205020404" pitchFamily="49" charset="0"/>
              </a:rPr>
              <a:t> al)</a:t>
            </a:r>
          </a:p>
          <a:p>
            <a:pPr lvl="1" defTabSz="274320">
              <a:lnSpc>
                <a:spcPct val="100000"/>
              </a:lnSpc>
              <a:spcBef>
                <a:spcPts val="0"/>
              </a:spcBef>
            </a:pPr>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removeActionListener</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ActionListener</a:t>
            </a:r>
            <a:r>
              <a:rPr lang="en-US" sz="1600" b="1" dirty="0">
                <a:latin typeface="Courier New" panose="02070309020205020404" pitchFamily="49" charset="0"/>
                <a:cs typeface="Courier New" panose="02070309020205020404" pitchFamily="49" charset="0"/>
              </a:rPr>
              <a:t> al</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defTabSz="274320">
              <a:lnSpc>
                <a:spcPct val="100000"/>
              </a:lnSpc>
              <a:spcBef>
                <a:spcPts val="0"/>
              </a:spcBef>
            </a:pPr>
            <a:r>
              <a:rPr lang="en-US" sz="2000" dirty="0"/>
              <a:t>Here, </a:t>
            </a:r>
            <a:r>
              <a:rPr lang="en-US" sz="2000" b="1" dirty="0"/>
              <a:t>al</a:t>
            </a:r>
            <a:r>
              <a:rPr lang="en-US" sz="2000" dirty="0"/>
              <a:t> specifies an object that will receive event notifications. </a:t>
            </a:r>
          </a:p>
          <a:p>
            <a:pPr defTabSz="274320">
              <a:lnSpc>
                <a:spcPct val="100000"/>
              </a:lnSpc>
              <a:spcBef>
                <a:spcPts val="0"/>
              </a:spcBef>
            </a:pPr>
            <a:r>
              <a:rPr lang="en-US" sz="2000" dirty="0"/>
              <a:t>This object must be an instance of a class that implements the </a:t>
            </a:r>
            <a:r>
              <a:rPr lang="en-US" sz="2000" dirty="0" err="1"/>
              <a:t>ActionListener</a:t>
            </a:r>
            <a:r>
              <a:rPr lang="en-US" sz="2000" dirty="0"/>
              <a:t> interface</a:t>
            </a:r>
            <a:r>
              <a:rPr lang="en-US" sz="2000" dirty="0" smtClean="0"/>
              <a:t>.</a:t>
            </a:r>
            <a:endParaRPr lang="en-US" sz="2000" dirty="0"/>
          </a:p>
          <a:p>
            <a:pPr defTabSz="274320">
              <a:lnSpc>
                <a:spcPct val="100000"/>
              </a:lnSpc>
              <a:spcBef>
                <a:spcPts val="0"/>
              </a:spcBef>
            </a:pPr>
            <a:r>
              <a:rPr lang="en-US" sz="2000" dirty="0"/>
              <a:t>The </a:t>
            </a:r>
            <a:r>
              <a:rPr lang="en-US" sz="2000" dirty="0" err="1"/>
              <a:t>ActionListener</a:t>
            </a:r>
            <a:r>
              <a:rPr lang="en-US" sz="2000" dirty="0"/>
              <a:t> interface defines only one method: </a:t>
            </a:r>
            <a:r>
              <a:rPr lang="en-US" sz="2000" b="1" dirty="0" err="1"/>
              <a:t>actionPerformed</a:t>
            </a:r>
            <a:r>
              <a:rPr lang="en-US" sz="2000" b="1" dirty="0"/>
              <a:t>( ).</a:t>
            </a:r>
            <a:r>
              <a:rPr lang="en-US" sz="2000" dirty="0"/>
              <a:t> It is shown here</a:t>
            </a:r>
            <a:r>
              <a:rPr lang="en-US" sz="2000" dirty="0" smtClean="0"/>
              <a:t>:</a:t>
            </a:r>
            <a:endParaRPr lang="en-US" sz="2000" dirty="0"/>
          </a:p>
          <a:p>
            <a:pPr lvl="1" defTabSz="274320">
              <a:lnSpc>
                <a:spcPct val="100000"/>
              </a:lnSpc>
              <a:spcBef>
                <a:spcPts val="0"/>
              </a:spcBef>
            </a:pPr>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actionPerformed</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ActionEvent</a:t>
            </a:r>
            <a:r>
              <a:rPr lang="en-US" sz="1600" b="1" dirty="0">
                <a:latin typeface="Courier New" panose="02070309020205020404" pitchFamily="49" charset="0"/>
                <a:cs typeface="Courier New" panose="02070309020205020404" pitchFamily="49" charset="0"/>
              </a:rPr>
              <a:t> ae</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defTabSz="274320">
              <a:lnSpc>
                <a:spcPct val="100000"/>
              </a:lnSpc>
              <a:spcBef>
                <a:spcPts val="0"/>
              </a:spcBef>
            </a:pPr>
            <a:r>
              <a:rPr lang="en-US" sz="2000" dirty="0"/>
              <a:t>This method is called when a button is pressed. </a:t>
            </a:r>
          </a:p>
          <a:p>
            <a:pPr defTabSz="274320">
              <a:lnSpc>
                <a:spcPct val="100000"/>
              </a:lnSpc>
              <a:spcBef>
                <a:spcPts val="0"/>
              </a:spcBef>
            </a:pPr>
            <a:r>
              <a:rPr lang="en-US" sz="2000" dirty="0"/>
              <a:t>In other words, it is the event handler that is called when a button press event has occurred. </a:t>
            </a:r>
          </a:p>
        </p:txBody>
      </p:sp>
      <p:sp>
        <p:nvSpPr>
          <p:cNvPr id="5" name="TextBox 4"/>
          <p:cNvSpPr txBox="1"/>
          <p:nvPr/>
        </p:nvSpPr>
        <p:spPr>
          <a:xfrm>
            <a:off x="838200" y="5069087"/>
            <a:ext cx="10652185" cy="1477328"/>
          </a:xfrm>
          <a:prstGeom prst="rect">
            <a:avLst/>
          </a:prstGeom>
          <a:noFill/>
          <a:ln>
            <a:solidFill>
              <a:schemeClr val="accent1"/>
            </a:solidFill>
          </a:ln>
        </p:spPr>
        <p:txBody>
          <a:bodyPr wrap="square" rtlCol="0">
            <a:spAutoFit/>
          </a:bodyPr>
          <a:lstStyle/>
          <a:p>
            <a:pPr defTabSz="274320">
              <a:lnSpc>
                <a:spcPct val="100000"/>
              </a:lnSpc>
              <a:spcBef>
                <a:spcPts val="0"/>
              </a:spcBef>
            </a:pPr>
            <a:r>
              <a:rPr lang="en-US" b="1" dirty="0"/>
              <a:t>Note</a:t>
            </a:r>
            <a:r>
              <a:rPr lang="en-US" dirty="0"/>
              <a:t>: while GUIs can be 'multithreaded', eventually, all code must still execute in sequence within a thread, therefore as a general rule of thumb your implementation of </a:t>
            </a:r>
            <a:r>
              <a:rPr lang="en-US" b="1" dirty="0" err="1"/>
              <a:t>actionPerformed</a:t>
            </a:r>
            <a:r>
              <a:rPr lang="en-US" b="1" dirty="0"/>
              <a:t>( )</a:t>
            </a:r>
            <a:r>
              <a:rPr lang="en-US" dirty="0"/>
              <a:t> must quickly respond to that event and return. Event handlers must not engage in long operations, because doing so will slow down the entire application. If a time-consuming procedure must be performed, then a separate thread should be created for that purpose</a:t>
            </a:r>
            <a:r>
              <a:rPr lang="en-US" dirty="0" smtClean="0"/>
              <a:t>.</a:t>
            </a:r>
            <a:endParaRPr lang="en-US" dirty="0"/>
          </a:p>
        </p:txBody>
      </p:sp>
    </p:spTree>
    <p:extLst>
      <p:ext uri="{BB962C8B-B14F-4D97-AF65-F5344CB8AC3E}">
        <p14:creationId xmlns:p14="http://schemas.microsoft.com/office/powerpoint/2010/main" val="41866682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JButton</a:t>
            </a:r>
            <a:endParaRPr lang="en-US" dirty="0"/>
          </a:p>
        </p:txBody>
      </p:sp>
      <p:sp>
        <p:nvSpPr>
          <p:cNvPr id="3" name="Content Placeholder 2"/>
          <p:cNvSpPr>
            <a:spLocks noGrp="1"/>
          </p:cNvSpPr>
          <p:nvPr>
            <p:ph idx="1"/>
          </p:nvPr>
        </p:nvSpPr>
        <p:spPr>
          <a:xfrm>
            <a:off x="838200" y="1414732"/>
            <a:ext cx="10772955" cy="4521839"/>
          </a:xfrm>
        </p:spPr>
        <p:txBody>
          <a:bodyPr>
            <a:noAutofit/>
          </a:bodyPr>
          <a:lstStyle/>
          <a:p>
            <a:pPr defTabSz="274320">
              <a:lnSpc>
                <a:spcPct val="100000"/>
              </a:lnSpc>
              <a:spcBef>
                <a:spcPts val="0"/>
              </a:spcBef>
            </a:pPr>
            <a:r>
              <a:rPr lang="en-US" sz="2400" dirty="0"/>
              <a:t>Using the </a:t>
            </a:r>
            <a:r>
              <a:rPr lang="en-US" sz="2400" b="1" dirty="0" err="1"/>
              <a:t>ActionEvent</a:t>
            </a:r>
            <a:r>
              <a:rPr lang="en-US" sz="2400" dirty="0"/>
              <a:t> object passed to </a:t>
            </a:r>
            <a:r>
              <a:rPr lang="en-US" sz="2400" b="1" dirty="0" err="1"/>
              <a:t>actionPerformed</a:t>
            </a:r>
            <a:r>
              <a:rPr lang="en-US" sz="2400" b="1" dirty="0"/>
              <a:t>( )</a:t>
            </a:r>
            <a:r>
              <a:rPr lang="en-US" sz="2400" dirty="0"/>
              <a:t>, you can obtain several useful pieces of information relating to the button-press event. </a:t>
            </a:r>
          </a:p>
          <a:p>
            <a:pPr defTabSz="274320">
              <a:lnSpc>
                <a:spcPct val="100000"/>
              </a:lnSpc>
              <a:spcBef>
                <a:spcPts val="0"/>
              </a:spcBef>
            </a:pPr>
            <a:r>
              <a:rPr lang="en-US" sz="2400" dirty="0"/>
              <a:t>The one used in our sample code is the action command string associated with the button. </a:t>
            </a:r>
          </a:p>
          <a:p>
            <a:pPr defTabSz="274320">
              <a:lnSpc>
                <a:spcPct val="100000"/>
              </a:lnSpc>
              <a:spcBef>
                <a:spcPts val="0"/>
              </a:spcBef>
            </a:pPr>
            <a:r>
              <a:rPr lang="en-US" sz="2400" dirty="0"/>
              <a:t>By default, this is the string displayed inside the button. </a:t>
            </a:r>
          </a:p>
          <a:p>
            <a:pPr defTabSz="274320">
              <a:lnSpc>
                <a:spcPct val="100000"/>
              </a:lnSpc>
              <a:spcBef>
                <a:spcPts val="0"/>
              </a:spcBef>
            </a:pPr>
            <a:r>
              <a:rPr lang="en-US" sz="2400" dirty="0"/>
              <a:t>The action command is obtained by calling </a:t>
            </a:r>
            <a:r>
              <a:rPr lang="en-US" sz="2400" b="1" dirty="0" err="1"/>
              <a:t>getActionCommand</a:t>
            </a:r>
            <a:r>
              <a:rPr lang="en-US" sz="2400" b="1" dirty="0"/>
              <a:t>( )</a:t>
            </a:r>
            <a:r>
              <a:rPr lang="en-US" sz="2400" dirty="0"/>
              <a:t> on the event object. It is declared like this:</a:t>
            </a:r>
          </a:p>
          <a:p>
            <a:pPr lvl="1" defTabSz="274320">
              <a:lnSpc>
                <a:spcPct val="100000"/>
              </a:lnSpc>
              <a:spcBef>
                <a:spcPts val="0"/>
              </a:spcBef>
            </a:pPr>
            <a:r>
              <a:rPr lang="en-US" b="1" dirty="0">
                <a:latin typeface="Courier New" panose="02070309020205020404" pitchFamily="49" charset="0"/>
                <a:cs typeface="Courier New" panose="02070309020205020404" pitchFamily="49" charset="0"/>
              </a:rPr>
              <a:t>String </a:t>
            </a:r>
            <a:r>
              <a:rPr lang="en-US" b="1" dirty="0" err="1">
                <a:latin typeface="Courier New" panose="02070309020205020404" pitchFamily="49" charset="0"/>
                <a:cs typeface="Courier New" panose="02070309020205020404" pitchFamily="49" charset="0"/>
              </a:rPr>
              <a:t>getActionCommand</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defTabSz="274320">
              <a:lnSpc>
                <a:spcPct val="100000"/>
              </a:lnSpc>
              <a:spcBef>
                <a:spcPts val="0"/>
              </a:spcBef>
            </a:pPr>
            <a:r>
              <a:rPr lang="en-US" sz="2400" dirty="0"/>
              <a:t>The action command identifies the button. Thus, when using two or more buttons within the same application, the action command gives you an easy way to determine which button was pressed</a:t>
            </a:r>
            <a:r>
              <a:rPr lang="en-US" sz="2400" dirty="0" smtClean="0"/>
              <a:t>.</a:t>
            </a:r>
            <a:endParaRPr lang="en-US" sz="2400" dirty="0"/>
          </a:p>
          <a:p>
            <a:pPr defTabSz="274320">
              <a:lnSpc>
                <a:spcPct val="100000"/>
              </a:lnSpc>
              <a:spcBef>
                <a:spcPts val="0"/>
              </a:spcBef>
            </a:pPr>
            <a:r>
              <a:rPr lang="en-US" sz="2400" dirty="0"/>
              <a:t>The following sample code demonstrates how to create a push button and respond to button-press events.</a:t>
            </a:r>
          </a:p>
        </p:txBody>
      </p:sp>
      <p:sp>
        <p:nvSpPr>
          <p:cNvPr id="4" name="TextBox 3"/>
          <p:cNvSpPr txBox="1"/>
          <p:nvPr/>
        </p:nvSpPr>
        <p:spPr>
          <a:xfrm>
            <a:off x="5579983" y="6191404"/>
            <a:ext cx="6151941"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a:t>“</a:t>
            </a:r>
            <a:r>
              <a:rPr lang="en-US" sz="2400" b="1" dirty="0" err="1" smtClean="0"/>
              <a:t>BasicSwingJButtonDemo</a:t>
            </a:r>
            <a:r>
              <a:rPr lang="en-US" sz="2400" b="1" dirty="0" smtClean="0"/>
              <a:t>”</a:t>
            </a:r>
            <a:endParaRPr lang="en-US" sz="2400" b="1" dirty="0"/>
          </a:p>
        </p:txBody>
      </p:sp>
    </p:spTree>
    <p:extLst>
      <p:ext uri="{BB962C8B-B14F-4D97-AF65-F5344CB8AC3E}">
        <p14:creationId xmlns:p14="http://schemas.microsoft.com/office/powerpoint/2010/main" val="30977476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a:t>
            </a:r>
            <a:r>
              <a:rPr lang="en-US" dirty="0" err="1" smtClean="0"/>
              <a:t>JTextField</a:t>
            </a:r>
            <a:endParaRPr lang="en-US" dirty="0"/>
          </a:p>
        </p:txBody>
      </p:sp>
      <p:sp>
        <p:nvSpPr>
          <p:cNvPr id="3" name="Content Placeholder 2"/>
          <p:cNvSpPr>
            <a:spLocks noGrp="1"/>
          </p:cNvSpPr>
          <p:nvPr>
            <p:ph idx="1"/>
          </p:nvPr>
        </p:nvSpPr>
        <p:spPr>
          <a:xfrm>
            <a:off x="838200" y="1585232"/>
            <a:ext cx="10712570" cy="4651665"/>
          </a:xfrm>
        </p:spPr>
        <p:txBody>
          <a:bodyPr>
            <a:noAutofit/>
          </a:bodyPr>
          <a:lstStyle/>
          <a:p>
            <a:pPr defTabSz="274320">
              <a:lnSpc>
                <a:spcPct val="100000"/>
              </a:lnSpc>
              <a:spcBef>
                <a:spcPts val="0"/>
              </a:spcBef>
            </a:pPr>
            <a:r>
              <a:rPr lang="en-US" sz="2200" dirty="0" err="1" smtClean="0"/>
              <a:t>JTextField</a:t>
            </a:r>
            <a:r>
              <a:rPr lang="en-US" sz="2200" dirty="0" smtClean="0"/>
              <a:t> enables </a:t>
            </a:r>
            <a:r>
              <a:rPr lang="en-US" sz="2200" dirty="0"/>
              <a:t>the user to enter a line of text. </a:t>
            </a:r>
            <a:endParaRPr lang="en-US" sz="2200" dirty="0" smtClean="0"/>
          </a:p>
          <a:p>
            <a:pPr defTabSz="274320">
              <a:lnSpc>
                <a:spcPct val="100000"/>
              </a:lnSpc>
              <a:spcBef>
                <a:spcPts val="0"/>
              </a:spcBef>
            </a:pPr>
            <a:r>
              <a:rPr lang="en-US" sz="2200" dirty="0" err="1" smtClean="0"/>
              <a:t>JTextField</a:t>
            </a:r>
            <a:r>
              <a:rPr lang="en-US" sz="2200" dirty="0" smtClean="0"/>
              <a:t> </a:t>
            </a:r>
            <a:r>
              <a:rPr lang="en-US" sz="2200" dirty="0"/>
              <a:t>inherits the abstract class </a:t>
            </a:r>
            <a:r>
              <a:rPr lang="en-US" sz="2200" dirty="0" err="1"/>
              <a:t>JTextComponent</a:t>
            </a:r>
            <a:r>
              <a:rPr lang="en-US" sz="2200" dirty="0"/>
              <a:t>, which is the superclass of all text components. </a:t>
            </a:r>
            <a:endParaRPr lang="en-US" sz="2200" dirty="0" smtClean="0"/>
          </a:p>
          <a:p>
            <a:pPr defTabSz="274320">
              <a:lnSpc>
                <a:spcPct val="100000"/>
              </a:lnSpc>
              <a:spcBef>
                <a:spcPts val="0"/>
              </a:spcBef>
            </a:pPr>
            <a:r>
              <a:rPr lang="en-US" sz="2200" dirty="0" err="1" smtClean="0"/>
              <a:t>JTextField</a:t>
            </a:r>
            <a:r>
              <a:rPr lang="en-US" sz="2200" dirty="0" smtClean="0"/>
              <a:t> </a:t>
            </a:r>
            <a:r>
              <a:rPr lang="en-US" sz="2200" dirty="0"/>
              <a:t>defines several constructors. Here's a </a:t>
            </a:r>
            <a:r>
              <a:rPr lang="en-US" sz="2200" dirty="0" smtClean="0"/>
              <a:t>sample</a:t>
            </a:r>
            <a:endParaRPr lang="en-US" sz="2200" dirty="0"/>
          </a:p>
          <a:p>
            <a:pPr lvl="1" defTabSz="274320">
              <a:lnSpc>
                <a:spcPct val="100000"/>
              </a:lnSpc>
              <a:spcBef>
                <a:spcPts val="0"/>
              </a:spcBef>
            </a:pPr>
            <a:r>
              <a:rPr lang="en-US" sz="2200" b="1" dirty="0" err="1">
                <a:latin typeface="Courier New" panose="02070309020205020404" pitchFamily="49" charset="0"/>
                <a:cs typeface="Courier New" panose="02070309020205020404" pitchFamily="49" charset="0"/>
              </a:rPr>
              <a:t>JTextField</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int</a:t>
            </a:r>
            <a:r>
              <a:rPr lang="en-US" sz="2200" b="1" dirty="0">
                <a:latin typeface="Courier New" panose="02070309020205020404" pitchFamily="49" charset="0"/>
                <a:cs typeface="Courier New" panose="02070309020205020404" pitchFamily="49" charset="0"/>
              </a:rPr>
              <a:t> cols</a:t>
            </a:r>
            <a:r>
              <a:rPr lang="en-US" sz="2200" b="1" dirty="0" smtClean="0">
                <a:latin typeface="Courier New" panose="02070309020205020404" pitchFamily="49" charset="0"/>
                <a:cs typeface="Courier New" panose="02070309020205020404" pitchFamily="49" charset="0"/>
              </a:rPr>
              <a:t>)</a:t>
            </a:r>
            <a:endParaRPr lang="en-US" sz="2200" b="1" dirty="0">
              <a:latin typeface="Courier New" panose="02070309020205020404" pitchFamily="49" charset="0"/>
              <a:cs typeface="Courier New" panose="02070309020205020404" pitchFamily="49" charset="0"/>
            </a:endParaRPr>
          </a:p>
          <a:p>
            <a:pPr defTabSz="274320">
              <a:lnSpc>
                <a:spcPct val="100000"/>
              </a:lnSpc>
              <a:spcBef>
                <a:spcPts val="0"/>
              </a:spcBef>
            </a:pPr>
            <a:r>
              <a:rPr lang="en-US" sz="2200" dirty="0"/>
              <a:t>Here, cols specifies the width of the text field in columns. </a:t>
            </a:r>
          </a:p>
          <a:p>
            <a:pPr defTabSz="274320">
              <a:lnSpc>
                <a:spcPct val="100000"/>
              </a:lnSpc>
              <a:spcBef>
                <a:spcPts val="0"/>
              </a:spcBef>
            </a:pPr>
            <a:r>
              <a:rPr lang="en-US" sz="2200" dirty="0" smtClean="0"/>
              <a:t>You </a:t>
            </a:r>
            <a:r>
              <a:rPr lang="en-US" sz="2200" dirty="0"/>
              <a:t>can enter a string that is longer than the number of </a:t>
            </a:r>
            <a:r>
              <a:rPr lang="en-US" sz="2200" dirty="0" smtClean="0"/>
              <a:t>columns, cols is merely the physical size of the text field in your layout.</a:t>
            </a:r>
            <a:endParaRPr lang="en-US" sz="2200" dirty="0"/>
          </a:p>
          <a:p>
            <a:pPr defTabSz="274320">
              <a:lnSpc>
                <a:spcPct val="100000"/>
              </a:lnSpc>
              <a:spcBef>
                <a:spcPts val="0"/>
              </a:spcBef>
            </a:pPr>
            <a:r>
              <a:rPr lang="en-US" sz="2200" dirty="0" smtClean="0"/>
              <a:t>When </a:t>
            </a:r>
            <a:r>
              <a:rPr lang="en-US" sz="2200" dirty="0"/>
              <a:t>you press enter when inputting into a text field, an </a:t>
            </a:r>
            <a:r>
              <a:rPr lang="en-US" sz="2200" dirty="0" err="1"/>
              <a:t>ActionEvent</a:t>
            </a:r>
            <a:r>
              <a:rPr lang="en-US" sz="2200" dirty="0"/>
              <a:t> is generated. </a:t>
            </a:r>
          </a:p>
          <a:p>
            <a:pPr defTabSz="274320">
              <a:lnSpc>
                <a:spcPct val="100000"/>
              </a:lnSpc>
              <a:spcBef>
                <a:spcPts val="0"/>
              </a:spcBef>
            </a:pPr>
            <a:r>
              <a:rPr lang="en-US" sz="2200" dirty="0"/>
              <a:t>Therefore, </a:t>
            </a:r>
            <a:r>
              <a:rPr lang="en-US" sz="2200" dirty="0" err="1"/>
              <a:t>JTextField</a:t>
            </a:r>
            <a:r>
              <a:rPr lang="en-US" sz="2200" dirty="0"/>
              <a:t> provides the </a:t>
            </a:r>
            <a:r>
              <a:rPr lang="en-US" sz="2200" dirty="0" err="1"/>
              <a:t>addActionListener</a:t>
            </a:r>
            <a:r>
              <a:rPr lang="en-US" sz="2200" dirty="0"/>
              <a:t>( ) and </a:t>
            </a:r>
            <a:r>
              <a:rPr lang="en-US" sz="2200" dirty="0" err="1"/>
              <a:t>removeActionListener</a:t>
            </a:r>
            <a:r>
              <a:rPr lang="en-US" sz="2200" dirty="0"/>
              <a:t>( ) methods. </a:t>
            </a:r>
          </a:p>
          <a:p>
            <a:pPr defTabSz="274320">
              <a:lnSpc>
                <a:spcPct val="100000"/>
              </a:lnSpc>
              <a:spcBef>
                <a:spcPts val="0"/>
              </a:spcBef>
            </a:pPr>
            <a:r>
              <a:rPr lang="en-US" sz="2200" dirty="0"/>
              <a:t>To handle action events, you must implement the </a:t>
            </a:r>
            <a:r>
              <a:rPr lang="en-US" sz="2200" dirty="0" err="1"/>
              <a:t>actionPerformed</a:t>
            </a:r>
            <a:r>
              <a:rPr lang="en-US" sz="2200" dirty="0"/>
              <a:t>( ) method defined by the </a:t>
            </a:r>
            <a:r>
              <a:rPr lang="en-US" sz="2200" dirty="0" err="1"/>
              <a:t>ActionListener</a:t>
            </a:r>
            <a:r>
              <a:rPr lang="en-US" sz="2200" dirty="0"/>
              <a:t> interface. </a:t>
            </a:r>
          </a:p>
          <a:p>
            <a:pPr defTabSz="274320">
              <a:lnSpc>
                <a:spcPct val="100000"/>
              </a:lnSpc>
              <a:spcBef>
                <a:spcPts val="0"/>
              </a:spcBef>
            </a:pPr>
            <a:r>
              <a:rPr lang="en-US" sz="2200" dirty="0"/>
              <a:t>The process is similar to handling action events generated by a button, as described earlier</a:t>
            </a:r>
            <a:r>
              <a:rPr lang="en-US" sz="2200" dirty="0" smtClean="0"/>
              <a:t>.</a:t>
            </a:r>
            <a:endParaRPr lang="en-US" sz="2200" dirty="0"/>
          </a:p>
        </p:txBody>
      </p:sp>
    </p:spTree>
    <p:extLst>
      <p:ext uri="{BB962C8B-B14F-4D97-AF65-F5344CB8AC3E}">
        <p14:creationId xmlns:p14="http://schemas.microsoft.com/office/powerpoint/2010/main" val="39217811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a:t>
            </a:r>
            <a:r>
              <a:rPr lang="en-US" dirty="0" err="1" smtClean="0"/>
              <a:t>JTextField</a:t>
            </a:r>
            <a:endParaRPr lang="en-US" dirty="0"/>
          </a:p>
        </p:txBody>
      </p:sp>
      <p:sp>
        <p:nvSpPr>
          <p:cNvPr id="3" name="Content Placeholder 2"/>
          <p:cNvSpPr>
            <a:spLocks noGrp="1"/>
          </p:cNvSpPr>
          <p:nvPr>
            <p:ph idx="1"/>
          </p:nvPr>
        </p:nvSpPr>
        <p:spPr>
          <a:xfrm>
            <a:off x="838200" y="1585233"/>
            <a:ext cx="10712570" cy="4351338"/>
          </a:xfrm>
        </p:spPr>
        <p:txBody>
          <a:bodyPr>
            <a:noAutofit/>
          </a:bodyPr>
          <a:lstStyle/>
          <a:p>
            <a:pPr defTabSz="274320">
              <a:lnSpc>
                <a:spcPct val="100000"/>
              </a:lnSpc>
              <a:spcBef>
                <a:spcPts val="0"/>
              </a:spcBef>
            </a:pPr>
            <a:r>
              <a:rPr lang="en-US" sz="1900" dirty="0" smtClean="0"/>
              <a:t>Like </a:t>
            </a:r>
            <a:r>
              <a:rPr lang="en-US" sz="1900" dirty="0"/>
              <a:t>a JButton, a </a:t>
            </a:r>
            <a:r>
              <a:rPr lang="en-US" sz="1900" dirty="0" err="1"/>
              <a:t>JTextField</a:t>
            </a:r>
            <a:r>
              <a:rPr lang="en-US" sz="1900" dirty="0"/>
              <a:t> has an action command string associated with it. </a:t>
            </a:r>
          </a:p>
          <a:p>
            <a:pPr defTabSz="274320">
              <a:lnSpc>
                <a:spcPct val="100000"/>
              </a:lnSpc>
              <a:spcBef>
                <a:spcPts val="0"/>
              </a:spcBef>
            </a:pPr>
            <a:r>
              <a:rPr lang="en-US" sz="1900" dirty="0"/>
              <a:t>By default, the action command is the current content of the text field. </a:t>
            </a:r>
          </a:p>
          <a:p>
            <a:pPr defTabSz="274320">
              <a:lnSpc>
                <a:spcPct val="100000"/>
              </a:lnSpc>
              <a:spcBef>
                <a:spcPts val="0"/>
              </a:spcBef>
            </a:pPr>
            <a:r>
              <a:rPr lang="en-US" sz="1900" dirty="0" smtClean="0"/>
              <a:t>We will instead set </a:t>
            </a:r>
            <a:r>
              <a:rPr lang="en-US" sz="1900" dirty="0"/>
              <a:t>the action command to a fixed value of </a:t>
            </a:r>
            <a:r>
              <a:rPr lang="en-US" sz="1900" dirty="0" smtClean="0"/>
              <a:t>our </a:t>
            </a:r>
            <a:r>
              <a:rPr lang="en-US" sz="1900" dirty="0"/>
              <a:t>own choosing by calling the </a:t>
            </a:r>
            <a:r>
              <a:rPr lang="en-US" sz="1900" dirty="0" err="1"/>
              <a:t>setActionCommand</a:t>
            </a:r>
            <a:r>
              <a:rPr lang="en-US" sz="1900" dirty="0"/>
              <a:t>( ) method, shown here</a:t>
            </a:r>
            <a:r>
              <a:rPr lang="en-US" sz="1900" dirty="0" smtClean="0"/>
              <a:t>:</a:t>
            </a:r>
            <a:endParaRPr lang="en-US" sz="1900" dirty="0"/>
          </a:p>
          <a:p>
            <a:pPr lvl="1" defTabSz="274320">
              <a:lnSpc>
                <a:spcPct val="100000"/>
              </a:lnSpc>
              <a:spcBef>
                <a:spcPts val="0"/>
              </a:spcBef>
            </a:pPr>
            <a:r>
              <a:rPr lang="en-US" sz="1900" b="1" dirty="0">
                <a:latin typeface="Courier New" panose="02070309020205020404" pitchFamily="49" charset="0"/>
                <a:cs typeface="Courier New" panose="02070309020205020404" pitchFamily="49" charset="0"/>
              </a:rPr>
              <a:t>void </a:t>
            </a:r>
            <a:r>
              <a:rPr lang="en-US" sz="1900" b="1" dirty="0" err="1">
                <a:latin typeface="Courier New" panose="02070309020205020404" pitchFamily="49" charset="0"/>
                <a:cs typeface="Courier New" panose="02070309020205020404" pitchFamily="49" charset="0"/>
              </a:rPr>
              <a:t>setActionCommand</a:t>
            </a:r>
            <a:r>
              <a:rPr lang="en-US" sz="1900" b="1" dirty="0">
                <a:latin typeface="Courier New" panose="02070309020205020404" pitchFamily="49" charset="0"/>
                <a:cs typeface="Courier New" panose="02070309020205020404" pitchFamily="49" charset="0"/>
              </a:rPr>
              <a:t>(String </a:t>
            </a:r>
            <a:r>
              <a:rPr lang="en-US" sz="1900" b="1" dirty="0" err="1">
                <a:latin typeface="Courier New" panose="02070309020205020404" pitchFamily="49" charset="0"/>
                <a:cs typeface="Courier New" panose="02070309020205020404" pitchFamily="49" charset="0"/>
              </a:rPr>
              <a:t>cmd</a:t>
            </a:r>
            <a:r>
              <a:rPr lang="en-US" sz="1900" b="1" dirty="0" smtClean="0">
                <a:latin typeface="Courier New" panose="02070309020205020404" pitchFamily="49" charset="0"/>
                <a:cs typeface="Courier New" panose="02070309020205020404" pitchFamily="49" charset="0"/>
              </a:rPr>
              <a:t>)</a:t>
            </a:r>
            <a:endParaRPr lang="en-US" sz="1900" b="1" dirty="0">
              <a:latin typeface="Courier New" panose="02070309020205020404" pitchFamily="49" charset="0"/>
              <a:cs typeface="Courier New" panose="02070309020205020404" pitchFamily="49" charset="0"/>
            </a:endParaRPr>
          </a:p>
          <a:p>
            <a:pPr defTabSz="274320">
              <a:lnSpc>
                <a:spcPct val="100000"/>
              </a:lnSpc>
              <a:spcBef>
                <a:spcPts val="0"/>
              </a:spcBef>
            </a:pPr>
            <a:r>
              <a:rPr lang="en-US" sz="1900" dirty="0"/>
              <a:t>The string passed in </a:t>
            </a:r>
            <a:r>
              <a:rPr lang="en-US" sz="1900" dirty="0" err="1"/>
              <a:t>cmd</a:t>
            </a:r>
            <a:r>
              <a:rPr lang="en-US" sz="1900" dirty="0"/>
              <a:t> becomes the new action command. </a:t>
            </a:r>
          </a:p>
          <a:p>
            <a:pPr defTabSz="274320">
              <a:lnSpc>
                <a:spcPct val="100000"/>
              </a:lnSpc>
              <a:spcBef>
                <a:spcPts val="0"/>
              </a:spcBef>
            </a:pPr>
            <a:r>
              <a:rPr lang="en-US" sz="1900" dirty="0"/>
              <a:t>The text in the text field is unaffected. </a:t>
            </a:r>
          </a:p>
          <a:p>
            <a:pPr defTabSz="274320">
              <a:lnSpc>
                <a:spcPct val="100000"/>
              </a:lnSpc>
              <a:spcBef>
                <a:spcPts val="0"/>
              </a:spcBef>
            </a:pPr>
            <a:r>
              <a:rPr lang="en-US" sz="1900" dirty="0"/>
              <a:t>Once you set the action command string, it remains the same no matter what is entered into the text field. </a:t>
            </a:r>
          </a:p>
          <a:p>
            <a:pPr defTabSz="274320">
              <a:lnSpc>
                <a:spcPct val="100000"/>
              </a:lnSpc>
              <a:spcBef>
                <a:spcPts val="0"/>
              </a:spcBef>
            </a:pPr>
            <a:r>
              <a:rPr lang="en-US" sz="1900" dirty="0"/>
              <a:t>One reason that you might want to explicitly set the action command is to provide a way to recognize the text field as the source of an action event. </a:t>
            </a:r>
          </a:p>
          <a:p>
            <a:pPr defTabSz="274320">
              <a:lnSpc>
                <a:spcPct val="100000"/>
              </a:lnSpc>
              <a:spcBef>
                <a:spcPts val="0"/>
              </a:spcBef>
            </a:pPr>
            <a:r>
              <a:rPr lang="en-US" sz="1900" dirty="0"/>
              <a:t>This is especially important when another control in the same frame also generates action events and you want to use the same event handler to process both events. </a:t>
            </a:r>
          </a:p>
          <a:p>
            <a:pPr defTabSz="274320">
              <a:lnSpc>
                <a:spcPct val="100000"/>
              </a:lnSpc>
              <a:spcBef>
                <a:spcPts val="0"/>
              </a:spcBef>
            </a:pPr>
            <a:r>
              <a:rPr lang="en-US" sz="1900" dirty="0"/>
              <a:t>Setting the action command gives you a way to tell them apart. </a:t>
            </a:r>
          </a:p>
          <a:p>
            <a:pPr defTabSz="274320">
              <a:lnSpc>
                <a:spcPct val="100000"/>
              </a:lnSpc>
              <a:spcBef>
                <a:spcPts val="0"/>
              </a:spcBef>
            </a:pPr>
            <a:r>
              <a:rPr lang="en-US" sz="1900" dirty="0"/>
              <a:t>Also, if you don’t set the action command associated with a text field, </a:t>
            </a:r>
            <a:r>
              <a:rPr lang="en-US" sz="1900" dirty="0" smtClean="0"/>
              <a:t>then the </a:t>
            </a:r>
            <a:r>
              <a:rPr lang="en-US" sz="1900" dirty="0"/>
              <a:t>contents of the text field might </a:t>
            </a:r>
            <a:r>
              <a:rPr lang="en-US" sz="1900" dirty="0" smtClean="0"/>
              <a:t>accidentally match </a:t>
            </a:r>
            <a:r>
              <a:rPr lang="en-US" sz="1900" dirty="0"/>
              <a:t>the action command of another component.</a:t>
            </a:r>
            <a:endParaRPr lang="en-US" sz="1900" dirty="0" smtClean="0"/>
          </a:p>
        </p:txBody>
      </p:sp>
      <p:sp>
        <p:nvSpPr>
          <p:cNvPr id="4" name="TextBox 3"/>
          <p:cNvSpPr txBox="1"/>
          <p:nvPr/>
        </p:nvSpPr>
        <p:spPr>
          <a:xfrm>
            <a:off x="6202392" y="365125"/>
            <a:ext cx="5529533" cy="369332"/>
          </a:xfrm>
          <a:prstGeom prst="rect">
            <a:avLst/>
          </a:prstGeom>
          <a:noFill/>
        </p:spPr>
        <p:txBody>
          <a:bodyPr wrap="square" rtlCol="0">
            <a:spAutoFit/>
          </a:bodyPr>
          <a:lstStyle/>
          <a:p>
            <a:endParaRPr lang="en-US" dirty="0"/>
          </a:p>
        </p:txBody>
      </p:sp>
      <p:sp>
        <p:nvSpPr>
          <p:cNvPr id="5" name="TextBox 4"/>
          <p:cNvSpPr txBox="1"/>
          <p:nvPr/>
        </p:nvSpPr>
        <p:spPr>
          <a:xfrm>
            <a:off x="5319464" y="6345038"/>
            <a:ext cx="6412461"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smtClean="0"/>
              <a:t>“</a:t>
            </a:r>
            <a:r>
              <a:rPr lang="en-US" sz="2400" b="1" dirty="0" err="1"/>
              <a:t>BasicSwingJTextFieldDemo</a:t>
            </a:r>
            <a:r>
              <a:rPr lang="en-US" sz="2400" b="1" dirty="0" smtClean="0"/>
              <a:t>”</a:t>
            </a:r>
            <a:endParaRPr lang="en-US" sz="2400" b="1" dirty="0"/>
          </a:p>
        </p:txBody>
      </p:sp>
    </p:spTree>
    <p:extLst>
      <p:ext uri="{BB962C8B-B14F-4D97-AF65-F5344CB8AC3E}">
        <p14:creationId xmlns:p14="http://schemas.microsoft.com/office/powerpoint/2010/main" val="12791947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a:t>
            </a:r>
            <a:r>
              <a:rPr lang="en-US" dirty="0" err="1" smtClean="0"/>
              <a:t>JCheckBox</a:t>
            </a:r>
            <a:endParaRPr lang="en-US" dirty="0"/>
          </a:p>
        </p:txBody>
      </p:sp>
      <p:sp>
        <p:nvSpPr>
          <p:cNvPr id="3" name="Content Placeholder 2"/>
          <p:cNvSpPr>
            <a:spLocks noGrp="1"/>
          </p:cNvSpPr>
          <p:nvPr>
            <p:ph idx="1"/>
          </p:nvPr>
        </p:nvSpPr>
        <p:spPr>
          <a:xfrm>
            <a:off x="838200" y="1585233"/>
            <a:ext cx="10634932" cy="4351338"/>
          </a:xfrm>
        </p:spPr>
        <p:txBody>
          <a:bodyPr>
            <a:noAutofit/>
          </a:bodyPr>
          <a:lstStyle/>
          <a:p>
            <a:pPr defTabSz="274320">
              <a:lnSpc>
                <a:spcPct val="100000"/>
              </a:lnSpc>
              <a:spcBef>
                <a:spcPts val="0"/>
              </a:spcBef>
            </a:pPr>
            <a:r>
              <a:rPr lang="en-US" sz="2000" dirty="0"/>
              <a:t>After the push button, </a:t>
            </a:r>
            <a:r>
              <a:rPr lang="en-US" sz="2000" dirty="0" smtClean="0"/>
              <a:t>The </a:t>
            </a:r>
            <a:r>
              <a:rPr lang="en-US" sz="2000" dirty="0"/>
              <a:t>check </a:t>
            </a:r>
            <a:r>
              <a:rPr lang="en-US" sz="2000" dirty="0" smtClean="0"/>
              <a:t>box is a widely used control in the creation of interactive GUIs. </a:t>
            </a:r>
          </a:p>
          <a:p>
            <a:pPr defTabSz="274320">
              <a:lnSpc>
                <a:spcPct val="100000"/>
              </a:lnSpc>
              <a:spcBef>
                <a:spcPts val="0"/>
              </a:spcBef>
            </a:pPr>
            <a:r>
              <a:rPr lang="en-US" sz="2000" dirty="0" smtClean="0"/>
              <a:t>In </a:t>
            </a:r>
            <a:r>
              <a:rPr lang="en-US" sz="2000" dirty="0"/>
              <a:t>Swing, a check box is an object of type </a:t>
            </a:r>
            <a:r>
              <a:rPr lang="en-US" sz="2000" b="1" dirty="0" err="1"/>
              <a:t>JCheckBox</a:t>
            </a:r>
            <a:r>
              <a:rPr lang="en-US" sz="2000" dirty="0"/>
              <a:t>. </a:t>
            </a:r>
            <a:r>
              <a:rPr lang="en-US" sz="2000" b="1" dirty="0" err="1"/>
              <a:t>JCheckBox</a:t>
            </a:r>
            <a:r>
              <a:rPr lang="en-US" sz="2000" dirty="0"/>
              <a:t> inherits </a:t>
            </a:r>
            <a:r>
              <a:rPr lang="en-US" sz="2000" b="1" dirty="0" err="1"/>
              <a:t>AbstractButton</a:t>
            </a:r>
            <a:r>
              <a:rPr lang="en-US" sz="2000" dirty="0"/>
              <a:t> and </a:t>
            </a:r>
            <a:r>
              <a:rPr lang="en-US" sz="2000" b="1" dirty="0" err="1"/>
              <a:t>JToggleButton</a:t>
            </a:r>
            <a:r>
              <a:rPr lang="en-US" sz="2000" dirty="0"/>
              <a:t>. </a:t>
            </a:r>
          </a:p>
          <a:p>
            <a:pPr defTabSz="274320">
              <a:lnSpc>
                <a:spcPct val="100000"/>
              </a:lnSpc>
              <a:spcBef>
                <a:spcPts val="0"/>
              </a:spcBef>
            </a:pPr>
            <a:r>
              <a:rPr lang="en-US" sz="2000" dirty="0"/>
              <a:t>Thus, a check box is, essentially, a special type of button.</a:t>
            </a:r>
          </a:p>
          <a:p>
            <a:pPr defTabSz="274320">
              <a:lnSpc>
                <a:spcPct val="100000"/>
              </a:lnSpc>
              <a:spcBef>
                <a:spcPts val="0"/>
              </a:spcBef>
            </a:pPr>
            <a:r>
              <a:rPr lang="en-US" sz="2000" b="1" dirty="0" err="1"/>
              <a:t>JCheckBox</a:t>
            </a:r>
            <a:r>
              <a:rPr lang="en-US" sz="2000" dirty="0"/>
              <a:t> defines several constructors. </a:t>
            </a:r>
            <a:r>
              <a:rPr lang="en-US" sz="2000" dirty="0" smtClean="0"/>
              <a:t>Typical one </a:t>
            </a:r>
            <a:r>
              <a:rPr lang="en-US" sz="2000" dirty="0"/>
              <a:t>is </a:t>
            </a:r>
            <a:r>
              <a:rPr lang="en-US" sz="2000" b="1" dirty="0" err="1">
                <a:latin typeface="Courier New" panose="02070309020205020404" pitchFamily="49" charset="0"/>
                <a:cs typeface="Courier New" panose="02070309020205020404" pitchFamily="49" charset="0"/>
              </a:rPr>
              <a:t>JCheckBox</a:t>
            </a:r>
            <a:r>
              <a:rPr lang="en-US" sz="2000" b="1" dirty="0">
                <a:latin typeface="Courier New" panose="02070309020205020404" pitchFamily="49" charset="0"/>
                <a:cs typeface="Courier New" panose="02070309020205020404" pitchFamily="49" charset="0"/>
              </a:rPr>
              <a:t>(String </a:t>
            </a:r>
            <a:r>
              <a:rPr lang="en-US" sz="2000" b="1" dirty="0" err="1">
                <a:latin typeface="Courier New" panose="02070309020205020404" pitchFamily="49" charset="0"/>
                <a:cs typeface="Courier New" panose="02070309020205020404" pitchFamily="49" charset="0"/>
              </a:rPr>
              <a:t>str</a:t>
            </a:r>
            <a:r>
              <a:rPr lang="en-US" sz="2000" b="1" dirty="0">
                <a:latin typeface="Courier New" panose="02070309020205020404" pitchFamily="49" charset="0"/>
                <a:cs typeface="Courier New" panose="02070309020205020404" pitchFamily="49" charset="0"/>
              </a:rPr>
              <a:t>)</a:t>
            </a:r>
          </a:p>
          <a:p>
            <a:pPr defTabSz="274320">
              <a:lnSpc>
                <a:spcPct val="100000"/>
              </a:lnSpc>
              <a:spcBef>
                <a:spcPts val="0"/>
              </a:spcBef>
            </a:pPr>
            <a:r>
              <a:rPr lang="en-US" sz="2000" dirty="0"/>
              <a:t>It creates a check box that has the text specified by </a:t>
            </a:r>
            <a:r>
              <a:rPr lang="en-US" sz="2000" b="1" dirty="0" err="1"/>
              <a:t>str</a:t>
            </a:r>
            <a:r>
              <a:rPr lang="en-US" sz="2000" dirty="0"/>
              <a:t> as a label.</a:t>
            </a:r>
          </a:p>
          <a:p>
            <a:pPr defTabSz="274320">
              <a:lnSpc>
                <a:spcPct val="100000"/>
              </a:lnSpc>
              <a:spcBef>
                <a:spcPts val="0"/>
              </a:spcBef>
            </a:pPr>
            <a:r>
              <a:rPr lang="en-US" sz="2000" dirty="0"/>
              <a:t>When a check box is selected or deselected (that is, checked or unchecked), an item event is generated. </a:t>
            </a:r>
          </a:p>
          <a:p>
            <a:pPr defTabSz="274320">
              <a:lnSpc>
                <a:spcPct val="100000"/>
              </a:lnSpc>
              <a:spcBef>
                <a:spcPts val="0"/>
              </a:spcBef>
            </a:pPr>
            <a:r>
              <a:rPr lang="en-US" sz="2000" dirty="0"/>
              <a:t>Item events are represented by the </a:t>
            </a:r>
            <a:r>
              <a:rPr lang="en-US" sz="2000" b="1" dirty="0" err="1"/>
              <a:t>ItemEvent</a:t>
            </a:r>
            <a:r>
              <a:rPr lang="en-US" sz="2000" dirty="0"/>
              <a:t> class. </a:t>
            </a:r>
          </a:p>
          <a:p>
            <a:pPr defTabSz="274320">
              <a:lnSpc>
                <a:spcPct val="100000"/>
              </a:lnSpc>
              <a:spcBef>
                <a:spcPts val="0"/>
              </a:spcBef>
            </a:pPr>
            <a:r>
              <a:rPr lang="en-US" sz="2000" dirty="0"/>
              <a:t>Item events are handled by classes that implement the </a:t>
            </a:r>
            <a:r>
              <a:rPr lang="en-US" sz="2000" b="1" dirty="0" err="1"/>
              <a:t>ItemListener</a:t>
            </a:r>
            <a:r>
              <a:rPr lang="en-US" sz="2000" dirty="0"/>
              <a:t> interface. This interface specifies only one method: </a:t>
            </a:r>
            <a:r>
              <a:rPr lang="en-US" sz="2000" b="1" dirty="0" err="1"/>
              <a:t>itemStateChanged</a:t>
            </a:r>
            <a:r>
              <a:rPr lang="en-US" sz="2000" b="1" dirty="0"/>
              <a:t>( )</a:t>
            </a:r>
            <a:r>
              <a:rPr lang="en-US" sz="2000" dirty="0"/>
              <a:t>, which is shown here:</a:t>
            </a:r>
          </a:p>
          <a:p>
            <a:pPr lvl="1" defTabSz="274320">
              <a:lnSpc>
                <a:spcPct val="100000"/>
              </a:lnSpc>
              <a:spcBef>
                <a:spcPts val="0"/>
              </a:spcBef>
            </a:pP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itemStateChanged</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ItemEvent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ie</a:t>
            </a:r>
            <a:r>
              <a:rPr lang="en-US" sz="2000" b="1" dirty="0">
                <a:latin typeface="Courier New" panose="02070309020205020404" pitchFamily="49" charset="0"/>
                <a:cs typeface="Courier New" panose="02070309020205020404" pitchFamily="49" charset="0"/>
              </a:rPr>
              <a:t>)</a:t>
            </a:r>
          </a:p>
          <a:p>
            <a:pPr defTabSz="274320">
              <a:lnSpc>
                <a:spcPct val="100000"/>
              </a:lnSpc>
              <a:spcBef>
                <a:spcPts val="0"/>
              </a:spcBef>
            </a:pPr>
            <a:r>
              <a:rPr lang="en-US" sz="2000" dirty="0"/>
              <a:t>The item event is received in </a:t>
            </a:r>
            <a:r>
              <a:rPr lang="en-US" sz="2000" b="1" dirty="0" err="1"/>
              <a:t>ie</a:t>
            </a:r>
            <a:r>
              <a:rPr lang="en-US" sz="2000" dirty="0" smtClean="0"/>
              <a:t>.</a:t>
            </a:r>
            <a:endParaRPr lang="en-US" sz="2000" dirty="0"/>
          </a:p>
        </p:txBody>
      </p:sp>
    </p:spTree>
    <p:extLst>
      <p:ext uri="{BB962C8B-B14F-4D97-AF65-F5344CB8AC3E}">
        <p14:creationId xmlns:p14="http://schemas.microsoft.com/office/powerpoint/2010/main" val="2535812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a:t>
            </a:r>
            <a:r>
              <a:rPr lang="en-US" dirty="0" err="1" smtClean="0"/>
              <a:t>JCheckBox</a:t>
            </a:r>
            <a:endParaRPr lang="en-US" dirty="0"/>
          </a:p>
        </p:txBody>
      </p:sp>
      <p:sp>
        <p:nvSpPr>
          <p:cNvPr id="3" name="Content Placeholder 2"/>
          <p:cNvSpPr>
            <a:spLocks noGrp="1"/>
          </p:cNvSpPr>
          <p:nvPr>
            <p:ph idx="1"/>
          </p:nvPr>
        </p:nvSpPr>
        <p:spPr>
          <a:xfrm>
            <a:off x="838200" y="1585233"/>
            <a:ext cx="10634932" cy="4351338"/>
          </a:xfrm>
        </p:spPr>
        <p:txBody>
          <a:bodyPr>
            <a:noAutofit/>
          </a:bodyPr>
          <a:lstStyle/>
          <a:p>
            <a:pPr defTabSz="274320">
              <a:lnSpc>
                <a:spcPct val="100000"/>
              </a:lnSpc>
              <a:spcBef>
                <a:spcPts val="0"/>
              </a:spcBef>
            </a:pPr>
            <a:r>
              <a:rPr lang="en-US" sz="2000" dirty="0" smtClean="0"/>
              <a:t>To </a:t>
            </a:r>
            <a:r>
              <a:rPr lang="en-US" sz="2000" dirty="0"/>
              <a:t>obtain a reference to the item that changed, call </a:t>
            </a:r>
            <a:r>
              <a:rPr lang="en-US" sz="2000" b="1" dirty="0" err="1"/>
              <a:t>getItem</a:t>
            </a:r>
            <a:r>
              <a:rPr lang="en-US" sz="2000" b="1" dirty="0"/>
              <a:t>( )</a:t>
            </a:r>
            <a:r>
              <a:rPr lang="en-US" sz="2000" dirty="0"/>
              <a:t> on the </a:t>
            </a:r>
            <a:r>
              <a:rPr lang="en-US" sz="2000" b="1" dirty="0" err="1"/>
              <a:t>ItemEvent</a:t>
            </a:r>
            <a:r>
              <a:rPr lang="en-US" sz="2000" dirty="0"/>
              <a:t> object. This method is shown here:</a:t>
            </a:r>
          </a:p>
          <a:p>
            <a:pPr lvl="1" defTabSz="274320">
              <a:lnSpc>
                <a:spcPct val="100000"/>
              </a:lnSpc>
              <a:spcBef>
                <a:spcPts val="0"/>
              </a:spcBef>
            </a:pPr>
            <a:r>
              <a:rPr lang="en-US" sz="2000" b="1" dirty="0">
                <a:latin typeface="Courier New" panose="02070309020205020404" pitchFamily="49" charset="0"/>
                <a:cs typeface="Courier New" panose="02070309020205020404" pitchFamily="49" charset="0"/>
              </a:rPr>
              <a:t>Object </a:t>
            </a:r>
            <a:r>
              <a:rPr lang="en-US" sz="2000" b="1" dirty="0" err="1">
                <a:latin typeface="Courier New" panose="02070309020205020404" pitchFamily="49" charset="0"/>
                <a:cs typeface="Courier New" panose="02070309020205020404" pitchFamily="49" charset="0"/>
              </a:rPr>
              <a:t>getItem</a:t>
            </a:r>
            <a:r>
              <a:rPr lang="en-US" sz="2000" b="1" dirty="0">
                <a:latin typeface="Courier New" panose="02070309020205020404" pitchFamily="49" charset="0"/>
                <a:cs typeface="Courier New" panose="02070309020205020404" pitchFamily="49" charset="0"/>
              </a:rPr>
              <a:t>( )</a:t>
            </a:r>
          </a:p>
          <a:p>
            <a:pPr defTabSz="274320">
              <a:lnSpc>
                <a:spcPct val="100000"/>
              </a:lnSpc>
              <a:spcBef>
                <a:spcPts val="0"/>
              </a:spcBef>
            </a:pPr>
            <a:r>
              <a:rPr lang="en-US" sz="2000" dirty="0"/>
              <a:t>The reference returned must be cast to the component class being handled, which in this case is </a:t>
            </a:r>
            <a:r>
              <a:rPr lang="en-US" sz="2000" b="1" dirty="0" err="1"/>
              <a:t>JCheckBox</a:t>
            </a:r>
            <a:r>
              <a:rPr lang="en-US" sz="2000" dirty="0"/>
              <a:t>.</a:t>
            </a:r>
          </a:p>
          <a:p>
            <a:pPr defTabSz="274320">
              <a:lnSpc>
                <a:spcPct val="100000"/>
              </a:lnSpc>
              <a:spcBef>
                <a:spcPts val="0"/>
              </a:spcBef>
            </a:pPr>
            <a:r>
              <a:rPr lang="en-US" sz="2000" dirty="0"/>
              <a:t>You can obtain the text associated with a check box by calling </a:t>
            </a:r>
            <a:r>
              <a:rPr lang="en-US" sz="2000" b="1" dirty="0" err="1"/>
              <a:t>getText</a:t>
            </a:r>
            <a:r>
              <a:rPr lang="en-US" sz="2000" b="1" dirty="0"/>
              <a:t>( )</a:t>
            </a:r>
            <a:r>
              <a:rPr lang="en-US" sz="2000" dirty="0"/>
              <a:t>. You can set the text after a check box is created by calling </a:t>
            </a:r>
            <a:r>
              <a:rPr lang="en-US" sz="2000" b="1" dirty="0" err="1"/>
              <a:t>setText</a:t>
            </a:r>
            <a:r>
              <a:rPr lang="en-US" sz="2000" b="1" dirty="0"/>
              <a:t>( )</a:t>
            </a:r>
            <a:r>
              <a:rPr lang="en-US" sz="2000" dirty="0"/>
              <a:t>. These methods work the same as they do for </a:t>
            </a:r>
            <a:r>
              <a:rPr lang="en-US" sz="2000" b="1" dirty="0"/>
              <a:t>JButton</a:t>
            </a:r>
            <a:r>
              <a:rPr lang="en-US" sz="2000" dirty="0"/>
              <a:t>, described earlier.</a:t>
            </a:r>
          </a:p>
          <a:p>
            <a:pPr defTabSz="274320">
              <a:lnSpc>
                <a:spcPct val="100000"/>
              </a:lnSpc>
              <a:spcBef>
                <a:spcPts val="0"/>
              </a:spcBef>
            </a:pPr>
            <a:r>
              <a:rPr lang="en-US" sz="2000" dirty="0"/>
              <a:t>The easiest way to determine the state of a check box is to call the </a:t>
            </a:r>
            <a:r>
              <a:rPr lang="en-US" sz="2000" b="1" dirty="0" err="1"/>
              <a:t>isSelected</a:t>
            </a:r>
            <a:r>
              <a:rPr lang="en-US" sz="2000" b="1" dirty="0"/>
              <a:t>( )</a:t>
            </a:r>
            <a:r>
              <a:rPr lang="en-US" sz="2000" dirty="0"/>
              <a:t> method. It is shown here:</a:t>
            </a:r>
          </a:p>
          <a:p>
            <a:pPr lvl="1" defTabSz="274320">
              <a:lnSpc>
                <a:spcPct val="100000"/>
              </a:lnSpc>
              <a:spcBef>
                <a:spcPts val="0"/>
              </a:spcBef>
            </a:pPr>
            <a:r>
              <a:rPr lang="en-US" sz="2000" b="1" dirty="0" err="1">
                <a:latin typeface="Courier New" panose="02070309020205020404" pitchFamily="49" charset="0"/>
                <a:cs typeface="Courier New" panose="02070309020205020404" pitchFamily="49" charset="0"/>
              </a:rPr>
              <a:t>boolean</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isSelected</a:t>
            </a:r>
            <a:r>
              <a:rPr lang="en-US" sz="2000" b="1" dirty="0">
                <a:latin typeface="Courier New" panose="02070309020205020404" pitchFamily="49" charset="0"/>
                <a:cs typeface="Courier New" panose="02070309020205020404" pitchFamily="49" charset="0"/>
              </a:rPr>
              <a:t>( )</a:t>
            </a:r>
          </a:p>
          <a:p>
            <a:pPr defTabSz="274320">
              <a:lnSpc>
                <a:spcPct val="100000"/>
              </a:lnSpc>
              <a:spcBef>
                <a:spcPts val="0"/>
              </a:spcBef>
            </a:pPr>
            <a:r>
              <a:rPr lang="en-US" sz="2000" dirty="0"/>
              <a:t>It returns </a:t>
            </a:r>
            <a:r>
              <a:rPr lang="en-US" sz="2000" b="1" dirty="0"/>
              <a:t>true</a:t>
            </a:r>
            <a:r>
              <a:rPr lang="en-US" sz="2000" dirty="0"/>
              <a:t> if the check box is </a:t>
            </a:r>
            <a:r>
              <a:rPr lang="en-US" sz="2000" b="1" dirty="0"/>
              <a:t>selected </a:t>
            </a:r>
            <a:r>
              <a:rPr lang="en-US" sz="2000" dirty="0"/>
              <a:t>and </a:t>
            </a:r>
            <a:r>
              <a:rPr lang="en-US" sz="2000" b="1" dirty="0"/>
              <a:t>false otherwise</a:t>
            </a:r>
            <a:r>
              <a:rPr lang="en-US" sz="2000" dirty="0"/>
              <a:t>.</a:t>
            </a:r>
          </a:p>
          <a:p>
            <a:pPr defTabSz="274320">
              <a:lnSpc>
                <a:spcPct val="100000"/>
              </a:lnSpc>
              <a:spcBef>
                <a:spcPts val="0"/>
              </a:spcBef>
            </a:pPr>
            <a:endParaRPr lang="en-US" sz="2000" dirty="0" smtClean="0"/>
          </a:p>
          <a:p>
            <a:pPr defTabSz="274320">
              <a:lnSpc>
                <a:spcPct val="100000"/>
              </a:lnSpc>
              <a:spcBef>
                <a:spcPts val="0"/>
              </a:spcBef>
            </a:pPr>
            <a:endParaRPr lang="en-US" sz="2000" dirty="0" smtClean="0"/>
          </a:p>
        </p:txBody>
      </p:sp>
      <p:sp>
        <p:nvSpPr>
          <p:cNvPr id="4" name="TextBox 3"/>
          <p:cNvSpPr txBox="1"/>
          <p:nvPr/>
        </p:nvSpPr>
        <p:spPr>
          <a:xfrm>
            <a:off x="5223668" y="6345038"/>
            <a:ext cx="6508257"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smtClean="0"/>
              <a:t>“</a:t>
            </a:r>
            <a:r>
              <a:rPr lang="en-US" sz="2400" b="1" dirty="0" err="1" smtClean="0"/>
              <a:t>BasicSwingJCheckBoxDemo</a:t>
            </a:r>
            <a:r>
              <a:rPr lang="en-US" sz="2400" b="1" dirty="0" smtClean="0"/>
              <a:t>”</a:t>
            </a:r>
            <a:endParaRPr lang="en-US" sz="2400" b="1" dirty="0"/>
          </a:p>
        </p:txBody>
      </p:sp>
    </p:spTree>
    <p:extLst>
      <p:ext uri="{BB962C8B-B14F-4D97-AF65-F5344CB8AC3E}">
        <p14:creationId xmlns:p14="http://schemas.microsoft.com/office/powerpoint/2010/main" val="28174806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a:t>
            </a:r>
            <a:r>
              <a:rPr lang="en-US" dirty="0" err="1" smtClean="0"/>
              <a:t>JList</a:t>
            </a:r>
            <a:endParaRPr lang="en-US" dirty="0"/>
          </a:p>
        </p:txBody>
      </p:sp>
      <p:sp>
        <p:nvSpPr>
          <p:cNvPr id="3" name="Content Placeholder 2"/>
          <p:cNvSpPr>
            <a:spLocks noGrp="1"/>
          </p:cNvSpPr>
          <p:nvPr>
            <p:ph idx="1"/>
          </p:nvPr>
        </p:nvSpPr>
        <p:spPr>
          <a:xfrm>
            <a:off x="838200" y="1585233"/>
            <a:ext cx="11178396" cy="4351338"/>
          </a:xfrm>
        </p:spPr>
        <p:txBody>
          <a:bodyPr>
            <a:noAutofit/>
          </a:bodyPr>
          <a:lstStyle/>
          <a:p>
            <a:pPr defTabSz="274320">
              <a:lnSpc>
                <a:spcPct val="100000"/>
              </a:lnSpc>
              <a:spcBef>
                <a:spcPts val="0"/>
              </a:spcBef>
            </a:pPr>
            <a:r>
              <a:rPr lang="en-US" sz="2400" b="1" dirty="0" err="1"/>
              <a:t>JList</a:t>
            </a:r>
            <a:r>
              <a:rPr lang="en-US" sz="2400" dirty="0"/>
              <a:t> is Swing’s basic list class. It supports the selection of one or more items from a list. </a:t>
            </a:r>
          </a:p>
          <a:p>
            <a:pPr defTabSz="274320">
              <a:lnSpc>
                <a:spcPct val="100000"/>
              </a:lnSpc>
              <a:spcBef>
                <a:spcPts val="0"/>
              </a:spcBef>
            </a:pPr>
            <a:r>
              <a:rPr lang="en-US" sz="2400" dirty="0"/>
              <a:t>Although often the list consists of strings, it is possible to create a list of just about any object that can be displayed. </a:t>
            </a:r>
          </a:p>
          <a:p>
            <a:pPr defTabSz="274320">
              <a:lnSpc>
                <a:spcPct val="100000"/>
              </a:lnSpc>
              <a:spcBef>
                <a:spcPts val="0"/>
              </a:spcBef>
            </a:pPr>
            <a:r>
              <a:rPr lang="en-US" sz="2400" b="1" dirty="0" err="1"/>
              <a:t>JList</a:t>
            </a:r>
            <a:r>
              <a:rPr lang="en-US" sz="2400" dirty="0"/>
              <a:t> is so widely used in Java that it is highly unlikely that you have not seen one before.</a:t>
            </a:r>
          </a:p>
          <a:p>
            <a:pPr defTabSz="274320">
              <a:lnSpc>
                <a:spcPct val="100000"/>
              </a:lnSpc>
              <a:spcBef>
                <a:spcPts val="0"/>
              </a:spcBef>
            </a:pPr>
            <a:r>
              <a:rPr lang="en-US" sz="2400" dirty="0"/>
              <a:t>In the past, the items in a </a:t>
            </a:r>
            <a:r>
              <a:rPr lang="en-US" sz="2400" dirty="0" err="1"/>
              <a:t>JList</a:t>
            </a:r>
            <a:r>
              <a:rPr lang="en-US" sz="2400" dirty="0"/>
              <a:t> were represented as Object references. </a:t>
            </a:r>
          </a:p>
          <a:p>
            <a:pPr defTabSz="274320">
              <a:lnSpc>
                <a:spcPct val="100000"/>
              </a:lnSpc>
              <a:spcBef>
                <a:spcPts val="0"/>
              </a:spcBef>
            </a:pPr>
            <a:r>
              <a:rPr lang="en-US" sz="2400" dirty="0"/>
              <a:t>Beginning with </a:t>
            </a:r>
            <a:r>
              <a:rPr lang="en-US" sz="2400" b="1" dirty="0"/>
              <a:t>JDK 7</a:t>
            </a:r>
            <a:r>
              <a:rPr lang="en-US" sz="2400" dirty="0"/>
              <a:t>, </a:t>
            </a:r>
            <a:r>
              <a:rPr lang="en-US" sz="2400" b="1" dirty="0" err="1"/>
              <a:t>JList</a:t>
            </a:r>
            <a:r>
              <a:rPr lang="en-US" sz="2400" dirty="0"/>
              <a:t> was made generic, and it is now declared like this:</a:t>
            </a:r>
          </a:p>
          <a:p>
            <a:pPr lvl="1" defTabSz="274320">
              <a:lnSpc>
                <a:spcPct val="100000"/>
              </a:lnSpc>
              <a:spcBef>
                <a:spcPts val="0"/>
              </a:spcBef>
            </a:pPr>
            <a:r>
              <a:rPr lang="en-US" sz="2000" b="1" dirty="0">
                <a:latin typeface="Courier New" panose="02070309020205020404" pitchFamily="49" charset="0"/>
                <a:cs typeface="Courier New" panose="02070309020205020404" pitchFamily="49" charset="0"/>
              </a:rPr>
              <a:t>class </a:t>
            </a:r>
            <a:r>
              <a:rPr lang="en-US" sz="2000" b="1" dirty="0" err="1">
                <a:latin typeface="Courier New" panose="02070309020205020404" pitchFamily="49" charset="0"/>
                <a:cs typeface="Courier New" panose="02070309020205020404" pitchFamily="49" charset="0"/>
              </a:rPr>
              <a:t>JList</a:t>
            </a:r>
            <a:r>
              <a:rPr lang="en-US" sz="2000" b="1" dirty="0">
                <a:latin typeface="Courier New" panose="02070309020205020404" pitchFamily="49" charset="0"/>
                <a:cs typeface="Courier New" panose="02070309020205020404" pitchFamily="49" charset="0"/>
              </a:rPr>
              <a:t>&lt;E&gt;</a:t>
            </a:r>
          </a:p>
          <a:p>
            <a:pPr defTabSz="274320">
              <a:lnSpc>
                <a:spcPct val="100000"/>
              </a:lnSpc>
              <a:spcBef>
                <a:spcPts val="0"/>
              </a:spcBef>
            </a:pPr>
            <a:r>
              <a:rPr lang="en-US" sz="2400" dirty="0"/>
              <a:t>Here, </a:t>
            </a:r>
            <a:r>
              <a:rPr lang="en-US" sz="2400" b="1" dirty="0"/>
              <a:t>E</a:t>
            </a:r>
            <a:r>
              <a:rPr lang="en-US" sz="2400" dirty="0"/>
              <a:t> represents the type of the items in the list. As a result, </a:t>
            </a:r>
            <a:r>
              <a:rPr lang="en-US" sz="2400" b="1" dirty="0" err="1"/>
              <a:t>JList</a:t>
            </a:r>
            <a:r>
              <a:rPr lang="en-US" sz="2400" b="1" dirty="0"/>
              <a:t> is now type-safe</a:t>
            </a:r>
            <a:r>
              <a:rPr lang="en-US" sz="2400" dirty="0"/>
              <a:t>.</a:t>
            </a:r>
          </a:p>
          <a:p>
            <a:pPr defTabSz="274320">
              <a:lnSpc>
                <a:spcPct val="100000"/>
              </a:lnSpc>
              <a:spcBef>
                <a:spcPts val="0"/>
              </a:spcBef>
            </a:pPr>
            <a:r>
              <a:rPr lang="en-US" sz="2400" b="1" dirty="0" err="1"/>
              <a:t>JList</a:t>
            </a:r>
            <a:r>
              <a:rPr lang="en-US" sz="2400" dirty="0"/>
              <a:t> provides several constructors. Here is a sample: </a:t>
            </a:r>
            <a:r>
              <a:rPr lang="en-US" sz="2400" b="1" dirty="0" err="1">
                <a:latin typeface="Courier New" panose="02070309020205020404" pitchFamily="49" charset="0"/>
                <a:cs typeface="Courier New" panose="02070309020205020404" pitchFamily="49" charset="0"/>
              </a:rPr>
              <a:t>JList</a:t>
            </a:r>
            <a:r>
              <a:rPr lang="en-US" sz="2400" b="1" dirty="0">
                <a:latin typeface="Courier New" panose="02070309020205020404" pitchFamily="49" charset="0"/>
                <a:cs typeface="Courier New" panose="02070309020205020404" pitchFamily="49" charset="0"/>
              </a:rPr>
              <a:t>(E[ ] items)</a:t>
            </a:r>
          </a:p>
          <a:p>
            <a:pPr defTabSz="274320">
              <a:lnSpc>
                <a:spcPct val="100000"/>
              </a:lnSpc>
              <a:spcBef>
                <a:spcPts val="0"/>
              </a:spcBef>
            </a:pPr>
            <a:r>
              <a:rPr lang="en-US" sz="2400" dirty="0"/>
              <a:t>This creates a </a:t>
            </a:r>
            <a:r>
              <a:rPr lang="en-US" sz="2400" b="1" dirty="0" err="1"/>
              <a:t>JList</a:t>
            </a:r>
            <a:r>
              <a:rPr lang="en-US" sz="2400" dirty="0"/>
              <a:t> that contains the items in the array specified by items</a:t>
            </a:r>
            <a:r>
              <a:rPr lang="en-US" sz="2400" dirty="0" smtClean="0"/>
              <a:t>.</a:t>
            </a:r>
            <a:endParaRPr lang="en-US" sz="2400" dirty="0"/>
          </a:p>
        </p:txBody>
      </p:sp>
    </p:spTree>
    <p:extLst>
      <p:ext uri="{BB962C8B-B14F-4D97-AF65-F5344CB8AC3E}">
        <p14:creationId xmlns:p14="http://schemas.microsoft.com/office/powerpoint/2010/main" val="18189557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a:t>
            </a:r>
            <a:r>
              <a:rPr lang="en-US" dirty="0" err="1" smtClean="0"/>
              <a:t>JList</a:t>
            </a:r>
            <a:endParaRPr lang="en-US" dirty="0"/>
          </a:p>
        </p:txBody>
      </p:sp>
      <p:sp>
        <p:nvSpPr>
          <p:cNvPr id="3" name="Content Placeholder 2"/>
          <p:cNvSpPr>
            <a:spLocks noGrp="1"/>
          </p:cNvSpPr>
          <p:nvPr>
            <p:ph idx="1"/>
          </p:nvPr>
        </p:nvSpPr>
        <p:spPr>
          <a:xfrm>
            <a:off x="838201" y="1354348"/>
            <a:ext cx="7279256" cy="4582224"/>
          </a:xfrm>
        </p:spPr>
        <p:txBody>
          <a:bodyPr>
            <a:noAutofit/>
          </a:bodyPr>
          <a:lstStyle/>
          <a:p>
            <a:pPr defTabSz="274320">
              <a:lnSpc>
                <a:spcPct val="100000"/>
              </a:lnSpc>
              <a:spcBef>
                <a:spcPts val="0"/>
              </a:spcBef>
            </a:pPr>
            <a:r>
              <a:rPr lang="en-US" sz="1600" dirty="0" smtClean="0"/>
              <a:t>Although </a:t>
            </a:r>
            <a:r>
              <a:rPr lang="en-US" sz="1600" dirty="0"/>
              <a:t>a </a:t>
            </a:r>
            <a:r>
              <a:rPr lang="en-US" sz="1600" b="1" dirty="0" err="1"/>
              <a:t>JList</a:t>
            </a:r>
            <a:r>
              <a:rPr lang="en-US" sz="1600" dirty="0"/>
              <a:t> will work properly by itself, most of the time you will wrap a </a:t>
            </a:r>
            <a:r>
              <a:rPr lang="en-US" sz="1600" b="1" dirty="0" err="1"/>
              <a:t>JList</a:t>
            </a:r>
            <a:r>
              <a:rPr lang="en-US" sz="1600" dirty="0"/>
              <a:t> inside a </a:t>
            </a:r>
            <a:r>
              <a:rPr lang="en-US" sz="1600" b="1" dirty="0" err="1"/>
              <a:t>JScrollPane</a:t>
            </a:r>
            <a:r>
              <a:rPr lang="en-US" sz="1600" dirty="0"/>
              <a:t>, which is a container that automatically provides scrolling for its contents. Here is the constructor that we will use:</a:t>
            </a:r>
          </a:p>
          <a:p>
            <a:pPr lvl="1" defTabSz="274320">
              <a:lnSpc>
                <a:spcPct val="100000"/>
              </a:lnSpc>
              <a:spcBef>
                <a:spcPts val="0"/>
              </a:spcBef>
            </a:pPr>
            <a:r>
              <a:rPr lang="en-US" sz="1600" b="1" dirty="0" err="1">
                <a:latin typeface="Courier New" panose="02070309020205020404" pitchFamily="49" charset="0"/>
                <a:cs typeface="Courier New" panose="02070309020205020404" pitchFamily="49" charset="0"/>
              </a:rPr>
              <a:t>JScrollPane</a:t>
            </a:r>
            <a:r>
              <a:rPr lang="en-US" sz="1600" b="1" dirty="0">
                <a:latin typeface="Courier New" panose="02070309020205020404" pitchFamily="49" charset="0"/>
                <a:cs typeface="Courier New" panose="02070309020205020404" pitchFamily="49" charset="0"/>
              </a:rPr>
              <a:t>(Component comp)</a:t>
            </a:r>
          </a:p>
          <a:p>
            <a:pPr defTabSz="274320">
              <a:lnSpc>
                <a:spcPct val="100000"/>
              </a:lnSpc>
              <a:spcBef>
                <a:spcPts val="0"/>
              </a:spcBef>
            </a:pPr>
            <a:r>
              <a:rPr lang="en-US" sz="1600" dirty="0"/>
              <a:t>Here, comp specifies the component to be scrolled, which in this case will be a </a:t>
            </a:r>
            <a:r>
              <a:rPr lang="en-US" sz="1600" b="1" dirty="0" err="1"/>
              <a:t>JList</a:t>
            </a:r>
            <a:r>
              <a:rPr lang="en-US" sz="1600" dirty="0"/>
              <a:t>. When you wrap a </a:t>
            </a:r>
            <a:r>
              <a:rPr lang="en-US" sz="1600" b="1" dirty="0" err="1"/>
              <a:t>JList</a:t>
            </a:r>
            <a:r>
              <a:rPr lang="en-US" sz="1600" dirty="0"/>
              <a:t> in a </a:t>
            </a:r>
            <a:r>
              <a:rPr lang="en-US" sz="1600" b="1" dirty="0" err="1"/>
              <a:t>JScrollPane</a:t>
            </a:r>
            <a:r>
              <a:rPr lang="en-US" sz="1600" dirty="0"/>
              <a:t>, long lists will </a:t>
            </a:r>
            <a:r>
              <a:rPr lang="en-US" sz="1600" b="1" dirty="0"/>
              <a:t>automatically be scrollable</a:t>
            </a:r>
            <a:r>
              <a:rPr lang="en-US" sz="1600" dirty="0" smtClean="0"/>
              <a:t>.</a:t>
            </a:r>
            <a:endParaRPr lang="en-US" sz="1600" dirty="0"/>
          </a:p>
          <a:p>
            <a:pPr defTabSz="274320">
              <a:lnSpc>
                <a:spcPct val="100000"/>
              </a:lnSpc>
              <a:spcBef>
                <a:spcPts val="0"/>
              </a:spcBef>
            </a:pPr>
            <a:r>
              <a:rPr lang="en-US" sz="1600" dirty="0" smtClean="0"/>
              <a:t>Regardless of the amount of entries you have, you never worry about changing the size </a:t>
            </a:r>
            <a:r>
              <a:rPr lang="en-US" sz="1600" dirty="0"/>
              <a:t>of the </a:t>
            </a:r>
            <a:r>
              <a:rPr lang="en-US" sz="1600" b="1" dirty="0" err="1"/>
              <a:t>JList</a:t>
            </a:r>
            <a:r>
              <a:rPr lang="en-US" sz="1600" dirty="0"/>
              <a:t> component.</a:t>
            </a:r>
          </a:p>
          <a:p>
            <a:pPr defTabSz="274320">
              <a:lnSpc>
                <a:spcPct val="100000"/>
              </a:lnSpc>
              <a:spcBef>
                <a:spcPts val="0"/>
              </a:spcBef>
            </a:pPr>
            <a:r>
              <a:rPr lang="en-US" sz="1600" dirty="0"/>
              <a:t>A </a:t>
            </a:r>
            <a:r>
              <a:rPr lang="en-US" sz="1600" b="1" dirty="0" err="1"/>
              <a:t>JList</a:t>
            </a:r>
            <a:r>
              <a:rPr lang="en-US" sz="1600" dirty="0"/>
              <a:t> generates a </a:t>
            </a:r>
            <a:r>
              <a:rPr lang="en-US" sz="1600" b="1" dirty="0" err="1"/>
              <a:t>ListSelectionEvent</a:t>
            </a:r>
            <a:r>
              <a:rPr lang="en-US" sz="1600" dirty="0"/>
              <a:t> when the user makes or changes a selection.</a:t>
            </a:r>
          </a:p>
          <a:p>
            <a:pPr defTabSz="274320">
              <a:lnSpc>
                <a:spcPct val="100000"/>
              </a:lnSpc>
              <a:spcBef>
                <a:spcPts val="0"/>
              </a:spcBef>
            </a:pPr>
            <a:r>
              <a:rPr lang="en-US" sz="1600" dirty="0"/>
              <a:t>This event is also generated when the user deselects an item. It is handled by implementing </a:t>
            </a:r>
            <a:r>
              <a:rPr lang="en-US" sz="1600" b="1" dirty="0" err="1" smtClean="0"/>
              <a:t>ListSelectionListener</a:t>
            </a:r>
            <a:r>
              <a:rPr lang="en-US" sz="1600" dirty="0" smtClean="0"/>
              <a:t>. </a:t>
            </a:r>
            <a:r>
              <a:rPr lang="en-US" sz="1600" dirty="0"/>
              <a:t>This listener specifies only one method, called </a:t>
            </a:r>
            <a:r>
              <a:rPr lang="en-US" sz="1600" dirty="0" err="1"/>
              <a:t>valueChanged</a:t>
            </a:r>
            <a:r>
              <a:rPr lang="en-US" sz="1600" dirty="0"/>
              <a:t>( ), which is shown here:</a:t>
            </a:r>
          </a:p>
          <a:p>
            <a:pPr lvl="1" defTabSz="274320">
              <a:lnSpc>
                <a:spcPct val="100000"/>
              </a:lnSpc>
              <a:spcBef>
                <a:spcPts val="0"/>
              </a:spcBef>
            </a:pPr>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valueChanged</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ListSelectionEvent</a:t>
            </a:r>
            <a:r>
              <a:rPr lang="en-US" sz="1600" b="1" dirty="0">
                <a:latin typeface="Courier New" panose="02070309020205020404" pitchFamily="49" charset="0"/>
                <a:cs typeface="Courier New" panose="02070309020205020404" pitchFamily="49" charset="0"/>
              </a:rPr>
              <a:t> le)</a:t>
            </a:r>
          </a:p>
          <a:p>
            <a:pPr defTabSz="274320">
              <a:lnSpc>
                <a:spcPct val="100000"/>
              </a:lnSpc>
              <a:spcBef>
                <a:spcPts val="0"/>
              </a:spcBef>
            </a:pPr>
            <a:r>
              <a:rPr lang="en-US" sz="1600" b="1" dirty="0" smtClean="0"/>
              <a:t>le</a:t>
            </a:r>
            <a:r>
              <a:rPr lang="en-US" sz="1600" dirty="0" smtClean="0"/>
              <a:t> </a:t>
            </a:r>
            <a:r>
              <a:rPr lang="en-US" sz="1600" dirty="0"/>
              <a:t>is a reference to the object that generated the event. Although </a:t>
            </a:r>
            <a:r>
              <a:rPr lang="en-US" sz="1600" b="1" dirty="0" err="1"/>
              <a:t>ListSelectionEvent</a:t>
            </a:r>
            <a:r>
              <a:rPr lang="en-US" sz="1600" dirty="0"/>
              <a:t> does provide some methods of its own, often you will interrogate the </a:t>
            </a:r>
            <a:r>
              <a:rPr lang="en-US" sz="1600" b="1" dirty="0" err="1"/>
              <a:t>JList</a:t>
            </a:r>
            <a:r>
              <a:rPr lang="en-US" sz="1600" dirty="0"/>
              <a:t> object itself to determine what has occurred. </a:t>
            </a:r>
          </a:p>
          <a:p>
            <a:pPr defTabSz="274320">
              <a:lnSpc>
                <a:spcPct val="100000"/>
              </a:lnSpc>
              <a:spcBef>
                <a:spcPts val="0"/>
              </a:spcBef>
            </a:pPr>
            <a:r>
              <a:rPr lang="en-US" sz="1600" dirty="0"/>
              <a:t>By default, a </a:t>
            </a:r>
            <a:r>
              <a:rPr lang="en-US" sz="1600" b="1" dirty="0" err="1"/>
              <a:t>JList</a:t>
            </a:r>
            <a:r>
              <a:rPr lang="en-US" sz="1600" dirty="0"/>
              <a:t> allows the user to select multiple ranges of items within the list, but you can change this behavior by calling </a:t>
            </a:r>
            <a:r>
              <a:rPr lang="en-US" sz="1600" b="1" dirty="0" err="1"/>
              <a:t>setSelectionMode</a:t>
            </a:r>
            <a:r>
              <a:rPr lang="en-US" sz="1600" b="1" dirty="0"/>
              <a:t>( )</a:t>
            </a:r>
            <a:r>
              <a:rPr lang="en-US" sz="1600" dirty="0"/>
              <a:t>, which is defined by </a:t>
            </a:r>
            <a:r>
              <a:rPr lang="en-US" sz="1600" dirty="0" err="1"/>
              <a:t>JList</a:t>
            </a:r>
            <a:r>
              <a:rPr lang="en-US" sz="1600" dirty="0"/>
              <a:t>. Here's the method:</a:t>
            </a:r>
          </a:p>
          <a:p>
            <a:pPr lvl="1" defTabSz="274320">
              <a:lnSpc>
                <a:spcPct val="100000"/>
              </a:lnSpc>
              <a:spcBef>
                <a:spcPts val="0"/>
              </a:spcBef>
            </a:pPr>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setSelectionMode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mode)</a:t>
            </a:r>
            <a:endParaRPr lang="en-US" sz="1600" b="1"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8195094" y="1449238"/>
            <a:ext cx="3856007" cy="4616648"/>
          </a:xfrm>
          <a:prstGeom prst="rect">
            <a:avLst/>
          </a:prstGeom>
          <a:noFill/>
        </p:spPr>
        <p:txBody>
          <a:bodyPr wrap="square" rtlCol="0">
            <a:spAutoFit/>
          </a:bodyPr>
          <a:lstStyle/>
          <a:p>
            <a:endParaRPr lang="en-US" sz="1050" b="1" dirty="0" smtClean="0"/>
          </a:p>
          <a:p>
            <a:r>
              <a:rPr lang="en-US" sz="1050" b="1" dirty="0" err="1" smtClean="0">
                <a:latin typeface="Courier New" panose="02070309020205020404" pitchFamily="49" charset="0"/>
                <a:cs typeface="Courier New" panose="02070309020205020404" pitchFamily="49" charset="0"/>
              </a:rPr>
              <a:t>ListSelectionModel.SINGLE_SELECTION</a:t>
            </a:r>
            <a:r>
              <a:rPr lang="en-US" sz="1050" dirty="0" smtClean="0">
                <a:latin typeface="Courier New" panose="02070309020205020404" pitchFamily="49" charset="0"/>
                <a:cs typeface="Courier New" panose="02070309020205020404" pitchFamily="49" charset="0"/>
              </a:rPr>
              <a:t/>
            </a:r>
            <a:br>
              <a:rPr lang="en-US" sz="1050" dirty="0" smtClean="0">
                <a:latin typeface="Courier New" panose="02070309020205020404" pitchFamily="49" charset="0"/>
                <a:cs typeface="Courier New" panose="02070309020205020404" pitchFamily="49" charset="0"/>
              </a:rPr>
            </a:br>
            <a:r>
              <a:rPr lang="en-US" sz="1050" dirty="0" smtClean="0"/>
              <a:t>single item selection</a:t>
            </a:r>
          </a:p>
          <a:p>
            <a:endParaRPr lang="en-US" sz="1050" b="1" dirty="0" smtClean="0"/>
          </a:p>
          <a:p>
            <a:r>
              <a:rPr lang="en-US" sz="1050" b="1" dirty="0" err="1" smtClean="0">
                <a:latin typeface="Courier New" panose="02070309020205020404" pitchFamily="49" charset="0"/>
                <a:cs typeface="Courier New" panose="02070309020205020404" pitchFamily="49" charset="0"/>
              </a:rPr>
              <a:t>ListSelectionModel.SINGLE_INTERVAL_SELECTION</a:t>
            </a:r>
            <a:r>
              <a:rPr lang="en-US" sz="1050" dirty="0"/>
              <a:t/>
            </a:r>
            <a:br>
              <a:rPr lang="en-US" sz="1050" dirty="0"/>
            </a:br>
            <a:r>
              <a:rPr lang="en-US" sz="1050" dirty="0" smtClean="0"/>
              <a:t>continuous range selection of items</a:t>
            </a:r>
            <a:endParaRPr lang="en-US" sz="1050" dirty="0"/>
          </a:p>
          <a:p>
            <a:endParaRPr lang="en-US" sz="1050" b="1" dirty="0" smtClean="0"/>
          </a:p>
          <a:p>
            <a:r>
              <a:rPr lang="en-US" sz="1050" b="1" dirty="0" err="1" smtClean="0">
                <a:latin typeface="Courier New" panose="02070309020205020404" pitchFamily="49" charset="0"/>
                <a:cs typeface="Courier New" panose="02070309020205020404" pitchFamily="49" charset="0"/>
              </a:rPr>
              <a:t>ListSelectionModel.MULTIPLE_INTERVAL_SELECTION</a:t>
            </a:r>
            <a:r>
              <a:rPr lang="en-US" sz="1050" dirty="0"/>
              <a:t/>
            </a:r>
            <a:br>
              <a:rPr lang="en-US" sz="1050" dirty="0"/>
            </a:br>
            <a:r>
              <a:rPr lang="en-US" sz="1050" dirty="0" smtClean="0"/>
              <a:t>disjointed range selection of items in list</a:t>
            </a:r>
          </a:p>
          <a:p>
            <a:endParaRPr lang="en-US" sz="1050" dirty="0" smtClean="0"/>
          </a:p>
          <a:p>
            <a:r>
              <a:rPr lang="en-US" sz="1050" dirty="0"/>
              <a:t>You can obtain the index of the first item selected, which will also be the index of the only selected item when using single-selection mode, by calling </a:t>
            </a:r>
            <a:r>
              <a:rPr lang="en-US" sz="1050" b="1" dirty="0" err="1">
                <a:latin typeface="Courier New" panose="02070309020205020404" pitchFamily="49" charset="0"/>
                <a:cs typeface="Courier New" panose="02070309020205020404" pitchFamily="49" charset="0"/>
              </a:rPr>
              <a:t>getSelectedIndex</a:t>
            </a:r>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a:t>
            </a:r>
            <a:r>
              <a:rPr lang="en-US" sz="1050" dirty="0" smtClean="0">
                <a:latin typeface="Courier New" panose="02070309020205020404" pitchFamily="49" charset="0"/>
                <a:cs typeface="Courier New" panose="02070309020205020404" pitchFamily="49" charset="0"/>
              </a:rPr>
              <a:t>.</a:t>
            </a:r>
            <a:endParaRPr lang="en-US" sz="1050" dirty="0">
              <a:latin typeface="Courier New" panose="02070309020205020404" pitchFamily="49" charset="0"/>
              <a:cs typeface="Courier New" panose="02070309020205020404" pitchFamily="49" charset="0"/>
            </a:endParaRPr>
          </a:p>
          <a:p>
            <a:endParaRPr lang="en-US" sz="1050" dirty="0"/>
          </a:p>
          <a:p>
            <a:r>
              <a:rPr lang="en-US" sz="1050" b="1" dirty="0" err="1">
                <a:latin typeface="Courier New" panose="02070309020205020404" pitchFamily="49" charset="0"/>
                <a:cs typeface="Courier New" panose="02070309020205020404" pitchFamily="49" charset="0"/>
              </a:rPr>
              <a:t>int</a:t>
            </a: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getSelectedIndex</a:t>
            </a:r>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a:t>
            </a:r>
          </a:p>
          <a:p>
            <a:endParaRPr lang="en-US" sz="1050" dirty="0"/>
          </a:p>
          <a:p>
            <a:r>
              <a:rPr lang="en-US" sz="1050" dirty="0"/>
              <a:t>Indexing begins at zero. So, if the first item is selected, this method will return 0. If no item is selected, –1 is returned.</a:t>
            </a:r>
          </a:p>
          <a:p>
            <a:endParaRPr lang="en-US" sz="1050" dirty="0" smtClean="0"/>
          </a:p>
          <a:p>
            <a:r>
              <a:rPr lang="en-US" sz="1050" dirty="0" smtClean="0"/>
              <a:t>You </a:t>
            </a:r>
            <a:r>
              <a:rPr lang="en-US" sz="1050" dirty="0"/>
              <a:t>can obtain an array containing all selected items by calling </a:t>
            </a:r>
            <a:r>
              <a:rPr lang="en-US" sz="1050" b="1" dirty="0" err="1" smtClean="0">
                <a:latin typeface="Courier New" panose="02070309020205020404" pitchFamily="49" charset="0"/>
                <a:cs typeface="Courier New" panose="02070309020205020404" pitchFamily="49" charset="0"/>
              </a:rPr>
              <a:t>getSelectedIndices</a:t>
            </a:r>
            <a:r>
              <a:rPr lang="en-US" sz="1050" b="1" dirty="0">
                <a:latin typeface="Courier New" panose="02070309020205020404" pitchFamily="49" charset="0"/>
                <a:cs typeface="Courier New" panose="02070309020205020404" pitchFamily="49" charset="0"/>
              </a:rPr>
              <a:t>( </a:t>
            </a:r>
            <a:r>
              <a:rPr lang="en-US" sz="1050" b="1" dirty="0" smtClean="0">
                <a:latin typeface="Courier New" panose="02070309020205020404" pitchFamily="49" charset="0"/>
                <a:cs typeface="Courier New" panose="02070309020205020404" pitchFamily="49" charset="0"/>
              </a:rPr>
              <a:t>)</a:t>
            </a:r>
            <a:r>
              <a:rPr lang="en-US" sz="1050" b="1" dirty="0" smtClean="0"/>
              <a:t>.</a:t>
            </a:r>
          </a:p>
          <a:p>
            <a:endParaRPr lang="en-US" sz="1050" dirty="0" smtClean="0"/>
          </a:p>
          <a:p>
            <a:r>
              <a:rPr lang="en-US" sz="1050" b="1" dirty="0" err="1" smtClean="0">
                <a:latin typeface="Courier New" panose="02070309020205020404" pitchFamily="49" charset="0"/>
                <a:cs typeface="Courier New" panose="02070309020205020404" pitchFamily="49" charset="0"/>
              </a:rPr>
              <a:t>int</a:t>
            </a:r>
            <a:r>
              <a:rPr lang="en-US" sz="1050" b="1" dirty="0">
                <a:latin typeface="Courier New" panose="02070309020205020404" pitchFamily="49" charset="0"/>
                <a:cs typeface="Courier New" panose="02070309020205020404" pitchFamily="49" charset="0"/>
              </a:rPr>
              <a:t>[ ] </a:t>
            </a:r>
            <a:r>
              <a:rPr lang="en-US" sz="1050" b="1" dirty="0" err="1">
                <a:latin typeface="Courier New" panose="02070309020205020404" pitchFamily="49" charset="0"/>
                <a:cs typeface="Courier New" panose="02070309020205020404" pitchFamily="49" charset="0"/>
              </a:rPr>
              <a:t>getSelectedIndices</a:t>
            </a:r>
            <a:r>
              <a:rPr lang="en-US" sz="1050" b="1" dirty="0">
                <a:latin typeface="Courier New" panose="02070309020205020404" pitchFamily="49" charset="0"/>
                <a:cs typeface="Courier New" panose="02070309020205020404" pitchFamily="49" charset="0"/>
              </a:rPr>
              <a:t>( )</a:t>
            </a:r>
          </a:p>
          <a:p>
            <a:endParaRPr lang="en-US" sz="1050" dirty="0" smtClean="0"/>
          </a:p>
          <a:p>
            <a:r>
              <a:rPr lang="en-US" sz="1050" dirty="0" smtClean="0"/>
              <a:t>In </a:t>
            </a:r>
            <a:r>
              <a:rPr lang="en-US" sz="1050" dirty="0"/>
              <a:t>the returned array, the indices are ordered from smallest to largest. If a zero-length array is returned, it means that no items are selected.</a:t>
            </a:r>
          </a:p>
        </p:txBody>
      </p:sp>
      <p:sp>
        <p:nvSpPr>
          <p:cNvPr id="5" name="TextBox 4"/>
          <p:cNvSpPr txBox="1"/>
          <p:nvPr/>
        </p:nvSpPr>
        <p:spPr>
          <a:xfrm>
            <a:off x="6024080" y="6345038"/>
            <a:ext cx="5707845"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smtClean="0"/>
              <a:t>“</a:t>
            </a:r>
            <a:r>
              <a:rPr lang="en-US" sz="2400" b="1" dirty="0" err="1" smtClean="0"/>
              <a:t>BasicSwingJListDemo</a:t>
            </a:r>
            <a:r>
              <a:rPr lang="en-US" sz="2400" b="1" dirty="0" smtClean="0"/>
              <a:t>”</a:t>
            </a:r>
            <a:endParaRPr lang="en-US" sz="2400" b="1" dirty="0"/>
          </a:p>
        </p:txBody>
      </p:sp>
    </p:spTree>
    <p:extLst>
      <p:ext uri="{BB962C8B-B14F-4D97-AF65-F5344CB8AC3E}">
        <p14:creationId xmlns:p14="http://schemas.microsoft.com/office/powerpoint/2010/main" val="776887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Intro</a:t>
            </a:r>
            <a:endParaRPr lang="en-US" dirty="0"/>
          </a:p>
        </p:txBody>
      </p:sp>
      <p:sp>
        <p:nvSpPr>
          <p:cNvPr id="3" name="Content Placeholder 2"/>
          <p:cNvSpPr>
            <a:spLocks noGrp="1"/>
          </p:cNvSpPr>
          <p:nvPr>
            <p:ph idx="1"/>
          </p:nvPr>
        </p:nvSpPr>
        <p:spPr>
          <a:xfrm>
            <a:off x="958970" y="1690687"/>
            <a:ext cx="10394830" cy="4752315"/>
          </a:xfrm>
        </p:spPr>
        <p:txBody>
          <a:bodyPr>
            <a:normAutofit/>
          </a:bodyPr>
          <a:lstStyle/>
          <a:p>
            <a:r>
              <a:rPr lang="en-US" sz="3200" dirty="0" smtClean="0"/>
              <a:t>For the longest of time, Java made it possible to create Graphical User Interface (GUI) apps in 3 ways.  </a:t>
            </a:r>
          </a:p>
          <a:p>
            <a:pPr lvl="1"/>
            <a:r>
              <a:rPr lang="en-US" sz="3200" b="1" strike="sngStrike" dirty="0" smtClean="0"/>
              <a:t>Applets</a:t>
            </a:r>
          </a:p>
          <a:p>
            <a:pPr lvl="1"/>
            <a:r>
              <a:rPr lang="en-US" sz="3200" b="1" dirty="0" smtClean="0"/>
              <a:t>Swing</a:t>
            </a:r>
          </a:p>
          <a:p>
            <a:pPr lvl="1"/>
            <a:r>
              <a:rPr lang="en-US" sz="3200" b="1" dirty="0" smtClean="0"/>
              <a:t>Java FX</a:t>
            </a:r>
          </a:p>
          <a:p>
            <a:r>
              <a:rPr lang="en-US" sz="3200" strike="sngStrike" dirty="0" smtClean="0"/>
              <a:t>Applets</a:t>
            </a:r>
            <a:r>
              <a:rPr lang="en-US" sz="3200" dirty="0" smtClean="0"/>
              <a:t> have been deprecated in Java since version JDK 9.  Many browsers no longer support the execution of Java applets, thus the reason for why this is no longer available.</a:t>
            </a:r>
          </a:p>
        </p:txBody>
      </p:sp>
    </p:spTree>
    <p:extLst>
      <p:ext uri="{BB962C8B-B14F-4D97-AF65-F5344CB8AC3E}">
        <p14:creationId xmlns:p14="http://schemas.microsoft.com/office/powerpoint/2010/main" val="380849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 </a:t>
            </a:r>
            <a:r>
              <a:rPr lang="en-US" dirty="0"/>
              <a:t>Anonymous Inner Classes and Lambda Expressions to Handle Events</a:t>
            </a:r>
            <a:endParaRPr lang="en-US" dirty="0"/>
          </a:p>
        </p:txBody>
      </p:sp>
      <p:sp>
        <p:nvSpPr>
          <p:cNvPr id="3" name="Content Placeholder 2"/>
          <p:cNvSpPr>
            <a:spLocks noGrp="1"/>
          </p:cNvSpPr>
          <p:nvPr>
            <p:ph idx="1"/>
          </p:nvPr>
        </p:nvSpPr>
        <p:spPr>
          <a:xfrm>
            <a:off x="838200" y="1585233"/>
            <a:ext cx="10755702" cy="4351338"/>
          </a:xfrm>
        </p:spPr>
        <p:txBody>
          <a:bodyPr>
            <a:noAutofit/>
          </a:bodyPr>
          <a:lstStyle/>
          <a:p>
            <a:pPr defTabSz="274320">
              <a:lnSpc>
                <a:spcPct val="100000"/>
              </a:lnSpc>
              <a:spcBef>
                <a:spcPts val="0"/>
              </a:spcBef>
            </a:pPr>
            <a:r>
              <a:rPr lang="en-US" dirty="0"/>
              <a:t>So far the programs in this session have used a simple, straightforward approach to handling events in which the main class of the application has implemented the listener interface itself and all events are sent to an instance of that class. </a:t>
            </a:r>
          </a:p>
          <a:p>
            <a:pPr defTabSz="274320">
              <a:lnSpc>
                <a:spcPct val="100000"/>
              </a:lnSpc>
              <a:spcBef>
                <a:spcPts val="0"/>
              </a:spcBef>
            </a:pPr>
            <a:r>
              <a:rPr lang="en-US" dirty="0"/>
              <a:t>We've also seen implementation where we separated listeners and classes such as the first 4 basic swing demos.</a:t>
            </a:r>
          </a:p>
          <a:p>
            <a:pPr defTabSz="274320">
              <a:lnSpc>
                <a:spcPct val="100000"/>
              </a:lnSpc>
              <a:spcBef>
                <a:spcPts val="0"/>
              </a:spcBef>
            </a:pPr>
            <a:r>
              <a:rPr lang="en-US" dirty="0"/>
              <a:t>There are 2 others ways we can add event listeners:</a:t>
            </a:r>
          </a:p>
          <a:p>
            <a:pPr lvl="1" defTabSz="274320">
              <a:lnSpc>
                <a:spcPct val="100000"/>
              </a:lnSpc>
              <a:spcBef>
                <a:spcPts val="0"/>
              </a:spcBef>
            </a:pPr>
            <a:r>
              <a:rPr lang="en-US" sz="2800" b="1" dirty="0" smtClean="0"/>
              <a:t>anonymous </a:t>
            </a:r>
            <a:r>
              <a:rPr lang="en-US" sz="2800" b="1" dirty="0"/>
              <a:t>inner classes</a:t>
            </a:r>
          </a:p>
          <a:p>
            <a:pPr lvl="1" defTabSz="274320">
              <a:lnSpc>
                <a:spcPct val="100000"/>
              </a:lnSpc>
              <a:spcBef>
                <a:spcPts val="0"/>
              </a:spcBef>
            </a:pPr>
            <a:r>
              <a:rPr lang="en-US" sz="2800" b="1" dirty="0" smtClean="0"/>
              <a:t>lambda </a:t>
            </a:r>
            <a:r>
              <a:rPr lang="en-US" sz="2800" b="1" dirty="0"/>
              <a:t>expression</a:t>
            </a:r>
          </a:p>
          <a:p>
            <a:pPr defTabSz="274320">
              <a:lnSpc>
                <a:spcPct val="100000"/>
              </a:lnSpc>
              <a:spcBef>
                <a:spcPts val="0"/>
              </a:spcBef>
            </a:pPr>
            <a:endParaRPr lang="en-US" dirty="0"/>
          </a:p>
        </p:txBody>
      </p:sp>
    </p:spTree>
    <p:extLst>
      <p:ext uri="{BB962C8B-B14F-4D97-AF65-F5344CB8AC3E}">
        <p14:creationId xmlns:p14="http://schemas.microsoft.com/office/powerpoint/2010/main" val="13759642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 </a:t>
            </a:r>
            <a:r>
              <a:rPr lang="en-US" dirty="0"/>
              <a:t>Anonymous Inner Classes and Lambda Expressions to Handle Events</a:t>
            </a:r>
            <a:endParaRPr lang="en-US" dirty="0"/>
          </a:p>
        </p:txBody>
      </p:sp>
      <p:sp>
        <p:nvSpPr>
          <p:cNvPr id="3" name="Content Placeholder 2"/>
          <p:cNvSpPr>
            <a:spLocks noGrp="1"/>
          </p:cNvSpPr>
          <p:nvPr>
            <p:ph idx="1"/>
          </p:nvPr>
        </p:nvSpPr>
        <p:spPr>
          <a:xfrm>
            <a:off x="838199" y="1585233"/>
            <a:ext cx="11204275" cy="4351338"/>
          </a:xfrm>
        </p:spPr>
        <p:txBody>
          <a:bodyPr>
            <a:noAutofit/>
          </a:bodyPr>
          <a:lstStyle/>
          <a:p>
            <a:pPr marL="0" indent="0" defTabSz="274320">
              <a:lnSpc>
                <a:spcPct val="100000"/>
              </a:lnSpc>
              <a:spcBef>
                <a:spcPts val="0"/>
              </a:spcBef>
              <a:buNone/>
            </a:pPr>
            <a:r>
              <a:rPr lang="en-US" sz="1600" b="1" dirty="0" smtClean="0"/>
              <a:t>Anonymous Inner Classes</a:t>
            </a:r>
            <a:endParaRPr lang="en-US" sz="1600" b="1" dirty="0"/>
          </a:p>
          <a:p>
            <a:pPr defTabSz="274320">
              <a:lnSpc>
                <a:spcPct val="100000"/>
              </a:lnSpc>
              <a:spcBef>
                <a:spcPts val="0"/>
              </a:spcBef>
            </a:pPr>
            <a:r>
              <a:rPr lang="en-US" sz="1600" dirty="0"/>
              <a:t>Anonymous inner classes are inner classes that don’t have a name. </a:t>
            </a:r>
          </a:p>
          <a:p>
            <a:pPr defTabSz="274320">
              <a:lnSpc>
                <a:spcPct val="100000"/>
              </a:lnSpc>
              <a:spcBef>
                <a:spcPts val="0"/>
              </a:spcBef>
            </a:pPr>
            <a:r>
              <a:rPr lang="en-US" sz="1600" dirty="0"/>
              <a:t>Instead, an instance of the class is simply generated </a:t>
            </a:r>
            <a:r>
              <a:rPr lang="en-US" sz="1600" b="1" dirty="0"/>
              <a:t>“on the fly”</a:t>
            </a:r>
            <a:r>
              <a:rPr lang="en-US" sz="1600" dirty="0"/>
              <a:t> as needed. </a:t>
            </a:r>
          </a:p>
          <a:p>
            <a:pPr defTabSz="274320">
              <a:lnSpc>
                <a:spcPct val="100000"/>
              </a:lnSpc>
              <a:spcBef>
                <a:spcPts val="0"/>
              </a:spcBef>
            </a:pPr>
            <a:r>
              <a:rPr lang="en-US" sz="1600" dirty="0"/>
              <a:t>Anonymous inner classes make implementing some types of event handlers much easier. </a:t>
            </a:r>
          </a:p>
          <a:p>
            <a:pPr defTabSz="274320">
              <a:lnSpc>
                <a:spcPct val="100000"/>
              </a:lnSpc>
              <a:spcBef>
                <a:spcPts val="0"/>
              </a:spcBef>
            </a:pPr>
            <a:r>
              <a:rPr lang="en-US" sz="1600" dirty="0"/>
              <a:t>For example, given a </a:t>
            </a:r>
            <a:r>
              <a:rPr lang="en-US" sz="1600" b="1" dirty="0"/>
              <a:t>JButton</a:t>
            </a:r>
            <a:r>
              <a:rPr lang="en-US" sz="1600" dirty="0"/>
              <a:t> called </a:t>
            </a:r>
            <a:r>
              <a:rPr lang="en-US" sz="1600" b="1" dirty="0" err="1"/>
              <a:t>jbtn</a:t>
            </a:r>
            <a:r>
              <a:rPr lang="en-US" sz="1600" dirty="0"/>
              <a:t>, you could implement an action listener for it like this</a:t>
            </a:r>
            <a:r>
              <a:rPr lang="en-US" sz="1600" dirty="0" smtClean="0"/>
              <a:t>:</a:t>
            </a:r>
          </a:p>
          <a:p>
            <a:pPr marL="0" indent="0" defTabSz="27432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457200" lvl="1" indent="0" defTabSz="274320">
              <a:lnSpc>
                <a:spcPct val="100000"/>
              </a:lnSpc>
              <a:spcBef>
                <a:spcPts val="0"/>
              </a:spcBef>
              <a:buNone/>
            </a:pPr>
            <a:r>
              <a:rPr lang="en-US" sz="1400" b="1" dirty="0" err="1">
                <a:latin typeface="Courier New" panose="02070309020205020404" pitchFamily="49" charset="0"/>
                <a:cs typeface="Courier New" panose="02070309020205020404" pitchFamily="49" charset="0"/>
              </a:rPr>
              <a:t>jbtn.addActionListener</a:t>
            </a:r>
            <a:r>
              <a:rPr lang="en-US" sz="1400" b="1" dirty="0">
                <a:latin typeface="Courier New" panose="02070309020205020404" pitchFamily="49" charset="0"/>
                <a:cs typeface="Courier New" panose="02070309020205020404" pitchFamily="49" charset="0"/>
              </a:rPr>
              <a:t>(new </a:t>
            </a:r>
            <a:r>
              <a:rPr lang="en-US" sz="1400" b="1" dirty="0" err="1">
                <a:latin typeface="Courier New" panose="02070309020205020404" pitchFamily="49" charset="0"/>
                <a:cs typeface="Courier New" panose="02070309020205020404" pitchFamily="49" charset="0"/>
              </a:rPr>
              <a:t>ActionListener</a:t>
            </a:r>
            <a:r>
              <a:rPr lang="en-US" sz="1400" b="1" dirty="0">
                <a:latin typeface="Courier New" panose="02070309020205020404" pitchFamily="49" charset="0"/>
                <a:cs typeface="Courier New" panose="02070309020205020404" pitchFamily="49" charset="0"/>
              </a:rPr>
              <a:t>() {</a:t>
            </a:r>
          </a:p>
          <a:p>
            <a:pPr marL="457200" lvl="1"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public void </a:t>
            </a:r>
            <a:r>
              <a:rPr lang="en-US" sz="1400" b="1" dirty="0" err="1">
                <a:latin typeface="Courier New" panose="02070309020205020404" pitchFamily="49" charset="0"/>
                <a:cs typeface="Courier New" panose="02070309020205020404" pitchFamily="49" charset="0"/>
              </a:rPr>
              <a:t>actionPerformed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ActionEvent</a:t>
            </a:r>
            <a:r>
              <a:rPr lang="en-US" sz="1400" b="1" dirty="0">
                <a:latin typeface="Courier New" panose="02070309020205020404" pitchFamily="49" charset="0"/>
                <a:cs typeface="Courier New" panose="02070309020205020404" pitchFamily="49" charset="0"/>
              </a:rPr>
              <a:t> ae) {</a:t>
            </a:r>
          </a:p>
          <a:p>
            <a:pPr marL="457200" lvl="1"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 Handle action event here.</a:t>
            </a:r>
          </a:p>
          <a:p>
            <a:pPr marL="457200" lvl="1"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457200" lvl="1"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a:p>
            <a:pPr defTabSz="274320">
              <a:lnSpc>
                <a:spcPct val="100000"/>
              </a:lnSpc>
              <a:spcBef>
                <a:spcPts val="0"/>
              </a:spcBef>
            </a:pPr>
            <a:endParaRPr lang="en-US" sz="1400" b="1" dirty="0"/>
          </a:p>
          <a:p>
            <a:pPr defTabSz="274320">
              <a:lnSpc>
                <a:spcPct val="100000"/>
              </a:lnSpc>
              <a:spcBef>
                <a:spcPts val="0"/>
              </a:spcBef>
            </a:pPr>
            <a:r>
              <a:rPr lang="en-US" sz="1600" dirty="0"/>
              <a:t>An anonymous inner class is created that implements the </a:t>
            </a:r>
            <a:r>
              <a:rPr lang="en-US" sz="1600" b="1" dirty="0" err="1"/>
              <a:t>ActionListener</a:t>
            </a:r>
            <a:r>
              <a:rPr lang="en-US" sz="1600" dirty="0"/>
              <a:t> interface</a:t>
            </a:r>
            <a:r>
              <a:rPr lang="en-US" sz="1600" dirty="0" smtClean="0"/>
              <a:t>.</a:t>
            </a:r>
            <a:endParaRPr lang="en-US" sz="1600" dirty="0"/>
          </a:p>
          <a:p>
            <a:pPr defTabSz="274320">
              <a:lnSpc>
                <a:spcPct val="100000"/>
              </a:lnSpc>
              <a:spcBef>
                <a:spcPts val="0"/>
              </a:spcBef>
            </a:pPr>
            <a:r>
              <a:rPr lang="en-US" sz="1600" dirty="0"/>
              <a:t>Pay special attention to the syntax. </a:t>
            </a:r>
          </a:p>
          <a:p>
            <a:pPr defTabSz="274320">
              <a:lnSpc>
                <a:spcPct val="100000"/>
              </a:lnSpc>
              <a:spcBef>
                <a:spcPts val="0"/>
              </a:spcBef>
            </a:pPr>
            <a:r>
              <a:rPr lang="en-US" sz="1600" dirty="0"/>
              <a:t>The body of the inner class begins after the </a:t>
            </a:r>
            <a:r>
              <a:rPr lang="en-US" sz="1600" b="1" dirty="0"/>
              <a:t>{</a:t>
            </a:r>
            <a:r>
              <a:rPr lang="en-US" sz="1600" dirty="0"/>
              <a:t> that follows </a:t>
            </a:r>
            <a:r>
              <a:rPr lang="en-US" sz="1600" b="1" dirty="0"/>
              <a:t>new </a:t>
            </a:r>
            <a:r>
              <a:rPr lang="en-US" sz="1600" b="1" dirty="0" err="1"/>
              <a:t>ActionListener</a:t>
            </a:r>
            <a:r>
              <a:rPr lang="en-US" sz="1600" b="1" dirty="0"/>
              <a:t>( )</a:t>
            </a:r>
            <a:r>
              <a:rPr lang="en-US" sz="1600" dirty="0"/>
              <a:t>. </a:t>
            </a:r>
          </a:p>
          <a:p>
            <a:pPr defTabSz="274320">
              <a:lnSpc>
                <a:spcPct val="100000"/>
              </a:lnSpc>
              <a:spcBef>
                <a:spcPts val="0"/>
              </a:spcBef>
            </a:pPr>
            <a:r>
              <a:rPr lang="en-US" sz="1600" dirty="0"/>
              <a:t>Also notice that the call to </a:t>
            </a:r>
            <a:r>
              <a:rPr lang="en-US" sz="1600" b="1" dirty="0" err="1"/>
              <a:t>addActionListener</a:t>
            </a:r>
            <a:r>
              <a:rPr lang="en-US" sz="1600" b="1" dirty="0"/>
              <a:t>( )</a:t>
            </a:r>
            <a:r>
              <a:rPr lang="en-US" sz="1600" dirty="0"/>
              <a:t> ends with a </a:t>
            </a:r>
            <a:r>
              <a:rPr lang="en-US" sz="1600" b="1" dirty="0" smtClean="0"/>
              <a:t>})</a:t>
            </a:r>
            <a:r>
              <a:rPr lang="en-US" sz="1600" dirty="0" smtClean="0"/>
              <a:t> </a:t>
            </a:r>
            <a:r>
              <a:rPr lang="en-US" sz="1600" dirty="0"/>
              <a:t>and a </a:t>
            </a:r>
            <a:r>
              <a:rPr lang="en-US" sz="1600" b="1" dirty="0"/>
              <a:t>;</a:t>
            </a:r>
            <a:r>
              <a:rPr lang="en-US" sz="1600" dirty="0"/>
              <a:t> just like normal. </a:t>
            </a:r>
          </a:p>
          <a:p>
            <a:pPr defTabSz="274320">
              <a:lnSpc>
                <a:spcPct val="100000"/>
              </a:lnSpc>
              <a:spcBef>
                <a:spcPts val="0"/>
              </a:spcBef>
            </a:pPr>
            <a:r>
              <a:rPr lang="en-US" sz="1600" dirty="0"/>
              <a:t>The same basic syntax and approach is used to create an anonymous inner class for any event handler. </a:t>
            </a:r>
          </a:p>
          <a:p>
            <a:pPr defTabSz="274320">
              <a:lnSpc>
                <a:spcPct val="100000"/>
              </a:lnSpc>
              <a:spcBef>
                <a:spcPts val="0"/>
              </a:spcBef>
            </a:pPr>
            <a:r>
              <a:rPr lang="en-US" sz="1600" dirty="0"/>
              <a:t>Of course, for different events, you specify different event listeners and implement different methods</a:t>
            </a:r>
            <a:r>
              <a:rPr lang="en-US" sz="1600" dirty="0" smtClean="0"/>
              <a:t>.</a:t>
            </a:r>
            <a:endParaRPr lang="en-US" sz="1600" dirty="0"/>
          </a:p>
          <a:p>
            <a:pPr defTabSz="274320">
              <a:lnSpc>
                <a:spcPct val="100000"/>
              </a:lnSpc>
              <a:spcBef>
                <a:spcPts val="0"/>
              </a:spcBef>
            </a:pPr>
            <a:r>
              <a:rPr lang="en-US" sz="1600" dirty="0"/>
              <a:t>One advantage to using an anonymous inner class is that the component that invokes the class’ methods is already known. </a:t>
            </a:r>
          </a:p>
          <a:p>
            <a:pPr defTabSz="274320">
              <a:lnSpc>
                <a:spcPct val="100000"/>
              </a:lnSpc>
              <a:spcBef>
                <a:spcPts val="0"/>
              </a:spcBef>
            </a:pPr>
            <a:r>
              <a:rPr lang="en-US" sz="1600" dirty="0"/>
              <a:t>For instance, in the preceding example, there is no need to call </a:t>
            </a:r>
            <a:r>
              <a:rPr lang="en-US" sz="1600" b="1" dirty="0" err="1"/>
              <a:t>getActionCommand</a:t>
            </a:r>
            <a:r>
              <a:rPr lang="en-US" sz="1600" b="1" dirty="0"/>
              <a:t>( ) </a:t>
            </a:r>
            <a:r>
              <a:rPr lang="en-US" sz="1600" dirty="0"/>
              <a:t>to determine what component generated the event, because this implementation of </a:t>
            </a:r>
            <a:r>
              <a:rPr lang="en-US" sz="1600" b="1" dirty="0" err="1"/>
              <a:t>actionPerformed</a:t>
            </a:r>
            <a:r>
              <a:rPr lang="en-US" sz="1600" b="1" dirty="0"/>
              <a:t>( )</a:t>
            </a:r>
            <a:r>
              <a:rPr lang="en-US" sz="1600" dirty="0"/>
              <a:t> will only be called by events generated by </a:t>
            </a:r>
            <a:r>
              <a:rPr lang="en-US" sz="1600" b="1" dirty="0" err="1"/>
              <a:t>jbtn</a:t>
            </a:r>
            <a:r>
              <a:rPr lang="en-US" sz="1600" dirty="0"/>
              <a:t>. </a:t>
            </a:r>
          </a:p>
          <a:p>
            <a:pPr defTabSz="274320">
              <a:lnSpc>
                <a:spcPct val="100000"/>
              </a:lnSpc>
              <a:spcBef>
                <a:spcPts val="0"/>
              </a:spcBef>
            </a:pPr>
            <a:endParaRPr lang="en-US" sz="1600" dirty="0" smtClean="0"/>
          </a:p>
        </p:txBody>
      </p:sp>
    </p:spTree>
    <p:extLst>
      <p:ext uri="{BB962C8B-B14F-4D97-AF65-F5344CB8AC3E}">
        <p14:creationId xmlns:p14="http://schemas.microsoft.com/office/powerpoint/2010/main" val="20270916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 </a:t>
            </a:r>
            <a:r>
              <a:rPr lang="en-US" dirty="0"/>
              <a:t>Anonymous Inner Classes and Lambda Expressions to Handle Events</a:t>
            </a:r>
            <a:endParaRPr lang="en-US" dirty="0"/>
          </a:p>
        </p:txBody>
      </p:sp>
      <p:sp>
        <p:nvSpPr>
          <p:cNvPr id="3" name="Content Placeholder 2"/>
          <p:cNvSpPr>
            <a:spLocks noGrp="1"/>
          </p:cNvSpPr>
          <p:nvPr>
            <p:ph idx="1"/>
          </p:nvPr>
        </p:nvSpPr>
        <p:spPr>
          <a:xfrm>
            <a:off x="838200" y="1585233"/>
            <a:ext cx="11100758" cy="4351338"/>
          </a:xfrm>
        </p:spPr>
        <p:txBody>
          <a:bodyPr>
            <a:noAutofit/>
          </a:bodyPr>
          <a:lstStyle/>
          <a:p>
            <a:pPr marL="0" indent="0" defTabSz="274320">
              <a:lnSpc>
                <a:spcPct val="100000"/>
              </a:lnSpc>
              <a:spcBef>
                <a:spcPts val="0"/>
              </a:spcBef>
              <a:buNone/>
            </a:pPr>
            <a:r>
              <a:rPr lang="en-US" sz="1600" b="1" dirty="0" err="1" smtClean="0"/>
              <a:t>Lamba</a:t>
            </a:r>
            <a:r>
              <a:rPr lang="en-US" sz="1600" b="1" dirty="0" smtClean="0"/>
              <a:t> Expression</a:t>
            </a:r>
          </a:p>
          <a:p>
            <a:pPr defTabSz="274320">
              <a:lnSpc>
                <a:spcPct val="100000"/>
              </a:lnSpc>
              <a:spcBef>
                <a:spcPts val="0"/>
              </a:spcBef>
            </a:pPr>
            <a:r>
              <a:rPr lang="en-US" sz="1600" dirty="0" smtClean="0"/>
              <a:t>In </a:t>
            </a:r>
            <a:r>
              <a:rPr lang="en-US" sz="1600" dirty="0"/>
              <a:t>the case of an event whose listener defines a functional interface, you can handle the event by use of a lambda expression. </a:t>
            </a:r>
          </a:p>
          <a:p>
            <a:pPr defTabSz="274320">
              <a:lnSpc>
                <a:spcPct val="100000"/>
              </a:lnSpc>
              <a:spcBef>
                <a:spcPts val="0"/>
              </a:spcBef>
            </a:pPr>
            <a:r>
              <a:rPr lang="en-US" sz="1600" dirty="0" smtClean="0"/>
              <a:t>Action </a:t>
            </a:r>
            <a:r>
              <a:rPr lang="en-US" sz="1600" dirty="0"/>
              <a:t>events can be handled with a lambda expression because </a:t>
            </a:r>
            <a:r>
              <a:rPr lang="en-US" sz="1600" b="1" dirty="0" err="1"/>
              <a:t>ActionListener</a:t>
            </a:r>
            <a:r>
              <a:rPr lang="en-US" sz="1600" dirty="0"/>
              <a:t> defines only one abstract method, </a:t>
            </a:r>
            <a:r>
              <a:rPr lang="en-US" sz="1600" b="1" dirty="0" err="1"/>
              <a:t>actionPerformed</a:t>
            </a:r>
            <a:r>
              <a:rPr lang="en-US" sz="1600" b="1" dirty="0"/>
              <a:t>( </a:t>
            </a:r>
            <a:r>
              <a:rPr lang="en-US" sz="1600" b="1" dirty="0" smtClean="0"/>
              <a:t>)</a:t>
            </a:r>
            <a:r>
              <a:rPr lang="en-US" sz="1600" dirty="0" smtClean="0"/>
              <a:t>.</a:t>
            </a:r>
            <a:endParaRPr lang="en-US" sz="1600" dirty="0"/>
          </a:p>
          <a:p>
            <a:pPr defTabSz="274320">
              <a:lnSpc>
                <a:spcPct val="100000"/>
              </a:lnSpc>
              <a:spcBef>
                <a:spcPts val="0"/>
              </a:spcBef>
            </a:pPr>
            <a:r>
              <a:rPr lang="en-US" sz="1600" dirty="0"/>
              <a:t>Using a lambda expression to implement </a:t>
            </a:r>
            <a:r>
              <a:rPr lang="en-US" sz="1600" b="1" dirty="0" err="1"/>
              <a:t>ActionListener</a:t>
            </a:r>
            <a:r>
              <a:rPr lang="en-US" sz="1600" dirty="0"/>
              <a:t> provides a compact alternative to explicitly declaring an anonymous inner class. </a:t>
            </a:r>
          </a:p>
          <a:p>
            <a:pPr defTabSz="274320">
              <a:lnSpc>
                <a:spcPct val="100000"/>
              </a:lnSpc>
              <a:spcBef>
                <a:spcPts val="0"/>
              </a:spcBef>
            </a:pPr>
            <a:r>
              <a:rPr lang="en-US" sz="1600" dirty="0"/>
              <a:t>For example, again assuming a </a:t>
            </a:r>
            <a:r>
              <a:rPr lang="en-US" sz="1600" b="1" dirty="0"/>
              <a:t>JButton</a:t>
            </a:r>
            <a:r>
              <a:rPr lang="en-US" sz="1600" dirty="0"/>
              <a:t> called </a:t>
            </a:r>
            <a:r>
              <a:rPr lang="en-US" sz="1600" b="1" dirty="0" err="1"/>
              <a:t>jbtn</a:t>
            </a:r>
            <a:r>
              <a:rPr lang="en-US" sz="1600" dirty="0"/>
              <a:t>, you could implement the action listener like this:</a:t>
            </a:r>
          </a:p>
          <a:p>
            <a:pPr marL="457200" lvl="1" indent="0" defTabSz="274320">
              <a:lnSpc>
                <a:spcPct val="100000"/>
              </a:lnSpc>
              <a:spcBef>
                <a:spcPts val="0"/>
              </a:spcBef>
              <a:buNone/>
            </a:pPr>
            <a:endParaRPr lang="en-US" sz="1600" b="1" dirty="0">
              <a:latin typeface="Courier New" panose="02070309020205020404" pitchFamily="49" charset="0"/>
              <a:cs typeface="Courier New" panose="02070309020205020404" pitchFamily="49" charset="0"/>
            </a:endParaRPr>
          </a:p>
          <a:p>
            <a:pPr marL="457200" lvl="1" indent="0" defTabSz="274320">
              <a:lnSpc>
                <a:spcPct val="100000"/>
              </a:lnSpc>
              <a:spcBef>
                <a:spcPts val="0"/>
              </a:spcBef>
              <a:buNone/>
            </a:pPr>
            <a:r>
              <a:rPr lang="en-US" sz="1600" b="1" dirty="0" err="1">
                <a:latin typeface="Courier New" panose="02070309020205020404" pitchFamily="49" charset="0"/>
                <a:cs typeface="Courier New" panose="02070309020205020404" pitchFamily="49" charset="0"/>
              </a:rPr>
              <a:t>jbtn.addActionListener</a:t>
            </a:r>
            <a:r>
              <a:rPr lang="en-US" sz="1600" b="1" dirty="0">
                <a:latin typeface="Courier New" panose="02070309020205020404" pitchFamily="49" charset="0"/>
                <a:cs typeface="Courier New" panose="02070309020205020404" pitchFamily="49" charset="0"/>
              </a:rPr>
              <a:t>((ae) -&gt; {</a:t>
            </a:r>
          </a:p>
          <a:p>
            <a:pPr marL="457200" lvl="1"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 Handle action event here.</a:t>
            </a:r>
          </a:p>
          <a:p>
            <a:pPr marL="457200" lvl="1"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a:t>
            </a:r>
          </a:p>
          <a:p>
            <a:pPr marL="457200" lvl="1" indent="0" defTabSz="274320">
              <a:lnSpc>
                <a:spcPct val="100000"/>
              </a:lnSpc>
              <a:spcBef>
                <a:spcPts val="0"/>
              </a:spcBef>
              <a:buNone/>
            </a:pPr>
            <a:endParaRPr lang="en-US" sz="1600" b="1" dirty="0">
              <a:latin typeface="Courier New" panose="02070309020205020404" pitchFamily="49" charset="0"/>
              <a:cs typeface="Courier New" panose="02070309020205020404" pitchFamily="49" charset="0"/>
            </a:endParaRPr>
          </a:p>
          <a:p>
            <a:pPr defTabSz="274320">
              <a:lnSpc>
                <a:spcPct val="100000"/>
              </a:lnSpc>
              <a:spcBef>
                <a:spcPts val="0"/>
              </a:spcBef>
            </a:pPr>
            <a:r>
              <a:rPr lang="en-US" sz="1600" dirty="0" smtClean="0"/>
              <a:t>Just as </a:t>
            </a:r>
            <a:r>
              <a:rPr lang="en-US" sz="1600" dirty="0"/>
              <a:t>with the anonymous inner class approach, the object that generates the event is known. In this case, the lambda expression applies only to the </a:t>
            </a:r>
            <a:r>
              <a:rPr lang="en-US" sz="1600" b="1" dirty="0" err="1"/>
              <a:t>jbtn</a:t>
            </a:r>
            <a:r>
              <a:rPr lang="en-US" sz="1600" dirty="0"/>
              <a:t> button</a:t>
            </a:r>
            <a:r>
              <a:rPr lang="en-US" sz="1600" dirty="0" smtClean="0"/>
              <a:t>.</a:t>
            </a:r>
            <a:endParaRPr lang="en-US" sz="1600" dirty="0"/>
          </a:p>
          <a:p>
            <a:pPr defTabSz="274320">
              <a:lnSpc>
                <a:spcPct val="100000"/>
              </a:lnSpc>
              <a:spcBef>
                <a:spcPts val="0"/>
              </a:spcBef>
            </a:pPr>
            <a:r>
              <a:rPr lang="en-US" sz="1600" dirty="0" smtClean="0"/>
              <a:t>When </a:t>
            </a:r>
            <a:r>
              <a:rPr lang="en-US" sz="1600" dirty="0"/>
              <a:t>an event can be handled by use of a single </a:t>
            </a:r>
            <a:r>
              <a:rPr lang="en-US" sz="1600" dirty="0" smtClean="0"/>
              <a:t>expression, use an </a:t>
            </a:r>
            <a:r>
              <a:rPr lang="en-US" sz="1600" dirty="0"/>
              <a:t>expression lambda</a:t>
            </a:r>
            <a:r>
              <a:rPr lang="en-US" sz="1600" dirty="0" smtClean="0"/>
              <a:t>.</a:t>
            </a:r>
            <a:endParaRPr lang="en-US" sz="1600" dirty="0"/>
          </a:p>
          <a:p>
            <a:pPr marL="457200" lvl="1" indent="0" defTabSz="274320">
              <a:lnSpc>
                <a:spcPct val="100000"/>
              </a:lnSpc>
              <a:spcBef>
                <a:spcPts val="0"/>
              </a:spcBef>
              <a:buNone/>
            </a:pPr>
            <a:r>
              <a:rPr lang="en-US" sz="1600" b="1" dirty="0" err="1">
                <a:latin typeface="Courier New" panose="02070309020205020404" pitchFamily="49" charset="0"/>
                <a:cs typeface="Courier New" panose="02070309020205020404" pitchFamily="49" charset="0"/>
              </a:rPr>
              <a:t>jbtnUp.addActionListener</a:t>
            </a:r>
            <a:r>
              <a:rPr lang="en-US" sz="1600" b="1" dirty="0">
                <a:latin typeface="Courier New" panose="02070309020205020404" pitchFamily="49" charset="0"/>
                <a:cs typeface="Courier New" panose="02070309020205020404" pitchFamily="49" charset="0"/>
              </a:rPr>
              <a:t>((ae) -&gt; </a:t>
            </a:r>
            <a:r>
              <a:rPr lang="en-US" sz="1600" b="1" dirty="0" err="1">
                <a:latin typeface="Courier New" panose="02070309020205020404" pitchFamily="49" charset="0"/>
                <a:cs typeface="Courier New" panose="02070309020205020404" pitchFamily="49" charset="0"/>
              </a:rPr>
              <a:t>jlab.setText</a:t>
            </a:r>
            <a:r>
              <a:rPr lang="en-US" sz="1600" b="1" dirty="0">
                <a:latin typeface="Courier New" panose="02070309020205020404" pitchFamily="49" charset="0"/>
                <a:cs typeface="Courier New" panose="02070309020205020404" pitchFamily="49" charset="0"/>
              </a:rPr>
              <a:t>("You pressed Up</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defTabSz="274320">
              <a:lnSpc>
                <a:spcPct val="100000"/>
              </a:lnSpc>
              <a:spcBef>
                <a:spcPts val="0"/>
              </a:spcBef>
            </a:pPr>
            <a:r>
              <a:rPr lang="en-US" sz="1600" dirty="0" smtClean="0"/>
              <a:t>In </a:t>
            </a:r>
            <a:r>
              <a:rPr lang="en-US" sz="1600" dirty="0"/>
              <a:t>general, </a:t>
            </a:r>
            <a:r>
              <a:rPr lang="en-US" sz="1600" dirty="0" smtClean="0"/>
              <a:t>use </a:t>
            </a:r>
            <a:r>
              <a:rPr lang="en-US" sz="1600" dirty="0"/>
              <a:t>a lambda expression to handle an event when its listener defines a functional interface. </a:t>
            </a:r>
          </a:p>
          <a:p>
            <a:pPr defTabSz="274320">
              <a:lnSpc>
                <a:spcPct val="100000"/>
              </a:lnSpc>
              <a:spcBef>
                <a:spcPts val="0"/>
              </a:spcBef>
            </a:pPr>
            <a:r>
              <a:rPr lang="en-US" sz="1600" b="1" dirty="0" err="1" smtClean="0"/>
              <a:t>ItemListener</a:t>
            </a:r>
            <a:r>
              <a:rPr lang="en-US" sz="1600" dirty="0" smtClean="0"/>
              <a:t> </a:t>
            </a:r>
            <a:r>
              <a:rPr lang="en-US" sz="1600" dirty="0"/>
              <a:t>is also a functional interface. </a:t>
            </a:r>
          </a:p>
        </p:txBody>
      </p:sp>
    </p:spTree>
    <p:extLst>
      <p:ext uri="{BB962C8B-B14F-4D97-AF65-F5344CB8AC3E}">
        <p14:creationId xmlns:p14="http://schemas.microsoft.com/office/powerpoint/2010/main" val="19694934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a:t>
            </a:r>
            <a:r>
              <a:rPr lang="en-US" dirty="0" smtClean="0"/>
              <a:t>Grid Layout</a:t>
            </a:r>
            <a:endParaRPr lang="en-US" dirty="0"/>
          </a:p>
        </p:txBody>
      </p:sp>
      <p:sp>
        <p:nvSpPr>
          <p:cNvPr id="3" name="Content Placeholder 2"/>
          <p:cNvSpPr>
            <a:spLocks noGrp="1"/>
          </p:cNvSpPr>
          <p:nvPr>
            <p:ph idx="1"/>
          </p:nvPr>
        </p:nvSpPr>
        <p:spPr>
          <a:xfrm>
            <a:off x="838200" y="1585233"/>
            <a:ext cx="10515600" cy="4351338"/>
          </a:xfrm>
        </p:spPr>
        <p:txBody>
          <a:bodyPr>
            <a:noAutofit/>
          </a:bodyPr>
          <a:lstStyle/>
          <a:p>
            <a:pPr marL="0" indent="0">
              <a:buNone/>
            </a:pPr>
            <a:r>
              <a:rPr lang="en-US" sz="3200" dirty="0" smtClean="0"/>
              <a:t>Grid Layout allows for the arrangement of information in a row/column layout.</a:t>
            </a:r>
          </a:p>
          <a:p>
            <a:pPr marL="0" indent="0">
              <a:buNone/>
            </a:pPr>
            <a:r>
              <a:rPr lang="en-US" sz="3200" dirty="0" smtClean="0"/>
              <a:t>The constructor new </a:t>
            </a:r>
            <a:r>
              <a:rPr lang="en-US" sz="3200" dirty="0" err="1" smtClean="0"/>
              <a:t>GridLayout</a:t>
            </a:r>
            <a:r>
              <a:rPr lang="en-US" sz="3200" dirty="0" smtClean="0"/>
              <a:t>(</a:t>
            </a:r>
            <a:r>
              <a:rPr lang="en-US" sz="3200" dirty="0" err="1" smtClean="0"/>
              <a:t>int</a:t>
            </a:r>
            <a:r>
              <a:rPr lang="en-US" sz="3200" dirty="0" smtClean="0"/>
              <a:t> rows, </a:t>
            </a:r>
            <a:r>
              <a:rPr lang="en-US" sz="3200" dirty="0" err="1" smtClean="0"/>
              <a:t>int</a:t>
            </a:r>
            <a:r>
              <a:rPr lang="en-US" sz="3200" dirty="0" smtClean="0"/>
              <a:t> cols) defined the layout of a component.</a:t>
            </a:r>
          </a:p>
          <a:p>
            <a:pPr marL="0" indent="0">
              <a:buNone/>
            </a:pPr>
            <a:r>
              <a:rPr lang="en-US" sz="3200" dirty="0" smtClean="0"/>
              <a:t>The “add()” method will add items row by row, from left to right.</a:t>
            </a:r>
            <a:endParaRPr lang="en-US" sz="3200" dirty="0" smtClean="0"/>
          </a:p>
          <a:p>
            <a:pPr marL="0" indent="0">
              <a:buNone/>
            </a:pPr>
            <a:endParaRPr lang="en-US" sz="3200" dirty="0" smtClean="0"/>
          </a:p>
        </p:txBody>
      </p:sp>
      <p:sp>
        <p:nvSpPr>
          <p:cNvPr id="4" name="TextBox 3"/>
          <p:cNvSpPr txBox="1"/>
          <p:nvPr/>
        </p:nvSpPr>
        <p:spPr>
          <a:xfrm>
            <a:off x="5157497" y="6345038"/>
            <a:ext cx="6574428"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smtClean="0"/>
              <a:t>“</a:t>
            </a:r>
            <a:r>
              <a:rPr lang="en-US" sz="2400" b="1" dirty="0" err="1" smtClean="0"/>
              <a:t>BasicSwingGridLayoutDemo</a:t>
            </a:r>
            <a:r>
              <a:rPr lang="en-US" sz="2400" b="1" dirty="0" smtClean="0"/>
              <a:t>”</a:t>
            </a:r>
            <a:endParaRPr lang="en-US" sz="2400" b="1" dirty="0"/>
          </a:p>
        </p:txBody>
      </p:sp>
    </p:spTree>
    <p:extLst>
      <p:ext uri="{BB962C8B-B14F-4D97-AF65-F5344CB8AC3E}">
        <p14:creationId xmlns:p14="http://schemas.microsoft.com/office/powerpoint/2010/main" val="40257952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Sample App</a:t>
            </a:r>
            <a:endParaRPr lang="en-US" dirty="0"/>
          </a:p>
        </p:txBody>
      </p:sp>
      <p:sp>
        <p:nvSpPr>
          <p:cNvPr id="3" name="Content Placeholder 2"/>
          <p:cNvSpPr>
            <a:spLocks noGrp="1"/>
          </p:cNvSpPr>
          <p:nvPr>
            <p:ph idx="1"/>
          </p:nvPr>
        </p:nvSpPr>
        <p:spPr>
          <a:xfrm>
            <a:off x="838200" y="1585233"/>
            <a:ext cx="10515600" cy="4351338"/>
          </a:xfrm>
        </p:spPr>
        <p:txBody>
          <a:bodyPr>
            <a:noAutofit/>
          </a:bodyPr>
          <a:lstStyle/>
          <a:p>
            <a:pPr marL="0" indent="0">
              <a:buNone/>
            </a:pPr>
            <a:r>
              <a:rPr lang="en-US" sz="3200" dirty="0" smtClean="0"/>
              <a:t>A Swing-Based File Comparison App</a:t>
            </a:r>
          </a:p>
          <a:p>
            <a:pPr marL="0" indent="0">
              <a:buNone/>
            </a:pPr>
            <a:r>
              <a:rPr lang="en-US" sz="3200" dirty="0"/>
              <a:t>Case Study: Given what we've learned so far, we will be creating an app which compares the content of 2 files.</a:t>
            </a:r>
            <a:endParaRPr lang="en-US" sz="3200" dirty="0" smtClean="0"/>
          </a:p>
          <a:p>
            <a:pPr marL="742950" indent="-742950">
              <a:buFont typeface="+mj-lt"/>
              <a:buAutoNum type="arabicPeriod"/>
            </a:pPr>
            <a:endParaRPr lang="en-US" sz="3200" dirty="0" smtClean="0"/>
          </a:p>
        </p:txBody>
      </p:sp>
      <p:sp>
        <p:nvSpPr>
          <p:cNvPr id="4" name="TextBox 3"/>
          <p:cNvSpPr txBox="1"/>
          <p:nvPr/>
        </p:nvSpPr>
        <p:spPr>
          <a:xfrm>
            <a:off x="5990032" y="6345038"/>
            <a:ext cx="5741893"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smtClean="0"/>
              <a:t>“</a:t>
            </a:r>
            <a:r>
              <a:rPr lang="en-US" sz="2400" b="1" dirty="0" err="1" smtClean="0"/>
              <a:t>BasicSwingCaseStudy</a:t>
            </a:r>
            <a:r>
              <a:rPr lang="en-US" sz="2400" b="1" dirty="0" smtClean="0"/>
              <a:t>”</a:t>
            </a:r>
            <a:endParaRPr lang="en-US" sz="2400" b="1" dirty="0"/>
          </a:p>
        </p:txBody>
      </p:sp>
    </p:spTree>
    <p:extLst>
      <p:ext uri="{BB962C8B-B14F-4D97-AF65-F5344CB8AC3E}">
        <p14:creationId xmlns:p14="http://schemas.microsoft.com/office/powerpoint/2010/main" val="1928479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Intro</a:t>
            </a:r>
            <a:endParaRPr lang="en-US" dirty="0"/>
          </a:p>
        </p:txBody>
      </p:sp>
      <p:sp>
        <p:nvSpPr>
          <p:cNvPr id="3" name="Content Placeholder 2"/>
          <p:cNvSpPr>
            <a:spLocks noGrp="1"/>
          </p:cNvSpPr>
          <p:nvPr>
            <p:ph idx="1"/>
          </p:nvPr>
        </p:nvSpPr>
        <p:spPr>
          <a:xfrm>
            <a:off x="958970" y="1690687"/>
            <a:ext cx="10394830" cy="4752315"/>
          </a:xfrm>
        </p:spPr>
        <p:txBody>
          <a:bodyPr>
            <a:normAutofit fontScale="47500" lnSpcReduction="20000"/>
          </a:bodyPr>
          <a:lstStyle/>
          <a:p>
            <a:pPr defTabSz="365760">
              <a:lnSpc>
                <a:spcPct val="120000"/>
              </a:lnSpc>
              <a:spcBef>
                <a:spcPts val="0"/>
              </a:spcBef>
            </a:pPr>
            <a:r>
              <a:rPr lang="en-US" sz="4400" dirty="0" smtClean="0"/>
              <a:t>All </a:t>
            </a:r>
            <a:r>
              <a:rPr lang="en-US" sz="4400" dirty="0"/>
              <a:t>of </a:t>
            </a:r>
            <a:r>
              <a:rPr lang="en-US" sz="4400" dirty="0" smtClean="0"/>
              <a:t>the </a:t>
            </a:r>
            <a:r>
              <a:rPr lang="en-US" sz="4400" dirty="0"/>
              <a:t>programs </a:t>
            </a:r>
            <a:r>
              <a:rPr lang="en-US" sz="4400" dirty="0" smtClean="0"/>
              <a:t>writing in Java in this training session have been using the console as output.</a:t>
            </a:r>
            <a:endParaRPr lang="en-US" sz="4400" dirty="0"/>
          </a:p>
          <a:p>
            <a:pPr defTabSz="365760">
              <a:lnSpc>
                <a:spcPct val="120000"/>
              </a:lnSpc>
              <a:spcBef>
                <a:spcPts val="0"/>
              </a:spcBef>
            </a:pPr>
            <a:r>
              <a:rPr lang="en-US" sz="4400" dirty="0"/>
              <a:t>This means that they do not make use of a graphical user interface (GUI). </a:t>
            </a:r>
          </a:p>
          <a:p>
            <a:pPr defTabSz="365760">
              <a:lnSpc>
                <a:spcPct val="120000"/>
              </a:lnSpc>
              <a:spcBef>
                <a:spcPts val="0"/>
              </a:spcBef>
            </a:pPr>
            <a:r>
              <a:rPr lang="en-US" sz="4400" dirty="0" smtClean="0"/>
              <a:t>Console-based </a:t>
            </a:r>
            <a:r>
              <a:rPr lang="en-US" sz="4400" dirty="0"/>
              <a:t>programs are excellent for teaching the basics of Java and for some types of programs, such as server-side code, </a:t>
            </a:r>
            <a:r>
              <a:rPr lang="en-US" sz="4400" dirty="0" smtClean="0"/>
              <a:t>but most </a:t>
            </a:r>
            <a:r>
              <a:rPr lang="en-US" sz="4400" dirty="0"/>
              <a:t>real-world applications will be GUI-based. At the time of this writing, the most widely used Java GUI is Swing</a:t>
            </a:r>
            <a:r>
              <a:rPr lang="en-US" sz="4400" dirty="0" smtClean="0"/>
              <a:t>.</a:t>
            </a:r>
            <a:endParaRPr lang="en-US" sz="4400" dirty="0"/>
          </a:p>
          <a:p>
            <a:pPr defTabSz="365760">
              <a:lnSpc>
                <a:spcPct val="120000"/>
              </a:lnSpc>
              <a:spcBef>
                <a:spcPts val="0"/>
              </a:spcBef>
            </a:pPr>
            <a:r>
              <a:rPr lang="en-US" sz="4400" dirty="0"/>
              <a:t>Swing defines a collection of classes and interfaces that support a rich set of visual components, such as buttons, text fields, scroll panes, check boxes, trees, and tables, to name a few. </a:t>
            </a:r>
          </a:p>
          <a:p>
            <a:pPr defTabSz="365760">
              <a:lnSpc>
                <a:spcPct val="120000"/>
              </a:lnSpc>
              <a:spcBef>
                <a:spcPts val="0"/>
              </a:spcBef>
            </a:pPr>
            <a:r>
              <a:rPr lang="en-US" sz="4400" dirty="0"/>
              <a:t>Collectively, these controls can be used to construct powerful, yet easy-to-use graphical interfaces. </a:t>
            </a:r>
            <a:endParaRPr lang="en-US" sz="4400" dirty="0" smtClean="0"/>
          </a:p>
          <a:p>
            <a:pPr defTabSz="365760">
              <a:lnSpc>
                <a:spcPct val="120000"/>
              </a:lnSpc>
              <a:spcBef>
                <a:spcPts val="0"/>
              </a:spcBef>
            </a:pPr>
            <a:r>
              <a:rPr lang="en-US" sz="4400" dirty="0" smtClean="0"/>
              <a:t>Swing </a:t>
            </a:r>
            <a:r>
              <a:rPr lang="en-US" sz="4400" dirty="0"/>
              <a:t>is something with which all Java programmers should be </a:t>
            </a:r>
            <a:r>
              <a:rPr lang="en-US" sz="4400" dirty="0" smtClean="0"/>
              <a:t>familiar</a:t>
            </a:r>
            <a:r>
              <a:rPr lang="en-US" sz="4400" dirty="0"/>
              <a:t> </a:t>
            </a:r>
            <a:r>
              <a:rPr lang="en-US" sz="4400" dirty="0" smtClean="0"/>
              <a:t>as it is still extremely popular.</a:t>
            </a:r>
          </a:p>
        </p:txBody>
      </p:sp>
    </p:spTree>
    <p:extLst>
      <p:ext uri="{BB962C8B-B14F-4D97-AF65-F5344CB8AC3E}">
        <p14:creationId xmlns:p14="http://schemas.microsoft.com/office/powerpoint/2010/main" val="3017279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Intro</a:t>
            </a:r>
            <a:endParaRPr lang="en-US" dirty="0"/>
          </a:p>
        </p:txBody>
      </p:sp>
      <p:sp>
        <p:nvSpPr>
          <p:cNvPr id="3" name="Content Placeholder 2"/>
          <p:cNvSpPr>
            <a:spLocks noGrp="1"/>
          </p:cNvSpPr>
          <p:nvPr>
            <p:ph idx="1"/>
          </p:nvPr>
        </p:nvSpPr>
        <p:spPr>
          <a:xfrm>
            <a:off x="958970" y="1690687"/>
            <a:ext cx="10394830" cy="4752315"/>
          </a:xfrm>
        </p:spPr>
        <p:txBody>
          <a:bodyPr>
            <a:normAutofit lnSpcReduction="10000"/>
          </a:bodyPr>
          <a:lstStyle/>
          <a:p>
            <a:pPr defTabSz="365760">
              <a:lnSpc>
                <a:spcPct val="120000"/>
              </a:lnSpc>
              <a:spcBef>
                <a:spcPts val="0"/>
              </a:spcBef>
            </a:pPr>
            <a:r>
              <a:rPr lang="en-US" sz="2000" dirty="0" smtClean="0"/>
              <a:t>Swing </a:t>
            </a:r>
            <a:r>
              <a:rPr lang="en-US" sz="2000" dirty="0"/>
              <a:t>is a very large topic that requires an entire book of its own. </a:t>
            </a:r>
          </a:p>
          <a:p>
            <a:pPr defTabSz="365760">
              <a:lnSpc>
                <a:spcPct val="120000"/>
              </a:lnSpc>
              <a:spcBef>
                <a:spcPts val="0"/>
              </a:spcBef>
            </a:pPr>
            <a:r>
              <a:rPr lang="en-US" sz="2000" dirty="0" smtClean="0"/>
              <a:t>We only cover the basics.</a:t>
            </a:r>
            <a:endParaRPr lang="en-US" sz="2000" dirty="0"/>
          </a:p>
          <a:p>
            <a:pPr defTabSz="365760">
              <a:lnSpc>
                <a:spcPct val="120000"/>
              </a:lnSpc>
              <a:spcBef>
                <a:spcPts val="0"/>
              </a:spcBef>
            </a:pPr>
            <a:r>
              <a:rPr lang="en-US" sz="2000" dirty="0" smtClean="0"/>
              <a:t>The </a:t>
            </a:r>
            <a:r>
              <a:rPr lang="en-US" sz="2000" dirty="0"/>
              <a:t>material presented here will give you a general understanding of Swing, including its history, basic concepts, and design philosophy. </a:t>
            </a:r>
          </a:p>
          <a:p>
            <a:pPr defTabSz="365760">
              <a:lnSpc>
                <a:spcPct val="120000"/>
              </a:lnSpc>
              <a:spcBef>
                <a:spcPts val="0"/>
              </a:spcBef>
            </a:pPr>
            <a:r>
              <a:rPr lang="en-US" sz="2000" dirty="0" smtClean="0"/>
              <a:t>We introduce </a:t>
            </a:r>
            <a:r>
              <a:rPr lang="en-US" sz="2000" dirty="0" smtClean="0"/>
              <a:t>a few of commonly </a:t>
            </a:r>
            <a:r>
              <a:rPr lang="en-US" sz="2000" dirty="0"/>
              <a:t>used Swing components: </a:t>
            </a:r>
            <a:endParaRPr lang="en-US" sz="2000" dirty="0" smtClean="0"/>
          </a:p>
          <a:p>
            <a:pPr lvl="1" defTabSz="365760">
              <a:lnSpc>
                <a:spcPct val="120000"/>
              </a:lnSpc>
              <a:spcBef>
                <a:spcPts val="0"/>
              </a:spcBef>
            </a:pPr>
            <a:r>
              <a:rPr lang="en-US" sz="2000" dirty="0" smtClean="0"/>
              <a:t>label</a:t>
            </a:r>
            <a:endParaRPr lang="en-US" sz="2000" dirty="0" smtClean="0"/>
          </a:p>
          <a:p>
            <a:pPr lvl="1" defTabSz="365760">
              <a:lnSpc>
                <a:spcPct val="120000"/>
              </a:lnSpc>
              <a:spcBef>
                <a:spcPts val="0"/>
              </a:spcBef>
            </a:pPr>
            <a:r>
              <a:rPr lang="en-US" sz="2000" dirty="0" smtClean="0"/>
              <a:t>push </a:t>
            </a:r>
            <a:r>
              <a:rPr lang="en-US" sz="2000" dirty="0" smtClean="0"/>
              <a:t>button</a:t>
            </a:r>
            <a:endParaRPr lang="en-US" sz="2000" dirty="0" smtClean="0"/>
          </a:p>
          <a:p>
            <a:pPr lvl="1" defTabSz="365760">
              <a:lnSpc>
                <a:spcPct val="120000"/>
              </a:lnSpc>
              <a:spcBef>
                <a:spcPts val="0"/>
              </a:spcBef>
            </a:pPr>
            <a:r>
              <a:rPr lang="en-US" sz="2000" dirty="0" smtClean="0"/>
              <a:t>text </a:t>
            </a:r>
            <a:r>
              <a:rPr lang="en-US" sz="2000" dirty="0" smtClean="0"/>
              <a:t>field</a:t>
            </a:r>
            <a:endParaRPr lang="en-US" sz="2000" dirty="0" smtClean="0"/>
          </a:p>
          <a:p>
            <a:pPr lvl="1" defTabSz="365760">
              <a:lnSpc>
                <a:spcPct val="120000"/>
              </a:lnSpc>
              <a:spcBef>
                <a:spcPts val="0"/>
              </a:spcBef>
            </a:pPr>
            <a:r>
              <a:rPr lang="en-US" sz="2000" dirty="0" smtClean="0"/>
              <a:t>check </a:t>
            </a:r>
            <a:r>
              <a:rPr lang="en-US" sz="2000" dirty="0" smtClean="0"/>
              <a:t>box</a:t>
            </a:r>
            <a:endParaRPr lang="en-US" sz="2000" dirty="0" smtClean="0"/>
          </a:p>
          <a:p>
            <a:pPr lvl="1" defTabSz="365760">
              <a:lnSpc>
                <a:spcPct val="120000"/>
              </a:lnSpc>
              <a:spcBef>
                <a:spcPts val="0"/>
              </a:spcBef>
            </a:pPr>
            <a:r>
              <a:rPr lang="en-US" sz="2000" dirty="0" smtClean="0"/>
              <a:t>list</a:t>
            </a:r>
          </a:p>
          <a:p>
            <a:pPr lvl="1" defTabSz="365760">
              <a:lnSpc>
                <a:spcPct val="120000"/>
              </a:lnSpc>
              <a:spcBef>
                <a:spcPts val="0"/>
              </a:spcBef>
            </a:pPr>
            <a:r>
              <a:rPr lang="en-US" sz="2000" dirty="0" smtClean="0"/>
              <a:t>grid (via </a:t>
            </a:r>
            <a:r>
              <a:rPr lang="en-US" sz="2000" dirty="0" err="1" smtClean="0"/>
              <a:t>gridlayout</a:t>
            </a:r>
            <a:r>
              <a:rPr lang="en-US" sz="2000" dirty="0" smtClean="0"/>
              <a:t>)</a:t>
            </a:r>
            <a:endParaRPr lang="en-US" sz="2000" dirty="0" smtClean="0"/>
          </a:p>
          <a:p>
            <a:pPr defTabSz="365760">
              <a:lnSpc>
                <a:spcPct val="120000"/>
              </a:lnSpc>
              <a:spcBef>
                <a:spcPts val="0"/>
              </a:spcBef>
            </a:pPr>
            <a:r>
              <a:rPr lang="en-US" sz="2000" dirty="0" smtClean="0"/>
              <a:t>At the end of this session you </a:t>
            </a:r>
            <a:r>
              <a:rPr lang="en-US" sz="2000" dirty="0"/>
              <a:t>will be able to begin writing simple GUI-based programs. </a:t>
            </a:r>
          </a:p>
          <a:p>
            <a:pPr defTabSz="365760">
              <a:lnSpc>
                <a:spcPct val="120000"/>
              </a:lnSpc>
              <a:spcBef>
                <a:spcPts val="0"/>
              </a:spcBef>
            </a:pPr>
            <a:r>
              <a:rPr lang="en-US" sz="2000" dirty="0"/>
              <a:t>You will also have a foundation upon which to continue your study of Swing</a:t>
            </a:r>
            <a:r>
              <a:rPr lang="en-US" sz="2000" dirty="0" smtClean="0"/>
              <a:t>.</a:t>
            </a:r>
            <a:endParaRPr lang="en-US" sz="2000" dirty="0"/>
          </a:p>
        </p:txBody>
      </p:sp>
    </p:spTree>
    <p:extLst>
      <p:ext uri="{BB962C8B-B14F-4D97-AF65-F5344CB8AC3E}">
        <p14:creationId xmlns:p14="http://schemas.microsoft.com/office/powerpoint/2010/main" val="2286264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Intro</a:t>
            </a:r>
            <a:endParaRPr lang="en-US" dirty="0"/>
          </a:p>
        </p:txBody>
      </p:sp>
      <p:sp>
        <p:nvSpPr>
          <p:cNvPr id="3" name="Content Placeholder 2"/>
          <p:cNvSpPr>
            <a:spLocks noGrp="1"/>
          </p:cNvSpPr>
          <p:nvPr>
            <p:ph idx="1"/>
          </p:nvPr>
        </p:nvSpPr>
        <p:spPr>
          <a:xfrm>
            <a:off x="958970" y="1690687"/>
            <a:ext cx="10394830" cy="4752315"/>
          </a:xfrm>
        </p:spPr>
        <p:txBody>
          <a:bodyPr>
            <a:noAutofit/>
          </a:bodyPr>
          <a:lstStyle/>
          <a:p>
            <a:pPr defTabSz="365760">
              <a:lnSpc>
                <a:spcPct val="120000"/>
              </a:lnSpc>
              <a:spcBef>
                <a:spcPts val="0"/>
              </a:spcBef>
            </a:pPr>
            <a:r>
              <a:rPr lang="en-US" sz="2400" dirty="0"/>
              <a:t>Swing did not exist when Java was first released in 01/1996</a:t>
            </a:r>
            <a:r>
              <a:rPr lang="en-US" sz="2400" dirty="0" smtClean="0"/>
              <a:t>.</a:t>
            </a:r>
            <a:endParaRPr lang="en-US" sz="2400" dirty="0"/>
          </a:p>
          <a:p>
            <a:pPr defTabSz="365760">
              <a:lnSpc>
                <a:spcPct val="120000"/>
              </a:lnSpc>
              <a:spcBef>
                <a:spcPts val="0"/>
              </a:spcBef>
            </a:pPr>
            <a:r>
              <a:rPr lang="en-US" sz="2400" dirty="0"/>
              <a:t>It was introduced in 04/1997 as part of the Java Foundation Classes (JFC</a:t>
            </a:r>
            <a:r>
              <a:rPr lang="en-US" sz="2400" dirty="0" smtClean="0"/>
              <a:t>).</a:t>
            </a:r>
            <a:endParaRPr lang="en-US" sz="2400" dirty="0"/>
          </a:p>
          <a:p>
            <a:pPr defTabSz="365760">
              <a:lnSpc>
                <a:spcPct val="120000"/>
              </a:lnSpc>
              <a:spcBef>
                <a:spcPts val="0"/>
              </a:spcBef>
            </a:pPr>
            <a:r>
              <a:rPr lang="en-US" sz="2400" dirty="0"/>
              <a:t>Java's original GUI subsystem the Abstract Window Toolkit (AWT) is flawed as it is limited to the look and feel of an operating system</a:t>
            </a:r>
            <a:r>
              <a:rPr lang="en-US" sz="2400" dirty="0" smtClean="0"/>
              <a:t>.</a:t>
            </a:r>
            <a:endParaRPr lang="en-US" sz="2400" dirty="0"/>
          </a:p>
          <a:p>
            <a:pPr defTabSz="365760">
              <a:lnSpc>
                <a:spcPct val="120000"/>
              </a:lnSpc>
              <a:spcBef>
                <a:spcPts val="0"/>
              </a:spcBef>
            </a:pPr>
            <a:r>
              <a:rPr lang="en-US" sz="2400" dirty="0" smtClean="0"/>
              <a:t>GUI components behavior is dictated  by the OS and as such implies they will not be consistent.</a:t>
            </a:r>
            <a:endParaRPr lang="en-US" sz="2400" dirty="0"/>
          </a:p>
          <a:p>
            <a:pPr defTabSz="365760">
              <a:lnSpc>
                <a:spcPct val="120000"/>
              </a:lnSpc>
              <a:spcBef>
                <a:spcPts val="0"/>
              </a:spcBef>
            </a:pPr>
            <a:r>
              <a:rPr lang="en-US" sz="2400" dirty="0"/>
              <a:t>This </a:t>
            </a:r>
            <a:r>
              <a:rPr lang="en-US" sz="2400" dirty="0" smtClean="0"/>
              <a:t>goes </a:t>
            </a:r>
            <a:r>
              <a:rPr lang="en-US" sz="2400" dirty="0"/>
              <a:t>against the overarching philosophy of Java which is </a:t>
            </a:r>
            <a:r>
              <a:rPr lang="en-US" sz="2400" b="1" dirty="0"/>
              <a:t>write once</a:t>
            </a:r>
            <a:r>
              <a:rPr lang="en-US" sz="2400" dirty="0"/>
              <a:t> and </a:t>
            </a:r>
            <a:r>
              <a:rPr lang="en-US" sz="2400" b="1" dirty="0"/>
              <a:t>run </a:t>
            </a:r>
            <a:r>
              <a:rPr lang="en-US" sz="2400" b="1" dirty="0" smtClean="0"/>
              <a:t>anywhere</a:t>
            </a:r>
            <a:r>
              <a:rPr lang="en-US" sz="2400" dirty="0" smtClean="0"/>
              <a:t> as </a:t>
            </a:r>
            <a:r>
              <a:rPr lang="en-US" sz="2400" dirty="0"/>
              <a:t>your GUI doesn't look identical across platforms</a:t>
            </a:r>
            <a:r>
              <a:rPr lang="en-US" sz="2400" dirty="0" smtClean="0"/>
              <a:t>.</a:t>
            </a:r>
            <a:endParaRPr lang="en-US" sz="2400" dirty="0"/>
          </a:p>
          <a:p>
            <a:pPr defTabSz="365760">
              <a:lnSpc>
                <a:spcPct val="120000"/>
              </a:lnSpc>
              <a:spcBef>
                <a:spcPts val="0"/>
              </a:spcBef>
            </a:pPr>
            <a:r>
              <a:rPr lang="en-US" sz="2400" dirty="0" smtClean="0"/>
              <a:t>Swing addresses this issue and was </a:t>
            </a:r>
            <a:r>
              <a:rPr lang="en-US" sz="2400" dirty="0"/>
              <a:t>initially available for use with Java 1.1 as a separate library. </a:t>
            </a:r>
          </a:p>
          <a:p>
            <a:pPr defTabSz="365760">
              <a:lnSpc>
                <a:spcPct val="120000"/>
              </a:lnSpc>
              <a:spcBef>
                <a:spcPts val="0"/>
              </a:spcBef>
            </a:pPr>
            <a:r>
              <a:rPr lang="en-US" sz="2400" dirty="0" smtClean="0"/>
              <a:t>Since Java </a:t>
            </a:r>
            <a:r>
              <a:rPr lang="en-US" sz="2400" dirty="0"/>
              <a:t>1.2, Swing (and the rest of JFC) </a:t>
            </a:r>
            <a:r>
              <a:rPr lang="en-US" sz="2400" dirty="0" smtClean="0"/>
              <a:t>is </a:t>
            </a:r>
            <a:r>
              <a:rPr lang="en-US" sz="2400" dirty="0"/>
              <a:t>fully integrated into Java</a:t>
            </a:r>
            <a:r>
              <a:rPr lang="en-US" sz="2400" dirty="0" smtClean="0"/>
              <a:t>.</a:t>
            </a:r>
            <a:endParaRPr lang="en-US" sz="2400" dirty="0"/>
          </a:p>
        </p:txBody>
      </p:sp>
    </p:spTree>
    <p:extLst>
      <p:ext uri="{BB962C8B-B14F-4D97-AF65-F5344CB8AC3E}">
        <p14:creationId xmlns:p14="http://schemas.microsoft.com/office/powerpoint/2010/main" val="3738765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Intro</a:t>
            </a:r>
            <a:endParaRPr lang="en-US" dirty="0"/>
          </a:p>
        </p:txBody>
      </p:sp>
      <p:sp>
        <p:nvSpPr>
          <p:cNvPr id="3" name="Content Placeholder 2"/>
          <p:cNvSpPr>
            <a:spLocks noGrp="1"/>
          </p:cNvSpPr>
          <p:nvPr>
            <p:ph idx="1"/>
          </p:nvPr>
        </p:nvSpPr>
        <p:spPr>
          <a:xfrm>
            <a:off x="958970" y="1690687"/>
            <a:ext cx="10394830" cy="4752315"/>
          </a:xfrm>
        </p:spPr>
        <p:txBody>
          <a:bodyPr>
            <a:noAutofit/>
          </a:bodyPr>
          <a:lstStyle/>
          <a:p>
            <a:pPr defTabSz="365760">
              <a:lnSpc>
                <a:spcPct val="120000"/>
              </a:lnSpc>
              <a:spcBef>
                <a:spcPts val="0"/>
              </a:spcBef>
            </a:pPr>
            <a:r>
              <a:rPr lang="en-US" sz="2000" dirty="0"/>
              <a:t>Swing addresses the limitations associated with the AWT’s components through the use of two key features: </a:t>
            </a:r>
          </a:p>
          <a:p>
            <a:pPr lvl="1" defTabSz="365760">
              <a:lnSpc>
                <a:spcPct val="120000"/>
              </a:lnSpc>
              <a:spcBef>
                <a:spcPts val="0"/>
              </a:spcBef>
            </a:pPr>
            <a:r>
              <a:rPr lang="en-US" sz="2000" b="1" dirty="0"/>
              <a:t>lightweight components and </a:t>
            </a:r>
          </a:p>
          <a:p>
            <a:pPr lvl="1" defTabSz="365760">
              <a:lnSpc>
                <a:spcPct val="120000"/>
              </a:lnSpc>
              <a:spcBef>
                <a:spcPts val="0"/>
              </a:spcBef>
            </a:pPr>
            <a:r>
              <a:rPr lang="en-US" sz="2000" b="1" dirty="0"/>
              <a:t>a pluggable look and feel. </a:t>
            </a:r>
          </a:p>
          <a:p>
            <a:pPr defTabSz="365760">
              <a:lnSpc>
                <a:spcPct val="120000"/>
              </a:lnSpc>
              <a:spcBef>
                <a:spcPts val="0"/>
              </a:spcBef>
            </a:pPr>
            <a:r>
              <a:rPr lang="en-US" sz="2000" dirty="0" smtClean="0"/>
              <a:t>Largely </a:t>
            </a:r>
            <a:r>
              <a:rPr lang="en-US" sz="2000" dirty="0"/>
              <a:t>transparent to the programmer, these two features are at the foundation of Swing’s design philosophy and the reason for much of its power and flexibility. </a:t>
            </a:r>
          </a:p>
          <a:p>
            <a:pPr defTabSz="365760">
              <a:lnSpc>
                <a:spcPct val="120000"/>
              </a:lnSpc>
              <a:spcBef>
                <a:spcPts val="0"/>
              </a:spcBef>
            </a:pPr>
            <a:r>
              <a:rPr lang="en-US" sz="2000" dirty="0"/>
              <a:t>With very few exceptions, Swing components are lightweight. </a:t>
            </a:r>
          </a:p>
          <a:p>
            <a:pPr defTabSz="365760">
              <a:lnSpc>
                <a:spcPct val="120000"/>
              </a:lnSpc>
              <a:spcBef>
                <a:spcPts val="0"/>
              </a:spcBef>
            </a:pPr>
            <a:r>
              <a:rPr lang="en-US" sz="2000" dirty="0"/>
              <a:t>This means that a component is written entirely in Java. </a:t>
            </a:r>
          </a:p>
          <a:p>
            <a:pPr defTabSz="365760">
              <a:lnSpc>
                <a:spcPct val="120000"/>
              </a:lnSpc>
              <a:spcBef>
                <a:spcPts val="0"/>
              </a:spcBef>
            </a:pPr>
            <a:r>
              <a:rPr lang="en-US" sz="2000" dirty="0"/>
              <a:t>They do not rely on platform-specific peers</a:t>
            </a:r>
            <a:r>
              <a:rPr lang="en-US" sz="2000" dirty="0" smtClean="0"/>
              <a:t>.</a:t>
            </a:r>
            <a:endParaRPr lang="en-US" sz="2000" dirty="0"/>
          </a:p>
          <a:p>
            <a:pPr defTabSz="365760">
              <a:lnSpc>
                <a:spcPct val="120000"/>
              </a:lnSpc>
              <a:spcBef>
                <a:spcPts val="0"/>
              </a:spcBef>
            </a:pPr>
            <a:r>
              <a:rPr lang="en-US" sz="2000" dirty="0"/>
              <a:t>Lightweight components have some important advantages, including </a:t>
            </a:r>
            <a:r>
              <a:rPr lang="en-US" sz="2000" dirty="0" smtClean="0"/>
              <a:t>efficiency </a:t>
            </a:r>
            <a:r>
              <a:rPr lang="en-US" sz="2000" dirty="0"/>
              <a:t>and flexibility. </a:t>
            </a:r>
          </a:p>
          <a:p>
            <a:pPr defTabSz="365760">
              <a:lnSpc>
                <a:spcPct val="120000"/>
              </a:lnSpc>
              <a:spcBef>
                <a:spcPts val="0"/>
              </a:spcBef>
            </a:pPr>
            <a:r>
              <a:rPr lang="en-US" sz="2000" dirty="0" smtClean="0"/>
              <a:t>As </a:t>
            </a:r>
            <a:r>
              <a:rPr lang="en-US" sz="2000" dirty="0"/>
              <a:t>lightweight components do not translate into platform-specific peers, the look and feel of each component is determined by Swing, not by the underlying operating system. </a:t>
            </a:r>
          </a:p>
          <a:p>
            <a:pPr defTabSz="365760">
              <a:lnSpc>
                <a:spcPct val="120000"/>
              </a:lnSpc>
              <a:spcBef>
                <a:spcPts val="0"/>
              </a:spcBef>
            </a:pPr>
            <a:r>
              <a:rPr lang="en-US" sz="2000" dirty="0"/>
              <a:t>This means that each component can work in a consistent manner across all platforms</a:t>
            </a:r>
            <a:r>
              <a:rPr lang="en-US" sz="2000" dirty="0" smtClean="0"/>
              <a:t>.</a:t>
            </a:r>
            <a:endParaRPr lang="en-US" sz="2000" dirty="0"/>
          </a:p>
          <a:p>
            <a:pPr defTabSz="365760">
              <a:lnSpc>
                <a:spcPct val="120000"/>
              </a:lnSpc>
              <a:spcBef>
                <a:spcPts val="0"/>
              </a:spcBef>
            </a:pPr>
            <a:endParaRPr lang="en-US" sz="2000" dirty="0"/>
          </a:p>
          <a:p>
            <a:pPr defTabSz="365760">
              <a:lnSpc>
                <a:spcPct val="120000"/>
              </a:lnSpc>
              <a:spcBef>
                <a:spcPts val="0"/>
              </a:spcBef>
            </a:pPr>
            <a:endParaRPr lang="en-US" sz="2000" dirty="0"/>
          </a:p>
        </p:txBody>
      </p:sp>
    </p:spTree>
    <p:extLst>
      <p:ext uri="{BB962C8B-B14F-4D97-AF65-F5344CB8AC3E}">
        <p14:creationId xmlns:p14="http://schemas.microsoft.com/office/powerpoint/2010/main" val="1826589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 Intro</a:t>
            </a:r>
            <a:endParaRPr lang="en-US" dirty="0"/>
          </a:p>
        </p:txBody>
      </p:sp>
      <p:sp>
        <p:nvSpPr>
          <p:cNvPr id="3" name="Content Placeholder 2"/>
          <p:cNvSpPr>
            <a:spLocks noGrp="1"/>
          </p:cNvSpPr>
          <p:nvPr>
            <p:ph idx="1"/>
          </p:nvPr>
        </p:nvSpPr>
        <p:spPr>
          <a:xfrm>
            <a:off x="958970" y="1483743"/>
            <a:ext cx="10394830" cy="4959259"/>
          </a:xfrm>
        </p:spPr>
        <p:txBody>
          <a:bodyPr>
            <a:normAutofit/>
          </a:bodyPr>
          <a:lstStyle/>
          <a:p>
            <a:pPr defTabSz="365760">
              <a:lnSpc>
                <a:spcPct val="120000"/>
              </a:lnSpc>
              <a:spcBef>
                <a:spcPts val="0"/>
              </a:spcBef>
            </a:pPr>
            <a:r>
              <a:rPr lang="en-US" sz="2000" dirty="0" smtClean="0"/>
              <a:t>Swing components are </a:t>
            </a:r>
            <a:r>
              <a:rPr lang="en-US" sz="2000" dirty="0"/>
              <a:t>rendered by Java code </a:t>
            </a:r>
            <a:r>
              <a:rPr lang="en-US" sz="2000" dirty="0" smtClean="0"/>
              <a:t>allowing the separation of the look </a:t>
            </a:r>
            <a:r>
              <a:rPr lang="en-US" sz="2000" dirty="0"/>
              <a:t>and feel of a component from the logic of the </a:t>
            </a:r>
            <a:r>
              <a:rPr lang="en-US" sz="2000" dirty="0" smtClean="0"/>
              <a:t>component.</a:t>
            </a:r>
            <a:endParaRPr lang="en-US" sz="2000" dirty="0"/>
          </a:p>
          <a:p>
            <a:pPr defTabSz="365760">
              <a:lnSpc>
                <a:spcPct val="120000"/>
              </a:lnSpc>
              <a:spcBef>
                <a:spcPts val="0"/>
              </a:spcBef>
            </a:pPr>
            <a:r>
              <a:rPr lang="en-US" sz="2000" dirty="0" smtClean="0"/>
              <a:t>The implication is that is it </a:t>
            </a:r>
            <a:r>
              <a:rPr lang="en-US" sz="2000" dirty="0"/>
              <a:t>possible to change the way that a component is rendered without affecting any of its other aspects. </a:t>
            </a:r>
          </a:p>
          <a:p>
            <a:pPr defTabSz="365760">
              <a:lnSpc>
                <a:spcPct val="120000"/>
              </a:lnSpc>
              <a:spcBef>
                <a:spcPts val="0"/>
              </a:spcBef>
            </a:pPr>
            <a:r>
              <a:rPr lang="en-US" sz="2000" dirty="0"/>
              <a:t>In other words, it is possible to “plug in” a new look and feel for any given component without creating any side effects in the code that uses that component</a:t>
            </a:r>
            <a:r>
              <a:rPr lang="en-US" sz="2000" dirty="0" smtClean="0"/>
              <a:t>.</a:t>
            </a:r>
            <a:endParaRPr lang="en-US" sz="2000" dirty="0"/>
          </a:p>
          <a:p>
            <a:pPr defTabSz="365760">
              <a:lnSpc>
                <a:spcPct val="120000"/>
              </a:lnSpc>
              <a:spcBef>
                <a:spcPts val="0"/>
              </a:spcBef>
            </a:pPr>
            <a:r>
              <a:rPr lang="en-US" sz="2000" dirty="0"/>
              <a:t>Java provides look-and-feels, such as metal and Nimbus, that are available to all Swing users. </a:t>
            </a:r>
          </a:p>
          <a:p>
            <a:pPr defTabSz="365760">
              <a:lnSpc>
                <a:spcPct val="120000"/>
              </a:lnSpc>
              <a:spcBef>
                <a:spcPts val="0"/>
              </a:spcBef>
            </a:pPr>
            <a:r>
              <a:rPr lang="en-US" sz="2000" dirty="0"/>
              <a:t>The metal look and feel is also called the Java look and feel. </a:t>
            </a:r>
          </a:p>
          <a:p>
            <a:pPr defTabSz="365760">
              <a:lnSpc>
                <a:spcPct val="120000"/>
              </a:lnSpc>
              <a:spcBef>
                <a:spcPts val="0"/>
              </a:spcBef>
            </a:pPr>
            <a:r>
              <a:rPr lang="en-US" sz="2000" dirty="0"/>
              <a:t>It is a platform-independent look and feel that is available in all Java execution environments. </a:t>
            </a:r>
          </a:p>
          <a:p>
            <a:pPr defTabSz="365760">
              <a:lnSpc>
                <a:spcPct val="120000"/>
              </a:lnSpc>
              <a:spcBef>
                <a:spcPts val="0"/>
              </a:spcBef>
            </a:pPr>
            <a:r>
              <a:rPr lang="en-US" sz="2000" dirty="0"/>
              <a:t>It is also the default look and feel. </a:t>
            </a:r>
          </a:p>
          <a:p>
            <a:pPr defTabSz="365760">
              <a:lnSpc>
                <a:spcPct val="120000"/>
              </a:lnSpc>
              <a:spcBef>
                <a:spcPts val="0"/>
              </a:spcBef>
            </a:pPr>
            <a:r>
              <a:rPr lang="en-US" sz="2000" dirty="0" smtClean="0"/>
              <a:t>Swing’s </a:t>
            </a:r>
            <a:r>
              <a:rPr lang="en-US" sz="2000" dirty="0"/>
              <a:t>pluggable look and feel is made possible because Swing uses a </a:t>
            </a:r>
            <a:r>
              <a:rPr lang="en-US" sz="2000" b="1" dirty="0"/>
              <a:t>modified version</a:t>
            </a:r>
            <a:r>
              <a:rPr lang="en-US" sz="2000" dirty="0"/>
              <a:t> of the classic </a:t>
            </a:r>
            <a:r>
              <a:rPr lang="en-US" sz="2000" b="1" dirty="0"/>
              <a:t>model-view-controller (MVC)</a:t>
            </a:r>
            <a:r>
              <a:rPr lang="en-US" sz="2000" dirty="0"/>
              <a:t> architecture. In MVC terminology, the model corresponds to the state information associated with the component. </a:t>
            </a:r>
          </a:p>
        </p:txBody>
      </p:sp>
    </p:spTree>
    <p:extLst>
      <p:ext uri="{BB962C8B-B14F-4D97-AF65-F5344CB8AC3E}">
        <p14:creationId xmlns:p14="http://schemas.microsoft.com/office/powerpoint/2010/main" val="1959865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7833</TotalTime>
  <Words>4445</Words>
  <Application>Microsoft Office PowerPoint</Application>
  <PresentationFormat>Widescreen</PresentationFormat>
  <Paragraphs>553</Paragraphs>
  <Slides>44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Courier New</vt:lpstr>
      <vt:lpstr>Office Theme</vt:lpstr>
      <vt:lpstr>Intro to Java (Page 7)</vt:lpstr>
      <vt:lpstr>Table of Contents</vt:lpstr>
      <vt:lpstr>Swing</vt:lpstr>
      <vt:lpstr>Swing – Intro</vt:lpstr>
      <vt:lpstr>Swing – Intro</vt:lpstr>
      <vt:lpstr>Swing – Intro</vt:lpstr>
      <vt:lpstr>Swing – Intro</vt:lpstr>
      <vt:lpstr>Swing – Intro</vt:lpstr>
      <vt:lpstr>Swing – Intro</vt:lpstr>
      <vt:lpstr>Swing – Intro</vt:lpstr>
      <vt:lpstr>Swing – Intro</vt:lpstr>
      <vt:lpstr>Swing – Components and Containers</vt:lpstr>
      <vt:lpstr>Swing – Components and Containers</vt:lpstr>
      <vt:lpstr>Swing – Components and Containers</vt:lpstr>
      <vt:lpstr>Swing – Components and Containers</vt:lpstr>
      <vt:lpstr>Swing – Components and Containers</vt:lpstr>
      <vt:lpstr>Swing – Components and Containers</vt:lpstr>
      <vt:lpstr>Swing – Components and Containers</vt:lpstr>
      <vt:lpstr>Swing – Components and Containers</vt:lpstr>
      <vt:lpstr>Swing – Layout Managers</vt:lpstr>
      <vt:lpstr>Swing – Layout Managers</vt:lpstr>
      <vt:lpstr>Swing – First Simple Swing Program</vt:lpstr>
      <vt:lpstr>Swing – First Simple Swing Program</vt:lpstr>
      <vt:lpstr>Swing – First Simple Swing Program</vt:lpstr>
      <vt:lpstr>Swing – Event Dispatching Thread</vt:lpstr>
      <vt:lpstr>Swing – Event Dispatching Thread</vt:lpstr>
      <vt:lpstr>Swing – Second Simple Swing Program</vt:lpstr>
      <vt:lpstr>Swing – Third Simple Swing Program</vt:lpstr>
      <vt:lpstr>Swing – Fourth Simple Swing Program</vt:lpstr>
      <vt:lpstr>Swing – Swing Configuration 101</vt:lpstr>
      <vt:lpstr>Swing - JButton</vt:lpstr>
      <vt:lpstr>Swing - JButton</vt:lpstr>
      <vt:lpstr>Swing - JButton</vt:lpstr>
      <vt:lpstr>Swing - JTextField</vt:lpstr>
      <vt:lpstr>Swing - JTextField</vt:lpstr>
      <vt:lpstr>Swing - JCheckBox</vt:lpstr>
      <vt:lpstr>Swing - JCheckBox</vt:lpstr>
      <vt:lpstr>Swing - JList</vt:lpstr>
      <vt:lpstr>Swing - JList</vt:lpstr>
      <vt:lpstr>Swing - Anonymous Inner Classes and Lambda Expressions to Handle Events</vt:lpstr>
      <vt:lpstr>Swing - Anonymous Inner Classes and Lambda Expressions to Handle Events</vt:lpstr>
      <vt:lpstr>Swing - Anonymous Inner Classes and Lambda Expressions to Handle Events</vt:lpstr>
      <vt:lpstr>Swing – Grid Layout</vt:lpstr>
      <vt:lpstr>Swing – Sample App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 for June 21st 2019</dc:title>
  <dc:creator>Claude Gauthier</dc:creator>
  <cp:lastModifiedBy>Claude Gauthier</cp:lastModifiedBy>
  <cp:revision>452</cp:revision>
  <dcterms:created xsi:type="dcterms:W3CDTF">2019-06-21T09:27:53Z</dcterms:created>
  <dcterms:modified xsi:type="dcterms:W3CDTF">2019-07-19T12:13:38Z</dcterms:modified>
</cp:coreProperties>
</file>