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9" r:id="rId3"/>
    <p:sldId id="264" r:id="rId4"/>
    <p:sldId id="280" r:id="rId5"/>
    <p:sldId id="314" r:id="rId6"/>
    <p:sldId id="281" r:id="rId7"/>
    <p:sldId id="315" r:id="rId8"/>
    <p:sldId id="316" r:id="rId9"/>
    <p:sldId id="265" r:id="rId10"/>
    <p:sldId id="285" r:id="rId11"/>
    <p:sldId id="286" r:id="rId12"/>
    <p:sldId id="317" r:id="rId13"/>
    <p:sldId id="318" r:id="rId14"/>
    <p:sldId id="287" r:id="rId15"/>
    <p:sldId id="288" r:id="rId16"/>
    <p:sldId id="319" r:id="rId17"/>
    <p:sldId id="289" r:id="rId18"/>
    <p:sldId id="266" r:id="rId19"/>
    <p:sldId id="320" r:id="rId20"/>
    <p:sldId id="267" r:id="rId21"/>
    <p:sldId id="321" r:id="rId22"/>
    <p:sldId id="322" r:id="rId23"/>
    <p:sldId id="268" r:id="rId24"/>
    <p:sldId id="290" r:id="rId25"/>
    <p:sldId id="336" r:id="rId26"/>
    <p:sldId id="337" r:id="rId27"/>
    <p:sldId id="338" r:id="rId28"/>
    <p:sldId id="339" r:id="rId29"/>
    <p:sldId id="340" r:id="rId30"/>
    <p:sldId id="291" r:id="rId31"/>
    <p:sldId id="292" r:id="rId32"/>
    <p:sldId id="341" r:id="rId33"/>
    <p:sldId id="342" r:id="rId34"/>
    <p:sldId id="293" r:id="rId35"/>
    <p:sldId id="343" r:id="rId36"/>
    <p:sldId id="294" r:id="rId37"/>
    <p:sldId id="295" r:id="rId38"/>
    <p:sldId id="296" r:id="rId39"/>
    <p:sldId id="297" r:id="rId40"/>
    <p:sldId id="298" r:id="rId41"/>
    <p:sldId id="299" r:id="rId42"/>
    <p:sldId id="344" r:id="rId43"/>
    <p:sldId id="300" r:id="rId44"/>
    <p:sldId id="301" r:id="rId45"/>
    <p:sldId id="345" r:id="rId46"/>
    <p:sldId id="346" r:id="rId47"/>
    <p:sldId id="347" r:id="rId48"/>
    <p:sldId id="349" r:id="rId49"/>
    <p:sldId id="348"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56" autoAdjust="0"/>
    <p:restoredTop sz="94660"/>
  </p:normalViewPr>
  <p:slideViewPr>
    <p:cSldViewPr snapToGrid="0">
      <p:cViewPr varScale="1">
        <p:scale>
          <a:sx n="111" d="100"/>
          <a:sy n="111" d="100"/>
        </p:scale>
        <p:origin x="46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A08D60-18AB-4934-BB0B-091077C39137}" type="datetimeFigureOut">
              <a:rPr lang="en-US" smtClean="0"/>
              <a:t>7/11/2019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0AE1C2-6961-4872-B4DF-0F16DF777BEA}" type="slidenum">
              <a:rPr lang="en-US" smtClean="0"/>
              <a:t>‹#›</a:t>
            </a:fld>
            <a:endParaRPr lang="en-US"/>
          </a:p>
        </p:txBody>
      </p:sp>
    </p:spTree>
    <p:extLst>
      <p:ext uri="{BB962C8B-B14F-4D97-AF65-F5344CB8AC3E}">
        <p14:creationId xmlns:p14="http://schemas.microsoft.com/office/powerpoint/2010/main" val="1954778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1CFA7D-E0F8-42F2-B82E-9EE46E477614}"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1783210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1CFA7D-E0F8-42F2-B82E-9EE46E477614}"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3121113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1CFA7D-E0F8-42F2-B82E-9EE46E477614}"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857837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1CFA7D-E0F8-42F2-B82E-9EE46E477614}"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1148005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1CFA7D-E0F8-42F2-B82E-9EE46E477614}"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4292677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1CFA7D-E0F8-42F2-B82E-9EE46E477614}" type="datetimeFigureOut">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3866843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1CFA7D-E0F8-42F2-B82E-9EE46E477614}" type="datetimeFigureOut">
              <a:rPr lang="en-US" smtClean="0"/>
              <a:t>7/11/2019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44074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1CFA7D-E0F8-42F2-B82E-9EE46E477614}" type="datetimeFigureOut">
              <a:rPr lang="en-US" smtClean="0"/>
              <a:t>7/11/2019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3568899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CFA7D-E0F8-42F2-B82E-9EE46E477614}" type="datetimeFigureOut">
              <a:rPr lang="en-US" smtClean="0"/>
              <a:t>7/11/2019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2199818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CFA7D-E0F8-42F2-B82E-9EE46E477614}" type="datetimeFigureOut">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813784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CFA7D-E0F8-42F2-B82E-9EE46E477614}" type="datetimeFigureOut">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4246299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CFA7D-E0F8-42F2-B82E-9EE46E477614}" type="datetimeFigureOut">
              <a:rPr lang="en-US" smtClean="0"/>
              <a:t>7/11/2019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D97E4A-9D31-4A86-9C72-79C5429B7C1C}" type="slidenum">
              <a:rPr lang="en-US" smtClean="0"/>
              <a:t>‹#›</a:t>
            </a:fld>
            <a:endParaRPr lang="en-US"/>
          </a:p>
        </p:txBody>
      </p:sp>
    </p:spTree>
    <p:extLst>
      <p:ext uri="{BB962C8B-B14F-4D97-AF65-F5344CB8AC3E}">
        <p14:creationId xmlns:p14="http://schemas.microsoft.com/office/powerpoint/2010/main" val="3169110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geeksforgeeks.org/annotations-in-java/"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Java (Page 5)</a:t>
            </a:r>
            <a:endParaRPr lang="en-US" dirty="0"/>
          </a:p>
        </p:txBody>
      </p:sp>
      <p:sp>
        <p:nvSpPr>
          <p:cNvPr id="3" name="Subtitle 2"/>
          <p:cNvSpPr>
            <a:spLocks noGrp="1"/>
          </p:cNvSpPr>
          <p:nvPr>
            <p:ph type="subTitle" idx="1"/>
          </p:nvPr>
        </p:nvSpPr>
        <p:spPr/>
        <p:txBody>
          <a:bodyPr/>
          <a:lstStyle/>
          <a:p>
            <a:r>
              <a:rPr lang="en-US" dirty="0" smtClean="0"/>
              <a:t>JUMP June 2019</a:t>
            </a:r>
          </a:p>
          <a:p>
            <a:pPr algn="r"/>
            <a:r>
              <a:rPr lang="en-US" dirty="0" smtClean="0"/>
              <a:t>Draft</a:t>
            </a:r>
            <a:r>
              <a:rPr lang="en-US" smtClean="0"/>
              <a:t>: 07/11/2019</a:t>
            </a:r>
            <a:endParaRPr lang="en-US" dirty="0"/>
          </a:p>
        </p:txBody>
      </p:sp>
    </p:spTree>
    <p:extLst>
      <p:ext uri="{BB962C8B-B14F-4D97-AF65-F5344CB8AC3E}">
        <p14:creationId xmlns:p14="http://schemas.microsoft.com/office/powerpoint/2010/main" val="1841704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Autoboxing</a:t>
            </a:r>
            <a:r>
              <a:rPr lang="en-US" dirty="0" smtClean="0"/>
              <a:t> - Intro</a:t>
            </a:r>
            <a:endParaRPr lang="en-US" dirty="0"/>
          </a:p>
        </p:txBody>
      </p:sp>
      <p:sp>
        <p:nvSpPr>
          <p:cNvPr id="3" name="Content Placeholder 2"/>
          <p:cNvSpPr>
            <a:spLocks noGrp="1"/>
          </p:cNvSpPr>
          <p:nvPr>
            <p:ph idx="1"/>
          </p:nvPr>
        </p:nvSpPr>
        <p:spPr>
          <a:xfrm>
            <a:off x="838200" y="1825625"/>
            <a:ext cx="10307128" cy="4351338"/>
          </a:xfrm>
        </p:spPr>
        <p:txBody>
          <a:bodyPr>
            <a:normAutofit/>
          </a:bodyPr>
          <a:lstStyle/>
          <a:p>
            <a:r>
              <a:rPr lang="en-US" sz="3200" b="1" dirty="0" err="1"/>
              <a:t>autoboxing</a:t>
            </a:r>
            <a:r>
              <a:rPr lang="en-US" sz="3200" dirty="0"/>
              <a:t>: a feature to help turn primitive types into </a:t>
            </a:r>
            <a:r>
              <a:rPr lang="en-US" sz="3200" dirty="0" smtClean="0"/>
              <a:t>their object wrapper</a:t>
            </a:r>
            <a:endParaRPr lang="en-US" sz="3200" dirty="0"/>
          </a:p>
          <a:p>
            <a:r>
              <a:rPr lang="en-US" sz="3200" b="1" dirty="0" err="1"/>
              <a:t>autounboxing</a:t>
            </a:r>
            <a:r>
              <a:rPr lang="en-US" sz="3200" dirty="0"/>
              <a:t>: a feature to help turn </a:t>
            </a:r>
            <a:r>
              <a:rPr lang="en-US" sz="3200" dirty="0" smtClean="0"/>
              <a:t>object type wrappers </a:t>
            </a:r>
            <a:r>
              <a:rPr lang="en-US" sz="3200" dirty="0"/>
              <a:t>into primitive types</a:t>
            </a:r>
          </a:p>
          <a:p>
            <a:r>
              <a:rPr lang="en-US" sz="3200" dirty="0"/>
              <a:t>Was introduced with JDK 5.</a:t>
            </a:r>
          </a:p>
          <a:p>
            <a:r>
              <a:rPr lang="en-US" sz="3200" dirty="0"/>
              <a:t>Will be a pivotal feature when working with Java generics</a:t>
            </a:r>
          </a:p>
          <a:p>
            <a:r>
              <a:rPr lang="en-US" sz="3200" dirty="0" err="1"/>
              <a:t>Autoboxing</a:t>
            </a:r>
            <a:r>
              <a:rPr lang="en-US" sz="3200" dirty="0"/>
              <a:t>/</a:t>
            </a:r>
            <a:r>
              <a:rPr lang="en-US" sz="3200" dirty="0" err="1"/>
              <a:t>AutoUnboxing</a:t>
            </a:r>
            <a:r>
              <a:rPr lang="en-US" sz="3200" dirty="0"/>
              <a:t> is directly related to Java's Type Wrappers.</a:t>
            </a:r>
          </a:p>
          <a:p>
            <a:pPr marL="514350" indent="-514350">
              <a:buFont typeface="+mj-lt"/>
              <a:buAutoNum type="arabicPeriod"/>
            </a:pPr>
            <a:endParaRPr lang="en-US" dirty="0"/>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861656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Autoboxing</a:t>
            </a:r>
            <a:r>
              <a:rPr lang="en-US" dirty="0" smtClean="0"/>
              <a:t> – Type Wrappers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t>Java uses primitive types, such as </a:t>
            </a:r>
            <a:r>
              <a:rPr lang="en-US" b="1" dirty="0" err="1"/>
              <a:t>int</a:t>
            </a:r>
            <a:r>
              <a:rPr lang="en-US" dirty="0"/>
              <a:t> or </a:t>
            </a:r>
            <a:r>
              <a:rPr lang="en-US" b="1" dirty="0"/>
              <a:t>double</a:t>
            </a:r>
            <a:r>
              <a:rPr lang="en-US" dirty="0"/>
              <a:t>, to hold the basic data types supported by the language. </a:t>
            </a:r>
          </a:p>
          <a:p>
            <a:r>
              <a:rPr lang="en-US" dirty="0"/>
              <a:t>Primitive types, rather than objects, are used for these quantities for the sake of performance. </a:t>
            </a:r>
          </a:p>
          <a:p>
            <a:r>
              <a:rPr lang="en-US" dirty="0"/>
              <a:t>Using objects for these basic types would add an unacceptable overhead to even the simplest of calculations. </a:t>
            </a:r>
          </a:p>
          <a:p>
            <a:r>
              <a:rPr lang="en-US" dirty="0"/>
              <a:t>Thus, the primitive types are not part of the object hierarchy, and they do not inherit </a:t>
            </a:r>
            <a:r>
              <a:rPr lang="en-US" b="1" dirty="0"/>
              <a:t>Object</a:t>
            </a:r>
            <a:r>
              <a:rPr lang="en-US" dirty="0" smtClean="0"/>
              <a:t>.</a:t>
            </a:r>
            <a:endParaRPr lang="en-US" dirty="0"/>
          </a:p>
        </p:txBody>
      </p:sp>
    </p:spTree>
    <p:extLst>
      <p:ext uri="{BB962C8B-B14F-4D97-AF65-F5344CB8AC3E}">
        <p14:creationId xmlns:p14="http://schemas.microsoft.com/office/powerpoint/2010/main" val="14643638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Autoboxing</a:t>
            </a:r>
            <a:r>
              <a:rPr lang="en-US" dirty="0" smtClean="0"/>
              <a:t> – Type Wrappers</a:t>
            </a:r>
            <a:endParaRPr lang="en-US" dirty="0"/>
          </a:p>
        </p:txBody>
      </p:sp>
      <p:sp>
        <p:nvSpPr>
          <p:cNvPr id="3" name="Content Placeholder 2"/>
          <p:cNvSpPr>
            <a:spLocks noGrp="1"/>
          </p:cNvSpPr>
          <p:nvPr>
            <p:ph idx="1"/>
          </p:nvPr>
        </p:nvSpPr>
        <p:spPr>
          <a:xfrm>
            <a:off x="838200" y="1825625"/>
            <a:ext cx="5183038" cy="4351338"/>
          </a:xfrm>
        </p:spPr>
        <p:txBody>
          <a:bodyPr>
            <a:normAutofit fontScale="92500" lnSpcReduction="20000"/>
          </a:bodyPr>
          <a:lstStyle/>
          <a:p>
            <a:pPr marL="0" indent="0">
              <a:buNone/>
            </a:pPr>
            <a:r>
              <a:rPr lang="en-US" dirty="0" smtClean="0"/>
              <a:t>Why </a:t>
            </a:r>
            <a:r>
              <a:rPr lang="en-US" dirty="0"/>
              <a:t>use an Object representation</a:t>
            </a:r>
            <a:r>
              <a:rPr lang="en-US" dirty="0" smtClean="0"/>
              <a:t>?</a:t>
            </a:r>
            <a:endParaRPr lang="en-US" dirty="0"/>
          </a:p>
          <a:p>
            <a:r>
              <a:rPr lang="en-US" dirty="0" smtClean="0"/>
              <a:t>passing </a:t>
            </a:r>
            <a:r>
              <a:rPr lang="en-US" dirty="0"/>
              <a:t>a value by reference</a:t>
            </a:r>
          </a:p>
          <a:p>
            <a:r>
              <a:rPr lang="en-US" dirty="0" smtClean="0"/>
              <a:t>most </a:t>
            </a:r>
            <a:r>
              <a:rPr lang="en-US" dirty="0"/>
              <a:t>standard data structures in Java operate on objects, not primitive</a:t>
            </a:r>
          </a:p>
          <a:p>
            <a:r>
              <a:rPr lang="en-US" dirty="0" smtClean="0"/>
              <a:t>Type </a:t>
            </a:r>
            <a:r>
              <a:rPr lang="en-US" dirty="0"/>
              <a:t>Wrappers are classes that encapsulate a primitive type within an object</a:t>
            </a:r>
          </a:p>
          <a:p>
            <a:r>
              <a:rPr lang="en-US" dirty="0" smtClean="0"/>
              <a:t>Each </a:t>
            </a:r>
            <a:r>
              <a:rPr lang="en-US" dirty="0"/>
              <a:t>Type Wrapper offers a wide array of methods allowing you to fully integrate primitive type into the Java Object hierarchy</a:t>
            </a:r>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TextBox 4"/>
          <p:cNvSpPr txBox="1"/>
          <p:nvPr/>
        </p:nvSpPr>
        <p:spPr>
          <a:xfrm>
            <a:off x="6228272" y="2303252"/>
            <a:ext cx="5368777" cy="3046988"/>
          </a:xfrm>
          <a:prstGeom prst="rect">
            <a:avLst/>
          </a:prstGeom>
          <a:noFill/>
        </p:spPr>
        <p:txBody>
          <a:bodyPr wrap="none" rtlCol="0">
            <a:spAutoFit/>
          </a:bodyPr>
          <a:lstStyle/>
          <a:p>
            <a:r>
              <a:rPr lang="en-US" sz="3200" dirty="0">
                <a:latin typeface="Courier New" panose="02070309020205020404" pitchFamily="49" charset="0"/>
                <a:cs typeface="Courier New" panose="02070309020205020404" pitchFamily="49" charset="0"/>
              </a:rPr>
              <a:t>byte </a:t>
            </a:r>
            <a:r>
              <a:rPr lang="en-US" sz="3200" dirty="0" err="1">
                <a:latin typeface="Courier New" panose="02070309020205020404" pitchFamily="49" charset="0"/>
                <a:cs typeface="Courier New" panose="02070309020205020404" pitchFamily="49" charset="0"/>
              </a:rPr>
              <a:t>byteValue</a:t>
            </a:r>
            <a:r>
              <a:rPr lang="en-US" sz="3200" dirty="0">
                <a:latin typeface="Courier New" panose="02070309020205020404" pitchFamily="49" charset="0"/>
                <a:cs typeface="Courier New" panose="02070309020205020404" pitchFamily="49" charset="0"/>
              </a:rPr>
              <a:t>( )</a:t>
            </a:r>
          </a:p>
          <a:p>
            <a:r>
              <a:rPr lang="en-US" sz="3200" dirty="0">
                <a:latin typeface="Courier New" panose="02070309020205020404" pitchFamily="49" charset="0"/>
                <a:cs typeface="Courier New" panose="02070309020205020404" pitchFamily="49" charset="0"/>
              </a:rPr>
              <a:t>double </a:t>
            </a:r>
            <a:r>
              <a:rPr lang="en-US" sz="3200" dirty="0" err="1">
                <a:latin typeface="Courier New" panose="02070309020205020404" pitchFamily="49" charset="0"/>
                <a:cs typeface="Courier New" panose="02070309020205020404" pitchFamily="49" charset="0"/>
              </a:rPr>
              <a:t>doubleValue</a:t>
            </a:r>
            <a:r>
              <a:rPr lang="en-US" sz="3200" dirty="0">
                <a:latin typeface="Courier New" panose="02070309020205020404" pitchFamily="49" charset="0"/>
                <a:cs typeface="Courier New" panose="02070309020205020404" pitchFamily="49" charset="0"/>
              </a:rPr>
              <a:t>( )</a:t>
            </a:r>
          </a:p>
          <a:p>
            <a:r>
              <a:rPr lang="en-US" sz="3200" dirty="0">
                <a:latin typeface="Courier New" panose="02070309020205020404" pitchFamily="49" charset="0"/>
                <a:cs typeface="Courier New" panose="02070309020205020404" pitchFamily="49" charset="0"/>
              </a:rPr>
              <a:t>float </a:t>
            </a:r>
            <a:r>
              <a:rPr lang="en-US" sz="3200" dirty="0" err="1">
                <a:latin typeface="Courier New" panose="02070309020205020404" pitchFamily="49" charset="0"/>
                <a:cs typeface="Courier New" panose="02070309020205020404" pitchFamily="49" charset="0"/>
              </a:rPr>
              <a:t>floatValue</a:t>
            </a:r>
            <a:r>
              <a:rPr lang="en-US" sz="3200" dirty="0">
                <a:latin typeface="Courier New" panose="02070309020205020404" pitchFamily="49" charset="0"/>
                <a:cs typeface="Courier New" panose="02070309020205020404" pitchFamily="49" charset="0"/>
              </a:rPr>
              <a:t>( )</a:t>
            </a:r>
          </a:p>
          <a:p>
            <a:r>
              <a:rPr lang="en-US" sz="3200" dirty="0" err="1">
                <a:latin typeface="Courier New" panose="02070309020205020404" pitchFamily="49" charset="0"/>
                <a:cs typeface="Courier New" panose="02070309020205020404" pitchFamily="49" charset="0"/>
              </a:rPr>
              <a:t>int</a:t>
            </a: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intValue</a:t>
            </a:r>
            <a:r>
              <a:rPr lang="en-US" sz="3200" dirty="0">
                <a:latin typeface="Courier New" panose="02070309020205020404" pitchFamily="49" charset="0"/>
                <a:cs typeface="Courier New" panose="02070309020205020404" pitchFamily="49" charset="0"/>
              </a:rPr>
              <a:t>( )</a:t>
            </a:r>
          </a:p>
          <a:p>
            <a:r>
              <a:rPr lang="en-US" sz="3200" dirty="0">
                <a:latin typeface="Courier New" panose="02070309020205020404" pitchFamily="49" charset="0"/>
                <a:cs typeface="Courier New" panose="02070309020205020404" pitchFamily="49" charset="0"/>
              </a:rPr>
              <a:t>long </a:t>
            </a:r>
            <a:r>
              <a:rPr lang="en-US" sz="3200" dirty="0" err="1">
                <a:latin typeface="Courier New" panose="02070309020205020404" pitchFamily="49" charset="0"/>
                <a:cs typeface="Courier New" panose="02070309020205020404" pitchFamily="49" charset="0"/>
              </a:rPr>
              <a:t>longValue</a:t>
            </a:r>
            <a:r>
              <a:rPr lang="en-US" sz="3200" dirty="0">
                <a:latin typeface="Courier New" panose="02070309020205020404" pitchFamily="49" charset="0"/>
                <a:cs typeface="Courier New" panose="02070309020205020404" pitchFamily="49" charset="0"/>
              </a:rPr>
              <a:t>( )</a:t>
            </a:r>
          </a:p>
          <a:p>
            <a:r>
              <a:rPr lang="en-US" sz="3200" dirty="0">
                <a:latin typeface="Courier New" panose="02070309020205020404" pitchFamily="49" charset="0"/>
                <a:cs typeface="Courier New" panose="02070309020205020404" pitchFamily="49" charset="0"/>
              </a:rPr>
              <a:t>short </a:t>
            </a:r>
            <a:r>
              <a:rPr lang="en-US" sz="3200" dirty="0" err="1">
                <a:latin typeface="Courier New" panose="02070309020205020404" pitchFamily="49" charset="0"/>
                <a:cs typeface="Courier New" panose="02070309020205020404" pitchFamily="49" charset="0"/>
              </a:rPr>
              <a:t>shortValue</a:t>
            </a:r>
            <a:r>
              <a:rPr lang="en-US" sz="32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6622427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Autoboxing</a:t>
            </a:r>
            <a:r>
              <a:rPr lang="en-US" dirty="0" smtClean="0"/>
              <a:t> – Type Wrappers</a:t>
            </a:r>
            <a:endParaRPr lang="en-US" dirty="0"/>
          </a:p>
        </p:txBody>
      </p:sp>
      <p:sp>
        <p:nvSpPr>
          <p:cNvPr id="3" name="Content Placeholder 2"/>
          <p:cNvSpPr>
            <a:spLocks noGrp="1"/>
          </p:cNvSpPr>
          <p:nvPr>
            <p:ph idx="1"/>
          </p:nvPr>
        </p:nvSpPr>
        <p:spPr>
          <a:xfrm>
            <a:off x="898584" y="1690688"/>
            <a:ext cx="4855235" cy="4665394"/>
          </a:xfrm>
        </p:spPr>
        <p:txBody>
          <a:bodyPr>
            <a:normAutofit fontScale="92500" lnSpcReduction="20000"/>
          </a:bodyPr>
          <a:lstStyle/>
          <a:p>
            <a:pPr marL="0" indent="0">
              <a:buNone/>
            </a:pPr>
            <a:r>
              <a:rPr lang="en-US" dirty="0"/>
              <a:t>For example, </a:t>
            </a:r>
            <a:r>
              <a:rPr lang="en-US" dirty="0" err="1"/>
              <a:t>doubleValue</a:t>
            </a:r>
            <a:r>
              <a:rPr lang="en-US" dirty="0"/>
              <a:t>( ) returns the value of an object as a double, </a:t>
            </a:r>
            <a:r>
              <a:rPr lang="en-US" dirty="0" err="1"/>
              <a:t>floatValue</a:t>
            </a:r>
            <a:r>
              <a:rPr lang="en-US" dirty="0"/>
              <a:t>( ) returns the value as a float, and so on. These methods are implemented by each of the numeric type wrappers.</a:t>
            </a:r>
          </a:p>
          <a:p>
            <a:pPr marL="0" indent="0">
              <a:buNone/>
            </a:pPr>
            <a:endParaRPr lang="en-US" dirty="0"/>
          </a:p>
          <a:p>
            <a:pPr marL="0" indent="0">
              <a:buNone/>
            </a:pPr>
            <a:r>
              <a:rPr lang="en-US" dirty="0"/>
              <a:t>All of the numeric type wrappers define constructors that allow an object to be constructed from a given value, or a string representation of that value. The also return the value of the object based on the data type they represent</a:t>
            </a:r>
            <a:r>
              <a:rPr lang="en-US" dirty="0" smtClean="0"/>
              <a:t>.</a:t>
            </a:r>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Content Placeholder 2"/>
          <p:cNvSpPr txBox="1">
            <a:spLocks/>
          </p:cNvSpPr>
          <p:nvPr/>
        </p:nvSpPr>
        <p:spPr>
          <a:xfrm>
            <a:off x="6813707" y="1690688"/>
            <a:ext cx="4711184" cy="259701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Here are the constructors defined for Integer and Double:</a:t>
            </a:r>
          </a:p>
          <a:p>
            <a:pPr marL="0" indent="0">
              <a:buFont typeface="Arial" panose="020B0604020202020204" pitchFamily="34" charset="0"/>
              <a:buNone/>
            </a:pPr>
            <a:r>
              <a:rPr lang="en-US" sz="2000" dirty="0" smtClean="0">
                <a:latin typeface="Courier New" panose="02070309020205020404" pitchFamily="49" charset="0"/>
                <a:cs typeface="Courier New" panose="02070309020205020404" pitchFamily="49" charset="0"/>
              </a:rPr>
              <a:t>Integer(</a:t>
            </a:r>
            <a:r>
              <a:rPr lang="en-US" sz="2000" dirty="0" err="1" smtClean="0">
                <a:latin typeface="Courier New" panose="02070309020205020404" pitchFamily="49" charset="0"/>
                <a:cs typeface="Courier New" panose="02070309020205020404" pitchFamily="49" charset="0"/>
              </a:rPr>
              <a:t>int</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num</a:t>
            </a:r>
            <a:r>
              <a:rPr lang="en-US" sz="2000" dirty="0" smtClean="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US" sz="2000" dirty="0" smtClean="0">
                <a:latin typeface="Courier New" panose="02070309020205020404" pitchFamily="49" charset="0"/>
                <a:cs typeface="Courier New" panose="02070309020205020404" pitchFamily="49" charset="0"/>
              </a:rPr>
              <a:t>Integer(String </a:t>
            </a:r>
            <a:r>
              <a:rPr lang="en-US" sz="2000" dirty="0" err="1" smtClean="0">
                <a:latin typeface="Courier New" panose="02070309020205020404" pitchFamily="49" charset="0"/>
                <a:cs typeface="Courier New" panose="02070309020205020404" pitchFamily="49" charset="0"/>
              </a:rPr>
              <a:t>str</a:t>
            </a:r>
            <a:r>
              <a:rPr lang="en-US" sz="2000" dirty="0" smtClean="0">
                <a:latin typeface="Courier New" panose="02070309020205020404" pitchFamily="49" charset="0"/>
                <a:cs typeface="Courier New" panose="02070309020205020404" pitchFamily="49" charset="0"/>
              </a:rPr>
              <a:t>) throws </a:t>
            </a:r>
            <a:r>
              <a:rPr lang="en-US" sz="2000" dirty="0" err="1" smtClean="0">
                <a:latin typeface="Courier New" panose="02070309020205020404" pitchFamily="49" charset="0"/>
                <a:cs typeface="Courier New" panose="02070309020205020404" pitchFamily="49" charset="0"/>
              </a:rPr>
              <a:t>NumberFormatException</a:t>
            </a:r>
            <a:endParaRPr lang="en-US" sz="2000" dirty="0" smtClean="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000" dirty="0" smtClean="0">
                <a:latin typeface="Courier New" panose="02070309020205020404" pitchFamily="49" charset="0"/>
                <a:cs typeface="Courier New" panose="02070309020205020404" pitchFamily="49" charset="0"/>
              </a:rPr>
              <a:t>Double(double </a:t>
            </a:r>
            <a:r>
              <a:rPr lang="en-US" sz="2000" dirty="0" err="1" smtClean="0">
                <a:latin typeface="Courier New" panose="02070309020205020404" pitchFamily="49" charset="0"/>
                <a:cs typeface="Courier New" panose="02070309020205020404" pitchFamily="49" charset="0"/>
              </a:rPr>
              <a:t>num</a:t>
            </a:r>
            <a:r>
              <a:rPr lang="en-US" sz="2000" dirty="0" smtClean="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US" sz="2000" dirty="0" smtClean="0">
                <a:latin typeface="Courier New" panose="02070309020205020404" pitchFamily="49" charset="0"/>
                <a:cs typeface="Courier New" panose="02070309020205020404" pitchFamily="49" charset="0"/>
              </a:rPr>
              <a:t>Double(String </a:t>
            </a:r>
            <a:r>
              <a:rPr lang="en-US" sz="2000" dirty="0" err="1" smtClean="0">
                <a:latin typeface="Courier New" panose="02070309020205020404" pitchFamily="49" charset="0"/>
                <a:cs typeface="Courier New" panose="02070309020205020404" pitchFamily="49" charset="0"/>
              </a:rPr>
              <a:t>str</a:t>
            </a:r>
            <a:r>
              <a:rPr lang="en-US" sz="2000" dirty="0" smtClean="0">
                <a:latin typeface="Courier New" panose="02070309020205020404" pitchFamily="49" charset="0"/>
                <a:cs typeface="Courier New" panose="02070309020205020404" pitchFamily="49" charset="0"/>
              </a:rPr>
              <a:t>) throws </a:t>
            </a:r>
            <a:r>
              <a:rPr lang="en-US" sz="2000" dirty="0" err="1" smtClean="0">
                <a:latin typeface="Courier New" panose="02070309020205020404" pitchFamily="49" charset="0"/>
                <a:cs typeface="Courier New" panose="02070309020205020404" pitchFamily="49" charset="0"/>
              </a:rPr>
              <a:t>NumberFormatException</a:t>
            </a:r>
            <a:endParaRPr lang="en-US" sz="2000" dirty="0" smtClean="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000" dirty="0" smtClean="0"/>
              <a:t>If </a:t>
            </a:r>
            <a:r>
              <a:rPr lang="en-US" sz="2000" dirty="0" err="1" smtClean="0"/>
              <a:t>str</a:t>
            </a:r>
            <a:r>
              <a:rPr lang="en-US" sz="2000" dirty="0" smtClean="0"/>
              <a:t> does not contain a valid numeric value, then a </a:t>
            </a:r>
            <a:r>
              <a:rPr lang="en-US" sz="2000" dirty="0" err="1" smtClean="0"/>
              <a:t>NumberFormatException</a:t>
            </a:r>
            <a:r>
              <a:rPr lang="en-US" sz="2000" dirty="0" smtClean="0"/>
              <a:t> is thrown.</a:t>
            </a:r>
          </a:p>
          <a:p>
            <a:pPr marL="0" indent="0">
              <a:buFont typeface="Arial" panose="020B0604020202020204" pitchFamily="34" charset="0"/>
              <a:buNone/>
            </a:pPr>
            <a:endParaRPr lang="en-US" sz="2000" dirty="0" smtClean="0"/>
          </a:p>
        </p:txBody>
      </p:sp>
      <p:sp>
        <p:nvSpPr>
          <p:cNvPr id="7" name="TextBox 6"/>
          <p:cNvSpPr txBox="1"/>
          <p:nvPr/>
        </p:nvSpPr>
        <p:spPr>
          <a:xfrm>
            <a:off x="6926918" y="4287699"/>
            <a:ext cx="4803528" cy="1323439"/>
          </a:xfrm>
          <a:prstGeom prst="rect">
            <a:avLst/>
          </a:prstGeom>
          <a:noFill/>
          <a:ln>
            <a:solidFill>
              <a:schemeClr val="accent1"/>
            </a:solidFill>
          </a:ln>
        </p:spPr>
        <p:txBody>
          <a:bodyPr wrap="square" rtlCol="0">
            <a:spAutoFit/>
          </a:bodyPr>
          <a:lstStyle/>
          <a:p>
            <a:r>
              <a:rPr lang="en-US" sz="1600" dirty="0"/>
              <a:t>All of the type wrappers override </a:t>
            </a:r>
            <a:r>
              <a:rPr lang="en-US" sz="1600" dirty="0" err="1"/>
              <a:t>toString</a:t>
            </a:r>
            <a:r>
              <a:rPr lang="en-US" sz="1600" dirty="0"/>
              <a:t>( ). It returns the human-readable form of the value contained within the wrapper. This allows you to output the value by passing a type wrapper object to </a:t>
            </a:r>
            <a:r>
              <a:rPr lang="en-US" sz="1600" dirty="0" err="1"/>
              <a:t>println</a:t>
            </a:r>
            <a:r>
              <a:rPr lang="en-US" sz="1600" dirty="0"/>
              <a:t>( ), for example, without having to convert it into its primitive type</a:t>
            </a:r>
            <a:r>
              <a:rPr lang="en-US" sz="1600" dirty="0" smtClean="0"/>
              <a:t>.</a:t>
            </a:r>
            <a:endParaRPr lang="en-US" sz="1600" dirty="0"/>
          </a:p>
        </p:txBody>
      </p:sp>
      <p:sp>
        <p:nvSpPr>
          <p:cNvPr id="8" name="TextBox 7"/>
          <p:cNvSpPr txBox="1"/>
          <p:nvPr/>
        </p:nvSpPr>
        <p:spPr>
          <a:xfrm>
            <a:off x="6873475" y="6174092"/>
            <a:ext cx="4856971"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err="1" smtClean="0"/>
              <a:t>TypeWrappers</a:t>
            </a:r>
            <a:r>
              <a:rPr lang="en-US" sz="2400" b="1" dirty="0" smtClean="0"/>
              <a:t>”</a:t>
            </a:r>
            <a:endParaRPr lang="en-US" sz="2400" b="1" dirty="0"/>
          </a:p>
        </p:txBody>
      </p:sp>
    </p:spTree>
    <p:extLst>
      <p:ext uri="{BB962C8B-B14F-4D97-AF65-F5344CB8AC3E}">
        <p14:creationId xmlns:p14="http://schemas.microsoft.com/office/powerpoint/2010/main" val="15686102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Autoboxing</a:t>
            </a:r>
            <a:r>
              <a:rPr lang="en-US" dirty="0" smtClean="0"/>
              <a:t> - 101</a:t>
            </a:r>
            <a:endParaRPr lang="en-US" dirty="0"/>
          </a:p>
        </p:txBody>
      </p:sp>
      <p:sp>
        <p:nvSpPr>
          <p:cNvPr id="3" name="Content Placeholder 2"/>
          <p:cNvSpPr>
            <a:spLocks noGrp="1"/>
          </p:cNvSpPr>
          <p:nvPr>
            <p:ph idx="1"/>
          </p:nvPr>
        </p:nvSpPr>
        <p:spPr>
          <a:xfrm>
            <a:off x="838200" y="1825625"/>
            <a:ext cx="10630989" cy="4351338"/>
          </a:xfrm>
        </p:spPr>
        <p:txBody>
          <a:bodyPr>
            <a:normAutofit fontScale="92500"/>
          </a:bodyPr>
          <a:lstStyle/>
          <a:p>
            <a:r>
              <a:rPr lang="en-US" b="1" dirty="0" err="1"/>
              <a:t>Autoboxing</a:t>
            </a:r>
            <a:r>
              <a:rPr lang="en-US" dirty="0"/>
              <a:t> is the process by which a primitive type is automatically encapsulated (boxed) into its equivalent type wrapper whenever an object of that type is needed. </a:t>
            </a:r>
            <a:r>
              <a:rPr lang="en-US" dirty="0" smtClean="0"/>
              <a:t/>
            </a:r>
            <a:br>
              <a:rPr lang="en-US" dirty="0" smtClean="0"/>
            </a:br>
            <a:r>
              <a:rPr lang="en-US" dirty="0" smtClean="0"/>
              <a:t/>
            </a:r>
            <a:br>
              <a:rPr lang="en-US" dirty="0" smtClean="0"/>
            </a:br>
            <a:r>
              <a:rPr lang="en-US" dirty="0" smtClean="0"/>
              <a:t>There </a:t>
            </a:r>
            <a:r>
              <a:rPr lang="en-US" dirty="0"/>
              <a:t>is no need to explicitly construct an object. </a:t>
            </a:r>
          </a:p>
          <a:p>
            <a:endParaRPr lang="en-US" dirty="0"/>
          </a:p>
          <a:p>
            <a:r>
              <a:rPr lang="en-US" b="1" dirty="0" err="1" smtClean="0"/>
              <a:t>Autounboxing</a:t>
            </a:r>
            <a:r>
              <a:rPr lang="en-US" dirty="0" smtClean="0"/>
              <a:t> </a:t>
            </a:r>
            <a:r>
              <a:rPr lang="en-US" dirty="0"/>
              <a:t>is the process by which the value of a boxed object is automatically extracted (unboxed) from a type wrapper when its value is </a:t>
            </a:r>
            <a:r>
              <a:rPr lang="en-US" dirty="0" smtClean="0"/>
              <a:t>needed.</a:t>
            </a:r>
            <a:br>
              <a:rPr lang="en-US" dirty="0" smtClean="0"/>
            </a:br>
            <a:r>
              <a:rPr lang="en-US" dirty="0" smtClean="0"/>
              <a:t/>
            </a:r>
            <a:br>
              <a:rPr lang="en-US" dirty="0" smtClean="0"/>
            </a:br>
            <a:r>
              <a:rPr lang="en-US" dirty="0" smtClean="0"/>
              <a:t>There </a:t>
            </a:r>
            <a:r>
              <a:rPr lang="en-US" dirty="0"/>
              <a:t>is no need to call a method such as </a:t>
            </a:r>
            <a:r>
              <a:rPr lang="en-US" b="1" dirty="0" err="1"/>
              <a:t>intValue</a:t>
            </a:r>
            <a:r>
              <a:rPr lang="en-US" b="1" dirty="0"/>
              <a:t>( )</a:t>
            </a:r>
            <a:r>
              <a:rPr lang="en-US" dirty="0"/>
              <a:t> or </a:t>
            </a:r>
            <a:r>
              <a:rPr lang="en-US" b="1" dirty="0" err="1"/>
              <a:t>doubleValue</a:t>
            </a:r>
            <a:r>
              <a:rPr lang="en-US" b="1" dirty="0"/>
              <a:t>( )</a:t>
            </a:r>
            <a:r>
              <a:rPr lang="en-US" dirty="0"/>
              <a:t>.</a:t>
            </a:r>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TextBox 4"/>
          <p:cNvSpPr txBox="1"/>
          <p:nvPr/>
        </p:nvSpPr>
        <p:spPr>
          <a:xfrm>
            <a:off x="6819486" y="6174092"/>
            <a:ext cx="4910960"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a:t>“AutoBoxing101”</a:t>
            </a:r>
          </a:p>
        </p:txBody>
      </p:sp>
    </p:spTree>
    <p:extLst>
      <p:ext uri="{BB962C8B-B14F-4D97-AF65-F5344CB8AC3E}">
        <p14:creationId xmlns:p14="http://schemas.microsoft.com/office/powerpoint/2010/main" val="6531874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Autoboxing</a:t>
            </a:r>
            <a:r>
              <a:rPr lang="en-US" dirty="0" smtClean="0"/>
              <a:t> - Methods</a:t>
            </a:r>
            <a:endParaRPr lang="en-US" dirty="0"/>
          </a:p>
        </p:txBody>
      </p:sp>
      <p:sp>
        <p:nvSpPr>
          <p:cNvPr id="3" name="Content Placeholder 2"/>
          <p:cNvSpPr>
            <a:spLocks noGrp="1"/>
          </p:cNvSpPr>
          <p:nvPr>
            <p:ph idx="1"/>
          </p:nvPr>
        </p:nvSpPr>
        <p:spPr>
          <a:xfrm>
            <a:off x="838201" y="1825625"/>
            <a:ext cx="3533502" cy="4351338"/>
          </a:xfrm>
        </p:spPr>
        <p:txBody>
          <a:bodyPr>
            <a:normAutofit/>
          </a:bodyPr>
          <a:lstStyle/>
          <a:p>
            <a:pPr marL="0" indent="0">
              <a:buNone/>
            </a:pPr>
            <a:r>
              <a:rPr lang="en-US" b="1" dirty="0" err="1"/>
              <a:t>autoboxing</a:t>
            </a:r>
            <a:r>
              <a:rPr lang="en-US" b="1" dirty="0"/>
              <a:t>/unboxing</a:t>
            </a:r>
            <a:r>
              <a:rPr lang="en-US" dirty="0"/>
              <a:t> might occur when an argument is passed to a method or when a value is returned by a method</a:t>
            </a:r>
          </a:p>
        </p:txBody>
      </p:sp>
      <p:sp>
        <p:nvSpPr>
          <p:cNvPr id="4" name="Content Placeholder 2"/>
          <p:cNvSpPr txBox="1">
            <a:spLocks/>
          </p:cNvSpPr>
          <p:nvPr/>
        </p:nvSpPr>
        <p:spPr>
          <a:xfrm>
            <a:off x="4484914" y="1822754"/>
            <a:ext cx="7541623"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latin typeface="Courier New" panose="02070309020205020404" pitchFamily="49" charset="0"/>
                <a:cs typeface="Courier New" panose="02070309020205020404" pitchFamily="49" charset="0"/>
              </a:rPr>
              <a:t>// This method has an Integer parameter.</a:t>
            </a:r>
          </a:p>
          <a:p>
            <a:pPr marL="0" indent="0">
              <a:buNone/>
            </a:pPr>
            <a:r>
              <a:rPr lang="en-US" sz="2000" b="1" dirty="0">
                <a:latin typeface="Courier New" panose="02070309020205020404" pitchFamily="49" charset="0"/>
                <a:cs typeface="Courier New" panose="02070309020205020404" pitchFamily="49" charset="0"/>
              </a:rPr>
              <a:t>static void m(Integer v) {</a:t>
            </a:r>
          </a:p>
          <a:p>
            <a:pPr marL="0" indent="0">
              <a:buNone/>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System.out.println</a:t>
            </a:r>
            <a:r>
              <a:rPr lang="en-US" sz="2000" b="1" dirty="0">
                <a:latin typeface="Courier New" panose="02070309020205020404" pitchFamily="49" charset="0"/>
                <a:cs typeface="Courier New" panose="02070309020205020404" pitchFamily="49" charset="0"/>
              </a:rPr>
              <a:t>("m() received " + v);</a:t>
            </a:r>
          </a:p>
          <a:p>
            <a:pPr marL="0" indent="0">
              <a:buNone/>
            </a:pPr>
            <a:r>
              <a:rPr lang="en-US" sz="2000" b="1" dirty="0" smtClean="0">
                <a:latin typeface="Courier New" panose="02070309020205020404" pitchFamily="49" charset="0"/>
                <a:cs typeface="Courier New" panose="02070309020205020404" pitchFamily="49" charset="0"/>
              </a:rPr>
              <a:t>}</a:t>
            </a:r>
          </a:p>
          <a:p>
            <a:pPr marL="0" indent="0">
              <a:buNone/>
            </a:pP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This method returns an int.</a:t>
            </a:r>
          </a:p>
          <a:p>
            <a:pPr marL="0" indent="0">
              <a:buNone/>
            </a:pPr>
            <a:r>
              <a:rPr lang="en-US" sz="2000" b="1" dirty="0">
                <a:latin typeface="Courier New" panose="02070309020205020404" pitchFamily="49" charset="0"/>
                <a:cs typeface="Courier New" panose="02070309020205020404" pitchFamily="49" charset="0"/>
              </a:rPr>
              <a:t>static </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m2() {</a:t>
            </a:r>
          </a:p>
          <a:p>
            <a:pPr marL="0" indent="0">
              <a:buNone/>
            </a:pPr>
            <a:r>
              <a:rPr lang="en-US" sz="2000" b="1" dirty="0">
                <a:latin typeface="Courier New" panose="02070309020205020404" pitchFamily="49" charset="0"/>
                <a:cs typeface="Courier New" panose="02070309020205020404" pitchFamily="49" charset="0"/>
              </a:rPr>
              <a:t>	return 10;</a:t>
            </a:r>
          </a:p>
          <a:p>
            <a:pPr marL="0" indent="0">
              <a:buNone/>
            </a:pPr>
            <a:r>
              <a:rPr lang="en-US" sz="2000" b="1" dirty="0">
                <a:latin typeface="Courier New" panose="02070309020205020404" pitchFamily="49" charset="0"/>
                <a:cs typeface="Courier New" panose="02070309020205020404" pitchFamily="49" charset="0"/>
              </a:rPr>
              <a:t>}</a:t>
            </a:r>
          </a:p>
          <a:p>
            <a:pPr marL="0" indent="0">
              <a:buNone/>
            </a:pPr>
            <a:r>
              <a:rPr lang="en-US" sz="2000" b="1" dirty="0">
                <a:latin typeface="Courier New" panose="02070309020205020404" pitchFamily="49" charset="0"/>
                <a:cs typeface="Courier New" panose="02070309020205020404" pitchFamily="49" charset="0"/>
              </a:rPr>
              <a:t>// This method returns an Integer.</a:t>
            </a:r>
          </a:p>
          <a:p>
            <a:pPr marL="0" indent="0">
              <a:buNone/>
            </a:pPr>
            <a:r>
              <a:rPr lang="en-US" sz="2000" b="1" dirty="0">
                <a:latin typeface="Courier New" panose="02070309020205020404" pitchFamily="49" charset="0"/>
                <a:cs typeface="Courier New" panose="02070309020205020404" pitchFamily="49" charset="0"/>
              </a:rPr>
              <a:t>static Integer m3() {</a:t>
            </a:r>
          </a:p>
          <a:p>
            <a:pPr marL="0" indent="0">
              <a:buNone/>
            </a:pPr>
            <a:r>
              <a:rPr lang="en-US" sz="2000" b="1" dirty="0">
                <a:latin typeface="Courier New" panose="02070309020205020404" pitchFamily="49" charset="0"/>
                <a:cs typeface="Courier New" panose="02070309020205020404" pitchFamily="49" charset="0"/>
              </a:rPr>
              <a:t>	return 99; // </a:t>
            </a:r>
            <a:r>
              <a:rPr lang="en-US" sz="2000" b="1" dirty="0" err="1">
                <a:latin typeface="Courier New" panose="02070309020205020404" pitchFamily="49" charset="0"/>
                <a:cs typeface="Courier New" panose="02070309020205020404" pitchFamily="49" charset="0"/>
              </a:rPr>
              <a:t>autoboxing</a:t>
            </a:r>
            <a:r>
              <a:rPr lang="en-US" sz="2000" b="1" dirty="0">
                <a:latin typeface="Courier New" panose="02070309020205020404" pitchFamily="49" charset="0"/>
                <a:cs typeface="Courier New" panose="02070309020205020404" pitchFamily="49" charset="0"/>
              </a:rPr>
              <a:t> 99 into an Integer.</a:t>
            </a:r>
          </a:p>
          <a:p>
            <a:pPr marL="0" indent="0">
              <a:buNone/>
            </a:pPr>
            <a:r>
              <a:rPr lang="en-US" sz="2000" b="1" dirty="0">
                <a:latin typeface="Courier New" panose="02070309020205020404" pitchFamily="49" charset="0"/>
                <a:cs typeface="Courier New" panose="02070309020205020404" pitchFamily="49" charset="0"/>
              </a:rPr>
              <a:t>}</a:t>
            </a:r>
            <a:endParaRPr lang="en-US" sz="2000" b="1" dirty="0" smtClean="0">
              <a:latin typeface="Courier New" panose="02070309020205020404" pitchFamily="49" charset="0"/>
              <a:cs typeface="Courier New" panose="02070309020205020404" pitchFamily="49" charset="0"/>
            </a:endParaRPr>
          </a:p>
          <a:p>
            <a:pPr marL="0" indent="0">
              <a:buNone/>
            </a:pPr>
            <a:endParaRPr lang="en-US" sz="2000" b="1" dirty="0">
              <a:latin typeface="Courier New" panose="02070309020205020404" pitchFamily="49" charset="0"/>
              <a:cs typeface="Courier New" panose="02070309020205020404" pitchFamily="49" charset="0"/>
            </a:endParaRPr>
          </a:p>
          <a:p>
            <a:pPr marL="0" indent="0">
              <a:buNone/>
            </a:pPr>
            <a:endParaRPr lang="en-US" sz="2000" b="1" dirty="0">
              <a:latin typeface="Courier New" panose="02070309020205020404" pitchFamily="49" charset="0"/>
              <a:cs typeface="Courier New" panose="02070309020205020404" pitchFamily="49" charset="0"/>
            </a:endParaRPr>
          </a:p>
        </p:txBody>
      </p:sp>
      <p:sp>
        <p:nvSpPr>
          <p:cNvPr id="6" name="TextBox 5"/>
          <p:cNvSpPr txBox="1"/>
          <p:nvPr/>
        </p:nvSpPr>
        <p:spPr>
          <a:xfrm>
            <a:off x="6129104" y="6174092"/>
            <a:ext cx="5601342"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a:t>“</a:t>
            </a:r>
            <a:r>
              <a:rPr lang="en-US" sz="2400" b="1" dirty="0" err="1" smtClean="0"/>
              <a:t>AutoBoxingMethods</a:t>
            </a:r>
            <a:r>
              <a:rPr lang="en-US" sz="2400" b="1" dirty="0" smtClean="0"/>
              <a:t>”</a:t>
            </a:r>
            <a:endParaRPr lang="en-US" sz="2400" b="1" dirty="0"/>
          </a:p>
        </p:txBody>
      </p:sp>
    </p:spTree>
    <p:extLst>
      <p:ext uri="{BB962C8B-B14F-4D97-AF65-F5344CB8AC3E}">
        <p14:creationId xmlns:p14="http://schemas.microsoft.com/office/powerpoint/2010/main" val="24728870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Autoboxing</a:t>
            </a:r>
            <a:r>
              <a:rPr lang="en-US" dirty="0" smtClean="0"/>
              <a:t> – In Expressions</a:t>
            </a:r>
            <a:endParaRPr lang="en-US" dirty="0"/>
          </a:p>
        </p:txBody>
      </p:sp>
      <p:sp>
        <p:nvSpPr>
          <p:cNvPr id="3" name="Content Placeholder 2"/>
          <p:cNvSpPr>
            <a:spLocks noGrp="1"/>
          </p:cNvSpPr>
          <p:nvPr>
            <p:ph idx="1"/>
          </p:nvPr>
        </p:nvSpPr>
        <p:spPr>
          <a:xfrm>
            <a:off x="838200" y="1825625"/>
            <a:ext cx="11005457" cy="4351338"/>
          </a:xfrm>
        </p:spPr>
        <p:txBody>
          <a:bodyPr>
            <a:normAutofit/>
          </a:bodyPr>
          <a:lstStyle/>
          <a:p>
            <a:r>
              <a:rPr lang="en-US" dirty="0" err="1" smtClean="0"/>
              <a:t>Autoboxing</a:t>
            </a:r>
            <a:r>
              <a:rPr lang="en-US" dirty="0" smtClean="0"/>
              <a:t> </a:t>
            </a:r>
            <a:r>
              <a:rPr lang="en-US" dirty="0"/>
              <a:t>and </a:t>
            </a:r>
            <a:r>
              <a:rPr lang="en-US" dirty="0" err="1"/>
              <a:t>autounboxing</a:t>
            </a:r>
            <a:r>
              <a:rPr lang="en-US" dirty="0"/>
              <a:t> take place whenever a conversion into an object or from an object is required and it applies to expressions as well</a:t>
            </a:r>
            <a:r>
              <a:rPr lang="en-US" dirty="0" smtClean="0"/>
              <a:t>.</a:t>
            </a:r>
            <a:endParaRPr lang="en-US" dirty="0"/>
          </a:p>
          <a:p>
            <a:r>
              <a:rPr lang="en-US" dirty="0"/>
              <a:t>Within an expression, values are automatically unboxed </a:t>
            </a:r>
            <a:r>
              <a:rPr lang="en-US" dirty="0" smtClean="0"/>
              <a:t>on-the-fly.</a:t>
            </a:r>
            <a:endParaRPr lang="en-US" dirty="0"/>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TextBox 4"/>
          <p:cNvSpPr txBox="1"/>
          <p:nvPr/>
        </p:nvSpPr>
        <p:spPr>
          <a:xfrm>
            <a:off x="5784203" y="6174092"/>
            <a:ext cx="5946243"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a:t>“</a:t>
            </a:r>
            <a:r>
              <a:rPr lang="en-US" sz="2400" b="1" dirty="0" err="1" smtClean="0"/>
              <a:t>AutoBoxingExpressions</a:t>
            </a:r>
            <a:r>
              <a:rPr lang="en-US" sz="2400" b="1" dirty="0" smtClean="0"/>
              <a:t>”</a:t>
            </a:r>
            <a:endParaRPr lang="en-US" sz="2400" b="1" dirty="0"/>
          </a:p>
        </p:txBody>
      </p:sp>
    </p:spTree>
    <p:extLst>
      <p:ext uri="{BB962C8B-B14F-4D97-AF65-F5344CB8AC3E}">
        <p14:creationId xmlns:p14="http://schemas.microsoft.com/office/powerpoint/2010/main" val="13786731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Autoboxing</a:t>
            </a:r>
            <a:r>
              <a:rPr lang="en-US" dirty="0" smtClean="0"/>
              <a:t> – Advice on usage</a:t>
            </a:r>
            <a:endParaRPr lang="en-US" dirty="0"/>
          </a:p>
        </p:txBody>
      </p:sp>
      <p:sp>
        <p:nvSpPr>
          <p:cNvPr id="3" name="Content Placeholder 2"/>
          <p:cNvSpPr>
            <a:spLocks noGrp="1"/>
          </p:cNvSpPr>
          <p:nvPr>
            <p:ph idx="1"/>
          </p:nvPr>
        </p:nvSpPr>
        <p:spPr>
          <a:xfrm>
            <a:off x="444053" y="1410788"/>
            <a:ext cx="5846379" cy="559902"/>
          </a:xfrm>
        </p:spPr>
        <p:txBody>
          <a:bodyPr>
            <a:noAutofit/>
          </a:bodyPr>
          <a:lstStyle/>
          <a:p>
            <a:pPr marL="0" indent="0">
              <a:lnSpc>
                <a:spcPct val="120000"/>
              </a:lnSpc>
              <a:buNone/>
            </a:pPr>
            <a:r>
              <a:rPr lang="en-US" sz="2400" b="1" dirty="0"/>
              <a:t>Avoid abusing of </a:t>
            </a:r>
            <a:r>
              <a:rPr lang="en-US" sz="2400" b="1" dirty="0" err="1"/>
              <a:t>autoboxing</a:t>
            </a:r>
            <a:r>
              <a:rPr lang="en-US" sz="2400" b="1" dirty="0"/>
              <a:t>/</a:t>
            </a:r>
            <a:r>
              <a:rPr lang="en-US" sz="2400" b="1" dirty="0" err="1"/>
              <a:t>unautoboxing</a:t>
            </a:r>
            <a:r>
              <a:rPr lang="en-US" sz="2400" b="1" dirty="0" smtClean="0"/>
              <a:t>.</a:t>
            </a:r>
            <a:endParaRPr lang="en-US" sz="2400" b="1" dirty="0"/>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2"/>
          <p:cNvSpPr txBox="1">
            <a:spLocks/>
          </p:cNvSpPr>
          <p:nvPr/>
        </p:nvSpPr>
        <p:spPr>
          <a:xfrm>
            <a:off x="444053" y="1970690"/>
            <a:ext cx="5672959" cy="44714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2000" b="1" dirty="0" smtClean="0">
                <a:latin typeface="Courier New" panose="02070309020205020404" pitchFamily="49" charset="0"/>
                <a:cs typeface="Courier New" panose="02070309020205020404" pitchFamily="49" charset="0"/>
              </a:rPr>
              <a:t>// A bad use of </a:t>
            </a:r>
            <a:r>
              <a:rPr lang="en-US" sz="2000" b="1" dirty="0" err="1" smtClean="0">
                <a:latin typeface="Courier New" panose="02070309020205020404" pitchFamily="49" charset="0"/>
                <a:cs typeface="Courier New" panose="02070309020205020404" pitchFamily="49" charset="0"/>
              </a:rPr>
              <a:t>autoboxing</a:t>
            </a:r>
            <a:r>
              <a:rPr lang="en-US" sz="2000" b="1" dirty="0" smtClean="0">
                <a:latin typeface="Courier New" panose="02070309020205020404" pitchFamily="49" charset="0"/>
                <a:cs typeface="Courier New" panose="02070309020205020404" pitchFamily="49" charset="0"/>
              </a:rPr>
              <a:t>/unboxing!</a:t>
            </a:r>
          </a:p>
          <a:p>
            <a:pPr marL="457200" lvl="1" indent="0">
              <a:lnSpc>
                <a:spcPct val="120000"/>
              </a:lnSpc>
              <a:buFont typeface="Arial" panose="020B0604020202020204" pitchFamily="34" charset="0"/>
              <a:buNone/>
            </a:pPr>
            <a:r>
              <a:rPr lang="en-US" sz="2000" b="1" dirty="0" smtClean="0">
                <a:latin typeface="Courier New" panose="02070309020205020404" pitchFamily="49" charset="0"/>
                <a:cs typeface="Courier New" panose="02070309020205020404" pitchFamily="49" charset="0"/>
              </a:rPr>
              <a:t>Double a, b, c;</a:t>
            </a:r>
          </a:p>
          <a:p>
            <a:pPr marL="457200" lvl="1" indent="0">
              <a:lnSpc>
                <a:spcPct val="120000"/>
              </a:lnSpc>
              <a:buFont typeface="Arial" panose="020B0604020202020204" pitchFamily="34" charset="0"/>
              <a:buNone/>
            </a:pPr>
            <a:r>
              <a:rPr lang="en-US" sz="2000" b="1" dirty="0" smtClean="0">
                <a:latin typeface="Courier New" panose="02070309020205020404" pitchFamily="49" charset="0"/>
                <a:cs typeface="Courier New" panose="02070309020205020404" pitchFamily="49" charset="0"/>
              </a:rPr>
              <a:t>a = 10.2;</a:t>
            </a:r>
          </a:p>
          <a:p>
            <a:pPr marL="457200" lvl="1" indent="0">
              <a:lnSpc>
                <a:spcPct val="120000"/>
              </a:lnSpc>
              <a:buFont typeface="Arial" panose="020B0604020202020204" pitchFamily="34" charset="0"/>
              <a:buNone/>
            </a:pPr>
            <a:r>
              <a:rPr lang="en-US" sz="2000" b="1" dirty="0" smtClean="0">
                <a:latin typeface="Courier New" panose="02070309020205020404" pitchFamily="49" charset="0"/>
                <a:cs typeface="Courier New" panose="02070309020205020404" pitchFamily="49" charset="0"/>
              </a:rPr>
              <a:t>b = 11.4;</a:t>
            </a:r>
          </a:p>
          <a:p>
            <a:pPr marL="457200" lvl="1" indent="0">
              <a:lnSpc>
                <a:spcPct val="120000"/>
              </a:lnSpc>
              <a:buFont typeface="Arial" panose="020B0604020202020204" pitchFamily="34" charset="0"/>
              <a:buNone/>
            </a:pPr>
            <a:r>
              <a:rPr lang="en-US" sz="2000" b="1" dirty="0" smtClean="0">
                <a:latin typeface="Courier New" panose="02070309020205020404" pitchFamily="49" charset="0"/>
                <a:cs typeface="Courier New" panose="02070309020205020404" pitchFamily="49" charset="0"/>
              </a:rPr>
              <a:t>c = 9.8;</a:t>
            </a:r>
          </a:p>
          <a:p>
            <a:pPr marL="457200" lvl="1" indent="0">
              <a:lnSpc>
                <a:spcPct val="120000"/>
              </a:lnSpc>
              <a:buFont typeface="Arial" panose="020B0604020202020204" pitchFamily="34" charset="0"/>
              <a:buNone/>
            </a:pPr>
            <a:r>
              <a:rPr lang="en-US" sz="2000" b="1" dirty="0" smtClean="0">
                <a:latin typeface="Courier New" panose="02070309020205020404" pitchFamily="49" charset="0"/>
                <a:cs typeface="Courier New" panose="02070309020205020404" pitchFamily="49" charset="0"/>
              </a:rPr>
              <a:t>Double </a:t>
            </a:r>
            <a:r>
              <a:rPr lang="en-US" sz="2000" b="1" dirty="0" err="1" smtClean="0">
                <a:latin typeface="Courier New" panose="02070309020205020404" pitchFamily="49" charset="0"/>
                <a:cs typeface="Courier New" panose="02070309020205020404" pitchFamily="49" charset="0"/>
              </a:rPr>
              <a:t>avg</a:t>
            </a:r>
            <a:r>
              <a:rPr lang="en-US" sz="2000" b="1" dirty="0" smtClean="0">
                <a:latin typeface="Courier New" panose="02070309020205020404" pitchFamily="49" charset="0"/>
                <a:cs typeface="Courier New" panose="02070309020205020404" pitchFamily="49" charset="0"/>
              </a:rPr>
              <a:t> = (a + b + c) / 3;</a:t>
            </a:r>
          </a:p>
          <a:p>
            <a:pPr>
              <a:lnSpc>
                <a:spcPct val="120000"/>
              </a:lnSpc>
            </a:pPr>
            <a:r>
              <a:rPr lang="en-US" sz="2000" dirty="0" smtClean="0"/>
              <a:t>In the above example, objects of type Double hold values, which are then averaged and the result assigned to another Double object. </a:t>
            </a:r>
          </a:p>
        </p:txBody>
      </p:sp>
      <p:sp>
        <p:nvSpPr>
          <p:cNvPr id="6" name="Content Placeholder 2"/>
          <p:cNvSpPr txBox="1">
            <a:spLocks/>
          </p:cNvSpPr>
          <p:nvPr/>
        </p:nvSpPr>
        <p:spPr>
          <a:xfrm>
            <a:off x="6117011" y="1970690"/>
            <a:ext cx="5680841" cy="51634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2000" dirty="0" smtClean="0"/>
              <a:t>Although this code is technically correct and does, in fact, work properly, it is a very bad use of </a:t>
            </a:r>
            <a:r>
              <a:rPr lang="en-US" sz="2000" dirty="0" err="1" smtClean="0"/>
              <a:t>autoboxing</a:t>
            </a:r>
            <a:r>
              <a:rPr lang="en-US" sz="2000" dirty="0" smtClean="0"/>
              <a:t>/unboxing. </a:t>
            </a:r>
          </a:p>
          <a:p>
            <a:pPr>
              <a:lnSpc>
                <a:spcPct val="120000"/>
              </a:lnSpc>
            </a:pPr>
            <a:r>
              <a:rPr lang="en-US" sz="2000" dirty="0" smtClean="0"/>
              <a:t>It is far less efficient than the equivalent code written using the primitive type double. </a:t>
            </a:r>
          </a:p>
          <a:p>
            <a:pPr>
              <a:lnSpc>
                <a:spcPct val="120000"/>
              </a:lnSpc>
            </a:pPr>
            <a:r>
              <a:rPr lang="en-US" sz="2000" dirty="0" smtClean="0"/>
              <a:t>There is an overhead to consider when using the </a:t>
            </a:r>
            <a:r>
              <a:rPr lang="en-US" sz="2000" dirty="0" err="1" smtClean="0"/>
              <a:t>autoboxing</a:t>
            </a:r>
            <a:r>
              <a:rPr lang="en-US" sz="2000" dirty="0" smtClean="0"/>
              <a:t>/</a:t>
            </a:r>
            <a:r>
              <a:rPr lang="en-US" sz="2000" dirty="0" err="1" smtClean="0"/>
              <a:t>autounboxing</a:t>
            </a:r>
            <a:r>
              <a:rPr lang="en-US" sz="2000" dirty="0" smtClean="0"/>
              <a:t> features.  That overhead translates into much larger CPU cycle to perform operations.</a:t>
            </a:r>
          </a:p>
          <a:p>
            <a:pPr>
              <a:lnSpc>
                <a:spcPct val="120000"/>
              </a:lnSpc>
            </a:pPr>
            <a:r>
              <a:rPr lang="en-US" sz="2000" dirty="0" err="1" smtClean="0"/>
              <a:t>Autoboxing</a:t>
            </a:r>
            <a:r>
              <a:rPr lang="en-US" sz="2000" dirty="0" smtClean="0"/>
              <a:t>/unboxing was not added to Java as a “back door” way of eliminating the primitive types.</a:t>
            </a:r>
            <a:endParaRPr lang="en-US" sz="2000" dirty="0"/>
          </a:p>
        </p:txBody>
      </p:sp>
    </p:spTree>
    <p:extLst>
      <p:ext uri="{BB962C8B-B14F-4D97-AF65-F5344CB8AC3E}">
        <p14:creationId xmlns:p14="http://schemas.microsoft.com/office/powerpoint/2010/main" val="921478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Import</a:t>
            </a:r>
            <a:endParaRPr lang="en-US" dirty="0"/>
          </a:p>
        </p:txBody>
      </p:sp>
      <p:sp>
        <p:nvSpPr>
          <p:cNvPr id="3" name="Content Placeholder 2"/>
          <p:cNvSpPr>
            <a:spLocks noGrp="1"/>
          </p:cNvSpPr>
          <p:nvPr>
            <p:ph idx="1"/>
          </p:nvPr>
        </p:nvSpPr>
        <p:spPr>
          <a:xfrm>
            <a:off x="838200" y="1825625"/>
            <a:ext cx="10515600" cy="4351338"/>
          </a:xfrm>
        </p:spPr>
        <p:txBody>
          <a:bodyPr>
            <a:noAutofit/>
          </a:bodyPr>
          <a:lstStyle/>
          <a:p>
            <a:r>
              <a:rPr lang="en-US" dirty="0"/>
              <a:t>Java supports an expanded use of the import keyword. </a:t>
            </a:r>
          </a:p>
          <a:p>
            <a:r>
              <a:rPr lang="en-US" dirty="0"/>
              <a:t>By following import with the keyword static, an import statement can be used to import the static members of a class or interface. </a:t>
            </a:r>
          </a:p>
          <a:p>
            <a:r>
              <a:rPr lang="en-US" dirty="0"/>
              <a:t>This is called static import. </a:t>
            </a:r>
          </a:p>
          <a:p>
            <a:r>
              <a:rPr lang="en-US" dirty="0"/>
              <a:t>When using static import, it is possible to refer to static members directly by their names, without having to qualify them with the name of their class. </a:t>
            </a:r>
          </a:p>
          <a:p>
            <a:r>
              <a:rPr lang="en-US" dirty="0"/>
              <a:t>This simplifies and shortens the syntax required to use a static member</a:t>
            </a:r>
            <a:r>
              <a:rPr lang="en-US" dirty="0" smtClean="0"/>
              <a:t>.</a:t>
            </a:r>
            <a:endParaRPr lang="en-US" dirty="0"/>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7734910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Import</a:t>
            </a:r>
            <a:endParaRPr lang="en-US" dirty="0"/>
          </a:p>
        </p:txBody>
      </p:sp>
      <p:sp>
        <p:nvSpPr>
          <p:cNvPr id="3" name="Content Placeholder 2"/>
          <p:cNvSpPr>
            <a:spLocks noGrp="1"/>
          </p:cNvSpPr>
          <p:nvPr>
            <p:ph idx="1"/>
          </p:nvPr>
        </p:nvSpPr>
        <p:spPr>
          <a:xfrm>
            <a:off x="838200" y="1825625"/>
            <a:ext cx="10515600" cy="4351338"/>
          </a:xfrm>
        </p:spPr>
        <p:txBody>
          <a:bodyPr>
            <a:noAutofit/>
          </a:bodyPr>
          <a:lstStyle/>
          <a:p>
            <a:r>
              <a:rPr lang="en-US" dirty="0" smtClean="0"/>
              <a:t>The </a:t>
            </a:r>
            <a:r>
              <a:rPr lang="en-US" dirty="0"/>
              <a:t>following example located in the file "</a:t>
            </a:r>
            <a:r>
              <a:rPr lang="en-US" dirty="0" err="1"/>
              <a:t>StaticImport</a:t>
            </a:r>
            <a:r>
              <a:rPr lang="en-US" dirty="0"/>
              <a:t>" is a program computes the solutions to a quadratic equation, which has this form</a:t>
            </a:r>
            <a:r>
              <a:rPr lang="en-US" dirty="0" smtClean="0"/>
              <a:t>:</a:t>
            </a:r>
            <a:endParaRPr lang="en-US" dirty="0"/>
          </a:p>
          <a:p>
            <a:pPr marL="457200" lvl="1" indent="0">
              <a:buNone/>
            </a:pPr>
            <a:r>
              <a:rPr lang="en-US" sz="3600" b="1" dirty="0">
                <a:latin typeface="Courier New" panose="02070309020205020404" pitchFamily="49" charset="0"/>
                <a:cs typeface="Courier New" panose="02070309020205020404" pitchFamily="49" charset="0"/>
              </a:rPr>
              <a:t>ax2 + </a:t>
            </a:r>
            <a:r>
              <a:rPr lang="en-US" sz="3600" b="1" dirty="0" err="1">
                <a:latin typeface="Courier New" panose="02070309020205020404" pitchFamily="49" charset="0"/>
                <a:cs typeface="Courier New" panose="02070309020205020404" pitchFamily="49" charset="0"/>
              </a:rPr>
              <a:t>bx</a:t>
            </a:r>
            <a:r>
              <a:rPr lang="en-US" sz="3600" b="1" dirty="0">
                <a:latin typeface="Courier New" panose="02070309020205020404" pitchFamily="49" charset="0"/>
                <a:cs typeface="Courier New" panose="02070309020205020404" pitchFamily="49" charset="0"/>
              </a:rPr>
              <a:t> + c = </a:t>
            </a:r>
            <a:r>
              <a:rPr lang="en-US" sz="3600" b="1" dirty="0" smtClean="0">
                <a:latin typeface="Courier New" panose="02070309020205020404" pitchFamily="49" charset="0"/>
                <a:cs typeface="Courier New" panose="02070309020205020404" pitchFamily="49" charset="0"/>
              </a:rPr>
              <a:t>0</a:t>
            </a:r>
            <a:endParaRPr lang="en-US" sz="3600" b="1" dirty="0">
              <a:latin typeface="Courier New" panose="02070309020205020404" pitchFamily="49" charset="0"/>
              <a:cs typeface="Courier New" panose="02070309020205020404" pitchFamily="49" charset="0"/>
            </a:endParaRPr>
          </a:p>
          <a:p>
            <a:r>
              <a:rPr lang="en-US" dirty="0"/>
              <a:t>The program uses two static methods from Java’s built-in math class Math, which is part of </a:t>
            </a:r>
            <a:r>
              <a:rPr lang="en-US" dirty="0" err="1"/>
              <a:t>java.lang</a:t>
            </a:r>
            <a:r>
              <a:rPr lang="en-US" dirty="0"/>
              <a:t>. The first is </a:t>
            </a:r>
            <a:r>
              <a:rPr lang="en-US" dirty="0" err="1"/>
              <a:t>Math.pow</a:t>
            </a:r>
            <a:r>
              <a:rPr lang="en-US" dirty="0"/>
              <a:t>( ), which returns a value raised to a specified power. The second is </a:t>
            </a:r>
            <a:r>
              <a:rPr lang="en-US" dirty="0" err="1"/>
              <a:t>Math.sqrt</a:t>
            </a:r>
            <a:r>
              <a:rPr lang="en-US" dirty="0"/>
              <a:t>( ), which returns the square root of its argument.</a:t>
            </a:r>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TextBox 4"/>
          <p:cNvSpPr txBox="1"/>
          <p:nvPr/>
        </p:nvSpPr>
        <p:spPr>
          <a:xfrm>
            <a:off x="7135982" y="6174092"/>
            <a:ext cx="4594464"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err="1" smtClean="0"/>
              <a:t>StaticImport</a:t>
            </a:r>
            <a:r>
              <a:rPr lang="en-US" sz="2400" b="1" dirty="0" smtClean="0"/>
              <a:t>”</a:t>
            </a:r>
            <a:endParaRPr lang="en-US" sz="2400" b="1" dirty="0"/>
          </a:p>
        </p:txBody>
      </p:sp>
      <p:sp>
        <p:nvSpPr>
          <p:cNvPr id="6" name="TextBox 5"/>
          <p:cNvSpPr txBox="1"/>
          <p:nvPr/>
        </p:nvSpPr>
        <p:spPr>
          <a:xfrm>
            <a:off x="6768895" y="5644958"/>
            <a:ext cx="4961551"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err="1" smtClean="0"/>
              <a:t>NoStaticImport</a:t>
            </a:r>
            <a:r>
              <a:rPr lang="en-US" sz="2400" b="1" dirty="0" smtClean="0"/>
              <a:t>”</a:t>
            </a:r>
            <a:endParaRPr lang="en-US" sz="2400" b="1" dirty="0"/>
          </a:p>
        </p:txBody>
      </p:sp>
      <p:sp>
        <p:nvSpPr>
          <p:cNvPr id="7" name="TextBox 6"/>
          <p:cNvSpPr txBox="1"/>
          <p:nvPr/>
        </p:nvSpPr>
        <p:spPr>
          <a:xfrm>
            <a:off x="1047094" y="5137126"/>
            <a:ext cx="5345155" cy="1477328"/>
          </a:xfrm>
          <a:prstGeom prst="rect">
            <a:avLst/>
          </a:prstGeom>
          <a:noFill/>
          <a:ln>
            <a:solidFill>
              <a:schemeClr val="accent1"/>
            </a:solidFill>
          </a:ln>
        </p:spPr>
        <p:txBody>
          <a:bodyPr wrap="square" rtlCol="0">
            <a:spAutoFit/>
          </a:bodyPr>
          <a:lstStyle/>
          <a:p>
            <a:r>
              <a:rPr lang="en-US" dirty="0" smtClean="0"/>
              <a:t>The use of the wildcard character “*” allows you to import all static members. Here’s what it would look like if we wanted to important all members from Math.</a:t>
            </a:r>
          </a:p>
          <a:p>
            <a:endParaRPr lang="en-US" dirty="0"/>
          </a:p>
          <a:p>
            <a:r>
              <a:rPr lang="en-US" dirty="0">
                <a:latin typeface="Courier New" panose="02070309020205020404" pitchFamily="49" charset="0"/>
                <a:cs typeface="Courier New" panose="02070309020205020404" pitchFamily="49" charset="0"/>
              </a:rPr>
              <a:t>import static </a:t>
            </a:r>
            <a:r>
              <a:rPr lang="en-US" dirty="0" err="1">
                <a:latin typeface="Courier New" panose="02070309020205020404" pitchFamily="49" charset="0"/>
                <a:cs typeface="Courier New" panose="02070309020205020404" pitchFamily="49" charset="0"/>
              </a:rPr>
              <a:t>java.lang.Math</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81075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600" dirty="0" smtClean="0"/>
              <a:t>Enumerations</a:t>
            </a:r>
          </a:p>
          <a:p>
            <a:pPr marL="514350" indent="-514350">
              <a:buFont typeface="+mj-lt"/>
              <a:buAutoNum type="arabicPeriod"/>
            </a:pPr>
            <a:r>
              <a:rPr lang="en-US" sz="3600" dirty="0" err="1" smtClean="0"/>
              <a:t>Autoboxing</a:t>
            </a:r>
            <a:endParaRPr lang="en-US" sz="3600" dirty="0" smtClean="0"/>
          </a:p>
          <a:p>
            <a:pPr marL="514350" indent="-514350">
              <a:buFont typeface="+mj-lt"/>
              <a:buAutoNum type="arabicPeriod"/>
            </a:pPr>
            <a:r>
              <a:rPr lang="en-US" sz="3600" dirty="0" smtClean="0"/>
              <a:t>Static Import</a:t>
            </a:r>
          </a:p>
          <a:p>
            <a:pPr marL="514350" indent="-514350">
              <a:buFont typeface="+mj-lt"/>
              <a:buAutoNum type="arabicPeriod"/>
            </a:pPr>
            <a:r>
              <a:rPr lang="en-US" sz="3600" dirty="0" smtClean="0"/>
              <a:t>Annotations</a:t>
            </a:r>
          </a:p>
          <a:p>
            <a:pPr marL="514350" indent="-514350">
              <a:buFont typeface="+mj-lt"/>
              <a:buAutoNum type="arabicPeriod"/>
            </a:pPr>
            <a:r>
              <a:rPr lang="en-US" sz="3600" dirty="0" smtClean="0"/>
              <a:t>Generics</a:t>
            </a:r>
            <a:endParaRPr lang="en-US" sz="3600" dirty="0"/>
          </a:p>
          <a:p>
            <a:endParaRPr lang="en-US" sz="3600" dirty="0"/>
          </a:p>
        </p:txBody>
      </p:sp>
    </p:spTree>
    <p:extLst>
      <p:ext uri="{BB962C8B-B14F-4D97-AF65-F5344CB8AC3E}">
        <p14:creationId xmlns:p14="http://schemas.microsoft.com/office/powerpoint/2010/main" val="6980853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Content Placeholder 2"/>
          <p:cNvSpPr>
            <a:spLocks noGrp="1"/>
          </p:cNvSpPr>
          <p:nvPr>
            <p:ph idx="1"/>
          </p:nvPr>
        </p:nvSpPr>
        <p:spPr>
          <a:xfrm>
            <a:off x="838200" y="1466192"/>
            <a:ext cx="10686393" cy="5123793"/>
          </a:xfrm>
        </p:spPr>
        <p:txBody>
          <a:bodyPr>
            <a:normAutofit fontScale="92500" lnSpcReduction="10000"/>
          </a:bodyPr>
          <a:lstStyle/>
          <a:p>
            <a:r>
              <a:rPr lang="en-US" dirty="0"/>
              <a:t>Java provides a feature that enables you to embed supplemental information into a source file</a:t>
            </a:r>
            <a:r>
              <a:rPr lang="en-US" dirty="0" smtClean="0"/>
              <a:t>.</a:t>
            </a:r>
            <a:endParaRPr lang="en-US" dirty="0"/>
          </a:p>
          <a:p>
            <a:r>
              <a:rPr lang="en-US" dirty="0"/>
              <a:t>This information, called an annotation, does not change the actions of a program. </a:t>
            </a:r>
          </a:p>
          <a:p>
            <a:r>
              <a:rPr lang="en-US" dirty="0"/>
              <a:t>However, this information can be used by various tools, during both development and deployment. For example, an annotation might be processed by a source-code generator, by the compiler, or by a deployment tool. </a:t>
            </a:r>
          </a:p>
          <a:p>
            <a:r>
              <a:rPr lang="en-US" dirty="0"/>
              <a:t>The term metadata is also used to refer to this feature, but the term annotation is the most descriptive, and more commonly used</a:t>
            </a:r>
            <a:r>
              <a:rPr lang="en-US" dirty="0" smtClean="0"/>
              <a:t>.</a:t>
            </a:r>
            <a:endParaRPr lang="en-US" dirty="0"/>
          </a:p>
          <a:p>
            <a:r>
              <a:rPr lang="en-US" dirty="0"/>
              <a:t>Annotation is a large and sophisticated topic, We are providing an overview to familiarized yourself with the concept and as we progress in the training sessions, we will use annotations on an as-required basis.</a:t>
            </a:r>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0181576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Content Placeholder 2"/>
          <p:cNvSpPr>
            <a:spLocks noGrp="1"/>
          </p:cNvSpPr>
          <p:nvPr>
            <p:ph idx="1"/>
          </p:nvPr>
        </p:nvSpPr>
        <p:spPr>
          <a:xfrm>
            <a:off x="838200" y="1466192"/>
            <a:ext cx="10686393" cy="5155325"/>
          </a:xfrm>
        </p:spPr>
        <p:txBody>
          <a:bodyPr>
            <a:normAutofit fontScale="62500" lnSpcReduction="20000"/>
          </a:bodyPr>
          <a:lstStyle/>
          <a:p>
            <a:r>
              <a:rPr lang="en-US" dirty="0"/>
              <a:t>An annotation is created through a mechanism based on the interface. Here is a simple example</a:t>
            </a:r>
            <a:r>
              <a:rPr lang="en-US" dirty="0" smtClean="0"/>
              <a:t>:</a:t>
            </a:r>
            <a:br>
              <a:rPr lang="en-US" dirty="0" smtClean="0"/>
            </a:br>
            <a:endParaRPr lang="en-US" dirty="0"/>
          </a:p>
          <a:p>
            <a:pPr marL="457200" lvl="1" indent="0">
              <a:buNone/>
            </a:pPr>
            <a:r>
              <a:rPr lang="en-US" b="1" dirty="0">
                <a:latin typeface="Courier New" panose="02070309020205020404" pitchFamily="49" charset="0"/>
                <a:cs typeface="Courier New" panose="02070309020205020404" pitchFamily="49" charset="0"/>
              </a:rPr>
              <a:t>// A simple annotation type.</a:t>
            </a:r>
          </a:p>
          <a:p>
            <a:pPr marL="457200" lvl="1" indent="0">
              <a:buNone/>
            </a:pPr>
            <a:r>
              <a:rPr lang="en-US" b="1" dirty="0">
                <a:latin typeface="Courier New" panose="02070309020205020404" pitchFamily="49" charset="0"/>
                <a:cs typeface="Courier New" panose="02070309020205020404" pitchFamily="49" charset="0"/>
              </a:rPr>
              <a:t>@interface </a:t>
            </a:r>
            <a:r>
              <a:rPr lang="en-US" b="1" dirty="0" err="1">
                <a:latin typeface="Courier New" panose="02070309020205020404" pitchFamily="49" charset="0"/>
                <a:cs typeface="Courier New" panose="02070309020205020404" pitchFamily="49" charset="0"/>
              </a:rPr>
              <a:t>MyAnno</a:t>
            </a:r>
            <a:r>
              <a:rPr lang="en-US" b="1" dirty="0">
                <a:latin typeface="Courier New" panose="02070309020205020404" pitchFamily="49" charset="0"/>
                <a:cs typeface="Courier New" panose="02070309020205020404" pitchFamily="49" charset="0"/>
              </a:rPr>
              <a:t> {</a:t>
            </a:r>
          </a:p>
          <a:p>
            <a:pPr marL="457200" lvl="1" indent="0">
              <a:buNone/>
            </a:pPr>
            <a:r>
              <a:rPr lang="en-US" b="1" dirty="0">
                <a:latin typeface="Courier New" panose="02070309020205020404" pitchFamily="49" charset="0"/>
                <a:cs typeface="Courier New" panose="02070309020205020404" pitchFamily="49" charset="0"/>
              </a:rPr>
              <a:t>	String </a:t>
            </a:r>
            <a:r>
              <a:rPr lang="en-US" b="1" dirty="0" err="1">
                <a:latin typeface="Courier New" panose="02070309020205020404" pitchFamily="49" charset="0"/>
                <a:cs typeface="Courier New" panose="02070309020205020404" pitchFamily="49" charset="0"/>
              </a:rPr>
              <a:t>str</a:t>
            </a:r>
            <a:r>
              <a:rPr lang="en-US" b="1" dirty="0">
                <a:latin typeface="Courier New" panose="02070309020205020404" pitchFamily="49" charset="0"/>
                <a:cs typeface="Courier New" panose="02070309020205020404" pitchFamily="49" charset="0"/>
              </a:rPr>
              <a:t>();</a:t>
            </a:r>
          </a:p>
          <a:p>
            <a:pPr marL="457200" lvl="1"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val</a:t>
            </a:r>
            <a:r>
              <a:rPr lang="en-US" b="1" dirty="0">
                <a:latin typeface="Courier New" panose="02070309020205020404" pitchFamily="49" charset="0"/>
                <a:cs typeface="Courier New" panose="02070309020205020404" pitchFamily="49" charset="0"/>
              </a:rPr>
              <a:t>();</a:t>
            </a:r>
          </a:p>
          <a:p>
            <a:pPr marL="457200" lvl="1" indent="0">
              <a:buNone/>
            </a:pPr>
            <a:r>
              <a:rPr lang="en-US" b="1" dirty="0" smtClean="0">
                <a:latin typeface="Courier New" panose="02070309020205020404" pitchFamily="49" charset="0"/>
                <a:cs typeface="Courier New" panose="02070309020205020404" pitchFamily="49" charset="0"/>
              </a:rPr>
              <a:t>}</a:t>
            </a:r>
            <a:br>
              <a:rPr lang="en-US" b="1" dirty="0" smtClean="0">
                <a:latin typeface="Courier New" panose="02070309020205020404" pitchFamily="49" charset="0"/>
                <a:cs typeface="Courier New" panose="02070309020205020404" pitchFamily="49" charset="0"/>
              </a:rPr>
            </a:br>
            <a:endParaRPr lang="en-US" b="1" dirty="0">
              <a:latin typeface="Courier New" panose="02070309020205020404" pitchFamily="49" charset="0"/>
              <a:cs typeface="Courier New" panose="02070309020205020404" pitchFamily="49" charset="0"/>
            </a:endParaRPr>
          </a:p>
          <a:p>
            <a:r>
              <a:rPr lang="en-US" dirty="0"/>
              <a:t>This declares an annotation called </a:t>
            </a:r>
            <a:r>
              <a:rPr lang="en-US" dirty="0" err="1"/>
              <a:t>MyAnno</a:t>
            </a:r>
            <a:r>
              <a:rPr lang="en-US" dirty="0"/>
              <a:t>. Notice the "@" that precedes the keyword interface</a:t>
            </a:r>
            <a:r>
              <a:rPr lang="en-US" dirty="0" smtClean="0"/>
              <a:t>.</a:t>
            </a:r>
            <a:endParaRPr lang="en-US" dirty="0"/>
          </a:p>
          <a:p>
            <a:r>
              <a:rPr lang="en-US" dirty="0"/>
              <a:t>This tells the compiler that an annotation type is being declared. Next, notice the two members </a:t>
            </a:r>
            <a:r>
              <a:rPr lang="en-US" dirty="0" err="1"/>
              <a:t>str</a:t>
            </a:r>
            <a:r>
              <a:rPr lang="en-US" dirty="0" smtClean="0"/>
              <a:t>() </a:t>
            </a:r>
            <a:r>
              <a:rPr lang="en-US" dirty="0"/>
              <a:t>and </a:t>
            </a:r>
            <a:r>
              <a:rPr lang="en-US" dirty="0" err="1" smtClean="0"/>
              <a:t>val</a:t>
            </a:r>
            <a:r>
              <a:rPr lang="en-US" dirty="0" smtClean="0"/>
              <a:t>(). </a:t>
            </a:r>
            <a:r>
              <a:rPr lang="en-US" dirty="0"/>
              <a:t>All annotations consist solely of method declarations. However, you don’t provide bodies for these methods. Instead, Java implements these methods. Moreover, the methods act much like fields</a:t>
            </a:r>
            <a:r>
              <a:rPr lang="en-US" dirty="0" smtClean="0"/>
              <a:t>.</a:t>
            </a:r>
            <a:endParaRPr lang="en-US" dirty="0"/>
          </a:p>
          <a:p>
            <a:r>
              <a:rPr lang="en-US" dirty="0"/>
              <a:t>All annotation types automatically extend the Annotation interface. Thus, Annotation is a super-interface of all annotations. It is declared within the </a:t>
            </a:r>
            <a:r>
              <a:rPr lang="en-US" dirty="0" err="1"/>
              <a:t>java.lang.annotation</a:t>
            </a:r>
            <a:r>
              <a:rPr lang="en-US" dirty="0"/>
              <a:t> package</a:t>
            </a:r>
            <a:r>
              <a:rPr lang="en-US" dirty="0" smtClean="0"/>
              <a:t>.</a:t>
            </a:r>
            <a:endParaRPr lang="en-US" dirty="0"/>
          </a:p>
          <a:p>
            <a:r>
              <a:rPr lang="en-US" dirty="0"/>
              <a:t>Originally, annotations were used to annotate only declarations. In this usage, any type of declaration can have an annotation associated with it. </a:t>
            </a:r>
          </a:p>
          <a:p>
            <a:r>
              <a:rPr lang="en-US" dirty="0"/>
              <a:t>For example, classes, methods, fields, parameters, and </a:t>
            </a:r>
            <a:r>
              <a:rPr lang="en-US" dirty="0" err="1"/>
              <a:t>enum</a:t>
            </a:r>
            <a:r>
              <a:rPr lang="en-US" dirty="0"/>
              <a:t> constants can be annotated. </a:t>
            </a:r>
          </a:p>
          <a:p>
            <a:r>
              <a:rPr lang="en-US" dirty="0"/>
              <a:t>Even an annotation can be annotated. In such cases, the annotation precedes the rest of the declaration. </a:t>
            </a:r>
          </a:p>
          <a:p>
            <a:r>
              <a:rPr lang="en-US" dirty="0"/>
              <a:t>Beginning with JDK 8, you can also annotate a type use, such as a cast or a method return type</a:t>
            </a:r>
            <a:r>
              <a:rPr lang="en-US" dirty="0" smtClean="0"/>
              <a:t>.</a:t>
            </a:r>
            <a:endParaRPr lang="en-US" dirty="0"/>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5414394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Content Placeholder 2"/>
          <p:cNvSpPr>
            <a:spLocks noGrp="1"/>
          </p:cNvSpPr>
          <p:nvPr>
            <p:ph idx="1"/>
          </p:nvPr>
        </p:nvSpPr>
        <p:spPr>
          <a:xfrm>
            <a:off x="838200" y="1466192"/>
            <a:ext cx="10686393" cy="5391808"/>
          </a:xfrm>
        </p:spPr>
        <p:txBody>
          <a:bodyPr>
            <a:normAutofit fontScale="70000" lnSpcReduction="20000"/>
          </a:bodyPr>
          <a:lstStyle/>
          <a:p>
            <a:r>
              <a:rPr lang="en-US" dirty="0"/>
              <a:t>When you apply an annotation, you give values to its members. For example, here is an example of </a:t>
            </a:r>
            <a:r>
              <a:rPr lang="en-US" dirty="0" err="1"/>
              <a:t>MyAnno</a:t>
            </a:r>
            <a:r>
              <a:rPr lang="en-US" dirty="0"/>
              <a:t> being applied to a method:</a:t>
            </a:r>
          </a:p>
          <a:p>
            <a:endParaRPr lang="en-US" dirty="0"/>
          </a:p>
          <a:p>
            <a:pPr marL="0" indent="0">
              <a:buNone/>
            </a:pPr>
            <a:r>
              <a:rPr lang="en-US" b="1" dirty="0">
                <a:latin typeface="Courier New" panose="02070309020205020404" pitchFamily="49" charset="0"/>
                <a:cs typeface="Courier New" panose="02070309020205020404" pitchFamily="49" charset="0"/>
              </a:rPr>
              <a:t>	// Annotate a method.</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MyAnno</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str</a:t>
            </a:r>
            <a:r>
              <a:rPr lang="en-US" b="1" dirty="0">
                <a:latin typeface="Courier New" panose="02070309020205020404" pitchFamily="49" charset="0"/>
                <a:cs typeface="Courier New" panose="02070309020205020404" pitchFamily="49" charset="0"/>
              </a:rPr>
              <a:t> = "Annotation Example", </a:t>
            </a:r>
            <a:r>
              <a:rPr lang="en-US" b="1" dirty="0" err="1">
                <a:latin typeface="Courier New" panose="02070309020205020404" pitchFamily="49" charset="0"/>
                <a:cs typeface="Courier New" panose="02070309020205020404" pitchFamily="49" charset="0"/>
              </a:rPr>
              <a:t>val</a:t>
            </a:r>
            <a:r>
              <a:rPr lang="en-US" b="1" dirty="0">
                <a:latin typeface="Courier New" panose="02070309020205020404" pitchFamily="49" charset="0"/>
                <a:cs typeface="Courier New" panose="02070309020205020404" pitchFamily="49" charset="0"/>
              </a:rPr>
              <a:t> = 100)</a:t>
            </a:r>
          </a:p>
          <a:p>
            <a:pPr marL="0" indent="0">
              <a:buNone/>
            </a:pPr>
            <a:r>
              <a:rPr lang="en-US" b="1" dirty="0">
                <a:latin typeface="Courier New" panose="02070309020205020404" pitchFamily="49" charset="0"/>
                <a:cs typeface="Courier New" panose="02070309020205020404" pitchFamily="49" charset="0"/>
              </a:rPr>
              <a:t>	public static void </a:t>
            </a:r>
            <a:r>
              <a:rPr lang="en-US" b="1" dirty="0" err="1">
                <a:latin typeface="Courier New" panose="02070309020205020404" pitchFamily="49" charset="0"/>
                <a:cs typeface="Courier New" panose="02070309020205020404" pitchFamily="49" charset="0"/>
              </a:rPr>
              <a:t>myMeth</a:t>
            </a:r>
            <a:r>
              <a:rPr lang="en-US" b="1" dirty="0">
                <a:latin typeface="Courier New" panose="02070309020205020404" pitchFamily="49" charset="0"/>
                <a:cs typeface="Courier New" panose="02070309020205020404" pitchFamily="49" charset="0"/>
              </a:rPr>
              <a:t>() { // ... }</a:t>
            </a:r>
          </a:p>
          <a:p>
            <a:endParaRPr lang="en-US" dirty="0"/>
          </a:p>
          <a:p>
            <a:r>
              <a:rPr lang="en-US" dirty="0"/>
              <a:t>This annotation is linked with the method </a:t>
            </a:r>
            <a:r>
              <a:rPr lang="en-US" dirty="0" err="1"/>
              <a:t>myMeth</a:t>
            </a:r>
            <a:r>
              <a:rPr lang="en-US" dirty="0"/>
              <a:t>( ). Look closely at the annotation </a:t>
            </a:r>
            <a:r>
              <a:rPr lang="en-US" dirty="0" smtClean="0"/>
              <a:t>syntax.</a:t>
            </a:r>
          </a:p>
          <a:p>
            <a:r>
              <a:rPr lang="en-US" dirty="0" smtClean="0"/>
              <a:t>The </a:t>
            </a:r>
            <a:r>
              <a:rPr lang="en-US" dirty="0"/>
              <a:t>name of the annotation, preceded by an @, is followed by a parenthesized list of member initializations. To give a member a value, that member’s name is assigned a value. Therefore, in the example, the string "Annotation Example" is assigned to the </a:t>
            </a:r>
            <a:r>
              <a:rPr lang="en-US" dirty="0" err="1"/>
              <a:t>str</a:t>
            </a:r>
            <a:r>
              <a:rPr lang="en-US" dirty="0"/>
              <a:t> member of </a:t>
            </a:r>
            <a:r>
              <a:rPr lang="en-US" dirty="0" err="1" smtClean="0"/>
              <a:t>MyAnno</a:t>
            </a:r>
            <a:r>
              <a:rPr lang="en-US" dirty="0" smtClean="0"/>
              <a:t>.</a:t>
            </a:r>
          </a:p>
          <a:p>
            <a:r>
              <a:rPr lang="en-US" dirty="0" smtClean="0"/>
              <a:t>Notice </a:t>
            </a:r>
            <a:r>
              <a:rPr lang="en-US" dirty="0"/>
              <a:t>that no parentheses follow </a:t>
            </a:r>
            <a:r>
              <a:rPr lang="en-US" dirty="0" err="1"/>
              <a:t>str</a:t>
            </a:r>
            <a:r>
              <a:rPr lang="en-US" dirty="0"/>
              <a:t> in this assignment. When an annotation member is given a value, only its name is used. Thus, annotation members look like fields in this </a:t>
            </a:r>
            <a:r>
              <a:rPr lang="en-US" dirty="0" smtClean="0"/>
              <a:t>context.</a:t>
            </a:r>
          </a:p>
          <a:p>
            <a:r>
              <a:rPr lang="en-US" dirty="0" smtClean="0"/>
              <a:t>Annotations </a:t>
            </a:r>
            <a:r>
              <a:rPr lang="en-US" dirty="0"/>
              <a:t>that don’t have parameters are called marker annotations. These are specified without passing any arguments</a:t>
            </a:r>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TextBox 4"/>
          <p:cNvSpPr txBox="1"/>
          <p:nvPr/>
        </p:nvSpPr>
        <p:spPr>
          <a:xfrm>
            <a:off x="4752931" y="6174092"/>
            <a:ext cx="6771662" cy="461665"/>
          </a:xfrm>
          <a:prstGeom prst="rect">
            <a:avLst/>
          </a:prstGeom>
          <a:noFill/>
        </p:spPr>
        <p:txBody>
          <a:bodyPr wrap="none" rtlCol="0">
            <a:spAutoFit/>
          </a:bodyPr>
          <a:lstStyle/>
          <a:p>
            <a:pPr algn="r"/>
            <a:r>
              <a:rPr lang="en-US" sz="2400" dirty="0">
                <a:hlinkClick r:id="rId2"/>
              </a:rPr>
              <a:t>https://www.geeksforgeeks.org/annotations-in-java/</a:t>
            </a:r>
            <a:endParaRPr lang="en-US" sz="2400" dirty="0"/>
          </a:p>
        </p:txBody>
      </p:sp>
      <p:sp>
        <p:nvSpPr>
          <p:cNvPr id="6" name="TextBox 5"/>
          <p:cNvSpPr txBox="1"/>
          <p:nvPr/>
        </p:nvSpPr>
        <p:spPr>
          <a:xfrm>
            <a:off x="7104087" y="5811193"/>
            <a:ext cx="4420506" cy="461665"/>
          </a:xfrm>
          <a:prstGeom prst="rect">
            <a:avLst/>
          </a:prstGeom>
          <a:noFill/>
          <a:ln>
            <a:solidFill>
              <a:schemeClr val="accent1"/>
            </a:solidFill>
          </a:ln>
        </p:spPr>
        <p:txBody>
          <a:bodyPr wrap="none" rtlCol="0">
            <a:spAutoFit/>
          </a:bodyPr>
          <a:lstStyle/>
          <a:p>
            <a:pPr algn="r"/>
            <a:r>
              <a:rPr lang="en-US" sz="2400" b="1" dirty="0" smtClean="0"/>
              <a:t>See live code in STS “Annotation”</a:t>
            </a:r>
            <a:endParaRPr lang="en-US" sz="2400" b="1" dirty="0"/>
          </a:p>
        </p:txBody>
      </p:sp>
    </p:spTree>
    <p:extLst>
      <p:ext uri="{BB962C8B-B14F-4D97-AF65-F5344CB8AC3E}">
        <p14:creationId xmlns:p14="http://schemas.microsoft.com/office/powerpoint/2010/main" val="21551629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Content Placeholder 2"/>
          <p:cNvSpPr>
            <a:spLocks noGrp="1"/>
          </p:cNvSpPr>
          <p:nvPr>
            <p:ph idx="1"/>
          </p:nvPr>
        </p:nvSpPr>
        <p:spPr>
          <a:xfrm>
            <a:off x="838200" y="1825625"/>
            <a:ext cx="4285891" cy="4351338"/>
          </a:xfrm>
        </p:spPr>
        <p:txBody>
          <a:bodyPr>
            <a:normAutofit/>
          </a:bodyPr>
          <a:lstStyle/>
          <a:p>
            <a:pPr marL="514350" indent="-514350">
              <a:buFont typeface="+mj-lt"/>
              <a:buAutoNum type="arabicPeriod"/>
            </a:pPr>
            <a:r>
              <a:rPr lang="en-US" dirty="0" smtClean="0"/>
              <a:t>101</a:t>
            </a:r>
          </a:p>
          <a:p>
            <a:pPr marL="514350" indent="-514350">
              <a:buFont typeface="+mj-lt"/>
              <a:buAutoNum type="arabicPeriod"/>
            </a:pPr>
            <a:r>
              <a:rPr lang="en-US" dirty="0" smtClean="0"/>
              <a:t>Bounded Types</a:t>
            </a:r>
          </a:p>
          <a:p>
            <a:pPr marL="514350" indent="-514350">
              <a:buFont typeface="+mj-lt"/>
              <a:buAutoNum type="arabicPeriod"/>
            </a:pPr>
            <a:r>
              <a:rPr lang="en-US" dirty="0" smtClean="0"/>
              <a:t>Wildcard Arguments</a:t>
            </a:r>
          </a:p>
          <a:p>
            <a:pPr marL="514350" indent="-514350">
              <a:buFont typeface="+mj-lt"/>
              <a:buAutoNum type="arabicPeriod"/>
            </a:pPr>
            <a:r>
              <a:rPr lang="en-US" dirty="0" smtClean="0"/>
              <a:t>Bounded Wildcards</a:t>
            </a:r>
          </a:p>
          <a:p>
            <a:pPr marL="514350" indent="-514350">
              <a:buFont typeface="+mj-lt"/>
              <a:buAutoNum type="arabicPeriod"/>
            </a:pPr>
            <a:r>
              <a:rPr lang="en-US" dirty="0" smtClean="0"/>
              <a:t>Generic Methods</a:t>
            </a:r>
          </a:p>
          <a:p>
            <a:pPr marL="514350" indent="-514350">
              <a:buFont typeface="+mj-lt"/>
              <a:buAutoNum type="arabicPeriod"/>
            </a:pPr>
            <a:r>
              <a:rPr lang="en-US" dirty="0" smtClean="0"/>
              <a:t>Generic Constructors</a:t>
            </a:r>
          </a:p>
          <a:p>
            <a:pPr marL="514350" indent="-514350">
              <a:buFont typeface="+mj-lt"/>
              <a:buAutoNum type="arabicPeriod"/>
            </a:pPr>
            <a:r>
              <a:rPr lang="en-US" dirty="0" smtClean="0"/>
              <a:t>Generic Interfaces</a:t>
            </a:r>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2"/>
          <p:cNvSpPr txBox="1">
            <a:spLocks/>
          </p:cNvSpPr>
          <p:nvPr/>
        </p:nvSpPr>
        <p:spPr>
          <a:xfrm>
            <a:off x="6506029"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8"/>
            </a:pPr>
            <a:r>
              <a:rPr lang="en-US" dirty="0" smtClean="0"/>
              <a:t>Raw Types and Legacy Code</a:t>
            </a:r>
          </a:p>
          <a:p>
            <a:pPr marL="514350" indent="-514350">
              <a:buFont typeface="+mj-lt"/>
              <a:buAutoNum type="arabicPeriod" startAt="8"/>
            </a:pPr>
            <a:r>
              <a:rPr lang="en-US" dirty="0" smtClean="0"/>
              <a:t>Type Inference with the Diamond Operator</a:t>
            </a:r>
          </a:p>
          <a:p>
            <a:pPr marL="514350" indent="-514350">
              <a:buFont typeface="+mj-lt"/>
              <a:buAutoNum type="arabicPeriod" startAt="8"/>
            </a:pPr>
            <a:r>
              <a:rPr lang="en-US" dirty="0" smtClean="0"/>
              <a:t>Erasure</a:t>
            </a:r>
          </a:p>
          <a:p>
            <a:pPr marL="514350" indent="-514350">
              <a:buFont typeface="+mj-lt"/>
              <a:buAutoNum type="arabicPeriod" startAt="8"/>
            </a:pPr>
            <a:r>
              <a:rPr lang="en-US" dirty="0" smtClean="0"/>
              <a:t>Ambiguity Errors</a:t>
            </a:r>
          </a:p>
          <a:p>
            <a:pPr marL="514350" indent="-514350">
              <a:buFont typeface="+mj-lt"/>
              <a:buAutoNum type="arabicPeriod" startAt="8"/>
            </a:pPr>
            <a:r>
              <a:rPr lang="en-US" dirty="0" smtClean="0"/>
              <a:t>Some Generic Restrictions</a:t>
            </a:r>
          </a:p>
        </p:txBody>
      </p:sp>
    </p:spTree>
    <p:extLst>
      <p:ext uri="{BB962C8B-B14F-4D97-AF65-F5344CB8AC3E}">
        <p14:creationId xmlns:p14="http://schemas.microsoft.com/office/powerpoint/2010/main" val="17636493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 - 101</a:t>
            </a:r>
            <a:endParaRPr lang="en-US" dirty="0"/>
          </a:p>
        </p:txBody>
      </p:sp>
      <p:sp>
        <p:nvSpPr>
          <p:cNvPr id="3" name="Content Placeholder 2"/>
          <p:cNvSpPr>
            <a:spLocks noGrp="1"/>
          </p:cNvSpPr>
          <p:nvPr>
            <p:ph idx="1"/>
          </p:nvPr>
        </p:nvSpPr>
        <p:spPr>
          <a:xfrm>
            <a:off x="838200" y="1825625"/>
            <a:ext cx="10515600" cy="4351338"/>
          </a:xfrm>
        </p:spPr>
        <p:txBody>
          <a:bodyPr>
            <a:normAutofit fontScale="85000" lnSpcReduction="20000"/>
          </a:bodyPr>
          <a:lstStyle/>
          <a:p>
            <a:r>
              <a:rPr lang="en-US" dirty="0"/>
              <a:t>Generics, introduced in  J2SE 5.0 has impacted the entire Java language</a:t>
            </a:r>
            <a:r>
              <a:rPr lang="en-US" dirty="0" smtClean="0"/>
              <a:t>.</a:t>
            </a:r>
            <a:endParaRPr lang="en-US" dirty="0"/>
          </a:p>
          <a:p>
            <a:r>
              <a:rPr lang="en-US" dirty="0"/>
              <a:t>Generics add a completely new syntax element and caused changes to many of the classes and methods in the core API. </a:t>
            </a:r>
          </a:p>
          <a:p>
            <a:r>
              <a:rPr lang="en-US" dirty="0"/>
              <a:t>The inclusion of generics fundamentally reshaped the character of Java</a:t>
            </a:r>
            <a:r>
              <a:rPr lang="en-US" dirty="0" smtClean="0"/>
              <a:t>.</a:t>
            </a:r>
            <a:endParaRPr lang="en-US" dirty="0"/>
          </a:p>
          <a:p>
            <a:r>
              <a:rPr lang="en-US" dirty="0"/>
              <a:t>The term generics means parameterized types. </a:t>
            </a:r>
          </a:p>
          <a:p>
            <a:r>
              <a:rPr lang="en-US" dirty="0"/>
              <a:t>Parameterized types enable you to create classes, interfaces, and methods in which the type of data upon which they operate is specified as a parameter. </a:t>
            </a:r>
          </a:p>
          <a:p>
            <a:r>
              <a:rPr lang="en-US" dirty="0"/>
              <a:t>A class, interface, or method that operates on a type parameter is called generic, as in generic class or generic method</a:t>
            </a:r>
            <a:r>
              <a:rPr lang="en-US" dirty="0" smtClean="0"/>
              <a:t>.</a:t>
            </a:r>
            <a:endParaRPr lang="en-US" dirty="0"/>
          </a:p>
          <a:p>
            <a:r>
              <a:rPr lang="en-US" dirty="0"/>
              <a:t>A principal advantage of generic code is that it will automatically work with the type of data passed to its type parameter. </a:t>
            </a:r>
          </a:p>
          <a:p>
            <a:r>
              <a:rPr lang="en-US" dirty="0"/>
              <a:t>Many algorithms are logically the same no matter what type of data they are being applied to. </a:t>
            </a:r>
          </a:p>
        </p:txBody>
      </p:sp>
      <p:sp>
        <p:nvSpPr>
          <p:cNvPr id="5" name="Content Placeholder 2"/>
          <p:cNvSpPr txBox="1">
            <a:spLocks/>
          </p:cNvSpPr>
          <p:nvPr/>
        </p:nvSpPr>
        <p:spPr>
          <a:xfrm>
            <a:off x="6506029"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8"/>
            </a:pPr>
            <a:endParaRPr lang="en-US" dirty="0"/>
          </a:p>
        </p:txBody>
      </p:sp>
    </p:spTree>
    <p:extLst>
      <p:ext uri="{BB962C8B-B14F-4D97-AF65-F5344CB8AC3E}">
        <p14:creationId xmlns:p14="http://schemas.microsoft.com/office/powerpoint/2010/main" val="10340315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 - 101</a:t>
            </a:r>
            <a:endParaRPr lang="en-US" dirty="0"/>
          </a:p>
        </p:txBody>
      </p:sp>
      <p:sp>
        <p:nvSpPr>
          <p:cNvPr id="3" name="Content Placeholder 2"/>
          <p:cNvSpPr>
            <a:spLocks noGrp="1"/>
          </p:cNvSpPr>
          <p:nvPr>
            <p:ph idx="1"/>
          </p:nvPr>
        </p:nvSpPr>
        <p:spPr>
          <a:xfrm>
            <a:off x="838200" y="1825625"/>
            <a:ext cx="10515600" cy="4351338"/>
          </a:xfrm>
        </p:spPr>
        <p:txBody>
          <a:bodyPr>
            <a:normAutofit fontScale="70000" lnSpcReduction="20000"/>
          </a:bodyPr>
          <a:lstStyle/>
          <a:p>
            <a:r>
              <a:rPr lang="en-US" dirty="0" smtClean="0"/>
              <a:t>For </a:t>
            </a:r>
            <a:r>
              <a:rPr lang="en-US" dirty="0"/>
              <a:t>example, a Quicksort is the same whether it is sorting items of type Integer, String, Object, or Thread. </a:t>
            </a:r>
          </a:p>
          <a:p>
            <a:r>
              <a:rPr lang="en-US" dirty="0"/>
              <a:t>With generics, you can define an algorithm once, independently of any specific type of data, and then apply that algorithm to a wide variety of data types without any additional effort</a:t>
            </a:r>
            <a:r>
              <a:rPr lang="en-US" dirty="0" smtClean="0"/>
              <a:t>.</a:t>
            </a:r>
            <a:endParaRPr lang="en-US" dirty="0"/>
          </a:p>
          <a:p>
            <a:r>
              <a:rPr lang="en-US" dirty="0"/>
              <a:t>Prior to J2SE 5.0, we could create generalized classes, interfaces, and methods by operating through references of type Object. </a:t>
            </a:r>
          </a:p>
          <a:p>
            <a:r>
              <a:rPr lang="en-US" dirty="0"/>
              <a:t>Because Object is the superclass of all other classes, an Object reference can refer to any type of object. </a:t>
            </a:r>
          </a:p>
          <a:p>
            <a:r>
              <a:rPr lang="en-US" dirty="0"/>
              <a:t>Problem is that we could not do so with type safety because casts were needed to explicitly convert from Object to the actual type of data being operated upon. </a:t>
            </a:r>
          </a:p>
          <a:p>
            <a:r>
              <a:rPr lang="en-US" dirty="0"/>
              <a:t>Side effect was to accidentally create type mismatches. </a:t>
            </a:r>
          </a:p>
          <a:p>
            <a:r>
              <a:rPr lang="en-US" dirty="0"/>
              <a:t>Generics add the type safety capability that was lacking because they make these casts automatic and implicit. </a:t>
            </a:r>
          </a:p>
          <a:p>
            <a:r>
              <a:rPr lang="en-US" dirty="0"/>
              <a:t>Generics expand your ability to reuse code and let you do so safely and reliably.</a:t>
            </a:r>
            <a:endParaRPr lang="en-US" dirty="0" smtClean="0"/>
          </a:p>
        </p:txBody>
      </p:sp>
      <p:sp>
        <p:nvSpPr>
          <p:cNvPr id="5" name="Content Placeholder 2"/>
          <p:cNvSpPr txBox="1">
            <a:spLocks/>
          </p:cNvSpPr>
          <p:nvPr/>
        </p:nvSpPr>
        <p:spPr>
          <a:xfrm>
            <a:off x="6506029"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8"/>
            </a:pPr>
            <a:endParaRPr lang="en-US" dirty="0"/>
          </a:p>
        </p:txBody>
      </p:sp>
      <p:sp>
        <p:nvSpPr>
          <p:cNvPr id="6" name="TextBox 5"/>
          <p:cNvSpPr txBox="1"/>
          <p:nvPr/>
        </p:nvSpPr>
        <p:spPr>
          <a:xfrm>
            <a:off x="6045340" y="6075325"/>
            <a:ext cx="5496506" cy="461665"/>
          </a:xfrm>
          <a:prstGeom prst="rect">
            <a:avLst/>
          </a:prstGeom>
          <a:noFill/>
          <a:ln>
            <a:solidFill>
              <a:schemeClr val="accent1"/>
            </a:solidFill>
          </a:ln>
        </p:spPr>
        <p:txBody>
          <a:bodyPr wrap="none" rtlCol="0">
            <a:spAutoFit/>
          </a:bodyPr>
          <a:lstStyle/>
          <a:p>
            <a:pPr algn="r"/>
            <a:r>
              <a:rPr lang="en-US" sz="2400" b="1" dirty="0" smtClean="0"/>
              <a:t>See live code in STS “GenericsExample01”</a:t>
            </a:r>
            <a:endParaRPr lang="en-US" sz="2400" b="1" dirty="0"/>
          </a:p>
        </p:txBody>
      </p:sp>
    </p:spTree>
    <p:extLst>
      <p:ext uri="{BB962C8B-B14F-4D97-AF65-F5344CB8AC3E}">
        <p14:creationId xmlns:p14="http://schemas.microsoft.com/office/powerpoint/2010/main" val="33711893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 - 101</a:t>
            </a:r>
            <a:endParaRPr lang="en-US" dirty="0"/>
          </a:p>
        </p:txBody>
      </p:sp>
      <p:sp>
        <p:nvSpPr>
          <p:cNvPr id="3" name="Content Placeholder 2"/>
          <p:cNvSpPr>
            <a:spLocks noGrp="1"/>
          </p:cNvSpPr>
          <p:nvPr>
            <p:ph idx="1"/>
          </p:nvPr>
        </p:nvSpPr>
        <p:spPr>
          <a:xfrm>
            <a:off x="838200" y="1825625"/>
            <a:ext cx="10515600" cy="4351338"/>
          </a:xfrm>
        </p:spPr>
        <p:txBody>
          <a:bodyPr>
            <a:normAutofit fontScale="77500" lnSpcReduction="20000"/>
          </a:bodyPr>
          <a:lstStyle/>
          <a:p>
            <a:pPr marL="0" indent="0">
              <a:buNone/>
            </a:pPr>
            <a:r>
              <a:rPr lang="en-US" sz="3100" b="1" dirty="0"/>
              <a:t>Generics Work Only with Reference </a:t>
            </a:r>
            <a:r>
              <a:rPr lang="en-US" sz="3100" b="1" dirty="0" smtClean="0"/>
              <a:t>Types</a:t>
            </a:r>
          </a:p>
          <a:p>
            <a:pPr marL="0" indent="0">
              <a:buNone/>
            </a:pPr>
            <a:endParaRPr lang="en-US" dirty="0"/>
          </a:p>
          <a:p>
            <a:pPr marL="0" indent="0">
              <a:buNone/>
            </a:pPr>
            <a:r>
              <a:rPr lang="en-US" dirty="0"/>
              <a:t>When declaring an instance of a generic type, the type argument passed to the type parameter must be a reference type. You cannot use a primitive type, such as </a:t>
            </a:r>
            <a:r>
              <a:rPr lang="en-US" dirty="0" err="1"/>
              <a:t>int</a:t>
            </a:r>
            <a:r>
              <a:rPr lang="en-US" dirty="0"/>
              <a:t> or char. For example, with Gen, it is possible to pass any class type to T, but you cannot pass a primitive type to T. Therefore, the following declaration is illegal</a:t>
            </a:r>
            <a:r>
              <a:rPr lang="en-US" dirty="0" smtClean="0"/>
              <a:t>:</a:t>
            </a:r>
          </a:p>
          <a:p>
            <a:pPr marL="0" indent="0">
              <a:buNone/>
            </a:pPr>
            <a:endParaRPr lang="en-US" dirty="0"/>
          </a:p>
          <a:p>
            <a:pPr marL="0" indent="0">
              <a:buNone/>
            </a:pPr>
            <a:r>
              <a:rPr lang="en-US" sz="2300" b="1" dirty="0">
                <a:latin typeface="Courier New" panose="02070309020205020404" pitchFamily="49" charset="0"/>
                <a:cs typeface="Courier New" panose="02070309020205020404" pitchFamily="49" charset="0"/>
              </a:rPr>
              <a:t>Gen&lt;</a:t>
            </a:r>
            <a:r>
              <a:rPr lang="en-US" sz="2300" b="1" dirty="0" err="1">
                <a:latin typeface="Courier New" panose="02070309020205020404" pitchFamily="49" charset="0"/>
                <a:cs typeface="Courier New" panose="02070309020205020404" pitchFamily="49" charset="0"/>
              </a:rPr>
              <a:t>int</a:t>
            </a:r>
            <a:r>
              <a:rPr lang="en-US" sz="2300" b="1" dirty="0">
                <a:latin typeface="Courier New" panose="02070309020205020404" pitchFamily="49" charset="0"/>
                <a:cs typeface="Courier New" panose="02070309020205020404" pitchFamily="49" charset="0"/>
              </a:rPr>
              <a:t>&gt; </a:t>
            </a:r>
            <a:r>
              <a:rPr lang="en-US" sz="2300" b="1" dirty="0" err="1">
                <a:latin typeface="Courier New" panose="02070309020205020404" pitchFamily="49" charset="0"/>
                <a:cs typeface="Courier New" panose="02070309020205020404" pitchFamily="49" charset="0"/>
              </a:rPr>
              <a:t>intOb</a:t>
            </a:r>
            <a:r>
              <a:rPr lang="en-US" sz="2300" b="1" dirty="0">
                <a:latin typeface="Courier New" panose="02070309020205020404" pitchFamily="49" charset="0"/>
                <a:cs typeface="Courier New" panose="02070309020205020404" pitchFamily="49" charset="0"/>
              </a:rPr>
              <a:t> = new Gen&lt;</a:t>
            </a:r>
            <a:r>
              <a:rPr lang="en-US" sz="2300" b="1" dirty="0" err="1">
                <a:latin typeface="Courier New" panose="02070309020205020404" pitchFamily="49" charset="0"/>
                <a:cs typeface="Courier New" panose="02070309020205020404" pitchFamily="49" charset="0"/>
              </a:rPr>
              <a:t>int</a:t>
            </a:r>
            <a:r>
              <a:rPr lang="en-US" sz="2300" b="1" dirty="0">
                <a:latin typeface="Courier New" panose="02070309020205020404" pitchFamily="49" charset="0"/>
                <a:cs typeface="Courier New" panose="02070309020205020404" pitchFamily="49" charset="0"/>
              </a:rPr>
              <a:t>&gt;(53); // Error, can't use primitive </a:t>
            </a:r>
            <a:r>
              <a:rPr lang="en-US" sz="2300" b="1" dirty="0" smtClean="0">
                <a:latin typeface="Courier New" panose="02070309020205020404" pitchFamily="49" charset="0"/>
                <a:cs typeface="Courier New" panose="02070309020205020404" pitchFamily="49" charset="0"/>
              </a:rPr>
              <a:t>type</a:t>
            </a:r>
          </a:p>
          <a:p>
            <a:pPr marL="0" indent="0">
              <a:buNone/>
            </a:pPr>
            <a:endParaRPr lang="en-US" dirty="0"/>
          </a:p>
          <a:p>
            <a:pPr marL="0" indent="0">
              <a:buNone/>
            </a:pPr>
            <a:r>
              <a:rPr lang="en-US" dirty="0"/>
              <a:t>Of course, not being able to specify a primitive type is not a serious restriction because you can use the type wrappers (as the preceding example did) to encapsulate a primitive type. Further, Java’s </a:t>
            </a:r>
            <a:r>
              <a:rPr lang="en-US" dirty="0" err="1"/>
              <a:t>autoboxing</a:t>
            </a:r>
            <a:r>
              <a:rPr lang="en-US" dirty="0"/>
              <a:t> and auto-unboxing mechanism makes the use of the type wrapper transparent.</a:t>
            </a:r>
            <a:endParaRPr lang="en-US" dirty="0" smtClean="0"/>
          </a:p>
        </p:txBody>
      </p:sp>
      <p:sp>
        <p:nvSpPr>
          <p:cNvPr id="5" name="Content Placeholder 2"/>
          <p:cNvSpPr txBox="1">
            <a:spLocks/>
          </p:cNvSpPr>
          <p:nvPr/>
        </p:nvSpPr>
        <p:spPr>
          <a:xfrm>
            <a:off x="6506029"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8"/>
            </a:pPr>
            <a:endParaRPr lang="en-US" dirty="0"/>
          </a:p>
        </p:txBody>
      </p:sp>
    </p:spTree>
    <p:extLst>
      <p:ext uri="{BB962C8B-B14F-4D97-AF65-F5344CB8AC3E}">
        <p14:creationId xmlns:p14="http://schemas.microsoft.com/office/powerpoint/2010/main" val="7505090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 - 101</a:t>
            </a:r>
            <a:endParaRPr lang="en-US" dirty="0"/>
          </a:p>
        </p:txBody>
      </p:sp>
      <p:sp>
        <p:nvSpPr>
          <p:cNvPr id="3" name="Content Placeholder 2"/>
          <p:cNvSpPr>
            <a:spLocks noGrp="1"/>
          </p:cNvSpPr>
          <p:nvPr>
            <p:ph idx="1"/>
          </p:nvPr>
        </p:nvSpPr>
        <p:spPr>
          <a:xfrm>
            <a:off x="838200" y="1825625"/>
            <a:ext cx="10515600" cy="4351338"/>
          </a:xfrm>
        </p:spPr>
        <p:txBody>
          <a:bodyPr>
            <a:normAutofit fontScale="85000" lnSpcReduction="20000"/>
          </a:bodyPr>
          <a:lstStyle/>
          <a:p>
            <a:pPr marL="0" indent="0">
              <a:buNone/>
            </a:pPr>
            <a:r>
              <a:rPr lang="en-US" sz="3100" b="1" dirty="0"/>
              <a:t>Generic Types Differ Based on Their Type Arguments</a:t>
            </a:r>
          </a:p>
          <a:p>
            <a:pPr marL="0" indent="0">
              <a:buNone/>
            </a:pPr>
            <a:endParaRPr lang="en-US" sz="3100" dirty="0"/>
          </a:p>
          <a:p>
            <a:pPr marL="0" indent="0">
              <a:buNone/>
            </a:pPr>
            <a:r>
              <a:rPr lang="en-US" sz="3100" dirty="0"/>
              <a:t>A key point to understand about generic types is that a reference of one specific version of a generic type is not type-compatible with another version of the same generic type. For example, assuming the program just shown, the following line of code is in error and will not compile:</a:t>
            </a:r>
          </a:p>
          <a:p>
            <a:pPr marL="0" indent="0">
              <a:buNone/>
            </a:pPr>
            <a:endParaRPr lang="en-US" sz="3100" dirty="0"/>
          </a:p>
          <a:p>
            <a:pPr marL="0" indent="0">
              <a:buNone/>
            </a:pPr>
            <a:r>
              <a:rPr lang="en-US" sz="3100" b="1" dirty="0" err="1">
                <a:latin typeface="Courier New" panose="02070309020205020404" pitchFamily="49" charset="0"/>
                <a:cs typeface="Courier New" panose="02070309020205020404" pitchFamily="49" charset="0"/>
              </a:rPr>
              <a:t>iOb</a:t>
            </a:r>
            <a:r>
              <a:rPr lang="en-US" sz="3100" b="1" dirty="0">
                <a:latin typeface="Courier New" panose="02070309020205020404" pitchFamily="49" charset="0"/>
                <a:cs typeface="Courier New" panose="02070309020205020404" pitchFamily="49" charset="0"/>
              </a:rPr>
              <a:t> = </a:t>
            </a:r>
            <a:r>
              <a:rPr lang="en-US" sz="3100" b="1" dirty="0" err="1">
                <a:latin typeface="Courier New" panose="02070309020205020404" pitchFamily="49" charset="0"/>
                <a:cs typeface="Courier New" panose="02070309020205020404" pitchFamily="49" charset="0"/>
              </a:rPr>
              <a:t>strOb</a:t>
            </a:r>
            <a:r>
              <a:rPr lang="en-US" sz="3100" b="1" dirty="0">
                <a:latin typeface="Courier New" panose="02070309020205020404" pitchFamily="49" charset="0"/>
                <a:cs typeface="Courier New" panose="02070309020205020404" pitchFamily="49" charset="0"/>
              </a:rPr>
              <a:t>; // Wrong!</a:t>
            </a:r>
          </a:p>
          <a:p>
            <a:pPr marL="0" indent="0">
              <a:buNone/>
            </a:pPr>
            <a:endParaRPr lang="en-US" sz="3100" dirty="0"/>
          </a:p>
          <a:p>
            <a:pPr marL="0" indent="0">
              <a:buNone/>
            </a:pPr>
            <a:r>
              <a:rPr lang="en-US" sz="3100" dirty="0"/>
              <a:t>Even though both </a:t>
            </a:r>
            <a:r>
              <a:rPr lang="en-US" sz="3100" dirty="0" err="1"/>
              <a:t>iOb</a:t>
            </a:r>
            <a:r>
              <a:rPr lang="en-US" sz="3100" dirty="0"/>
              <a:t> and </a:t>
            </a:r>
            <a:r>
              <a:rPr lang="en-US" sz="3100" dirty="0" err="1"/>
              <a:t>strOb</a:t>
            </a:r>
            <a:r>
              <a:rPr lang="en-US" sz="3100" dirty="0"/>
              <a:t> are of type Gen&lt;T&gt;, they are references to different types because their type arguments differ. This is part of the way that generics add type safety and prevent errors.</a:t>
            </a:r>
            <a:endParaRPr lang="en-US" dirty="0" smtClean="0"/>
          </a:p>
        </p:txBody>
      </p:sp>
      <p:sp>
        <p:nvSpPr>
          <p:cNvPr id="5" name="Content Placeholder 2"/>
          <p:cNvSpPr txBox="1">
            <a:spLocks/>
          </p:cNvSpPr>
          <p:nvPr/>
        </p:nvSpPr>
        <p:spPr>
          <a:xfrm>
            <a:off x="6506029"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8"/>
            </a:pPr>
            <a:endParaRPr lang="en-US" dirty="0"/>
          </a:p>
        </p:txBody>
      </p:sp>
    </p:spTree>
    <p:extLst>
      <p:ext uri="{BB962C8B-B14F-4D97-AF65-F5344CB8AC3E}">
        <p14:creationId xmlns:p14="http://schemas.microsoft.com/office/powerpoint/2010/main" val="42699153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 - 101</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r>
              <a:rPr lang="en-US" sz="3100" b="1" dirty="0" smtClean="0"/>
              <a:t>Generic Class with 2 Types</a:t>
            </a:r>
            <a:endParaRPr lang="en-US" sz="3100" b="1" dirty="0"/>
          </a:p>
          <a:p>
            <a:pPr marL="0" indent="0">
              <a:buNone/>
            </a:pPr>
            <a:endParaRPr lang="en-US" sz="3100" dirty="0" smtClean="0"/>
          </a:p>
          <a:p>
            <a:pPr marL="0" indent="0">
              <a:buNone/>
            </a:pPr>
            <a:r>
              <a:rPr lang="en-US" dirty="0" smtClean="0"/>
              <a:t>You </a:t>
            </a:r>
            <a:r>
              <a:rPr lang="en-US" dirty="0"/>
              <a:t>can declare more than one type parameter in a generic type. To specify two or more type parameters, simply use a comma-separated list. For example, the following </a:t>
            </a:r>
            <a:r>
              <a:rPr lang="en-US" b="1" dirty="0" err="1"/>
              <a:t>TwoGen</a:t>
            </a:r>
            <a:r>
              <a:rPr lang="en-US" b="1" dirty="0"/>
              <a:t> </a:t>
            </a:r>
            <a:r>
              <a:rPr lang="en-US" dirty="0"/>
              <a:t>class is a variation of the </a:t>
            </a:r>
            <a:r>
              <a:rPr lang="en-US" b="1" dirty="0"/>
              <a:t>Gen </a:t>
            </a:r>
            <a:r>
              <a:rPr lang="en-US" dirty="0"/>
              <a:t>class that has two type </a:t>
            </a:r>
            <a:r>
              <a:rPr lang="en-US" dirty="0" smtClean="0"/>
              <a:t>parameters.</a:t>
            </a:r>
          </a:p>
        </p:txBody>
      </p:sp>
      <p:sp>
        <p:nvSpPr>
          <p:cNvPr id="5" name="Content Placeholder 2"/>
          <p:cNvSpPr txBox="1">
            <a:spLocks/>
          </p:cNvSpPr>
          <p:nvPr/>
        </p:nvSpPr>
        <p:spPr>
          <a:xfrm>
            <a:off x="6506029"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8"/>
            </a:pPr>
            <a:endParaRPr lang="en-US" dirty="0"/>
          </a:p>
        </p:txBody>
      </p:sp>
      <p:sp>
        <p:nvSpPr>
          <p:cNvPr id="6" name="TextBox 5"/>
          <p:cNvSpPr txBox="1"/>
          <p:nvPr/>
        </p:nvSpPr>
        <p:spPr>
          <a:xfrm>
            <a:off x="6045340" y="6075325"/>
            <a:ext cx="5496506" cy="461665"/>
          </a:xfrm>
          <a:prstGeom prst="rect">
            <a:avLst/>
          </a:prstGeom>
          <a:noFill/>
          <a:ln>
            <a:solidFill>
              <a:schemeClr val="accent1"/>
            </a:solidFill>
          </a:ln>
        </p:spPr>
        <p:txBody>
          <a:bodyPr wrap="none" rtlCol="0">
            <a:spAutoFit/>
          </a:bodyPr>
          <a:lstStyle/>
          <a:p>
            <a:pPr algn="r"/>
            <a:r>
              <a:rPr lang="en-US" sz="2400" b="1" dirty="0" smtClean="0"/>
              <a:t>See live code in STS “GenericsExample02”</a:t>
            </a:r>
            <a:endParaRPr lang="en-US" sz="2400" b="1" dirty="0"/>
          </a:p>
        </p:txBody>
      </p:sp>
    </p:spTree>
    <p:extLst>
      <p:ext uri="{BB962C8B-B14F-4D97-AF65-F5344CB8AC3E}">
        <p14:creationId xmlns:p14="http://schemas.microsoft.com/office/powerpoint/2010/main" val="24849036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 - 101</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r>
              <a:rPr lang="en-US" sz="3100" b="1" dirty="0" smtClean="0"/>
              <a:t>General Form of a Generic class</a:t>
            </a:r>
            <a:endParaRPr lang="en-US" sz="3100" b="1" dirty="0"/>
          </a:p>
          <a:p>
            <a:pPr marL="0" indent="0">
              <a:buNone/>
            </a:pPr>
            <a:r>
              <a:rPr lang="en-US" sz="2000" b="1" dirty="0">
                <a:latin typeface="Courier New" panose="02070309020205020404" pitchFamily="49" charset="0"/>
                <a:cs typeface="Courier New" panose="02070309020205020404" pitchFamily="49" charset="0"/>
              </a:rPr>
              <a:t>class class-name&lt;type-</a:t>
            </a:r>
            <a:r>
              <a:rPr lang="en-US" sz="2000" b="1" dirty="0" err="1">
                <a:latin typeface="Courier New" panose="02070309020205020404" pitchFamily="49" charset="0"/>
                <a:cs typeface="Courier New" panose="02070309020205020404" pitchFamily="49" charset="0"/>
              </a:rPr>
              <a:t>param</a:t>
            </a:r>
            <a:r>
              <a:rPr lang="en-US" sz="2000" b="1" dirty="0">
                <a:latin typeface="Courier New" panose="02070309020205020404" pitchFamily="49" charset="0"/>
                <a:cs typeface="Courier New" panose="02070309020205020404" pitchFamily="49" charset="0"/>
              </a:rPr>
              <a:t>-list&gt; { </a:t>
            </a:r>
          </a:p>
          <a:p>
            <a:pPr marL="0" indent="0">
              <a:buNone/>
            </a:pPr>
            <a:r>
              <a:rPr lang="en-US" sz="2000" b="1" dirty="0">
                <a:latin typeface="Courier New" panose="02070309020205020404" pitchFamily="49" charset="0"/>
                <a:cs typeface="Courier New" panose="02070309020205020404" pitchFamily="49" charset="0"/>
              </a:rPr>
              <a:t>	// ... </a:t>
            </a:r>
          </a:p>
          <a:p>
            <a:pPr marL="0" indent="0">
              <a:buNone/>
            </a:pPr>
            <a:r>
              <a:rPr lang="en-US" sz="2000" b="1" dirty="0">
                <a:latin typeface="Courier New" panose="02070309020205020404" pitchFamily="49" charset="0"/>
                <a:cs typeface="Courier New" panose="02070309020205020404" pitchFamily="49" charset="0"/>
              </a:rPr>
              <a:t>}</a:t>
            </a:r>
          </a:p>
          <a:p>
            <a:pPr marL="0" indent="0">
              <a:buNone/>
            </a:pP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class-name&lt;type-</a:t>
            </a:r>
            <a:r>
              <a:rPr lang="en-US" sz="2000" b="1" dirty="0" err="1">
                <a:latin typeface="Courier New" panose="02070309020205020404" pitchFamily="49" charset="0"/>
                <a:cs typeface="Courier New" panose="02070309020205020404" pitchFamily="49" charset="0"/>
              </a:rPr>
              <a:t>arg</a:t>
            </a:r>
            <a:r>
              <a:rPr lang="en-US" sz="2000" b="1" dirty="0">
                <a:latin typeface="Courier New" panose="02070309020205020404" pitchFamily="49" charset="0"/>
                <a:cs typeface="Courier New" panose="02070309020205020404" pitchFamily="49" charset="0"/>
              </a:rPr>
              <a:t>-list&gt; </a:t>
            </a:r>
            <a:r>
              <a:rPr lang="en-US" sz="2000" b="1" dirty="0" err="1">
                <a:latin typeface="Courier New" panose="02070309020205020404" pitchFamily="49" charset="0"/>
                <a:cs typeface="Courier New" panose="02070309020205020404" pitchFamily="49" charset="0"/>
              </a:rPr>
              <a:t>var</a:t>
            </a:r>
            <a:r>
              <a:rPr lang="en-US" sz="2000" b="1" dirty="0">
                <a:latin typeface="Courier New" panose="02070309020205020404" pitchFamily="49" charset="0"/>
                <a:cs typeface="Courier New" panose="02070309020205020404" pitchFamily="49" charset="0"/>
              </a:rPr>
              <a:t>-name = new class-name&lt;type-</a:t>
            </a:r>
            <a:r>
              <a:rPr lang="en-US" sz="2000" b="1" dirty="0" err="1">
                <a:latin typeface="Courier New" panose="02070309020205020404" pitchFamily="49" charset="0"/>
                <a:cs typeface="Courier New" panose="02070309020205020404" pitchFamily="49" charset="0"/>
              </a:rPr>
              <a:t>arg</a:t>
            </a:r>
            <a:r>
              <a:rPr lang="en-US" sz="2000" b="1" dirty="0">
                <a:latin typeface="Courier New" panose="02070309020205020404" pitchFamily="49" charset="0"/>
                <a:cs typeface="Courier New" panose="02070309020205020404" pitchFamily="49" charset="0"/>
              </a:rPr>
              <a:t>-list&gt;(cons-</a:t>
            </a:r>
            <a:r>
              <a:rPr lang="en-US" sz="2000" b="1" dirty="0" err="1">
                <a:latin typeface="Courier New" panose="02070309020205020404" pitchFamily="49" charset="0"/>
                <a:cs typeface="Courier New" panose="02070309020205020404" pitchFamily="49" charset="0"/>
              </a:rPr>
              <a:t>arg</a:t>
            </a:r>
            <a:r>
              <a:rPr lang="en-US" sz="2000" b="1" dirty="0">
                <a:latin typeface="Courier New" panose="02070309020205020404" pitchFamily="49" charset="0"/>
                <a:cs typeface="Courier New" panose="02070309020205020404" pitchFamily="49" charset="0"/>
              </a:rPr>
              <a:t>-list);</a:t>
            </a:r>
            <a:endParaRPr lang="en-US" sz="2000" b="1" dirty="0" smtClean="0">
              <a:latin typeface="Courier New" panose="02070309020205020404" pitchFamily="49" charset="0"/>
              <a:cs typeface="Courier New" panose="02070309020205020404" pitchFamily="49" charset="0"/>
            </a:endParaRPr>
          </a:p>
          <a:p>
            <a:pPr marL="0" indent="0">
              <a:buNone/>
            </a:pPr>
            <a:endParaRPr lang="en-US" sz="2000" dirty="0" smtClean="0">
              <a:latin typeface="Courier New" panose="02070309020205020404" pitchFamily="49" charset="0"/>
              <a:cs typeface="Courier New" panose="02070309020205020404" pitchFamily="49" charset="0"/>
            </a:endParaRPr>
          </a:p>
        </p:txBody>
      </p:sp>
      <p:sp>
        <p:nvSpPr>
          <p:cNvPr id="5" name="Content Placeholder 2"/>
          <p:cNvSpPr txBox="1">
            <a:spLocks/>
          </p:cNvSpPr>
          <p:nvPr/>
        </p:nvSpPr>
        <p:spPr>
          <a:xfrm>
            <a:off x="6506029"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8"/>
            </a:pPr>
            <a:endParaRPr lang="en-US" dirty="0"/>
          </a:p>
        </p:txBody>
      </p:sp>
    </p:spTree>
    <p:extLst>
      <p:ext uri="{BB962C8B-B14F-4D97-AF65-F5344CB8AC3E}">
        <p14:creationId xmlns:p14="http://schemas.microsoft.com/office/powerpoint/2010/main" val="40915665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Enumerations</a:t>
            </a:r>
            <a:endParaRPr lang="en-US" dirty="0"/>
          </a:p>
        </p:txBody>
      </p:sp>
      <p:sp>
        <p:nvSpPr>
          <p:cNvPr id="3" name="Content Placeholder 2"/>
          <p:cNvSpPr>
            <a:spLocks noGrp="1"/>
          </p:cNvSpPr>
          <p:nvPr>
            <p:ph idx="1"/>
          </p:nvPr>
        </p:nvSpPr>
        <p:spPr>
          <a:xfrm>
            <a:off x="838200" y="1825625"/>
            <a:ext cx="4285891" cy="4351338"/>
          </a:xfrm>
        </p:spPr>
        <p:txBody>
          <a:bodyPr>
            <a:normAutofit/>
          </a:bodyPr>
          <a:lstStyle/>
          <a:p>
            <a:pPr marL="514350" indent="-514350">
              <a:buFont typeface="+mj-lt"/>
              <a:buAutoNum type="arabicPeriod"/>
            </a:pPr>
            <a:r>
              <a:rPr lang="en-US" dirty="0" smtClean="0"/>
              <a:t>Intro</a:t>
            </a:r>
          </a:p>
          <a:p>
            <a:pPr marL="514350" indent="-514350">
              <a:buFont typeface="+mj-lt"/>
              <a:buAutoNum type="arabicPeriod"/>
            </a:pPr>
            <a:r>
              <a:rPr lang="en-US" dirty="0" smtClean="0"/>
              <a:t>Java Enumerations are Class Types</a:t>
            </a:r>
          </a:p>
          <a:p>
            <a:pPr marL="514350" indent="-514350">
              <a:buFont typeface="+mj-lt"/>
              <a:buAutoNum type="arabicPeriod"/>
            </a:pPr>
            <a:r>
              <a:rPr lang="en-US" dirty="0" smtClean="0"/>
              <a:t>The “</a:t>
            </a:r>
            <a:r>
              <a:rPr lang="en-US" b="1" dirty="0" smtClean="0"/>
              <a:t>values()</a:t>
            </a:r>
            <a:r>
              <a:rPr lang="en-US" dirty="0" smtClean="0"/>
              <a:t>” and “</a:t>
            </a:r>
            <a:r>
              <a:rPr lang="en-US" b="1" dirty="0" err="1" smtClean="0"/>
              <a:t>valueOf</a:t>
            </a:r>
            <a:r>
              <a:rPr lang="en-US" b="1" dirty="0" smtClean="0"/>
              <a:t>()</a:t>
            </a:r>
            <a:r>
              <a:rPr lang="en-US" dirty="0" smtClean="0"/>
              <a:t>” methods</a:t>
            </a:r>
          </a:p>
          <a:p>
            <a:pPr marL="514350" indent="-514350">
              <a:buFont typeface="+mj-lt"/>
              <a:buAutoNum type="arabicPeriod"/>
            </a:pPr>
            <a:r>
              <a:rPr lang="en-US" dirty="0" smtClean="0"/>
              <a:t>Constructors, Methods, Instance Variables</a:t>
            </a:r>
          </a:p>
          <a:p>
            <a:pPr marL="514350" indent="-514350">
              <a:buFont typeface="+mj-lt"/>
              <a:buAutoNum type="arabicPeriod"/>
            </a:pPr>
            <a:r>
              <a:rPr lang="en-US" dirty="0" smtClean="0"/>
              <a:t>Enumerators inherit “</a:t>
            </a:r>
            <a:r>
              <a:rPr lang="en-US" dirty="0" err="1" smtClean="0"/>
              <a:t>Enum</a:t>
            </a:r>
            <a:r>
              <a:rPr lang="en-US" dirty="0" smtClean="0"/>
              <a:t>”</a:t>
            </a:r>
            <a:endParaRPr lang="en-US" dirty="0"/>
          </a:p>
          <a:p>
            <a:endParaRPr lang="en-US" dirty="0"/>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3231895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 – Bounded Types</a:t>
            </a:r>
            <a:endParaRPr lang="en-US" dirty="0"/>
          </a:p>
        </p:txBody>
      </p:sp>
      <p:sp>
        <p:nvSpPr>
          <p:cNvPr id="3" name="Content Placeholder 2"/>
          <p:cNvSpPr>
            <a:spLocks noGrp="1"/>
          </p:cNvSpPr>
          <p:nvPr>
            <p:ph idx="1"/>
          </p:nvPr>
        </p:nvSpPr>
        <p:spPr>
          <a:xfrm>
            <a:off x="838200" y="1825624"/>
            <a:ext cx="4329023" cy="4609681"/>
          </a:xfrm>
        </p:spPr>
        <p:txBody>
          <a:bodyPr>
            <a:normAutofit/>
          </a:bodyPr>
          <a:lstStyle/>
          <a:p>
            <a:r>
              <a:rPr lang="en-US" sz="1600" dirty="0"/>
              <a:t>In the preceding examples, the type parameters could be replaced by any class type. </a:t>
            </a:r>
          </a:p>
          <a:p>
            <a:r>
              <a:rPr lang="en-US" sz="1600" dirty="0"/>
              <a:t>Sometimes it is useful to limit the types that can be passed to a type parameter. </a:t>
            </a:r>
          </a:p>
          <a:p>
            <a:r>
              <a:rPr lang="en-US" sz="1600" dirty="0"/>
              <a:t>For example, assume that you want to create a generic class that stores a numeric value and is capable of performing various mathematical functions, such as computing the reciprocal or obtaining the fractional component. </a:t>
            </a:r>
          </a:p>
          <a:p>
            <a:r>
              <a:rPr lang="en-US" sz="1600" dirty="0"/>
              <a:t>Furthermore, you want to use the class to compute these quantities for any type of number, including integers, floats, and doubles. </a:t>
            </a:r>
          </a:p>
          <a:p>
            <a:r>
              <a:rPr lang="en-US" sz="1600" dirty="0"/>
              <a:t>Thus, you want to specify the type of the numbers generically, using a type parameter. To create such a class, you might try something like </a:t>
            </a:r>
            <a:r>
              <a:rPr lang="en-US" sz="1600" dirty="0" smtClean="0"/>
              <a:t>the following to the right.</a:t>
            </a:r>
            <a:endParaRPr lang="en-US" sz="1600" dirty="0"/>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Content Placeholder 2"/>
          <p:cNvSpPr txBox="1">
            <a:spLocks/>
          </p:cNvSpPr>
          <p:nvPr/>
        </p:nvSpPr>
        <p:spPr>
          <a:xfrm>
            <a:off x="5338314" y="1822754"/>
            <a:ext cx="6462622" cy="477645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NumericFns</a:t>
            </a:r>
            <a:r>
              <a:rPr lang="en-US" b="1" dirty="0">
                <a:latin typeface="Courier New" panose="02070309020205020404" pitchFamily="49" charset="0"/>
                <a:cs typeface="Courier New" panose="02070309020205020404" pitchFamily="49" charset="0"/>
              </a:rPr>
              <a:t> attempts (unsuccessfully) to create</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a generic class that can compute various</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numeric functions, such as the reciprocal or the</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fractional component, given any type of number.</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class </a:t>
            </a:r>
            <a:r>
              <a:rPr lang="en-US" b="1" dirty="0" err="1">
                <a:latin typeface="Courier New" panose="02070309020205020404" pitchFamily="49" charset="0"/>
                <a:cs typeface="Courier New" panose="02070309020205020404" pitchFamily="49" charset="0"/>
              </a:rPr>
              <a:t>NumericFns</a:t>
            </a:r>
            <a:r>
              <a:rPr lang="en-US" b="1" dirty="0">
                <a:latin typeface="Courier New" panose="02070309020205020404" pitchFamily="49" charset="0"/>
                <a:cs typeface="Courier New" panose="02070309020205020404" pitchFamily="49" charset="0"/>
              </a:rPr>
              <a:t>&lt;T&gt; {</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T </a:t>
            </a:r>
            <a:r>
              <a:rPr lang="en-US" b="1" dirty="0" err="1">
                <a:latin typeface="Courier New" panose="02070309020205020404" pitchFamily="49" charset="0"/>
                <a:cs typeface="Courier New" panose="02070309020205020404" pitchFamily="49" charset="0"/>
              </a:rPr>
              <a:t>num</a:t>
            </a:r>
            <a:r>
              <a:rPr lang="en-US" b="1" dirty="0">
                <a:latin typeface="Courier New" panose="02070309020205020404" pitchFamily="49" charset="0"/>
                <a:cs typeface="Courier New" panose="02070309020205020404" pitchFamily="49" charset="0"/>
              </a:rPr>
              <a:t>;</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 Pass the constructor a reference to</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 a numeric object.</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NumericFns</a:t>
            </a:r>
            <a:r>
              <a:rPr lang="en-US" b="1" dirty="0">
                <a:latin typeface="Courier New" panose="02070309020205020404" pitchFamily="49" charset="0"/>
                <a:cs typeface="Courier New" panose="02070309020205020404" pitchFamily="49" charset="0"/>
              </a:rPr>
              <a:t>(T n) {</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num</a:t>
            </a:r>
            <a:r>
              <a:rPr lang="en-US" b="1" dirty="0">
                <a:latin typeface="Courier New" panose="02070309020205020404" pitchFamily="49" charset="0"/>
                <a:cs typeface="Courier New" panose="02070309020205020404" pitchFamily="49" charset="0"/>
              </a:rPr>
              <a:t> = n;</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 Return the reciprocal.</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double reciprocal() {</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return 1 / </a:t>
            </a:r>
            <a:r>
              <a:rPr lang="en-US" b="1" dirty="0" err="1">
                <a:latin typeface="Courier New" panose="02070309020205020404" pitchFamily="49" charset="0"/>
                <a:cs typeface="Courier New" panose="02070309020205020404" pitchFamily="49" charset="0"/>
              </a:rPr>
              <a:t>num.doubleValue</a:t>
            </a:r>
            <a:r>
              <a:rPr lang="en-US" b="1" dirty="0">
                <a:latin typeface="Courier New" panose="02070309020205020404" pitchFamily="49" charset="0"/>
                <a:cs typeface="Courier New" panose="02070309020205020404" pitchFamily="49" charset="0"/>
              </a:rPr>
              <a:t>(); // Error!</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 Return the fractional component.</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double fraction() {</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return </a:t>
            </a:r>
            <a:r>
              <a:rPr lang="en-US" b="1" dirty="0" err="1">
                <a:latin typeface="Courier New" panose="02070309020205020404" pitchFamily="49" charset="0"/>
                <a:cs typeface="Courier New" panose="02070309020205020404" pitchFamily="49" charset="0"/>
              </a:rPr>
              <a:t>num.doubleValue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num.intValue</a:t>
            </a:r>
            <a:r>
              <a:rPr lang="en-US" b="1" dirty="0">
                <a:latin typeface="Courier New" panose="02070309020205020404" pitchFamily="49" charset="0"/>
                <a:cs typeface="Courier New" panose="02070309020205020404" pitchFamily="49" charset="0"/>
              </a:rPr>
              <a:t>(); // Error!</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 ...</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a:t>
            </a:r>
          </a:p>
        </p:txBody>
      </p:sp>
      <p:sp>
        <p:nvSpPr>
          <p:cNvPr id="6" name="TextBox 5"/>
          <p:cNvSpPr txBox="1"/>
          <p:nvPr/>
        </p:nvSpPr>
        <p:spPr>
          <a:xfrm>
            <a:off x="5554822" y="6075325"/>
            <a:ext cx="5987024"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a:t>“</a:t>
            </a:r>
            <a:r>
              <a:rPr lang="en-US" sz="2400" b="1" dirty="0" err="1"/>
              <a:t>GenericsBoundedType</a:t>
            </a:r>
            <a:r>
              <a:rPr lang="en-US" sz="2400" b="1" dirty="0"/>
              <a:t>”</a:t>
            </a:r>
          </a:p>
        </p:txBody>
      </p:sp>
    </p:spTree>
    <p:extLst>
      <p:ext uri="{BB962C8B-B14F-4D97-AF65-F5344CB8AC3E}">
        <p14:creationId xmlns:p14="http://schemas.microsoft.com/office/powerpoint/2010/main" val="30611553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 – Wildcard Arguments</a:t>
            </a:r>
            <a:endParaRPr lang="en-US" dirty="0"/>
          </a:p>
        </p:txBody>
      </p:sp>
      <p:sp>
        <p:nvSpPr>
          <p:cNvPr id="3" name="Content Placeholder 2"/>
          <p:cNvSpPr>
            <a:spLocks noGrp="1"/>
          </p:cNvSpPr>
          <p:nvPr>
            <p:ph idx="1"/>
          </p:nvPr>
        </p:nvSpPr>
        <p:spPr>
          <a:xfrm>
            <a:off x="838200" y="1354346"/>
            <a:ext cx="10160479" cy="5331125"/>
          </a:xfrm>
        </p:spPr>
        <p:txBody>
          <a:bodyPr>
            <a:noAutofit/>
          </a:bodyPr>
          <a:lstStyle/>
          <a:p>
            <a:pPr defTabSz="274320">
              <a:lnSpc>
                <a:spcPct val="120000"/>
              </a:lnSpc>
              <a:spcBef>
                <a:spcPts val="0"/>
              </a:spcBef>
            </a:pPr>
            <a:r>
              <a:rPr lang="en-US" sz="1800" dirty="0"/>
              <a:t>As useful as type safety is, sometimes it can get in the way of perfectly acceptable constructs. </a:t>
            </a:r>
          </a:p>
          <a:p>
            <a:pPr defTabSz="274320">
              <a:lnSpc>
                <a:spcPct val="120000"/>
              </a:lnSpc>
              <a:spcBef>
                <a:spcPts val="0"/>
              </a:spcBef>
            </a:pPr>
            <a:r>
              <a:rPr lang="en-US" sz="1800" dirty="0"/>
              <a:t>Given the </a:t>
            </a:r>
            <a:r>
              <a:rPr lang="en-US" sz="1800" dirty="0" err="1"/>
              <a:t>NumericFns</a:t>
            </a:r>
            <a:r>
              <a:rPr lang="en-US" sz="1800" dirty="0"/>
              <a:t> class shown before, assume you want to add a method called </a:t>
            </a:r>
            <a:r>
              <a:rPr lang="en-US" sz="1800" dirty="0" err="1"/>
              <a:t>absEqual</a:t>
            </a:r>
            <a:r>
              <a:rPr lang="en-US" sz="1800" dirty="0"/>
              <a:t>( ) that returns true if two </a:t>
            </a:r>
            <a:r>
              <a:rPr lang="en-US" sz="1800" dirty="0" err="1"/>
              <a:t>NumericFns</a:t>
            </a:r>
            <a:r>
              <a:rPr lang="en-US" sz="1800" dirty="0"/>
              <a:t> objects contain numbers whose absolute values are the same. </a:t>
            </a:r>
          </a:p>
          <a:p>
            <a:pPr defTabSz="274320">
              <a:lnSpc>
                <a:spcPct val="120000"/>
              </a:lnSpc>
              <a:spcBef>
                <a:spcPts val="0"/>
              </a:spcBef>
            </a:pPr>
            <a:r>
              <a:rPr lang="en-US" sz="1800" dirty="0"/>
              <a:t>You also want this method to be able to work properly no matter what type of number each object holds. </a:t>
            </a:r>
          </a:p>
          <a:p>
            <a:pPr defTabSz="274320">
              <a:lnSpc>
                <a:spcPct val="120000"/>
              </a:lnSpc>
              <a:spcBef>
                <a:spcPts val="0"/>
              </a:spcBef>
            </a:pPr>
            <a:r>
              <a:rPr lang="en-US" sz="1800" dirty="0"/>
              <a:t>If one object contains the Double value 1.25 and the other object contains the Float value –1.25, then </a:t>
            </a:r>
            <a:r>
              <a:rPr lang="en-US" sz="1800" dirty="0" err="1"/>
              <a:t>absEqual</a:t>
            </a:r>
            <a:r>
              <a:rPr lang="en-US" sz="1800" dirty="0"/>
              <a:t>( ) would return true. </a:t>
            </a:r>
          </a:p>
          <a:p>
            <a:pPr defTabSz="274320">
              <a:lnSpc>
                <a:spcPct val="120000"/>
              </a:lnSpc>
              <a:spcBef>
                <a:spcPts val="0"/>
              </a:spcBef>
            </a:pPr>
            <a:r>
              <a:rPr lang="en-US" sz="1800" dirty="0"/>
              <a:t>One way to implement </a:t>
            </a:r>
            <a:r>
              <a:rPr lang="en-US" sz="1800" dirty="0" err="1"/>
              <a:t>absEqual</a:t>
            </a:r>
            <a:r>
              <a:rPr lang="en-US" sz="1800" dirty="0"/>
              <a:t>( ) is to pass it a </a:t>
            </a:r>
            <a:r>
              <a:rPr lang="en-US" sz="1800" dirty="0" err="1"/>
              <a:t>NumericFns</a:t>
            </a:r>
            <a:r>
              <a:rPr lang="en-US" sz="1800" dirty="0"/>
              <a:t> argument, and then compare the absolute value of that argument against the absolute value of the invoking object, returning true only if the values are the same. For example, you want to be able to call </a:t>
            </a:r>
            <a:r>
              <a:rPr lang="en-US" sz="1800" dirty="0" err="1"/>
              <a:t>absEqual</a:t>
            </a:r>
            <a:r>
              <a:rPr lang="en-US" sz="1800" dirty="0"/>
              <a:t>( ), as shown here:</a:t>
            </a:r>
          </a:p>
          <a:p>
            <a:pPr marL="514350" indent="-514350" defTabSz="274320">
              <a:lnSpc>
                <a:spcPct val="120000"/>
              </a:lnSpc>
              <a:spcBef>
                <a:spcPts val="0"/>
              </a:spcBef>
              <a:buFont typeface="+mj-lt"/>
              <a:buAutoNum type="arabicPeriod"/>
            </a:pPr>
            <a:endParaRPr lang="en-US" sz="1400" dirty="0"/>
          </a:p>
          <a:p>
            <a:pPr marL="0" indent="0" defTabSz="274320">
              <a:lnSpc>
                <a:spcPct val="120000"/>
              </a:lnSpc>
              <a:spcBef>
                <a:spcPts val="0"/>
              </a:spcBef>
              <a:buNone/>
            </a:pPr>
            <a:r>
              <a:rPr lang="en-US" sz="1400" b="1" dirty="0" err="1">
                <a:latin typeface="Courier New" panose="02070309020205020404" pitchFamily="49" charset="0"/>
                <a:cs typeface="Courier New" panose="02070309020205020404" pitchFamily="49" charset="0"/>
              </a:rPr>
              <a:t>NumericFns</a:t>
            </a:r>
            <a:r>
              <a:rPr lang="en-US" sz="1400" b="1" dirty="0">
                <a:latin typeface="Courier New" panose="02070309020205020404" pitchFamily="49" charset="0"/>
                <a:cs typeface="Courier New" panose="02070309020205020404" pitchFamily="49" charset="0"/>
              </a:rPr>
              <a:t>&lt;Double&gt; </a:t>
            </a:r>
            <a:r>
              <a:rPr lang="en-US" sz="1400" b="1" dirty="0" err="1">
                <a:latin typeface="Courier New" panose="02070309020205020404" pitchFamily="49" charset="0"/>
                <a:cs typeface="Courier New" panose="02070309020205020404" pitchFamily="49" charset="0"/>
              </a:rPr>
              <a:t>dOb</a:t>
            </a:r>
            <a:r>
              <a:rPr lang="en-US" sz="1400" b="1" dirty="0">
                <a:latin typeface="Courier New" panose="02070309020205020404" pitchFamily="49" charset="0"/>
                <a:cs typeface="Courier New" panose="02070309020205020404" pitchFamily="49" charset="0"/>
              </a:rPr>
              <a:t> = new </a:t>
            </a:r>
            <a:r>
              <a:rPr lang="en-US" sz="1400" b="1" dirty="0" err="1">
                <a:latin typeface="Courier New" panose="02070309020205020404" pitchFamily="49" charset="0"/>
                <a:cs typeface="Courier New" panose="02070309020205020404" pitchFamily="49" charset="0"/>
              </a:rPr>
              <a:t>NumericFns</a:t>
            </a:r>
            <a:r>
              <a:rPr lang="en-US" sz="1400" b="1" dirty="0">
                <a:latin typeface="Courier New" panose="02070309020205020404" pitchFamily="49" charset="0"/>
                <a:cs typeface="Courier New" panose="02070309020205020404" pitchFamily="49" charset="0"/>
              </a:rPr>
              <a:t>&lt;Double&gt;(1.25);</a:t>
            </a:r>
          </a:p>
          <a:p>
            <a:pPr marL="0" indent="0" defTabSz="274320">
              <a:lnSpc>
                <a:spcPct val="120000"/>
              </a:lnSpc>
              <a:spcBef>
                <a:spcPts val="0"/>
              </a:spcBef>
              <a:buNone/>
            </a:pPr>
            <a:r>
              <a:rPr lang="en-US" sz="1400" b="1" dirty="0" err="1">
                <a:latin typeface="Courier New" panose="02070309020205020404" pitchFamily="49" charset="0"/>
                <a:cs typeface="Courier New" panose="02070309020205020404" pitchFamily="49" charset="0"/>
              </a:rPr>
              <a:t>NumericFns</a:t>
            </a:r>
            <a:r>
              <a:rPr lang="en-US" sz="1400" b="1" dirty="0">
                <a:latin typeface="Courier New" panose="02070309020205020404" pitchFamily="49" charset="0"/>
                <a:cs typeface="Courier New" panose="02070309020205020404" pitchFamily="49" charset="0"/>
              </a:rPr>
              <a:t>&lt;Float&gt; </a:t>
            </a:r>
            <a:r>
              <a:rPr lang="en-US" sz="1400" b="1" dirty="0" err="1">
                <a:latin typeface="Courier New" panose="02070309020205020404" pitchFamily="49" charset="0"/>
                <a:cs typeface="Courier New" panose="02070309020205020404" pitchFamily="49" charset="0"/>
              </a:rPr>
              <a:t>fOb</a:t>
            </a:r>
            <a:r>
              <a:rPr lang="en-US" sz="1400" b="1" dirty="0">
                <a:latin typeface="Courier New" panose="02070309020205020404" pitchFamily="49" charset="0"/>
                <a:cs typeface="Courier New" panose="02070309020205020404" pitchFamily="49" charset="0"/>
              </a:rPr>
              <a:t> = new </a:t>
            </a:r>
            <a:r>
              <a:rPr lang="en-US" sz="1400" b="1" dirty="0" err="1">
                <a:latin typeface="Courier New" panose="02070309020205020404" pitchFamily="49" charset="0"/>
                <a:cs typeface="Courier New" panose="02070309020205020404" pitchFamily="49" charset="0"/>
              </a:rPr>
              <a:t>NumericFns</a:t>
            </a:r>
            <a:r>
              <a:rPr lang="en-US" sz="1400" b="1" dirty="0">
                <a:latin typeface="Courier New" panose="02070309020205020404" pitchFamily="49" charset="0"/>
                <a:cs typeface="Courier New" panose="02070309020205020404" pitchFamily="49" charset="0"/>
              </a:rPr>
              <a:t>&lt;Float&gt;(-1.25);</a:t>
            </a:r>
          </a:p>
          <a:p>
            <a:pPr marL="0" indent="0" defTabSz="274320">
              <a:lnSpc>
                <a:spcPct val="120000"/>
              </a:lnSpc>
              <a:spcBef>
                <a:spcPts val="0"/>
              </a:spcBef>
              <a:buNone/>
            </a:pPr>
            <a:r>
              <a:rPr lang="en-US" sz="1400" b="1" dirty="0">
                <a:latin typeface="Courier New" panose="02070309020205020404" pitchFamily="49" charset="0"/>
                <a:cs typeface="Courier New" panose="02070309020205020404" pitchFamily="49" charset="0"/>
              </a:rPr>
              <a:t>if(</a:t>
            </a:r>
            <a:r>
              <a:rPr lang="en-US" sz="1400" b="1" dirty="0" err="1">
                <a:latin typeface="Courier New" panose="02070309020205020404" pitchFamily="49" charset="0"/>
                <a:cs typeface="Courier New" panose="02070309020205020404" pitchFamily="49" charset="0"/>
              </a:rPr>
              <a:t>dOb.absEqual</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fOb</a:t>
            </a:r>
            <a:r>
              <a:rPr lang="en-US" sz="1400" b="1" dirty="0">
                <a:latin typeface="Courier New" panose="02070309020205020404" pitchFamily="49" charset="0"/>
                <a:cs typeface="Courier New" panose="02070309020205020404" pitchFamily="49" charset="0"/>
              </a:rPr>
              <a:t>)) {</a:t>
            </a:r>
          </a:p>
          <a:p>
            <a:pPr marL="0" indent="0" defTabSz="274320">
              <a:lnSpc>
                <a:spcPct val="12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("Absolute values are the same.");</a:t>
            </a:r>
          </a:p>
          <a:p>
            <a:pPr marL="0" indent="0" defTabSz="274320">
              <a:lnSpc>
                <a:spcPct val="120000"/>
              </a:lnSpc>
              <a:spcBef>
                <a:spcPts val="0"/>
              </a:spcBef>
              <a:buNone/>
            </a:pPr>
            <a:r>
              <a:rPr lang="en-US" sz="1400" b="1" dirty="0">
                <a:latin typeface="Courier New" panose="02070309020205020404" pitchFamily="49" charset="0"/>
                <a:cs typeface="Courier New" panose="02070309020205020404" pitchFamily="49" charset="0"/>
              </a:rPr>
              <a:t>} else {</a:t>
            </a:r>
          </a:p>
          <a:p>
            <a:pPr marL="0" indent="0" defTabSz="274320">
              <a:lnSpc>
                <a:spcPct val="12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("Absolute values differ.");</a:t>
            </a:r>
          </a:p>
          <a:p>
            <a:pPr marL="0" indent="0" defTabSz="274320">
              <a:lnSpc>
                <a:spcPct val="120000"/>
              </a:lnSpc>
              <a:spcBef>
                <a:spcPts val="0"/>
              </a:spcBef>
              <a:buNone/>
            </a:pPr>
            <a:r>
              <a:rPr lang="en-US" sz="1400" b="1" dirty="0">
                <a:latin typeface="Courier New" panose="02070309020205020404" pitchFamily="49" charset="0"/>
                <a:cs typeface="Courier New" panose="02070309020205020404" pitchFamily="49" charset="0"/>
              </a:rPr>
              <a:t>}</a:t>
            </a:r>
          </a:p>
          <a:p>
            <a:pPr marL="0" indent="0" defTabSz="274320">
              <a:lnSpc>
                <a:spcPct val="120000"/>
              </a:lnSpc>
              <a:spcBef>
                <a:spcPts val="0"/>
              </a:spcBef>
              <a:buNone/>
            </a:pPr>
            <a:endParaRPr lang="en-US" sz="1400" dirty="0"/>
          </a:p>
        </p:txBody>
      </p:sp>
    </p:spTree>
    <p:extLst>
      <p:ext uri="{BB962C8B-B14F-4D97-AF65-F5344CB8AC3E}">
        <p14:creationId xmlns:p14="http://schemas.microsoft.com/office/powerpoint/2010/main" val="29544962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 – Wildcard Arguments</a:t>
            </a:r>
            <a:endParaRPr lang="en-US" dirty="0"/>
          </a:p>
        </p:txBody>
      </p:sp>
      <p:sp>
        <p:nvSpPr>
          <p:cNvPr id="3" name="Content Placeholder 2"/>
          <p:cNvSpPr>
            <a:spLocks noGrp="1"/>
          </p:cNvSpPr>
          <p:nvPr>
            <p:ph idx="1"/>
          </p:nvPr>
        </p:nvSpPr>
        <p:spPr>
          <a:xfrm>
            <a:off x="838200" y="1825625"/>
            <a:ext cx="10160479" cy="4351338"/>
          </a:xfrm>
        </p:spPr>
        <p:txBody>
          <a:bodyPr>
            <a:noAutofit/>
          </a:bodyPr>
          <a:lstStyle/>
          <a:p>
            <a:pPr defTabSz="274320">
              <a:lnSpc>
                <a:spcPct val="120000"/>
              </a:lnSpc>
              <a:spcBef>
                <a:spcPts val="0"/>
              </a:spcBef>
            </a:pPr>
            <a:r>
              <a:rPr lang="en-US" sz="1400" dirty="0" smtClean="0"/>
              <a:t>Trouble with </a:t>
            </a:r>
            <a:r>
              <a:rPr lang="en-US" sz="1400" dirty="0" err="1" smtClean="0"/>
              <a:t>absEquals</a:t>
            </a:r>
            <a:r>
              <a:rPr lang="en-US" sz="1400" dirty="0" smtClean="0"/>
              <a:t>() </a:t>
            </a:r>
            <a:r>
              <a:rPr lang="en-US" sz="1400" dirty="0"/>
              <a:t>starts as soon as you try to declare a parameter of type </a:t>
            </a:r>
            <a:r>
              <a:rPr lang="en-US" sz="1400" dirty="0" err="1"/>
              <a:t>NumericFns</a:t>
            </a:r>
            <a:r>
              <a:rPr lang="en-US" sz="1400" dirty="0"/>
              <a:t>. What type do you specify for </a:t>
            </a:r>
            <a:r>
              <a:rPr lang="en-US" sz="1400" dirty="0" err="1"/>
              <a:t>NumericFns</a:t>
            </a:r>
            <a:r>
              <a:rPr lang="en-US" sz="1400" dirty="0"/>
              <a:t>’ type parameter? At first, you might think of a solution like this, in which T is used as the type parameter:</a:t>
            </a:r>
          </a:p>
          <a:p>
            <a:pPr marL="514350" indent="-514350" defTabSz="274320">
              <a:lnSpc>
                <a:spcPct val="120000"/>
              </a:lnSpc>
              <a:spcBef>
                <a:spcPts val="0"/>
              </a:spcBef>
              <a:buFont typeface="+mj-lt"/>
              <a:buAutoNum type="arabicPeriod"/>
            </a:pPr>
            <a:endParaRPr lang="en-US" sz="1400" dirty="0"/>
          </a:p>
          <a:p>
            <a:pPr marL="0" indent="0" defTabSz="274320">
              <a:lnSpc>
                <a:spcPct val="120000"/>
              </a:lnSpc>
              <a:spcBef>
                <a:spcPts val="0"/>
              </a:spcBef>
              <a:buNone/>
            </a:pPr>
            <a:r>
              <a:rPr lang="en-US" sz="1400" b="1" dirty="0">
                <a:latin typeface="Courier New" panose="02070309020205020404" pitchFamily="49" charset="0"/>
                <a:cs typeface="Courier New" panose="02070309020205020404" pitchFamily="49" charset="0"/>
              </a:rPr>
              <a:t>// This </a:t>
            </a:r>
            <a:r>
              <a:rPr lang="en-US" sz="1400" b="1" dirty="0" smtClean="0">
                <a:latin typeface="Courier New" panose="02070309020205020404" pitchFamily="49" charset="0"/>
                <a:cs typeface="Courier New" panose="02070309020205020404" pitchFamily="49" charset="0"/>
              </a:rPr>
              <a:t>won't </a:t>
            </a:r>
            <a:r>
              <a:rPr lang="en-US" sz="1400" b="1" dirty="0">
                <a:latin typeface="Courier New" panose="02070309020205020404" pitchFamily="49" charset="0"/>
                <a:cs typeface="Courier New" panose="02070309020205020404" pitchFamily="49" charset="0"/>
              </a:rPr>
              <a:t>work!</a:t>
            </a:r>
          </a:p>
          <a:p>
            <a:pPr marL="0" indent="0" defTabSz="274320">
              <a:lnSpc>
                <a:spcPct val="120000"/>
              </a:lnSpc>
              <a:spcBef>
                <a:spcPts val="0"/>
              </a:spcBef>
              <a:buNone/>
            </a:pPr>
            <a:r>
              <a:rPr lang="en-US" sz="1400" b="1" dirty="0">
                <a:latin typeface="Courier New" panose="02070309020205020404" pitchFamily="49" charset="0"/>
                <a:cs typeface="Courier New" panose="02070309020205020404" pitchFamily="49" charset="0"/>
              </a:rPr>
              <a:t>// Determine if the absolute values of two objects are the same.</a:t>
            </a:r>
          </a:p>
          <a:p>
            <a:pPr marL="0" indent="0" defTabSz="274320">
              <a:lnSpc>
                <a:spcPct val="120000"/>
              </a:lnSpc>
              <a:spcBef>
                <a:spcPts val="0"/>
              </a:spcBef>
              <a:buNone/>
            </a:pPr>
            <a:r>
              <a:rPr lang="en-US" sz="1400" b="1" dirty="0" err="1">
                <a:latin typeface="Courier New" panose="02070309020205020404" pitchFamily="49" charset="0"/>
                <a:cs typeface="Courier New" panose="02070309020205020404" pitchFamily="49" charset="0"/>
              </a:rPr>
              <a:t>boolean</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absEqual</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NumericFns</a:t>
            </a:r>
            <a:r>
              <a:rPr lang="en-US" sz="1400" b="1" dirty="0">
                <a:latin typeface="Courier New" panose="02070309020205020404" pitchFamily="49" charset="0"/>
                <a:cs typeface="Courier New" panose="02070309020205020404" pitchFamily="49" charset="0"/>
              </a:rPr>
              <a:t>&lt;T&gt; </a:t>
            </a:r>
            <a:r>
              <a:rPr lang="en-US" sz="1400" b="1" dirty="0" err="1">
                <a:latin typeface="Courier New" panose="02070309020205020404" pitchFamily="49" charset="0"/>
                <a:cs typeface="Courier New" panose="02070309020205020404" pitchFamily="49" charset="0"/>
              </a:rPr>
              <a:t>ob</a:t>
            </a:r>
            <a:r>
              <a:rPr lang="en-US" sz="1400" b="1" dirty="0">
                <a:latin typeface="Courier New" panose="02070309020205020404" pitchFamily="49" charset="0"/>
                <a:cs typeface="Courier New" panose="02070309020205020404" pitchFamily="49" charset="0"/>
              </a:rPr>
              <a:t>) {</a:t>
            </a:r>
          </a:p>
          <a:p>
            <a:pPr marL="0" indent="0" defTabSz="274320">
              <a:lnSpc>
                <a:spcPct val="120000"/>
              </a:lnSpc>
              <a:spcBef>
                <a:spcPts val="0"/>
              </a:spcBef>
              <a:buNone/>
            </a:pPr>
            <a:r>
              <a:rPr lang="en-US" sz="1400" b="1" dirty="0">
                <a:latin typeface="Courier New" panose="02070309020205020404" pitchFamily="49" charset="0"/>
                <a:cs typeface="Courier New" panose="02070309020205020404" pitchFamily="49" charset="0"/>
              </a:rPr>
              <a:t>	if(</a:t>
            </a:r>
            <a:r>
              <a:rPr lang="en-US" sz="1400" b="1" dirty="0" err="1">
                <a:latin typeface="Courier New" panose="02070309020205020404" pitchFamily="49" charset="0"/>
                <a:cs typeface="Courier New" panose="02070309020205020404" pitchFamily="49" charset="0"/>
              </a:rPr>
              <a:t>Math.abs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num.doubleValue</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Math.abs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ob.num.doubleValue</a:t>
            </a:r>
            <a:r>
              <a:rPr lang="en-US" sz="1400" b="1" dirty="0">
                <a:latin typeface="Courier New" panose="02070309020205020404" pitchFamily="49" charset="0"/>
                <a:cs typeface="Courier New" panose="02070309020205020404" pitchFamily="49" charset="0"/>
              </a:rPr>
              <a:t>()) {</a:t>
            </a:r>
          </a:p>
          <a:p>
            <a:pPr marL="0" indent="0" defTabSz="274320">
              <a:lnSpc>
                <a:spcPct val="120000"/>
              </a:lnSpc>
              <a:spcBef>
                <a:spcPts val="0"/>
              </a:spcBef>
              <a:buNone/>
            </a:pPr>
            <a:r>
              <a:rPr lang="en-US" sz="1400" b="1" dirty="0">
                <a:latin typeface="Courier New" panose="02070309020205020404" pitchFamily="49" charset="0"/>
                <a:cs typeface="Courier New" panose="02070309020205020404" pitchFamily="49" charset="0"/>
              </a:rPr>
              <a:t>		return true;</a:t>
            </a:r>
          </a:p>
          <a:p>
            <a:pPr marL="0" indent="0" defTabSz="274320">
              <a:lnSpc>
                <a:spcPct val="120000"/>
              </a:lnSpc>
              <a:spcBef>
                <a:spcPts val="0"/>
              </a:spcBef>
              <a:buNone/>
            </a:pPr>
            <a:r>
              <a:rPr lang="en-US" sz="1400" b="1" dirty="0">
                <a:latin typeface="Courier New" panose="02070309020205020404" pitchFamily="49" charset="0"/>
                <a:cs typeface="Courier New" panose="02070309020205020404" pitchFamily="49" charset="0"/>
              </a:rPr>
              <a:t>	}</a:t>
            </a:r>
          </a:p>
          <a:p>
            <a:pPr marL="0" indent="0" defTabSz="274320">
              <a:lnSpc>
                <a:spcPct val="120000"/>
              </a:lnSpc>
              <a:spcBef>
                <a:spcPts val="0"/>
              </a:spcBef>
              <a:buNone/>
            </a:pPr>
            <a:r>
              <a:rPr lang="en-US" sz="1400" b="1" dirty="0">
                <a:latin typeface="Courier New" panose="02070309020205020404" pitchFamily="49" charset="0"/>
                <a:cs typeface="Courier New" panose="02070309020205020404" pitchFamily="49" charset="0"/>
              </a:rPr>
              <a:t>	return false;</a:t>
            </a:r>
          </a:p>
          <a:p>
            <a:pPr marL="0" indent="0" defTabSz="274320">
              <a:lnSpc>
                <a:spcPct val="120000"/>
              </a:lnSpc>
              <a:spcBef>
                <a:spcPts val="0"/>
              </a:spcBef>
              <a:buNone/>
            </a:pPr>
            <a:r>
              <a:rPr lang="en-US" sz="1400" b="1" dirty="0">
                <a:latin typeface="Courier New" panose="02070309020205020404" pitchFamily="49" charset="0"/>
                <a:cs typeface="Courier New" panose="02070309020205020404" pitchFamily="49" charset="0"/>
              </a:rPr>
              <a:t>}</a:t>
            </a:r>
          </a:p>
          <a:p>
            <a:pPr marL="514350" indent="-514350" defTabSz="274320">
              <a:lnSpc>
                <a:spcPct val="120000"/>
              </a:lnSpc>
              <a:spcBef>
                <a:spcPts val="0"/>
              </a:spcBef>
              <a:buFont typeface="+mj-lt"/>
              <a:buAutoNum type="arabicPeriod"/>
            </a:pPr>
            <a:endParaRPr lang="en-US" sz="1400" dirty="0"/>
          </a:p>
          <a:p>
            <a:pPr defTabSz="274320">
              <a:lnSpc>
                <a:spcPct val="120000"/>
              </a:lnSpc>
              <a:spcBef>
                <a:spcPts val="0"/>
              </a:spcBef>
            </a:pPr>
            <a:r>
              <a:rPr lang="en-US" sz="1400" dirty="0"/>
              <a:t>Here, the standard method </a:t>
            </a:r>
            <a:r>
              <a:rPr lang="en-US" sz="1400" dirty="0" err="1"/>
              <a:t>Math.abs</a:t>
            </a:r>
            <a:r>
              <a:rPr lang="en-US" sz="1400" dirty="0"/>
              <a:t>( ) is used to obtain the absolute value of each number, and then the values are compared. The trouble with this attempt is that it will work only with other </a:t>
            </a:r>
            <a:r>
              <a:rPr lang="en-US" sz="1400" dirty="0" err="1"/>
              <a:t>NumericFns</a:t>
            </a:r>
            <a:r>
              <a:rPr lang="en-US" sz="1400" dirty="0"/>
              <a:t> objects whose type is the same as the invoking object. For example, if the</a:t>
            </a:r>
          </a:p>
          <a:p>
            <a:pPr defTabSz="274320">
              <a:lnSpc>
                <a:spcPct val="120000"/>
              </a:lnSpc>
              <a:spcBef>
                <a:spcPts val="0"/>
              </a:spcBef>
            </a:pPr>
            <a:r>
              <a:rPr lang="en-US" sz="1400" dirty="0"/>
              <a:t>invoking object is of type </a:t>
            </a:r>
            <a:r>
              <a:rPr lang="en-US" sz="1400" dirty="0" err="1"/>
              <a:t>NumericFns</a:t>
            </a:r>
            <a:r>
              <a:rPr lang="en-US" sz="1400" dirty="0"/>
              <a:t>&lt;Integer&gt;, then the parameter </a:t>
            </a:r>
            <a:r>
              <a:rPr lang="en-US" sz="1400" dirty="0" err="1"/>
              <a:t>ob</a:t>
            </a:r>
            <a:r>
              <a:rPr lang="en-US" sz="1400" dirty="0"/>
              <a:t> must also be of type </a:t>
            </a:r>
            <a:r>
              <a:rPr lang="en-US" sz="1400" dirty="0" err="1"/>
              <a:t>NumericFns</a:t>
            </a:r>
            <a:r>
              <a:rPr lang="en-US" sz="1400" dirty="0"/>
              <a:t>&lt;Integer&gt;. It can’t be used to compare an object of type </a:t>
            </a:r>
            <a:r>
              <a:rPr lang="en-US" sz="1400" dirty="0" err="1"/>
              <a:t>NumericFns</a:t>
            </a:r>
            <a:r>
              <a:rPr lang="en-US" sz="1400" dirty="0"/>
              <a:t>&lt;Double&gt;, for example. Therefore, this approach does not yield a general (i.e., generic) solution</a:t>
            </a:r>
            <a:r>
              <a:rPr lang="en-US" sz="1400" dirty="0" smtClean="0"/>
              <a:t>.</a:t>
            </a:r>
            <a:endParaRPr lang="en-US" sz="1400" dirty="0"/>
          </a:p>
        </p:txBody>
      </p:sp>
    </p:spTree>
    <p:extLst>
      <p:ext uri="{BB962C8B-B14F-4D97-AF65-F5344CB8AC3E}">
        <p14:creationId xmlns:p14="http://schemas.microsoft.com/office/powerpoint/2010/main" val="39424792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 – Wildcard Arguments</a:t>
            </a:r>
            <a:endParaRPr lang="en-US" dirty="0"/>
          </a:p>
        </p:txBody>
      </p:sp>
      <p:sp>
        <p:nvSpPr>
          <p:cNvPr id="3" name="Content Placeholder 2"/>
          <p:cNvSpPr>
            <a:spLocks noGrp="1"/>
          </p:cNvSpPr>
          <p:nvPr>
            <p:ph idx="1"/>
          </p:nvPr>
        </p:nvSpPr>
        <p:spPr>
          <a:xfrm>
            <a:off x="838200" y="1825625"/>
            <a:ext cx="10160479" cy="4351338"/>
          </a:xfrm>
        </p:spPr>
        <p:txBody>
          <a:bodyPr>
            <a:normAutofit fontScale="70000" lnSpcReduction="20000"/>
          </a:bodyPr>
          <a:lstStyle/>
          <a:p>
            <a:pPr defTabSz="274320">
              <a:lnSpc>
                <a:spcPct val="120000"/>
              </a:lnSpc>
              <a:spcBef>
                <a:spcPts val="0"/>
              </a:spcBef>
            </a:pPr>
            <a:r>
              <a:rPr lang="en-US" dirty="0" smtClean="0"/>
              <a:t>To </a:t>
            </a:r>
            <a:r>
              <a:rPr lang="en-US" dirty="0"/>
              <a:t>create a generic </a:t>
            </a:r>
            <a:r>
              <a:rPr lang="en-US" dirty="0" err="1"/>
              <a:t>absEqual</a:t>
            </a:r>
            <a:r>
              <a:rPr lang="en-US" dirty="0"/>
              <a:t>( ) method, you must use another feature of Java generics: the wildcard argument. The wildcard argument is specified by the ?, and it represents an unknown type. Using a wildcard, here is one way to write the </a:t>
            </a:r>
            <a:r>
              <a:rPr lang="en-US" dirty="0" err="1"/>
              <a:t>absEqual</a:t>
            </a:r>
            <a:r>
              <a:rPr lang="en-US" dirty="0"/>
              <a:t>( ) method:</a:t>
            </a:r>
          </a:p>
          <a:p>
            <a:pPr marL="514350" indent="-514350" defTabSz="274320">
              <a:lnSpc>
                <a:spcPct val="120000"/>
              </a:lnSpc>
              <a:spcBef>
                <a:spcPts val="0"/>
              </a:spcBef>
              <a:buFont typeface="+mj-lt"/>
              <a:buAutoNum type="arabicPeriod"/>
            </a:pPr>
            <a:endParaRPr lang="en-US" dirty="0"/>
          </a:p>
          <a:p>
            <a:pPr marL="0" indent="0" defTabSz="274320">
              <a:lnSpc>
                <a:spcPct val="120000"/>
              </a:lnSpc>
              <a:spcBef>
                <a:spcPts val="0"/>
              </a:spcBef>
              <a:buNone/>
            </a:pPr>
            <a:r>
              <a:rPr lang="en-US" sz="2600" b="1" dirty="0">
                <a:latin typeface="Courier New" panose="02070309020205020404" pitchFamily="49" charset="0"/>
                <a:cs typeface="Courier New" panose="02070309020205020404" pitchFamily="49" charset="0"/>
              </a:rPr>
              <a:t>// Determine if the absolute values of two</a:t>
            </a:r>
          </a:p>
          <a:p>
            <a:pPr marL="0" indent="0" defTabSz="274320">
              <a:lnSpc>
                <a:spcPct val="120000"/>
              </a:lnSpc>
              <a:spcBef>
                <a:spcPts val="0"/>
              </a:spcBef>
              <a:buNone/>
            </a:pPr>
            <a:r>
              <a:rPr lang="en-US" sz="2600" b="1" dirty="0">
                <a:latin typeface="Courier New" panose="02070309020205020404" pitchFamily="49" charset="0"/>
                <a:cs typeface="Courier New" panose="02070309020205020404" pitchFamily="49" charset="0"/>
              </a:rPr>
              <a:t>// objects are the same.</a:t>
            </a:r>
          </a:p>
          <a:p>
            <a:pPr marL="0" indent="0" defTabSz="274320">
              <a:lnSpc>
                <a:spcPct val="120000"/>
              </a:lnSpc>
              <a:spcBef>
                <a:spcPts val="0"/>
              </a:spcBef>
              <a:buNone/>
            </a:pPr>
            <a:r>
              <a:rPr lang="en-US" sz="2600" b="1" dirty="0" err="1">
                <a:latin typeface="Courier New" panose="02070309020205020404" pitchFamily="49" charset="0"/>
                <a:cs typeface="Courier New" panose="02070309020205020404" pitchFamily="49" charset="0"/>
              </a:rPr>
              <a:t>boolean</a:t>
            </a:r>
            <a:r>
              <a:rPr lang="en-US" sz="2600" b="1" dirty="0">
                <a:latin typeface="Courier New" panose="02070309020205020404" pitchFamily="49" charset="0"/>
                <a:cs typeface="Courier New" panose="02070309020205020404" pitchFamily="49" charset="0"/>
              </a:rPr>
              <a:t> </a:t>
            </a:r>
            <a:r>
              <a:rPr lang="en-US" sz="2600" b="1" dirty="0" err="1">
                <a:latin typeface="Courier New" panose="02070309020205020404" pitchFamily="49" charset="0"/>
                <a:cs typeface="Courier New" panose="02070309020205020404" pitchFamily="49" charset="0"/>
              </a:rPr>
              <a:t>absEqual</a:t>
            </a:r>
            <a:r>
              <a:rPr lang="en-US" sz="2600" b="1" dirty="0">
                <a:latin typeface="Courier New" panose="02070309020205020404" pitchFamily="49" charset="0"/>
                <a:cs typeface="Courier New" panose="02070309020205020404" pitchFamily="49" charset="0"/>
              </a:rPr>
              <a:t>(</a:t>
            </a:r>
            <a:r>
              <a:rPr lang="en-US" sz="2600" b="1" dirty="0" err="1">
                <a:latin typeface="Courier New" panose="02070309020205020404" pitchFamily="49" charset="0"/>
                <a:cs typeface="Courier New" panose="02070309020205020404" pitchFamily="49" charset="0"/>
              </a:rPr>
              <a:t>NumericFns</a:t>
            </a:r>
            <a:r>
              <a:rPr lang="en-US" sz="2600" b="1" dirty="0">
                <a:latin typeface="Courier New" panose="02070309020205020404" pitchFamily="49" charset="0"/>
                <a:cs typeface="Courier New" panose="02070309020205020404" pitchFamily="49" charset="0"/>
              </a:rPr>
              <a:t>&lt;?&gt; </a:t>
            </a:r>
            <a:r>
              <a:rPr lang="en-US" sz="2600" b="1" dirty="0" err="1">
                <a:latin typeface="Courier New" panose="02070309020205020404" pitchFamily="49" charset="0"/>
                <a:cs typeface="Courier New" panose="02070309020205020404" pitchFamily="49" charset="0"/>
              </a:rPr>
              <a:t>ob</a:t>
            </a:r>
            <a:r>
              <a:rPr lang="en-US" sz="2600" b="1" dirty="0">
                <a:latin typeface="Courier New" panose="02070309020205020404" pitchFamily="49" charset="0"/>
                <a:cs typeface="Courier New" panose="02070309020205020404" pitchFamily="49" charset="0"/>
              </a:rPr>
              <a:t>) {</a:t>
            </a:r>
          </a:p>
          <a:p>
            <a:pPr marL="0" indent="0" defTabSz="274320">
              <a:lnSpc>
                <a:spcPct val="120000"/>
              </a:lnSpc>
              <a:spcBef>
                <a:spcPts val="0"/>
              </a:spcBef>
              <a:buNone/>
            </a:pPr>
            <a:r>
              <a:rPr lang="en-US" sz="2600" b="1" dirty="0">
                <a:latin typeface="Courier New" panose="02070309020205020404" pitchFamily="49" charset="0"/>
                <a:cs typeface="Courier New" panose="02070309020205020404" pitchFamily="49" charset="0"/>
              </a:rPr>
              <a:t>	if(</a:t>
            </a:r>
            <a:r>
              <a:rPr lang="en-US" sz="2600" b="1" dirty="0" err="1">
                <a:latin typeface="Courier New" panose="02070309020205020404" pitchFamily="49" charset="0"/>
                <a:cs typeface="Courier New" panose="02070309020205020404" pitchFamily="49" charset="0"/>
              </a:rPr>
              <a:t>Math.abs</a:t>
            </a:r>
            <a:r>
              <a:rPr lang="en-US" sz="2600" b="1" dirty="0">
                <a:latin typeface="Courier New" panose="02070309020205020404" pitchFamily="49" charset="0"/>
                <a:cs typeface="Courier New" panose="02070309020205020404" pitchFamily="49" charset="0"/>
              </a:rPr>
              <a:t>(</a:t>
            </a:r>
            <a:r>
              <a:rPr lang="en-US" sz="2600" b="1" dirty="0" err="1">
                <a:latin typeface="Courier New" panose="02070309020205020404" pitchFamily="49" charset="0"/>
                <a:cs typeface="Courier New" panose="02070309020205020404" pitchFamily="49" charset="0"/>
              </a:rPr>
              <a:t>num.doubleValue</a:t>
            </a:r>
            <a:r>
              <a:rPr lang="en-US" sz="2600" b="1" dirty="0">
                <a:latin typeface="Courier New" panose="02070309020205020404" pitchFamily="49" charset="0"/>
                <a:cs typeface="Courier New" panose="02070309020205020404" pitchFamily="49" charset="0"/>
              </a:rPr>
              <a:t>()) </a:t>
            </a:r>
            <a:r>
              <a:rPr lang="en-US" sz="2600" b="1" dirty="0" smtClean="0">
                <a:latin typeface="Courier New" panose="02070309020205020404" pitchFamily="49" charset="0"/>
                <a:cs typeface="Courier New" panose="02070309020205020404" pitchFamily="49" charset="0"/>
              </a:rPr>
              <a:t>== </a:t>
            </a:r>
            <a:r>
              <a:rPr lang="en-US" sz="2600" b="1" dirty="0" err="1" smtClean="0">
                <a:latin typeface="Courier New" panose="02070309020205020404" pitchFamily="49" charset="0"/>
                <a:cs typeface="Courier New" panose="02070309020205020404" pitchFamily="49" charset="0"/>
              </a:rPr>
              <a:t>Math.abs</a:t>
            </a:r>
            <a:r>
              <a:rPr lang="en-US" sz="2600" b="1" dirty="0" smtClean="0">
                <a:latin typeface="Courier New" panose="02070309020205020404" pitchFamily="49" charset="0"/>
                <a:cs typeface="Courier New" panose="02070309020205020404" pitchFamily="49" charset="0"/>
              </a:rPr>
              <a:t>(</a:t>
            </a:r>
            <a:r>
              <a:rPr lang="en-US" sz="2600" b="1" dirty="0" err="1" smtClean="0">
                <a:latin typeface="Courier New" panose="02070309020205020404" pitchFamily="49" charset="0"/>
                <a:cs typeface="Courier New" panose="02070309020205020404" pitchFamily="49" charset="0"/>
              </a:rPr>
              <a:t>ob.num.doubleValue</a:t>
            </a:r>
            <a:r>
              <a:rPr lang="en-US" sz="2600" b="1" dirty="0">
                <a:latin typeface="Courier New" panose="02070309020205020404" pitchFamily="49" charset="0"/>
                <a:cs typeface="Courier New" panose="02070309020205020404" pitchFamily="49" charset="0"/>
              </a:rPr>
              <a:t>())) {</a:t>
            </a:r>
          </a:p>
          <a:p>
            <a:pPr marL="0" indent="0" defTabSz="274320">
              <a:lnSpc>
                <a:spcPct val="120000"/>
              </a:lnSpc>
              <a:spcBef>
                <a:spcPts val="0"/>
              </a:spcBef>
              <a:buNone/>
            </a:pPr>
            <a:r>
              <a:rPr lang="en-US" sz="2600" b="1" dirty="0">
                <a:latin typeface="Courier New" panose="02070309020205020404" pitchFamily="49" charset="0"/>
                <a:cs typeface="Courier New" panose="02070309020205020404" pitchFamily="49" charset="0"/>
              </a:rPr>
              <a:t>		return true;</a:t>
            </a:r>
          </a:p>
          <a:p>
            <a:pPr marL="0" indent="0" defTabSz="274320">
              <a:lnSpc>
                <a:spcPct val="120000"/>
              </a:lnSpc>
              <a:spcBef>
                <a:spcPts val="0"/>
              </a:spcBef>
              <a:buNone/>
            </a:pPr>
            <a:r>
              <a:rPr lang="en-US" sz="2600" b="1" dirty="0">
                <a:latin typeface="Courier New" panose="02070309020205020404" pitchFamily="49" charset="0"/>
                <a:cs typeface="Courier New" panose="02070309020205020404" pitchFamily="49" charset="0"/>
              </a:rPr>
              <a:t>	}</a:t>
            </a:r>
          </a:p>
          <a:p>
            <a:pPr marL="0" indent="0" defTabSz="274320">
              <a:lnSpc>
                <a:spcPct val="120000"/>
              </a:lnSpc>
              <a:spcBef>
                <a:spcPts val="0"/>
              </a:spcBef>
              <a:buNone/>
            </a:pPr>
            <a:r>
              <a:rPr lang="en-US" sz="2600" b="1" dirty="0">
                <a:latin typeface="Courier New" panose="02070309020205020404" pitchFamily="49" charset="0"/>
                <a:cs typeface="Courier New" panose="02070309020205020404" pitchFamily="49" charset="0"/>
              </a:rPr>
              <a:t>	return false;</a:t>
            </a:r>
          </a:p>
          <a:p>
            <a:pPr marL="0" indent="0" defTabSz="274320">
              <a:lnSpc>
                <a:spcPct val="120000"/>
              </a:lnSpc>
              <a:spcBef>
                <a:spcPts val="0"/>
              </a:spcBef>
              <a:buNone/>
            </a:pPr>
            <a:r>
              <a:rPr lang="en-US" sz="2600" b="1" dirty="0">
                <a:latin typeface="Courier New" panose="02070309020205020404" pitchFamily="49" charset="0"/>
                <a:cs typeface="Courier New" panose="02070309020205020404" pitchFamily="49" charset="0"/>
              </a:rPr>
              <a:t>}</a:t>
            </a:r>
          </a:p>
          <a:p>
            <a:pPr marL="0" indent="0" defTabSz="274320">
              <a:lnSpc>
                <a:spcPct val="120000"/>
              </a:lnSpc>
              <a:spcBef>
                <a:spcPts val="0"/>
              </a:spcBef>
              <a:buNone/>
            </a:pPr>
            <a:endParaRPr lang="en-US" dirty="0">
              <a:latin typeface="Courier New" panose="02070309020205020404" pitchFamily="49" charset="0"/>
              <a:cs typeface="Courier New" panose="02070309020205020404" pitchFamily="49" charset="0"/>
            </a:endParaRPr>
          </a:p>
        </p:txBody>
      </p:sp>
      <p:sp>
        <p:nvSpPr>
          <p:cNvPr id="4" name="TextBox 3"/>
          <p:cNvSpPr txBox="1"/>
          <p:nvPr/>
        </p:nvSpPr>
        <p:spPr>
          <a:xfrm>
            <a:off x="6297782" y="6075325"/>
            <a:ext cx="5244064"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err="1" smtClean="0"/>
              <a:t>GenericsWildcard</a:t>
            </a:r>
            <a:r>
              <a:rPr lang="en-US" sz="2400" b="1" dirty="0" smtClean="0"/>
              <a:t>”</a:t>
            </a:r>
            <a:endParaRPr lang="en-US" sz="2400" b="1" dirty="0"/>
          </a:p>
        </p:txBody>
      </p:sp>
    </p:spTree>
    <p:extLst>
      <p:ext uri="{BB962C8B-B14F-4D97-AF65-F5344CB8AC3E}">
        <p14:creationId xmlns:p14="http://schemas.microsoft.com/office/powerpoint/2010/main" val="25832514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 – Bounded Wildcards</a:t>
            </a:r>
            <a:endParaRPr lang="en-US" dirty="0"/>
          </a:p>
        </p:txBody>
      </p:sp>
      <p:sp>
        <p:nvSpPr>
          <p:cNvPr id="3" name="Content Placeholder 2"/>
          <p:cNvSpPr>
            <a:spLocks noGrp="1"/>
          </p:cNvSpPr>
          <p:nvPr>
            <p:ph idx="1"/>
          </p:nvPr>
        </p:nvSpPr>
        <p:spPr>
          <a:xfrm>
            <a:off x="838201" y="1825625"/>
            <a:ext cx="4432540" cy="4351338"/>
          </a:xfrm>
        </p:spPr>
        <p:txBody>
          <a:bodyPr>
            <a:normAutofit fontScale="92500" lnSpcReduction="10000"/>
          </a:bodyPr>
          <a:lstStyle/>
          <a:p>
            <a:pPr marL="514350" indent="-514350">
              <a:buFont typeface="+mj-lt"/>
              <a:buAutoNum type="arabicPeriod"/>
            </a:pPr>
            <a:r>
              <a:rPr lang="en-US" dirty="0"/>
              <a:t>Wildcard arguments can be bounded in much the same way that a type parameter can be bounded. </a:t>
            </a:r>
          </a:p>
          <a:p>
            <a:pPr marL="514350" indent="-514350">
              <a:buFont typeface="+mj-lt"/>
              <a:buAutoNum type="arabicPeriod"/>
            </a:pPr>
            <a:endParaRPr lang="en-US" dirty="0"/>
          </a:p>
          <a:p>
            <a:pPr marL="514350" indent="-514350">
              <a:buFont typeface="+mj-lt"/>
              <a:buAutoNum type="arabicPeriod"/>
            </a:pPr>
            <a:r>
              <a:rPr lang="en-US" dirty="0"/>
              <a:t>A bounded wildcard is especially important when you are creating a method that is designed to operate only on objects that are subclasses of a specific superclass. </a:t>
            </a:r>
          </a:p>
        </p:txBody>
      </p:sp>
      <p:sp>
        <p:nvSpPr>
          <p:cNvPr id="6" name="Content Placeholder 2"/>
          <p:cNvSpPr txBox="1">
            <a:spLocks/>
          </p:cNvSpPr>
          <p:nvPr/>
        </p:nvSpPr>
        <p:spPr>
          <a:xfrm>
            <a:off x="5804139" y="1825625"/>
            <a:ext cx="5832895"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65760">
              <a:lnSpc>
                <a:spcPct val="110000"/>
              </a:lnSpc>
              <a:spcBef>
                <a:spcPts val="0"/>
              </a:spcBef>
              <a:buNone/>
            </a:pPr>
            <a:r>
              <a:rPr lang="en-US" dirty="0">
                <a:latin typeface="Courier New" panose="02070309020205020404" pitchFamily="49" charset="0"/>
                <a:cs typeface="Courier New" panose="02070309020205020404" pitchFamily="49" charset="0"/>
              </a:rPr>
              <a:t>class A {</a:t>
            </a:r>
          </a:p>
          <a:p>
            <a:pPr marL="0" indent="0" defTabSz="365760">
              <a:lnSpc>
                <a:spcPct val="110000"/>
              </a:lnSpc>
              <a:spcBef>
                <a:spcPts val="0"/>
              </a:spcBef>
              <a:buNone/>
            </a:pPr>
            <a:r>
              <a:rPr lang="en-US" dirty="0">
                <a:latin typeface="Courier New" panose="02070309020205020404" pitchFamily="49" charset="0"/>
                <a:cs typeface="Courier New" panose="02070309020205020404" pitchFamily="49" charset="0"/>
              </a:rPr>
              <a:t>	// ...</a:t>
            </a:r>
          </a:p>
          <a:p>
            <a:pPr marL="0" indent="0" defTabSz="365760">
              <a:lnSpc>
                <a:spcPct val="110000"/>
              </a:lnSpc>
              <a:spcBef>
                <a:spcPts val="0"/>
              </a:spcBef>
              <a:buNone/>
            </a:pPr>
            <a:r>
              <a:rPr lang="en-US" dirty="0">
                <a:latin typeface="Courier New" panose="02070309020205020404" pitchFamily="49" charset="0"/>
                <a:cs typeface="Courier New" panose="02070309020205020404" pitchFamily="49" charset="0"/>
              </a:rPr>
              <a:t>}</a:t>
            </a:r>
          </a:p>
          <a:p>
            <a:pPr marL="0" indent="0" defTabSz="365760">
              <a:lnSpc>
                <a:spcPct val="110000"/>
              </a:lnSpc>
              <a:spcBef>
                <a:spcPts val="0"/>
              </a:spcBef>
              <a:buNone/>
            </a:pPr>
            <a:r>
              <a:rPr lang="en-US" dirty="0">
                <a:latin typeface="Courier New" panose="02070309020205020404" pitchFamily="49" charset="0"/>
                <a:cs typeface="Courier New" panose="02070309020205020404" pitchFamily="49" charset="0"/>
              </a:rPr>
              <a:t>class B extends A {</a:t>
            </a:r>
          </a:p>
          <a:p>
            <a:pPr marL="0" indent="0" defTabSz="365760">
              <a:lnSpc>
                <a:spcPct val="110000"/>
              </a:lnSpc>
              <a:spcBef>
                <a:spcPts val="0"/>
              </a:spcBef>
              <a:buNone/>
            </a:pPr>
            <a:r>
              <a:rPr lang="en-US" dirty="0">
                <a:latin typeface="Courier New" panose="02070309020205020404" pitchFamily="49" charset="0"/>
                <a:cs typeface="Courier New" panose="02070309020205020404" pitchFamily="49" charset="0"/>
              </a:rPr>
              <a:t>	// ...</a:t>
            </a:r>
          </a:p>
          <a:p>
            <a:pPr marL="0" indent="0" defTabSz="365760">
              <a:lnSpc>
                <a:spcPct val="110000"/>
              </a:lnSpc>
              <a:spcBef>
                <a:spcPts val="0"/>
              </a:spcBef>
              <a:buNone/>
            </a:pPr>
            <a:r>
              <a:rPr lang="en-US" dirty="0">
                <a:latin typeface="Courier New" panose="02070309020205020404" pitchFamily="49" charset="0"/>
                <a:cs typeface="Courier New" panose="02070309020205020404" pitchFamily="49" charset="0"/>
              </a:rPr>
              <a:t>}</a:t>
            </a:r>
          </a:p>
          <a:p>
            <a:pPr marL="0" indent="0" defTabSz="365760">
              <a:lnSpc>
                <a:spcPct val="110000"/>
              </a:lnSpc>
              <a:spcBef>
                <a:spcPts val="0"/>
              </a:spcBef>
              <a:buNone/>
            </a:pPr>
            <a:r>
              <a:rPr lang="en-US" dirty="0">
                <a:latin typeface="Courier New" panose="02070309020205020404" pitchFamily="49" charset="0"/>
                <a:cs typeface="Courier New" panose="02070309020205020404" pitchFamily="49" charset="0"/>
              </a:rPr>
              <a:t>class C extends A {</a:t>
            </a:r>
          </a:p>
          <a:p>
            <a:pPr marL="0" indent="0" defTabSz="365760">
              <a:lnSpc>
                <a:spcPct val="110000"/>
              </a:lnSpc>
              <a:spcBef>
                <a:spcPts val="0"/>
              </a:spcBef>
              <a:buNone/>
            </a:pPr>
            <a:r>
              <a:rPr lang="en-US" dirty="0">
                <a:latin typeface="Courier New" panose="02070309020205020404" pitchFamily="49" charset="0"/>
                <a:cs typeface="Courier New" panose="02070309020205020404" pitchFamily="49" charset="0"/>
              </a:rPr>
              <a:t>	// ...</a:t>
            </a:r>
          </a:p>
          <a:p>
            <a:pPr marL="0" indent="0" defTabSz="365760">
              <a:lnSpc>
                <a:spcPct val="110000"/>
              </a:lnSpc>
              <a:spcBef>
                <a:spcPts val="0"/>
              </a:spcBef>
              <a:buNone/>
            </a:pPr>
            <a:r>
              <a:rPr lang="en-US" dirty="0">
                <a:latin typeface="Courier New" panose="02070309020205020404" pitchFamily="49" charset="0"/>
                <a:cs typeface="Courier New" panose="02070309020205020404" pitchFamily="49" charset="0"/>
              </a:rPr>
              <a:t>}</a:t>
            </a:r>
          </a:p>
          <a:p>
            <a:pPr marL="0" indent="0" defTabSz="365760">
              <a:lnSpc>
                <a:spcPct val="110000"/>
              </a:lnSpc>
              <a:spcBef>
                <a:spcPts val="0"/>
              </a:spcBef>
              <a:buNone/>
            </a:pPr>
            <a:r>
              <a:rPr lang="en-US" dirty="0">
                <a:latin typeface="Courier New" panose="02070309020205020404" pitchFamily="49" charset="0"/>
                <a:cs typeface="Courier New" panose="02070309020205020404" pitchFamily="49" charset="0"/>
              </a:rPr>
              <a:t>// Note that D does NOT extend A.</a:t>
            </a:r>
          </a:p>
          <a:p>
            <a:pPr marL="0" indent="0" defTabSz="365760">
              <a:lnSpc>
                <a:spcPct val="110000"/>
              </a:lnSpc>
              <a:spcBef>
                <a:spcPts val="0"/>
              </a:spcBef>
              <a:buNone/>
            </a:pPr>
            <a:r>
              <a:rPr lang="en-US" dirty="0">
                <a:latin typeface="Courier New" panose="02070309020205020404" pitchFamily="49" charset="0"/>
                <a:cs typeface="Courier New" panose="02070309020205020404" pitchFamily="49" charset="0"/>
              </a:rPr>
              <a:t>class D {</a:t>
            </a:r>
          </a:p>
          <a:p>
            <a:pPr marL="0" indent="0" defTabSz="365760">
              <a:lnSpc>
                <a:spcPct val="110000"/>
              </a:lnSpc>
              <a:spcBef>
                <a:spcPts val="0"/>
              </a:spcBef>
              <a:buNone/>
            </a:pPr>
            <a:r>
              <a:rPr lang="en-US" dirty="0">
                <a:latin typeface="Courier New" panose="02070309020205020404" pitchFamily="49" charset="0"/>
                <a:cs typeface="Courier New" panose="02070309020205020404" pitchFamily="49" charset="0"/>
              </a:rPr>
              <a:t>	// ...</a:t>
            </a:r>
          </a:p>
          <a:p>
            <a:pPr marL="0" indent="0" defTabSz="365760">
              <a:lnSpc>
                <a:spcPct val="110000"/>
              </a:lnSpc>
              <a:spcBef>
                <a:spcPts val="0"/>
              </a:spcBef>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823009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 – Bounded Wildcards</a:t>
            </a:r>
            <a:endParaRPr lang="en-US" dirty="0"/>
          </a:p>
        </p:txBody>
      </p:sp>
      <p:sp>
        <p:nvSpPr>
          <p:cNvPr id="3" name="Content Placeholder 2"/>
          <p:cNvSpPr>
            <a:spLocks noGrp="1"/>
          </p:cNvSpPr>
          <p:nvPr>
            <p:ph idx="1"/>
          </p:nvPr>
        </p:nvSpPr>
        <p:spPr>
          <a:xfrm>
            <a:off x="3512390" y="2187935"/>
            <a:ext cx="3526765" cy="4351338"/>
          </a:xfrm>
        </p:spPr>
        <p:txBody>
          <a:bodyPr>
            <a:normAutofit fontScale="55000" lnSpcReduction="20000"/>
          </a:bodyPr>
          <a:lstStyle/>
          <a:p>
            <a:pPr>
              <a:lnSpc>
                <a:spcPct val="120000"/>
              </a:lnSpc>
              <a:spcBef>
                <a:spcPts val="0"/>
              </a:spcBef>
            </a:pPr>
            <a:r>
              <a:rPr lang="en-US" dirty="0"/>
              <a:t>Gen takes one type parameter, which specifies the type of object stored in ob. Because T is unbounded, the type of T is unrestricted. That is, T can be of any class type</a:t>
            </a:r>
            <a:r>
              <a:rPr lang="en-US" dirty="0" smtClean="0"/>
              <a:t>.</a:t>
            </a:r>
            <a:endParaRPr lang="en-US" dirty="0"/>
          </a:p>
          <a:p>
            <a:pPr>
              <a:lnSpc>
                <a:spcPct val="120000"/>
              </a:lnSpc>
              <a:spcBef>
                <a:spcPts val="0"/>
              </a:spcBef>
            </a:pPr>
            <a:r>
              <a:rPr lang="en-US" dirty="0"/>
              <a:t>Assume we need to create a method that takes as an argument any type of Gen object so long as its type parameter is A or a subclass of A. </a:t>
            </a:r>
          </a:p>
          <a:p>
            <a:pPr>
              <a:lnSpc>
                <a:spcPct val="120000"/>
              </a:lnSpc>
              <a:spcBef>
                <a:spcPts val="0"/>
              </a:spcBef>
            </a:pPr>
            <a:r>
              <a:rPr lang="en-US" dirty="0"/>
              <a:t>We will need a method that operates only on objects of Gen&lt;type&gt;, where type is either A or a subclass of A. To accomplish this, you must use a bounded wildcard. </a:t>
            </a:r>
          </a:p>
          <a:p>
            <a:pPr>
              <a:lnSpc>
                <a:spcPct val="120000"/>
              </a:lnSpc>
              <a:spcBef>
                <a:spcPts val="0"/>
              </a:spcBef>
            </a:pPr>
            <a:r>
              <a:rPr lang="en-US" dirty="0"/>
              <a:t>Here is a method called test( ) that accepts as an argument only Gen objects whose type parameter is A or a subclass of A.</a:t>
            </a:r>
          </a:p>
        </p:txBody>
      </p:sp>
      <p:sp>
        <p:nvSpPr>
          <p:cNvPr id="6" name="Content Placeholder 2"/>
          <p:cNvSpPr txBox="1">
            <a:spLocks/>
          </p:cNvSpPr>
          <p:nvPr/>
        </p:nvSpPr>
        <p:spPr>
          <a:xfrm>
            <a:off x="507521" y="1575459"/>
            <a:ext cx="4349151" cy="29965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65760">
              <a:lnSpc>
                <a:spcPct val="110000"/>
              </a:lnSpc>
              <a:spcBef>
                <a:spcPts val="0"/>
              </a:spcBef>
              <a:buNone/>
            </a:pPr>
            <a:r>
              <a:rPr lang="de-DE" sz="2000" dirty="0">
                <a:latin typeface="Courier New" panose="02070309020205020404" pitchFamily="49" charset="0"/>
                <a:cs typeface="Courier New" panose="02070309020205020404" pitchFamily="49" charset="0"/>
              </a:rPr>
              <a:t>// A simple generic class.</a:t>
            </a:r>
          </a:p>
          <a:p>
            <a:pPr marL="0" indent="0" defTabSz="365760">
              <a:lnSpc>
                <a:spcPct val="110000"/>
              </a:lnSpc>
              <a:spcBef>
                <a:spcPts val="0"/>
              </a:spcBef>
              <a:buNone/>
            </a:pPr>
            <a:r>
              <a:rPr lang="de-DE" sz="2000" dirty="0">
                <a:latin typeface="Courier New" panose="02070309020205020404" pitchFamily="49" charset="0"/>
                <a:cs typeface="Courier New" panose="02070309020205020404" pitchFamily="49" charset="0"/>
              </a:rPr>
              <a:t>class Gen&lt;T&gt; {</a:t>
            </a:r>
          </a:p>
          <a:p>
            <a:pPr marL="0" indent="0" defTabSz="365760">
              <a:lnSpc>
                <a:spcPct val="110000"/>
              </a:lnSpc>
              <a:spcBef>
                <a:spcPts val="0"/>
              </a:spcBef>
              <a:buNone/>
            </a:pPr>
            <a:r>
              <a:rPr lang="de-DE" sz="2000" dirty="0">
                <a:latin typeface="Courier New" panose="02070309020205020404" pitchFamily="49" charset="0"/>
                <a:cs typeface="Courier New" panose="02070309020205020404" pitchFamily="49" charset="0"/>
              </a:rPr>
              <a:t>	T ob;</a:t>
            </a:r>
          </a:p>
          <a:p>
            <a:pPr marL="0" indent="0" defTabSz="365760">
              <a:lnSpc>
                <a:spcPct val="110000"/>
              </a:lnSpc>
              <a:spcBef>
                <a:spcPts val="0"/>
              </a:spcBef>
              <a:buNone/>
            </a:pPr>
            <a:r>
              <a:rPr lang="de-DE" sz="2000" dirty="0">
                <a:latin typeface="Courier New" panose="02070309020205020404" pitchFamily="49" charset="0"/>
                <a:cs typeface="Courier New" panose="02070309020205020404" pitchFamily="49" charset="0"/>
              </a:rPr>
              <a:t>	Gen(T o) {</a:t>
            </a:r>
          </a:p>
          <a:p>
            <a:pPr marL="0" indent="0" defTabSz="365760">
              <a:lnSpc>
                <a:spcPct val="110000"/>
              </a:lnSpc>
              <a:spcBef>
                <a:spcPts val="0"/>
              </a:spcBef>
              <a:buNone/>
            </a:pPr>
            <a:r>
              <a:rPr lang="de-DE" sz="2000" dirty="0">
                <a:latin typeface="Courier New" panose="02070309020205020404" pitchFamily="49" charset="0"/>
                <a:cs typeface="Courier New" panose="02070309020205020404" pitchFamily="49" charset="0"/>
              </a:rPr>
              <a:t>		ob = o;</a:t>
            </a:r>
          </a:p>
          <a:p>
            <a:pPr marL="0" indent="0" defTabSz="365760">
              <a:lnSpc>
                <a:spcPct val="110000"/>
              </a:lnSpc>
              <a:spcBef>
                <a:spcPts val="0"/>
              </a:spcBef>
              <a:buNone/>
            </a:pPr>
            <a:r>
              <a:rPr lang="de-DE" sz="2000" dirty="0">
                <a:latin typeface="Courier New" panose="02070309020205020404" pitchFamily="49" charset="0"/>
                <a:cs typeface="Courier New" panose="02070309020205020404" pitchFamily="49" charset="0"/>
              </a:rPr>
              <a:t>	}</a:t>
            </a:r>
          </a:p>
          <a:p>
            <a:pPr marL="0" indent="0" defTabSz="365760">
              <a:lnSpc>
                <a:spcPct val="110000"/>
              </a:lnSpc>
              <a:spcBef>
                <a:spcPts val="0"/>
              </a:spcBef>
              <a:buNone/>
            </a:pPr>
            <a:r>
              <a:rPr lang="de-DE" sz="2000"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7" name="Content Placeholder 2"/>
          <p:cNvSpPr txBox="1">
            <a:spLocks/>
          </p:cNvSpPr>
          <p:nvPr/>
        </p:nvSpPr>
        <p:spPr>
          <a:xfrm>
            <a:off x="7276381" y="2463891"/>
            <a:ext cx="4349151" cy="29965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65760">
              <a:lnSpc>
                <a:spcPct val="110000"/>
              </a:lnSpc>
              <a:spcBef>
                <a:spcPts val="0"/>
              </a:spcBef>
              <a:buNone/>
            </a:pPr>
            <a:r>
              <a:rPr lang="en-US" sz="2000" dirty="0">
                <a:latin typeface="Courier New" panose="02070309020205020404" pitchFamily="49" charset="0"/>
                <a:cs typeface="Courier New" panose="02070309020205020404" pitchFamily="49" charset="0"/>
              </a:rPr>
              <a:t>// Here, the ? will match A </a:t>
            </a:r>
          </a:p>
          <a:p>
            <a:pPr marL="0" indent="0" defTabSz="365760">
              <a:lnSpc>
                <a:spcPct val="110000"/>
              </a:lnSpc>
              <a:spcBef>
                <a:spcPts val="0"/>
              </a:spcBef>
              <a:buNone/>
            </a:pPr>
            <a:r>
              <a:rPr lang="en-US" sz="2000" dirty="0">
                <a:latin typeface="Courier New" panose="02070309020205020404" pitchFamily="49" charset="0"/>
                <a:cs typeface="Courier New" panose="02070309020205020404" pitchFamily="49" charset="0"/>
              </a:rPr>
              <a:t>// or any class type</a:t>
            </a:r>
          </a:p>
          <a:p>
            <a:pPr marL="0" indent="0" defTabSz="365760">
              <a:lnSpc>
                <a:spcPct val="110000"/>
              </a:lnSpc>
              <a:spcBef>
                <a:spcPts val="0"/>
              </a:spcBef>
              <a:buNone/>
            </a:pPr>
            <a:r>
              <a:rPr lang="en-US" sz="2000" dirty="0">
                <a:latin typeface="Courier New" panose="02070309020205020404" pitchFamily="49" charset="0"/>
                <a:cs typeface="Courier New" panose="02070309020205020404" pitchFamily="49" charset="0"/>
              </a:rPr>
              <a:t>// that extends A.</a:t>
            </a:r>
          </a:p>
          <a:p>
            <a:pPr marL="0" indent="0" defTabSz="365760">
              <a:lnSpc>
                <a:spcPct val="110000"/>
              </a:lnSpc>
              <a:spcBef>
                <a:spcPts val="0"/>
              </a:spcBef>
              <a:buNone/>
            </a:pPr>
            <a:r>
              <a:rPr lang="en-US" sz="2000" dirty="0">
                <a:latin typeface="Courier New" panose="02070309020205020404" pitchFamily="49" charset="0"/>
                <a:cs typeface="Courier New" panose="02070309020205020404" pitchFamily="49" charset="0"/>
              </a:rPr>
              <a:t>static void test(Gen&lt;? extends A&gt; o) {</a:t>
            </a:r>
          </a:p>
          <a:p>
            <a:pPr marL="0" indent="0" defTabSz="365760">
              <a:lnSpc>
                <a:spcPct val="110000"/>
              </a:lnSpc>
              <a:spcBef>
                <a:spcPts val="0"/>
              </a:spcBef>
              <a:buNone/>
            </a:pPr>
            <a:r>
              <a:rPr lang="en-US" sz="2000" dirty="0">
                <a:latin typeface="Courier New" panose="02070309020205020404" pitchFamily="49" charset="0"/>
                <a:cs typeface="Courier New" panose="02070309020205020404" pitchFamily="49" charset="0"/>
              </a:rPr>
              <a:t>	// ...</a:t>
            </a:r>
          </a:p>
          <a:p>
            <a:pPr marL="0" indent="0" defTabSz="365760">
              <a:lnSpc>
                <a:spcPct val="110000"/>
              </a:lnSpc>
              <a:spcBef>
                <a:spcPts val="0"/>
              </a:spcBef>
              <a:buNone/>
            </a:pPr>
            <a:r>
              <a:rPr lang="en-US" sz="2000" dirty="0">
                <a:latin typeface="Courier New" panose="02070309020205020404" pitchFamily="49" charset="0"/>
                <a:cs typeface="Courier New" panose="02070309020205020404" pitchFamily="49" charset="0"/>
              </a:rPr>
              <a:t>}</a:t>
            </a:r>
          </a:p>
        </p:txBody>
      </p:sp>
      <p:sp>
        <p:nvSpPr>
          <p:cNvPr id="8" name="TextBox 7"/>
          <p:cNvSpPr txBox="1"/>
          <p:nvPr/>
        </p:nvSpPr>
        <p:spPr>
          <a:xfrm>
            <a:off x="5555110" y="6273504"/>
            <a:ext cx="6398226"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err="1" smtClean="0"/>
              <a:t>GenericsBoundedWildcard</a:t>
            </a:r>
            <a:r>
              <a:rPr lang="en-US" sz="2400" b="1" dirty="0" smtClean="0"/>
              <a:t>”</a:t>
            </a:r>
            <a:endParaRPr lang="en-US" sz="2400" b="1" dirty="0"/>
          </a:p>
        </p:txBody>
      </p:sp>
    </p:spTree>
    <p:extLst>
      <p:ext uri="{BB962C8B-B14F-4D97-AF65-F5344CB8AC3E}">
        <p14:creationId xmlns:p14="http://schemas.microsoft.com/office/powerpoint/2010/main" val="832354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 – Generic Methods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t>Methods inside a generic class can make use of a class’ type parameter and are, therefore, automatically generic relative to the type parameter. </a:t>
            </a:r>
          </a:p>
          <a:p>
            <a:endParaRPr lang="en-US" dirty="0"/>
          </a:p>
          <a:p>
            <a:r>
              <a:rPr lang="en-US" dirty="0"/>
              <a:t>So it is possible to declare a generic method that uses one or more type parameters of its own. Furthermore, it is possible to create a generic method that is enclosed within a </a:t>
            </a:r>
            <a:r>
              <a:rPr lang="en-US" dirty="0" err="1"/>
              <a:t>nongeneric</a:t>
            </a:r>
            <a:r>
              <a:rPr lang="en-US" dirty="0"/>
              <a:t> class.</a:t>
            </a:r>
          </a:p>
        </p:txBody>
      </p:sp>
      <p:sp>
        <p:nvSpPr>
          <p:cNvPr id="6" name="TextBox 5"/>
          <p:cNvSpPr txBox="1"/>
          <p:nvPr/>
        </p:nvSpPr>
        <p:spPr>
          <a:xfrm>
            <a:off x="6704206" y="6273504"/>
            <a:ext cx="5249130"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err="1" smtClean="0"/>
              <a:t>GenericsMethods</a:t>
            </a:r>
            <a:r>
              <a:rPr lang="en-US" sz="2400" b="1" dirty="0" smtClean="0"/>
              <a:t>”</a:t>
            </a:r>
            <a:endParaRPr lang="en-US" sz="2400" b="1" dirty="0"/>
          </a:p>
        </p:txBody>
      </p:sp>
    </p:spTree>
    <p:extLst>
      <p:ext uri="{BB962C8B-B14F-4D97-AF65-F5344CB8AC3E}">
        <p14:creationId xmlns:p14="http://schemas.microsoft.com/office/powerpoint/2010/main" val="25544425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 – Generic Constructors</a:t>
            </a:r>
            <a:endParaRPr lang="en-US" dirty="0"/>
          </a:p>
        </p:txBody>
      </p:sp>
      <p:sp>
        <p:nvSpPr>
          <p:cNvPr id="3" name="Content Placeholder 2"/>
          <p:cNvSpPr>
            <a:spLocks noGrp="1"/>
          </p:cNvSpPr>
          <p:nvPr>
            <p:ph idx="1"/>
          </p:nvPr>
        </p:nvSpPr>
        <p:spPr>
          <a:xfrm>
            <a:off x="838200" y="1825625"/>
            <a:ext cx="9763664" cy="4351338"/>
          </a:xfrm>
        </p:spPr>
        <p:txBody>
          <a:bodyPr>
            <a:normAutofit/>
          </a:bodyPr>
          <a:lstStyle/>
          <a:p>
            <a:pPr marL="0" indent="0">
              <a:buNone/>
            </a:pPr>
            <a:r>
              <a:rPr lang="en-US" dirty="0" smtClean="0"/>
              <a:t>A </a:t>
            </a:r>
            <a:r>
              <a:rPr lang="en-US" dirty="0"/>
              <a:t>constructor can be generic, even if its class is not. </a:t>
            </a:r>
            <a:endParaRPr lang="en-US" dirty="0" smtClean="0"/>
          </a:p>
        </p:txBody>
      </p:sp>
      <p:sp>
        <p:nvSpPr>
          <p:cNvPr id="6" name="TextBox 5"/>
          <p:cNvSpPr txBox="1"/>
          <p:nvPr/>
        </p:nvSpPr>
        <p:spPr>
          <a:xfrm>
            <a:off x="6231449" y="6273504"/>
            <a:ext cx="5721887"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a:t>“</a:t>
            </a:r>
            <a:r>
              <a:rPr lang="en-US" sz="2400" b="1" dirty="0" err="1"/>
              <a:t>GenericConstructors</a:t>
            </a:r>
            <a:r>
              <a:rPr lang="en-US" sz="2400" b="1" dirty="0"/>
              <a:t>”</a:t>
            </a:r>
          </a:p>
        </p:txBody>
      </p:sp>
    </p:spTree>
    <p:extLst>
      <p:ext uri="{BB962C8B-B14F-4D97-AF65-F5344CB8AC3E}">
        <p14:creationId xmlns:p14="http://schemas.microsoft.com/office/powerpoint/2010/main" val="24859652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 – Generic Interfaces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t>An interface can be generic. </a:t>
            </a:r>
          </a:p>
          <a:p>
            <a:r>
              <a:rPr lang="en-US" dirty="0" smtClean="0"/>
              <a:t>Generic </a:t>
            </a:r>
            <a:r>
              <a:rPr lang="en-US" dirty="0"/>
              <a:t>interfaces are specified just like generic classes. </a:t>
            </a:r>
            <a:endParaRPr lang="en-US" dirty="0" smtClean="0"/>
          </a:p>
        </p:txBody>
      </p:sp>
      <p:sp>
        <p:nvSpPr>
          <p:cNvPr id="6" name="TextBox 5"/>
          <p:cNvSpPr txBox="1"/>
          <p:nvPr/>
        </p:nvSpPr>
        <p:spPr>
          <a:xfrm>
            <a:off x="6588662" y="6273504"/>
            <a:ext cx="5364674"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err="1" smtClean="0"/>
              <a:t>GenericsInterfaces</a:t>
            </a:r>
            <a:r>
              <a:rPr lang="en-US" sz="2400" b="1" dirty="0" smtClean="0"/>
              <a:t>”</a:t>
            </a:r>
            <a:endParaRPr lang="en-US" sz="2400" b="1" dirty="0"/>
          </a:p>
        </p:txBody>
      </p:sp>
    </p:spTree>
    <p:extLst>
      <p:ext uri="{BB962C8B-B14F-4D97-AF65-F5344CB8AC3E}">
        <p14:creationId xmlns:p14="http://schemas.microsoft.com/office/powerpoint/2010/main" val="24472190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Generics - Raw Types and Legacy Code</a:t>
            </a:r>
          </a:p>
        </p:txBody>
      </p:sp>
      <p:sp>
        <p:nvSpPr>
          <p:cNvPr id="3" name="Content Placeholder 2"/>
          <p:cNvSpPr>
            <a:spLocks noGrp="1"/>
          </p:cNvSpPr>
          <p:nvPr>
            <p:ph idx="1"/>
          </p:nvPr>
        </p:nvSpPr>
        <p:spPr>
          <a:xfrm>
            <a:off x="838199" y="1825625"/>
            <a:ext cx="10652185" cy="4351338"/>
          </a:xfrm>
        </p:spPr>
        <p:txBody>
          <a:bodyPr>
            <a:normAutofit fontScale="85000" lnSpcReduction="10000"/>
          </a:bodyPr>
          <a:lstStyle/>
          <a:p>
            <a:r>
              <a:rPr lang="en-US" dirty="0"/>
              <a:t>Support for generics did not exist prior to JDK 5, therefore Java had to provide a transition mechanism path from old, pre-generics code. </a:t>
            </a:r>
          </a:p>
          <a:p>
            <a:r>
              <a:rPr lang="en-US" dirty="0"/>
              <a:t>Pre-generics legacy code remains both functional and compatible with generics. </a:t>
            </a:r>
          </a:p>
          <a:p>
            <a:r>
              <a:rPr lang="en-US" dirty="0"/>
              <a:t>The net effect is that you can expect both pre-generics code to work with generics, and generic code to work with pre-generics code</a:t>
            </a:r>
            <a:r>
              <a:rPr lang="en-US" dirty="0" smtClean="0"/>
              <a:t>.</a:t>
            </a:r>
            <a:endParaRPr lang="en-US" dirty="0"/>
          </a:p>
          <a:p>
            <a:r>
              <a:rPr lang="en-US" dirty="0"/>
              <a:t>In order to provide this mechanism, Java allows a generic class to be used without any type arguments. </a:t>
            </a:r>
          </a:p>
          <a:p>
            <a:r>
              <a:rPr lang="en-US" dirty="0"/>
              <a:t>This creates a raw type for the class. </a:t>
            </a:r>
          </a:p>
          <a:p>
            <a:r>
              <a:rPr lang="en-US" dirty="0"/>
              <a:t>This raw type is compatible with legacy code, which has no knowledge of generics. </a:t>
            </a:r>
          </a:p>
          <a:p>
            <a:r>
              <a:rPr lang="en-US" dirty="0"/>
              <a:t>The main drawback to using the raw type is that the type safety of generics is lost.</a:t>
            </a:r>
            <a:endParaRPr lang="en-US" dirty="0" smtClean="0"/>
          </a:p>
        </p:txBody>
      </p:sp>
      <p:sp>
        <p:nvSpPr>
          <p:cNvPr id="6" name="TextBox 5"/>
          <p:cNvSpPr txBox="1"/>
          <p:nvPr/>
        </p:nvSpPr>
        <p:spPr>
          <a:xfrm>
            <a:off x="5829608" y="6273504"/>
            <a:ext cx="6123728"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a:t>“</a:t>
            </a:r>
            <a:r>
              <a:rPr lang="en-US" sz="2400" b="1" dirty="0" err="1"/>
              <a:t>GenericsRawTypeLegacy</a:t>
            </a:r>
            <a:r>
              <a:rPr lang="en-US" sz="2400" b="1" dirty="0"/>
              <a:t>”</a:t>
            </a:r>
          </a:p>
        </p:txBody>
      </p:sp>
    </p:spTree>
    <p:extLst>
      <p:ext uri="{BB962C8B-B14F-4D97-AF65-F5344CB8AC3E}">
        <p14:creationId xmlns:p14="http://schemas.microsoft.com/office/powerpoint/2010/main" val="37122549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Enumerations - Intro</a:t>
            </a:r>
            <a:endParaRPr lang="en-US" dirty="0"/>
          </a:p>
        </p:txBody>
      </p:sp>
      <p:sp>
        <p:nvSpPr>
          <p:cNvPr id="3" name="Content Placeholder 2"/>
          <p:cNvSpPr>
            <a:spLocks noGrp="1"/>
          </p:cNvSpPr>
          <p:nvPr>
            <p:ph idx="1"/>
          </p:nvPr>
        </p:nvSpPr>
        <p:spPr>
          <a:xfrm>
            <a:off x="838200" y="1825625"/>
            <a:ext cx="10820400" cy="4351338"/>
          </a:xfrm>
        </p:spPr>
        <p:txBody>
          <a:bodyPr>
            <a:normAutofit/>
          </a:bodyPr>
          <a:lstStyle/>
          <a:p>
            <a:r>
              <a:rPr lang="en-US" sz="2000" dirty="0" smtClean="0"/>
              <a:t>Enumerations were added with JDK5</a:t>
            </a:r>
          </a:p>
          <a:p>
            <a:r>
              <a:rPr lang="en-US" sz="2000" dirty="0" smtClean="0"/>
              <a:t>An enumeration is a list of constant that define a new data type</a:t>
            </a:r>
          </a:p>
          <a:p>
            <a:r>
              <a:rPr lang="en-US" sz="2000" dirty="0" smtClean="0"/>
              <a:t>An object of an enumeration is bound/constrained to hold values that are defined by the list</a:t>
            </a:r>
          </a:p>
          <a:p>
            <a:r>
              <a:rPr lang="en-US" sz="2000" dirty="0" smtClean="0"/>
              <a:t>Conceptually, we are always using enumerations in our daily lives</a:t>
            </a:r>
          </a:p>
          <a:p>
            <a:pPr lvl="1"/>
            <a:r>
              <a:rPr lang="en-US" sz="2000" dirty="0" smtClean="0"/>
              <a:t>Days of the Week: Monday, Tuesday, Wednesday, Thursday, Friday, Saturday, Sunday</a:t>
            </a:r>
          </a:p>
          <a:p>
            <a:pPr lvl="1"/>
            <a:r>
              <a:rPr lang="en-US" sz="2000" dirty="0" smtClean="0"/>
              <a:t>Coins: penny, nickel, dime, quarter, half-dollar and dollar</a:t>
            </a:r>
          </a:p>
          <a:p>
            <a:r>
              <a:rPr lang="en-US" sz="2000" dirty="0" smtClean="0"/>
              <a:t>Enumerations in programming are useful when you must define a set of values that represent a collection of items.</a:t>
            </a:r>
          </a:p>
          <a:p>
            <a:r>
              <a:rPr lang="en-US" sz="2000" dirty="0" smtClean="0"/>
              <a:t>We use them for all kinds of reasons, for example, various states or status</a:t>
            </a:r>
          </a:p>
          <a:p>
            <a:pPr lvl="1"/>
            <a:r>
              <a:rPr lang="en-US" sz="2000" dirty="0" smtClean="0"/>
              <a:t>Success, waiting, failed, retrying..</a:t>
            </a:r>
          </a:p>
          <a:p>
            <a:r>
              <a:rPr lang="en-US" sz="2000" dirty="0" smtClean="0"/>
              <a:t>In the past we would define these variables as “final”, but with enumerations we now have access to a much more structured approach.</a:t>
            </a:r>
            <a:endParaRPr lang="en-US" sz="2000" dirty="0"/>
          </a:p>
          <a:p>
            <a:endParaRPr lang="en-US" sz="2000" dirty="0"/>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8539633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 – Type Inference with the Diamond Operator</a:t>
            </a:r>
            <a:endParaRPr lang="en-US" dirty="0"/>
          </a:p>
        </p:txBody>
      </p:sp>
      <p:sp>
        <p:nvSpPr>
          <p:cNvPr id="3" name="Content Placeholder 2"/>
          <p:cNvSpPr>
            <a:spLocks noGrp="1"/>
          </p:cNvSpPr>
          <p:nvPr>
            <p:ph idx="1"/>
          </p:nvPr>
        </p:nvSpPr>
        <p:spPr>
          <a:xfrm>
            <a:off x="838200" y="1825625"/>
            <a:ext cx="10376140" cy="443122"/>
          </a:xfrm>
        </p:spPr>
        <p:txBody>
          <a:bodyPr>
            <a:normAutofit lnSpcReduction="10000"/>
          </a:bodyPr>
          <a:lstStyle/>
          <a:p>
            <a:pPr marL="514350" indent="-514350">
              <a:buFont typeface="+mj-lt"/>
              <a:buAutoNum type="arabicPeriod"/>
            </a:pPr>
            <a:r>
              <a:rPr lang="en-US" dirty="0" smtClean="0"/>
              <a:t>A short form syntax is available since JDK 7</a:t>
            </a:r>
          </a:p>
        </p:txBody>
      </p:sp>
      <p:sp>
        <p:nvSpPr>
          <p:cNvPr id="6" name="Content Placeholder 2"/>
          <p:cNvSpPr txBox="1">
            <a:spLocks/>
          </p:cNvSpPr>
          <p:nvPr/>
        </p:nvSpPr>
        <p:spPr>
          <a:xfrm>
            <a:off x="838200" y="2909556"/>
            <a:ext cx="3371491" cy="3499871"/>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class </a:t>
            </a:r>
            <a:r>
              <a:rPr lang="en-US" b="1" dirty="0" err="1">
                <a:latin typeface="Courier New" panose="02070309020205020404" pitchFamily="49" charset="0"/>
                <a:cs typeface="Courier New" panose="02070309020205020404" pitchFamily="49" charset="0"/>
              </a:rPr>
              <a:t>TwoGen</a:t>
            </a:r>
            <a:r>
              <a:rPr lang="en-US" b="1" dirty="0">
                <a:latin typeface="Courier New" panose="02070309020205020404" pitchFamily="49" charset="0"/>
                <a:cs typeface="Courier New" panose="02070309020205020404" pitchFamily="49" charset="0"/>
              </a:rPr>
              <a:t>&lt;T, V&gt; {</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T ob1;</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V ob2;</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 Pass the constructor a reference to</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 an object of type T.</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TwoGen</a:t>
            </a:r>
            <a:r>
              <a:rPr lang="en-US" b="1" dirty="0">
                <a:latin typeface="Courier New" panose="02070309020205020404" pitchFamily="49" charset="0"/>
                <a:cs typeface="Courier New" panose="02070309020205020404" pitchFamily="49" charset="0"/>
              </a:rPr>
              <a:t>(T o1, V o2) {</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ob1 = o1;</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ob2 = o2;</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 ...</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a:t>
            </a:r>
          </a:p>
          <a:p>
            <a:pPr marL="0" indent="0" defTabSz="365760">
              <a:lnSpc>
                <a:spcPct val="120000"/>
              </a:lnSpc>
              <a:spcBef>
                <a:spcPts val="0"/>
              </a:spcBef>
              <a:buNone/>
            </a:pPr>
            <a:endParaRPr lang="en-US" b="1" dirty="0">
              <a:latin typeface="Courier New" panose="02070309020205020404" pitchFamily="49" charset="0"/>
              <a:cs typeface="Courier New" panose="02070309020205020404" pitchFamily="49" charset="0"/>
            </a:endParaRPr>
          </a:p>
        </p:txBody>
      </p:sp>
      <p:sp>
        <p:nvSpPr>
          <p:cNvPr id="7" name="TextBox 6"/>
          <p:cNvSpPr txBox="1"/>
          <p:nvPr/>
        </p:nvSpPr>
        <p:spPr>
          <a:xfrm>
            <a:off x="838200" y="2540224"/>
            <a:ext cx="1417376" cy="369332"/>
          </a:xfrm>
          <a:prstGeom prst="rect">
            <a:avLst/>
          </a:prstGeom>
          <a:noFill/>
        </p:spPr>
        <p:txBody>
          <a:bodyPr wrap="none" rtlCol="0">
            <a:spAutoFit/>
          </a:bodyPr>
          <a:lstStyle/>
          <a:p>
            <a:r>
              <a:rPr lang="en-US" b="1" dirty="0" smtClean="0"/>
              <a:t>Sample Class</a:t>
            </a:r>
            <a:endParaRPr lang="en-US" b="1" dirty="0"/>
          </a:p>
        </p:txBody>
      </p:sp>
      <p:sp>
        <p:nvSpPr>
          <p:cNvPr id="8" name="Content Placeholder 2"/>
          <p:cNvSpPr txBox="1">
            <a:spLocks/>
          </p:cNvSpPr>
          <p:nvPr/>
        </p:nvSpPr>
        <p:spPr>
          <a:xfrm>
            <a:off x="4052978" y="2909557"/>
            <a:ext cx="8139022" cy="369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65760">
              <a:lnSpc>
                <a:spcPct val="120000"/>
              </a:lnSpc>
              <a:spcBef>
                <a:spcPts val="0"/>
              </a:spcBef>
              <a:buNone/>
            </a:pPr>
            <a:r>
              <a:rPr lang="en-US" sz="1400" b="1" dirty="0" err="1">
                <a:latin typeface="Courier New" panose="02070309020205020404" pitchFamily="49" charset="0"/>
                <a:cs typeface="Courier New" panose="02070309020205020404" pitchFamily="49" charset="0"/>
              </a:rPr>
              <a:t>TwoGen</a:t>
            </a:r>
            <a:r>
              <a:rPr lang="en-US" sz="1400" b="1" dirty="0">
                <a:latin typeface="Courier New" panose="02070309020205020404" pitchFamily="49" charset="0"/>
                <a:cs typeface="Courier New" panose="02070309020205020404" pitchFamily="49" charset="0"/>
              </a:rPr>
              <a:t>&lt;Integer, String&gt; </a:t>
            </a:r>
            <a:r>
              <a:rPr lang="en-US" sz="1400" b="1" dirty="0" err="1">
                <a:latin typeface="Courier New" panose="02070309020205020404" pitchFamily="49" charset="0"/>
                <a:cs typeface="Courier New" panose="02070309020205020404" pitchFamily="49" charset="0"/>
              </a:rPr>
              <a:t>tgOb</a:t>
            </a:r>
            <a:r>
              <a:rPr lang="en-US" sz="1400" b="1" dirty="0">
                <a:latin typeface="Courier New" panose="02070309020205020404" pitchFamily="49" charset="0"/>
                <a:cs typeface="Courier New" panose="02070309020205020404" pitchFamily="49" charset="0"/>
              </a:rPr>
              <a:t> = new </a:t>
            </a:r>
            <a:r>
              <a:rPr lang="en-US" sz="1400" b="1" dirty="0" err="1">
                <a:latin typeface="Courier New" panose="02070309020205020404" pitchFamily="49" charset="0"/>
                <a:cs typeface="Courier New" panose="02070309020205020404" pitchFamily="49" charset="0"/>
              </a:rPr>
              <a:t>TwoGen</a:t>
            </a:r>
            <a:r>
              <a:rPr lang="en-US" sz="1400" b="1" dirty="0">
                <a:latin typeface="Courier New" panose="02070309020205020404" pitchFamily="49" charset="0"/>
                <a:cs typeface="Courier New" panose="02070309020205020404" pitchFamily="49" charset="0"/>
              </a:rPr>
              <a:t>&lt;Integer, String&gt;(42, "testing");</a:t>
            </a:r>
          </a:p>
        </p:txBody>
      </p:sp>
      <p:sp>
        <p:nvSpPr>
          <p:cNvPr id="9" name="TextBox 8"/>
          <p:cNvSpPr txBox="1"/>
          <p:nvPr/>
        </p:nvSpPr>
        <p:spPr>
          <a:xfrm>
            <a:off x="4052978" y="2540224"/>
            <a:ext cx="1477649" cy="369332"/>
          </a:xfrm>
          <a:prstGeom prst="rect">
            <a:avLst/>
          </a:prstGeom>
          <a:noFill/>
        </p:spPr>
        <p:txBody>
          <a:bodyPr wrap="none" rtlCol="0">
            <a:spAutoFit/>
          </a:bodyPr>
          <a:lstStyle/>
          <a:p>
            <a:r>
              <a:rPr lang="en-US" b="1" dirty="0" smtClean="0"/>
              <a:t>Prior to JDK 7</a:t>
            </a:r>
            <a:endParaRPr lang="en-US" b="1" dirty="0"/>
          </a:p>
        </p:txBody>
      </p:sp>
      <p:sp>
        <p:nvSpPr>
          <p:cNvPr id="10" name="Content Placeholder 2"/>
          <p:cNvSpPr txBox="1">
            <a:spLocks/>
          </p:cNvSpPr>
          <p:nvPr/>
        </p:nvSpPr>
        <p:spPr>
          <a:xfrm>
            <a:off x="4052978" y="3856949"/>
            <a:ext cx="8139022" cy="369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65760">
              <a:lnSpc>
                <a:spcPct val="120000"/>
              </a:lnSpc>
              <a:spcBef>
                <a:spcPts val="0"/>
              </a:spcBef>
              <a:buNone/>
            </a:pPr>
            <a:r>
              <a:rPr lang="en-US" sz="1400" b="1" dirty="0" err="1">
                <a:latin typeface="Courier New" panose="02070309020205020404" pitchFamily="49" charset="0"/>
                <a:cs typeface="Courier New" panose="02070309020205020404" pitchFamily="49" charset="0"/>
              </a:rPr>
              <a:t>TwoGen</a:t>
            </a:r>
            <a:r>
              <a:rPr lang="en-US" sz="1400" b="1" dirty="0">
                <a:latin typeface="Courier New" panose="02070309020205020404" pitchFamily="49" charset="0"/>
                <a:cs typeface="Courier New" panose="02070309020205020404" pitchFamily="49" charset="0"/>
              </a:rPr>
              <a:t>&lt;Integer, String&gt; </a:t>
            </a:r>
            <a:r>
              <a:rPr lang="en-US" sz="1400" b="1" dirty="0" err="1">
                <a:latin typeface="Courier New" panose="02070309020205020404" pitchFamily="49" charset="0"/>
                <a:cs typeface="Courier New" panose="02070309020205020404" pitchFamily="49" charset="0"/>
              </a:rPr>
              <a:t>tgOb</a:t>
            </a:r>
            <a:r>
              <a:rPr lang="en-US" sz="1400" b="1" dirty="0">
                <a:latin typeface="Courier New" panose="02070309020205020404" pitchFamily="49" charset="0"/>
                <a:cs typeface="Courier New" panose="02070309020205020404" pitchFamily="49" charset="0"/>
              </a:rPr>
              <a:t> = new </a:t>
            </a:r>
            <a:r>
              <a:rPr lang="en-US" sz="1400" b="1" dirty="0" err="1">
                <a:latin typeface="Courier New" panose="02070309020205020404" pitchFamily="49" charset="0"/>
                <a:cs typeface="Courier New" panose="02070309020205020404" pitchFamily="49" charset="0"/>
              </a:rPr>
              <a:t>TwoGen</a:t>
            </a:r>
            <a:r>
              <a:rPr lang="en-US" sz="1400" b="1" dirty="0">
                <a:latin typeface="Courier New" panose="02070309020205020404" pitchFamily="49" charset="0"/>
                <a:cs typeface="Courier New" panose="02070309020205020404" pitchFamily="49" charset="0"/>
              </a:rPr>
              <a:t>&lt;&gt;(42, "testing");</a:t>
            </a:r>
          </a:p>
        </p:txBody>
      </p:sp>
      <p:sp>
        <p:nvSpPr>
          <p:cNvPr id="11" name="TextBox 10"/>
          <p:cNvSpPr txBox="1"/>
          <p:nvPr/>
        </p:nvSpPr>
        <p:spPr>
          <a:xfrm>
            <a:off x="4052978" y="3487616"/>
            <a:ext cx="819455" cy="369332"/>
          </a:xfrm>
          <a:prstGeom prst="rect">
            <a:avLst/>
          </a:prstGeom>
          <a:noFill/>
        </p:spPr>
        <p:txBody>
          <a:bodyPr wrap="none" rtlCol="0">
            <a:spAutoFit/>
          </a:bodyPr>
          <a:lstStyle/>
          <a:p>
            <a:r>
              <a:rPr lang="en-US" b="1" dirty="0" smtClean="0"/>
              <a:t>JDK 7+</a:t>
            </a:r>
            <a:endParaRPr lang="en-US" b="1" dirty="0"/>
          </a:p>
        </p:txBody>
      </p:sp>
    </p:spTree>
    <p:extLst>
      <p:ext uri="{BB962C8B-B14F-4D97-AF65-F5344CB8AC3E}">
        <p14:creationId xmlns:p14="http://schemas.microsoft.com/office/powerpoint/2010/main" val="30279759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 - Erasure</a:t>
            </a:r>
            <a:endParaRPr lang="en-US" dirty="0"/>
          </a:p>
        </p:txBody>
      </p:sp>
      <p:sp>
        <p:nvSpPr>
          <p:cNvPr id="3" name="Content Placeholder 2"/>
          <p:cNvSpPr>
            <a:spLocks noGrp="1"/>
          </p:cNvSpPr>
          <p:nvPr>
            <p:ph idx="1"/>
          </p:nvPr>
        </p:nvSpPr>
        <p:spPr>
          <a:xfrm>
            <a:off x="838200" y="1825625"/>
            <a:ext cx="10515600" cy="4351338"/>
          </a:xfrm>
        </p:spPr>
        <p:txBody>
          <a:bodyPr>
            <a:normAutofit fontScale="77500" lnSpcReduction="20000"/>
          </a:bodyPr>
          <a:lstStyle/>
          <a:p>
            <a:pPr defTabSz="365760">
              <a:lnSpc>
                <a:spcPct val="120000"/>
              </a:lnSpc>
              <a:spcBef>
                <a:spcPts val="0"/>
              </a:spcBef>
            </a:pPr>
            <a:r>
              <a:rPr lang="en-US" dirty="0"/>
              <a:t>It is rarely necessary for the programmer to know the details about how the Java compiler transforms your source code into object code. </a:t>
            </a:r>
          </a:p>
          <a:p>
            <a:pPr defTabSz="365760">
              <a:lnSpc>
                <a:spcPct val="120000"/>
              </a:lnSpc>
              <a:spcBef>
                <a:spcPts val="0"/>
              </a:spcBef>
            </a:pPr>
            <a:r>
              <a:rPr lang="en-US" dirty="0"/>
              <a:t>In the case of generics, some general understanding of the process is important because it explains why the generic features work as they do—and why their behavior is sometimes a bit surprising. </a:t>
            </a:r>
          </a:p>
          <a:p>
            <a:pPr defTabSz="365760">
              <a:lnSpc>
                <a:spcPct val="120000"/>
              </a:lnSpc>
              <a:spcBef>
                <a:spcPts val="0"/>
              </a:spcBef>
            </a:pPr>
            <a:r>
              <a:rPr lang="en-US" dirty="0"/>
              <a:t>An important constraint that governed the way generics were added to Java was the need for compatibility with previous versions of Java. </a:t>
            </a:r>
          </a:p>
          <a:p>
            <a:pPr defTabSz="365760">
              <a:lnSpc>
                <a:spcPct val="120000"/>
              </a:lnSpc>
              <a:spcBef>
                <a:spcPts val="0"/>
              </a:spcBef>
            </a:pPr>
            <a:r>
              <a:rPr lang="en-US" dirty="0"/>
              <a:t>Simply put: generic code had to be compatible with preexisting, </a:t>
            </a:r>
            <a:r>
              <a:rPr lang="en-US" dirty="0" err="1"/>
              <a:t>nongeneric</a:t>
            </a:r>
            <a:r>
              <a:rPr lang="en-US" dirty="0"/>
              <a:t> code. </a:t>
            </a:r>
          </a:p>
          <a:p>
            <a:pPr defTabSz="365760">
              <a:lnSpc>
                <a:spcPct val="120000"/>
              </a:lnSpc>
              <a:spcBef>
                <a:spcPts val="0"/>
              </a:spcBef>
            </a:pPr>
            <a:r>
              <a:rPr lang="en-US" dirty="0"/>
              <a:t>Thus, any changes to the syntax of the Java language, or to the JVM, had to avoid breaking older code. </a:t>
            </a:r>
          </a:p>
          <a:p>
            <a:pPr defTabSz="365760">
              <a:lnSpc>
                <a:spcPct val="120000"/>
              </a:lnSpc>
              <a:spcBef>
                <a:spcPts val="0"/>
              </a:spcBef>
            </a:pPr>
            <a:r>
              <a:rPr lang="en-US" dirty="0"/>
              <a:t>The way Java implements generics while satisfying this constraint is through the use of erasure</a:t>
            </a:r>
            <a:r>
              <a:rPr lang="en-US" dirty="0" smtClean="0"/>
              <a:t>.</a:t>
            </a:r>
            <a:endParaRPr lang="en-US" dirty="0"/>
          </a:p>
        </p:txBody>
      </p:sp>
    </p:spTree>
    <p:extLst>
      <p:ext uri="{BB962C8B-B14F-4D97-AF65-F5344CB8AC3E}">
        <p14:creationId xmlns:p14="http://schemas.microsoft.com/office/powerpoint/2010/main" val="21853381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 - Erasure</a:t>
            </a:r>
            <a:endParaRPr lang="en-US" dirty="0"/>
          </a:p>
        </p:txBody>
      </p:sp>
      <p:sp>
        <p:nvSpPr>
          <p:cNvPr id="3" name="Content Placeholder 2"/>
          <p:cNvSpPr>
            <a:spLocks noGrp="1"/>
          </p:cNvSpPr>
          <p:nvPr>
            <p:ph idx="1"/>
          </p:nvPr>
        </p:nvSpPr>
        <p:spPr>
          <a:xfrm>
            <a:off x="838200" y="1825625"/>
            <a:ext cx="10515600" cy="4351338"/>
          </a:xfrm>
        </p:spPr>
        <p:txBody>
          <a:bodyPr>
            <a:normAutofit fontScale="92500" lnSpcReduction="20000"/>
          </a:bodyPr>
          <a:lstStyle/>
          <a:p>
            <a:pPr marL="0" indent="0" defTabSz="365760">
              <a:lnSpc>
                <a:spcPct val="120000"/>
              </a:lnSpc>
              <a:spcBef>
                <a:spcPts val="0"/>
              </a:spcBef>
              <a:buNone/>
            </a:pPr>
            <a:r>
              <a:rPr lang="en-US" b="1" dirty="0" smtClean="0"/>
              <a:t>Erasure 101</a:t>
            </a:r>
            <a:endParaRPr lang="en-US" b="1" dirty="0"/>
          </a:p>
          <a:p>
            <a:pPr defTabSz="365760">
              <a:lnSpc>
                <a:spcPct val="120000"/>
              </a:lnSpc>
              <a:spcBef>
                <a:spcPts val="0"/>
              </a:spcBef>
            </a:pPr>
            <a:r>
              <a:rPr lang="en-US" dirty="0"/>
              <a:t>When your Java code is compiled, all generic type information is removed (erased). </a:t>
            </a:r>
          </a:p>
          <a:p>
            <a:pPr defTabSz="365760">
              <a:lnSpc>
                <a:spcPct val="120000"/>
              </a:lnSpc>
              <a:spcBef>
                <a:spcPts val="0"/>
              </a:spcBef>
            </a:pPr>
            <a:r>
              <a:rPr lang="en-US" dirty="0"/>
              <a:t>This implies that the JVM is </a:t>
            </a:r>
          </a:p>
          <a:p>
            <a:pPr marL="971550" lvl="1" indent="-514350" defTabSz="365760">
              <a:lnSpc>
                <a:spcPct val="120000"/>
              </a:lnSpc>
              <a:spcBef>
                <a:spcPts val="0"/>
              </a:spcBef>
              <a:buFont typeface="+mj-lt"/>
              <a:buAutoNum type="arabicPeriod"/>
            </a:pPr>
            <a:r>
              <a:rPr lang="en-US" dirty="0" smtClean="0"/>
              <a:t>replacing </a:t>
            </a:r>
            <a:r>
              <a:rPr lang="en-US" dirty="0"/>
              <a:t>type parameters with their bound type, which is Object if no explicit bound is specified, and </a:t>
            </a:r>
          </a:p>
          <a:p>
            <a:pPr marL="971550" lvl="1" indent="-514350" defTabSz="365760">
              <a:lnSpc>
                <a:spcPct val="120000"/>
              </a:lnSpc>
              <a:spcBef>
                <a:spcPts val="0"/>
              </a:spcBef>
              <a:buFont typeface="+mj-lt"/>
              <a:buAutoNum type="arabicPeriod"/>
            </a:pPr>
            <a:r>
              <a:rPr lang="en-US" dirty="0" smtClean="0"/>
              <a:t>applying </a:t>
            </a:r>
            <a:r>
              <a:rPr lang="en-US" dirty="0"/>
              <a:t>the appropriate casts (as determined by the type arguments) to maintain type compatibility with the types specified by the type arguments. </a:t>
            </a:r>
          </a:p>
          <a:p>
            <a:pPr defTabSz="365760">
              <a:lnSpc>
                <a:spcPct val="120000"/>
              </a:lnSpc>
              <a:spcBef>
                <a:spcPts val="0"/>
              </a:spcBef>
            </a:pPr>
            <a:r>
              <a:rPr lang="en-US" dirty="0"/>
              <a:t>The compiler also enforces this type compatibility. </a:t>
            </a:r>
          </a:p>
          <a:p>
            <a:pPr defTabSz="365760">
              <a:lnSpc>
                <a:spcPct val="120000"/>
              </a:lnSpc>
              <a:spcBef>
                <a:spcPts val="0"/>
              </a:spcBef>
            </a:pPr>
            <a:r>
              <a:rPr lang="en-US" dirty="0"/>
              <a:t>This approach to generics means that no type parameters exist at run time. They are simply a source-code mechanism.</a:t>
            </a:r>
            <a:endParaRPr lang="en-US" dirty="0" smtClean="0"/>
          </a:p>
        </p:txBody>
      </p:sp>
    </p:spTree>
    <p:extLst>
      <p:ext uri="{BB962C8B-B14F-4D97-AF65-F5344CB8AC3E}">
        <p14:creationId xmlns:p14="http://schemas.microsoft.com/office/powerpoint/2010/main" val="38282086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 – Ambiguity Errors</a:t>
            </a:r>
            <a:endParaRPr lang="en-US" dirty="0"/>
          </a:p>
        </p:txBody>
      </p:sp>
      <p:sp>
        <p:nvSpPr>
          <p:cNvPr id="3" name="Content Placeholder 2"/>
          <p:cNvSpPr>
            <a:spLocks noGrp="1"/>
          </p:cNvSpPr>
          <p:nvPr>
            <p:ph idx="1"/>
          </p:nvPr>
        </p:nvSpPr>
        <p:spPr>
          <a:xfrm>
            <a:off x="838200" y="1825625"/>
            <a:ext cx="4285891" cy="4351338"/>
          </a:xfrm>
        </p:spPr>
        <p:txBody>
          <a:bodyPr>
            <a:normAutofit fontScale="92500" lnSpcReduction="20000"/>
          </a:bodyPr>
          <a:lstStyle/>
          <a:p>
            <a:r>
              <a:rPr lang="en-US" dirty="0"/>
              <a:t>The inclusion of generics gives rise to a new type of error that you must guard against: ambiguity.</a:t>
            </a:r>
          </a:p>
          <a:p>
            <a:endParaRPr lang="en-US" dirty="0"/>
          </a:p>
          <a:p>
            <a:r>
              <a:rPr lang="en-US" dirty="0"/>
              <a:t>Ambiguity errors occur when erasure causes two seemingly distinct generic declarations to resolve to the same erased type, causing a conflict. Here is an example that involves method overloading:</a:t>
            </a:r>
            <a:endParaRPr lang="en-US" dirty="0" smtClean="0"/>
          </a:p>
        </p:txBody>
      </p:sp>
      <p:sp>
        <p:nvSpPr>
          <p:cNvPr id="6" name="Content Placeholder 2"/>
          <p:cNvSpPr txBox="1">
            <a:spLocks/>
          </p:cNvSpPr>
          <p:nvPr/>
        </p:nvSpPr>
        <p:spPr>
          <a:xfrm>
            <a:off x="5280804" y="1805197"/>
            <a:ext cx="4458419" cy="437176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Ambiguity caused by erasure on</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overloaded methods.</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class </a:t>
            </a:r>
            <a:r>
              <a:rPr lang="en-US" b="1" dirty="0" err="1">
                <a:latin typeface="Courier New" panose="02070309020205020404" pitchFamily="49" charset="0"/>
                <a:cs typeface="Courier New" panose="02070309020205020404" pitchFamily="49" charset="0"/>
              </a:rPr>
              <a:t>MyGenClass</a:t>
            </a:r>
            <a:r>
              <a:rPr lang="en-US" b="1" dirty="0">
                <a:latin typeface="Courier New" panose="02070309020205020404" pitchFamily="49" charset="0"/>
                <a:cs typeface="Courier New" panose="02070309020205020404" pitchFamily="49" charset="0"/>
              </a:rPr>
              <a:t>&lt;T, V&gt; {</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T ob1;</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V ob2;</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 ...</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 These two overloaded methods</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 are ambiguous</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 and will not compile.</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void set(T o) {</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ob1 = o;</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void set(V o) {</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ob2 = o;</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	}</a:t>
            </a:r>
          </a:p>
          <a:p>
            <a:pPr marL="0" indent="0" defTabSz="365760">
              <a:lnSpc>
                <a:spcPct val="120000"/>
              </a:lnSpc>
              <a:spcBef>
                <a:spcPts val="0"/>
              </a:spcBef>
              <a:buNone/>
            </a:pPr>
            <a:r>
              <a:rPr lang="en-US" b="1" dirty="0">
                <a:latin typeface="Courier New" panose="02070309020205020404" pitchFamily="49" charset="0"/>
                <a:cs typeface="Courier New" panose="02070309020205020404" pitchFamily="49" charset="0"/>
              </a:rPr>
              <a:t>}</a:t>
            </a:r>
          </a:p>
        </p:txBody>
      </p:sp>
      <p:cxnSp>
        <p:nvCxnSpPr>
          <p:cNvPr id="8" name="Straight Arrow Connector 7"/>
          <p:cNvCxnSpPr/>
          <p:nvPr/>
        </p:nvCxnSpPr>
        <p:spPr>
          <a:xfrm flipH="1">
            <a:off x="7755147" y="4278702"/>
            <a:ext cx="1708030"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565879" y="3859521"/>
            <a:ext cx="1974951" cy="1200329"/>
          </a:xfrm>
          <a:prstGeom prst="rect">
            <a:avLst/>
          </a:prstGeom>
          <a:noFill/>
          <a:ln>
            <a:solidFill>
              <a:schemeClr val="accent1"/>
            </a:solidFill>
          </a:ln>
        </p:spPr>
        <p:txBody>
          <a:bodyPr wrap="square" rtlCol="0">
            <a:spAutoFit/>
          </a:bodyPr>
          <a:lstStyle/>
          <a:p>
            <a:r>
              <a:rPr lang="en-US" dirty="0" smtClean="0"/>
              <a:t>These 2 methods are ambiguous as </a:t>
            </a:r>
            <a:r>
              <a:rPr lang="en-US" dirty="0"/>
              <a:t> </a:t>
            </a:r>
            <a:r>
              <a:rPr lang="en-US" dirty="0" smtClean="0"/>
              <a:t>they both have the same signature</a:t>
            </a:r>
          </a:p>
        </p:txBody>
      </p:sp>
      <p:sp>
        <p:nvSpPr>
          <p:cNvPr id="10" name="TextBox 9"/>
          <p:cNvSpPr txBox="1"/>
          <p:nvPr/>
        </p:nvSpPr>
        <p:spPr>
          <a:xfrm>
            <a:off x="3895083" y="6081067"/>
            <a:ext cx="7720127" cy="461665"/>
          </a:xfrm>
          <a:prstGeom prst="rect">
            <a:avLst/>
          </a:prstGeom>
          <a:noFill/>
          <a:ln>
            <a:solidFill>
              <a:schemeClr val="accent1"/>
            </a:solidFill>
          </a:ln>
        </p:spPr>
        <p:txBody>
          <a:bodyPr wrap="none" rtlCol="0">
            <a:spAutoFit/>
          </a:bodyPr>
          <a:lstStyle/>
          <a:p>
            <a:r>
              <a:rPr lang="en-US" sz="2400" b="1" dirty="0" smtClean="0"/>
              <a:t>Solution: change the name/signature to provide distinction</a:t>
            </a:r>
            <a:endParaRPr lang="en-US" sz="2400" b="1" dirty="0"/>
          </a:p>
        </p:txBody>
      </p:sp>
    </p:spTree>
    <p:extLst>
      <p:ext uri="{BB962C8B-B14F-4D97-AF65-F5344CB8AC3E}">
        <p14:creationId xmlns:p14="http://schemas.microsoft.com/office/powerpoint/2010/main" val="774111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 – Some Generic Restrictions</a:t>
            </a:r>
            <a:endParaRPr lang="en-US" dirty="0"/>
          </a:p>
        </p:txBody>
      </p:sp>
      <p:sp>
        <p:nvSpPr>
          <p:cNvPr id="3" name="Content Placeholder 2"/>
          <p:cNvSpPr>
            <a:spLocks noGrp="1"/>
          </p:cNvSpPr>
          <p:nvPr>
            <p:ph idx="1"/>
          </p:nvPr>
        </p:nvSpPr>
        <p:spPr>
          <a:xfrm>
            <a:off x="838200" y="1825625"/>
            <a:ext cx="10056962" cy="4351338"/>
          </a:xfrm>
        </p:spPr>
        <p:txBody>
          <a:bodyPr>
            <a:normAutofit/>
          </a:bodyPr>
          <a:lstStyle/>
          <a:p>
            <a:pPr marL="0" indent="0">
              <a:buNone/>
            </a:pPr>
            <a:r>
              <a:rPr lang="en-US" dirty="0"/>
              <a:t>There are a few restrictions that you need to keep in mind when using generics. They involve creating objects of a type parameter, static members, exceptions, and arrays</a:t>
            </a:r>
            <a:r>
              <a:rPr lang="en-US" dirty="0" smtClean="0"/>
              <a:t>.</a:t>
            </a:r>
          </a:p>
          <a:p>
            <a:r>
              <a:rPr lang="en-US" dirty="0"/>
              <a:t>Type Parameters Can’t Be </a:t>
            </a:r>
            <a:r>
              <a:rPr lang="en-US" dirty="0" smtClean="0"/>
              <a:t>Instantiated</a:t>
            </a:r>
          </a:p>
          <a:p>
            <a:r>
              <a:rPr lang="en-US" dirty="0"/>
              <a:t>Restrictions on Static </a:t>
            </a:r>
            <a:r>
              <a:rPr lang="en-US" dirty="0" smtClean="0"/>
              <a:t>Members</a:t>
            </a:r>
          </a:p>
          <a:p>
            <a:r>
              <a:rPr lang="en-US" dirty="0"/>
              <a:t>Generic Array </a:t>
            </a:r>
            <a:r>
              <a:rPr lang="en-US" dirty="0" smtClean="0"/>
              <a:t>Restrictions</a:t>
            </a:r>
          </a:p>
          <a:p>
            <a:r>
              <a:rPr lang="en-US" dirty="0"/>
              <a:t>Generic Exception Restriction</a:t>
            </a:r>
            <a:endParaRPr lang="en-US" dirty="0" smtClean="0"/>
          </a:p>
        </p:txBody>
      </p:sp>
    </p:spTree>
    <p:extLst>
      <p:ext uri="{BB962C8B-B14F-4D97-AF65-F5344CB8AC3E}">
        <p14:creationId xmlns:p14="http://schemas.microsoft.com/office/powerpoint/2010/main" val="3988306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 – Some Generic Restrictions</a:t>
            </a:r>
            <a:endParaRPr lang="en-US" dirty="0"/>
          </a:p>
        </p:txBody>
      </p:sp>
      <p:sp>
        <p:nvSpPr>
          <p:cNvPr id="3" name="Content Placeholder 2"/>
          <p:cNvSpPr>
            <a:spLocks noGrp="1"/>
          </p:cNvSpPr>
          <p:nvPr>
            <p:ph idx="1"/>
          </p:nvPr>
        </p:nvSpPr>
        <p:spPr>
          <a:xfrm>
            <a:off x="838200" y="1825625"/>
            <a:ext cx="10056962" cy="4351338"/>
          </a:xfrm>
        </p:spPr>
        <p:txBody>
          <a:bodyPr>
            <a:normAutofit fontScale="70000" lnSpcReduction="20000"/>
          </a:bodyPr>
          <a:lstStyle/>
          <a:p>
            <a:pPr marL="0" indent="0">
              <a:buNone/>
            </a:pPr>
            <a:r>
              <a:rPr lang="en-US" sz="4000" b="1" dirty="0" smtClean="0"/>
              <a:t>Type </a:t>
            </a:r>
            <a:r>
              <a:rPr lang="en-US" sz="4000" b="1" dirty="0"/>
              <a:t>Parameters Can’t Be </a:t>
            </a:r>
            <a:r>
              <a:rPr lang="en-US" sz="4000" b="1" dirty="0" smtClean="0"/>
              <a:t>Instantiated</a:t>
            </a:r>
          </a:p>
          <a:p>
            <a:pPr marL="0" indent="0">
              <a:buNone/>
            </a:pPr>
            <a:r>
              <a:rPr lang="en-US" b="1" dirty="0"/>
              <a:t>It is not possible to create an instance of a type parameter. For example, consider this class:</a:t>
            </a:r>
          </a:p>
          <a:p>
            <a:pPr marL="0" indent="0">
              <a:buNone/>
            </a:pPr>
            <a:endParaRPr lang="en-US" b="1" dirty="0"/>
          </a:p>
          <a:p>
            <a:pPr marL="0" indent="0">
              <a:lnSpc>
                <a:spcPct val="120000"/>
              </a:lnSpc>
              <a:spcBef>
                <a:spcPts val="0"/>
              </a:spcBef>
              <a:buNone/>
            </a:pPr>
            <a:r>
              <a:rPr lang="en-US" b="1" dirty="0">
                <a:latin typeface="Courier New" panose="02070309020205020404" pitchFamily="49" charset="0"/>
                <a:cs typeface="Courier New" panose="02070309020205020404" pitchFamily="49" charset="0"/>
              </a:rPr>
              <a:t>// Can't create an instance of T.</a:t>
            </a:r>
          </a:p>
          <a:p>
            <a:pPr marL="0" indent="0">
              <a:lnSpc>
                <a:spcPct val="120000"/>
              </a:lnSpc>
              <a:spcBef>
                <a:spcPts val="0"/>
              </a:spcBef>
              <a:buNone/>
            </a:pPr>
            <a:r>
              <a:rPr lang="en-US" b="1" dirty="0">
                <a:latin typeface="Courier New" panose="02070309020205020404" pitchFamily="49" charset="0"/>
                <a:cs typeface="Courier New" panose="02070309020205020404" pitchFamily="49" charset="0"/>
              </a:rPr>
              <a:t>class Gen&lt;T&gt; {</a:t>
            </a:r>
          </a:p>
          <a:p>
            <a:pPr marL="0" indent="0">
              <a:lnSpc>
                <a:spcPct val="120000"/>
              </a:lnSpc>
              <a:spcBef>
                <a:spcPts val="0"/>
              </a:spcBef>
              <a:buNone/>
            </a:pPr>
            <a:r>
              <a:rPr lang="en-US" b="1" dirty="0">
                <a:latin typeface="Courier New" panose="02070309020205020404" pitchFamily="49" charset="0"/>
                <a:cs typeface="Courier New" panose="02070309020205020404" pitchFamily="49" charset="0"/>
              </a:rPr>
              <a:t>	T </a:t>
            </a:r>
            <a:r>
              <a:rPr lang="en-US" b="1" dirty="0" err="1">
                <a:latin typeface="Courier New" panose="02070309020205020404" pitchFamily="49" charset="0"/>
                <a:cs typeface="Courier New" panose="02070309020205020404" pitchFamily="49" charset="0"/>
              </a:rPr>
              <a:t>ob</a:t>
            </a:r>
            <a:r>
              <a:rPr lang="en-US"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b="1" dirty="0">
                <a:latin typeface="Courier New" panose="02070309020205020404" pitchFamily="49" charset="0"/>
                <a:cs typeface="Courier New" panose="02070309020205020404" pitchFamily="49" charset="0"/>
              </a:rPr>
              <a:t>	Gen() {</a:t>
            </a:r>
          </a:p>
          <a:p>
            <a:pPr marL="0" indent="0">
              <a:lnSpc>
                <a:spcPct val="120000"/>
              </a:lnSpc>
              <a:spcBef>
                <a:spcPts val="0"/>
              </a:spcBef>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ob</a:t>
            </a:r>
            <a:r>
              <a:rPr lang="en-US" b="1" dirty="0">
                <a:latin typeface="Courier New" panose="02070309020205020404" pitchFamily="49" charset="0"/>
                <a:cs typeface="Courier New" panose="02070309020205020404" pitchFamily="49" charset="0"/>
              </a:rPr>
              <a:t> = new T(); // Illegal!!!</a:t>
            </a:r>
          </a:p>
          <a:p>
            <a:pPr marL="0" indent="0">
              <a:lnSpc>
                <a:spcPct val="120000"/>
              </a:lnSpc>
              <a:spcBef>
                <a:spcPts val="0"/>
              </a:spcBef>
              <a:buNone/>
            </a:pPr>
            <a:r>
              <a:rPr lang="en-US" b="1"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b="1" dirty="0">
                <a:latin typeface="Courier New" panose="02070309020205020404" pitchFamily="49" charset="0"/>
                <a:cs typeface="Courier New" panose="02070309020205020404" pitchFamily="49" charset="0"/>
              </a:rPr>
              <a:t>}</a:t>
            </a:r>
          </a:p>
          <a:p>
            <a:pPr marL="0" indent="0">
              <a:buNone/>
            </a:pPr>
            <a:endParaRPr lang="en-US" b="1" dirty="0"/>
          </a:p>
          <a:p>
            <a:pPr marL="0" indent="0">
              <a:buNone/>
            </a:pPr>
            <a:r>
              <a:rPr lang="en-US" b="1" dirty="0"/>
              <a:t>Here, it is illegal to attempt to create an instance of T. The reason should be easy to understand: the compiler has no way to know what type of object to create. T is simply a placeholder.</a:t>
            </a:r>
          </a:p>
          <a:p>
            <a:pPr marL="0" indent="0">
              <a:buNone/>
            </a:pPr>
            <a:endParaRPr lang="en-US" b="1" dirty="0" smtClean="0"/>
          </a:p>
          <a:p>
            <a:pPr marL="0" indent="0">
              <a:buNone/>
            </a:pPr>
            <a:endParaRPr lang="en-US" dirty="0" smtClean="0"/>
          </a:p>
        </p:txBody>
      </p:sp>
    </p:spTree>
    <p:extLst>
      <p:ext uri="{BB962C8B-B14F-4D97-AF65-F5344CB8AC3E}">
        <p14:creationId xmlns:p14="http://schemas.microsoft.com/office/powerpoint/2010/main" val="14456994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 – Some Generic Restrictions</a:t>
            </a:r>
            <a:endParaRPr lang="en-US" dirty="0"/>
          </a:p>
        </p:txBody>
      </p:sp>
      <p:sp>
        <p:nvSpPr>
          <p:cNvPr id="3" name="Content Placeholder 2"/>
          <p:cNvSpPr>
            <a:spLocks noGrp="1"/>
          </p:cNvSpPr>
          <p:nvPr>
            <p:ph idx="1"/>
          </p:nvPr>
        </p:nvSpPr>
        <p:spPr>
          <a:xfrm>
            <a:off x="838200" y="1825625"/>
            <a:ext cx="10591800" cy="4351338"/>
          </a:xfrm>
        </p:spPr>
        <p:txBody>
          <a:bodyPr>
            <a:normAutofit fontScale="62500" lnSpcReduction="20000"/>
          </a:bodyPr>
          <a:lstStyle/>
          <a:p>
            <a:pPr marL="0" indent="0">
              <a:buNone/>
            </a:pPr>
            <a:r>
              <a:rPr lang="en-US" sz="4400" b="1" dirty="0" smtClean="0"/>
              <a:t>Restrictions </a:t>
            </a:r>
            <a:r>
              <a:rPr lang="en-US" sz="4400" b="1" dirty="0"/>
              <a:t>on Static </a:t>
            </a:r>
            <a:r>
              <a:rPr lang="en-US" sz="4400" b="1" dirty="0" smtClean="0"/>
              <a:t>Members</a:t>
            </a:r>
          </a:p>
          <a:p>
            <a:pPr marL="0" indent="0">
              <a:buNone/>
            </a:pPr>
            <a:r>
              <a:rPr lang="en-US" dirty="0"/>
              <a:t>No static member can use a type parameter declared by the enclosing class. For example, both of the static members of this class are illegal</a:t>
            </a:r>
            <a:r>
              <a:rPr lang="en-US" dirty="0" smtClean="0"/>
              <a:t>:</a:t>
            </a:r>
            <a:br>
              <a:rPr lang="en-US" dirty="0" smtClean="0"/>
            </a:br>
            <a:endParaRPr lang="en-US" dirty="0"/>
          </a:p>
          <a:p>
            <a:pPr marL="0" indent="0">
              <a:buNone/>
            </a:pPr>
            <a:r>
              <a:rPr lang="en-US" b="1" dirty="0" smtClean="0">
                <a:latin typeface="Courier New" panose="02070309020205020404" pitchFamily="49" charset="0"/>
                <a:cs typeface="Courier New" panose="02070309020205020404" pitchFamily="49" charset="0"/>
              </a:rPr>
              <a:t>class </a:t>
            </a:r>
            <a:r>
              <a:rPr lang="en-US" b="1" dirty="0">
                <a:latin typeface="Courier New" panose="02070309020205020404" pitchFamily="49" charset="0"/>
                <a:cs typeface="Courier New" panose="02070309020205020404" pitchFamily="49" charset="0"/>
              </a:rPr>
              <a:t>Wrong&lt;T&gt; {</a:t>
            </a:r>
          </a:p>
          <a:p>
            <a:pPr marL="0" indent="0">
              <a:buNone/>
            </a:pPr>
            <a:r>
              <a:rPr lang="en-US" b="1" dirty="0">
                <a:latin typeface="Courier New" panose="02070309020205020404" pitchFamily="49" charset="0"/>
                <a:cs typeface="Courier New" panose="02070309020205020404" pitchFamily="49" charset="0"/>
              </a:rPr>
              <a:t>	// Wrong, no static variables of type T.</a:t>
            </a:r>
          </a:p>
          <a:p>
            <a:pPr marL="0" indent="0">
              <a:buNone/>
            </a:pPr>
            <a:r>
              <a:rPr lang="en-US" b="1" dirty="0">
                <a:latin typeface="Courier New" panose="02070309020205020404" pitchFamily="49" charset="0"/>
                <a:cs typeface="Courier New" panose="02070309020205020404" pitchFamily="49" charset="0"/>
              </a:rPr>
              <a:t>	static T </a:t>
            </a:r>
            <a:r>
              <a:rPr lang="en-US" b="1" dirty="0" err="1">
                <a:latin typeface="Courier New" panose="02070309020205020404" pitchFamily="49" charset="0"/>
                <a:cs typeface="Courier New" panose="02070309020205020404" pitchFamily="49" charset="0"/>
              </a:rPr>
              <a:t>ob</a:t>
            </a: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	// Wrong, no static method can use T.</a:t>
            </a:r>
          </a:p>
          <a:p>
            <a:pPr marL="0" indent="0">
              <a:buNone/>
            </a:pPr>
            <a:r>
              <a:rPr lang="en-US" b="1" dirty="0">
                <a:latin typeface="Courier New" panose="02070309020205020404" pitchFamily="49" charset="0"/>
                <a:cs typeface="Courier New" panose="02070309020205020404" pitchFamily="49" charset="0"/>
              </a:rPr>
              <a:t>	static T </a:t>
            </a:r>
            <a:r>
              <a:rPr lang="en-US" b="1" dirty="0" err="1">
                <a:latin typeface="Courier New" panose="02070309020205020404" pitchFamily="49" charset="0"/>
                <a:cs typeface="Courier New" panose="02070309020205020404" pitchFamily="49" charset="0"/>
              </a:rPr>
              <a:t>getob</a:t>
            </a:r>
            <a:r>
              <a:rPr lang="en-US" b="1" dirty="0">
                <a:latin typeface="Courier New" panose="02070309020205020404" pitchFamily="49" charset="0"/>
                <a:cs typeface="Courier New" panose="02070309020205020404" pitchFamily="49" charset="0"/>
              </a:rPr>
              <a:t>() {</a:t>
            </a:r>
          </a:p>
          <a:p>
            <a:pPr marL="0" indent="0">
              <a:buNone/>
            </a:pPr>
            <a:r>
              <a:rPr lang="en-US" b="1" dirty="0">
                <a:latin typeface="Courier New" panose="02070309020205020404" pitchFamily="49" charset="0"/>
                <a:cs typeface="Courier New" panose="02070309020205020404" pitchFamily="49" charset="0"/>
              </a:rPr>
              <a:t>		return </a:t>
            </a:r>
            <a:r>
              <a:rPr lang="en-US" b="1" dirty="0" err="1">
                <a:latin typeface="Courier New" panose="02070309020205020404" pitchFamily="49" charset="0"/>
                <a:cs typeface="Courier New" panose="02070309020205020404" pitchFamily="49" charset="0"/>
              </a:rPr>
              <a:t>ob</a:t>
            </a: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	}</a:t>
            </a:r>
          </a:p>
          <a:p>
            <a:pPr marL="0" indent="0">
              <a:buNone/>
            </a:pPr>
            <a:r>
              <a:rPr lang="en-US" b="1" dirty="0" smtClean="0">
                <a:latin typeface="Courier New" panose="02070309020205020404" pitchFamily="49" charset="0"/>
                <a:cs typeface="Courier New" panose="02070309020205020404" pitchFamily="49" charset="0"/>
              </a:rPr>
              <a:t>}</a:t>
            </a:r>
            <a:br>
              <a:rPr lang="en-US" b="1" dirty="0" smtClean="0">
                <a:latin typeface="Courier New" panose="02070309020205020404" pitchFamily="49" charset="0"/>
                <a:cs typeface="Courier New" panose="02070309020205020404" pitchFamily="49" charset="0"/>
              </a:rPr>
            </a:br>
            <a:endParaRPr lang="en-US" dirty="0"/>
          </a:p>
          <a:p>
            <a:pPr marL="0" indent="0">
              <a:buNone/>
            </a:pPr>
            <a:r>
              <a:rPr lang="en-US" dirty="0"/>
              <a:t>Although you can’t declare static members that use a type parameter declared by the enclosing class, you can declare static generic methods, which define their own type parameters, as was done earlier in this chapter</a:t>
            </a:r>
            <a:r>
              <a:rPr lang="en-US" dirty="0" smtClean="0"/>
              <a:t>.</a:t>
            </a:r>
            <a:endParaRPr lang="en-US" dirty="0"/>
          </a:p>
        </p:txBody>
      </p:sp>
    </p:spTree>
    <p:extLst>
      <p:ext uri="{BB962C8B-B14F-4D97-AF65-F5344CB8AC3E}">
        <p14:creationId xmlns:p14="http://schemas.microsoft.com/office/powerpoint/2010/main" val="94047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 – Some Generic Restrictions</a:t>
            </a:r>
            <a:endParaRPr lang="en-US" dirty="0"/>
          </a:p>
        </p:txBody>
      </p:sp>
      <p:sp>
        <p:nvSpPr>
          <p:cNvPr id="3" name="Content Placeholder 2"/>
          <p:cNvSpPr>
            <a:spLocks noGrp="1"/>
          </p:cNvSpPr>
          <p:nvPr>
            <p:ph idx="1"/>
          </p:nvPr>
        </p:nvSpPr>
        <p:spPr>
          <a:xfrm>
            <a:off x="760563" y="1704766"/>
            <a:ext cx="4018472" cy="4351338"/>
          </a:xfrm>
        </p:spPr>
        <p:txBody>
          <a:bodyPr>
            <a:normAutofit lnSpcReduction="10000"/>
          </a:bodyPr>
          <a:lstStyle/>
          <a:p>
            <a:pPr marL="0" indent="0">
              <a:buNone/>
            </a:pPr>
            <a:r>
              <a:rPr lang="en-US" b="1" dirty="0" smtClean="0"/>
              <a:t>Generic </a:t>
            </a:r>
            <a:r>
              <a:rPr lang="en-US" b="1" dirty="0"/>
              <a:t>Array </a:t>
            </a:r>
            <a:r>
              <a:rPr lang="en-US" b="1" dirty="0" smtClean="0"/>
              <a:t>Restrictions</a:t>
            </a:r>
          </a:p>
          <a:p>
            <a:pPr marL="0" indent="0">
              <a:buNone/>
            </a:pPr>
            <a:r>
              <a:rPr lang="en-US" dirty="0"/>
              <a:t>There are two important generics restrictions that apply to arrays. </a:t>
            </a:r>
            <a:endParaRPr lang="en-US" dirty="0" smtClean="0"/>
          </a:p>
          <a:p>
            <a:pPr marL="514350" indent="-514350">
              <a:buFont typeface="+mj-lt"/>
              <a:buAutoNum type="arabicPeriod"/>
            </a:pPr>
            <a:r>
              <a:rPr lang="en-US" dirty="0" smtClean="0"/>
              <a:t>you </a:t>
            </a:r>
            <a:r>
              <a:rPr lang="en-US" dirty="0"/>
              <a:t>cannot instantiate an array whose element type is a type parameter. </a:t>
            </a:r>
            <a:endParaRPr lang="en-US" dirty="0" smtClean="0"/>
          </a:p>
          <a:p>
            <a:pPr marL="514350" indent="-514350">
              <a:buFont typeface="+mj-lt"/>
              <a:buAutoNum type="arabicPeriod"/>
            </a:pPr>
            <a:r>
              <a:rPr lang="en-US" dirty="0" smtClean="0"/>
              <a:t>you </a:t>
            </a:r>
            <a:r>
              <a:rPr lang="en-US" dirty="0"/>
              <a:t>cannot create an array of type-specific generic references. </a:t>
            </a:r>
            <a:endParaRPr lang="en-US" b="1" dirty="0" smtClean="0"/>
          </a:p>
          <a:p>
            <a:pPr marL="0" indent="0">
              <a:buNone/>
            </a:pPr>
            <a:endParaRPr lang="en-US" b="1" dirty="0"/>
          </a:p>
        </p:txBody>
      </p:sp>
      <p:sp>
        <p:nvSpPr>
          <p:cNvPr id="4" name="TextBox 3"/>
          <p:cNvSpPr txBox="1"/>
          <p:nvPr/>
        </p:nvSpPr>
        <p:spPr>
          <a:xfrm>
            <a:off x="4986068" y="1822450"/>
            <a:ext cx="3183147" cy="3970318"/>
          </a:xfrm>
          <a:prstGeom prst="rect">
            <a:avLst/>
          </a:prstGeom>
          <a:noFill/>
        </p:spPr>
        <p:txBody>
          <a:bodyPr wrap="square" rtlCol="0">
            <a:spAutoFit/>
          </a:bodyPr>
          <a:lstStyle/>
          <a:p>
            <a:pPr defTabSz="182880"/>
            <a:r>
              <a:rPr lang="en-US" sz="1400" b="1" dirty="0">
                <a:latin typeface="Courier New" panose="02070309020205020404" pitchFamily="49" charset="0"/>
                <a:cs typeface="Courier New" panose="02070309020205020404" pitchFamily="49" charset="0"/>
              </a:rPr>
              <a:t>// Generics and arrays.</a:t>
            </a:r>
          </a:p>
          <a:p>
            <a:pPr defTabSz="182880"/>
            <a:r>
              <a:rPr lang="en-US" sz="1400" b="1" dirty="0">
                <a:latin typeface="Courier New" panose="02070309020205020404" pitchFamily="49" charset="0"/>
                <a:cs typeface="Courier New" panose="02070309020205020404" pitchFamily="49" charset="0"/>
              </a:rPr>
              <a:t>class Gen&lt;T extends Number&gt; {</a:t>
            </a:r>
          </a:p>
          <a:p>
            <a:pPr defTabSz="182880"/>
            <a:r>
              <a:rPr lang="en-US" sz="1400" b="1" dirty="0" smtClean="0">
                <a:latin typeface="Courier New" panose="02070309020205020404" pitchFamily="49" charset="0"/>
                <a:cs typeface="Courier New" panose="02070309020205020404" pitchFamily="49" charset="0"/>
              </a:rPr>
              <a:t>	T </a:t>
            </a:r>
            <a:r>
              <a:rPr lang="en-US" sz="1400" b="1" dirty="0" err="1">
                <a:latin typeface="Courier New" panose="02070309020205020404" pitchFamily="49" charset="0"/>
                <a:cs typeface="Courier New" panose="02070309020205020404" pitchFamily="49" charset="0"/>
              </a:rPr>
              <a:t>ob</a:t>
            </a:r>
            <a:r>
              <a:rPr lang="en-US" sz="1400" b="1" dirty="0">
                <a:latin typeface="Courier New" panose="02070309020205020404" pitchFamily="49" charset="0"/>
                <a:cs typeface="Courier New" panose="02070309020205020404" pitchFamily="49" charset="0"/>
              </a:rPr>
              <a:t>;</a:t>
            </a:r>
          </a:p>
          <a:p>
            <a:pPr defTabSz="182880"/>
            <a:r>
              <a:rPr lang="en-US" sz="1400" b="1" dirty="0">
                <a:latin typeface="Courier New" panose="02070309020205020404" pitchFamily="49" charset="0"/>
                <a:cs typeface="Courier New" panose="02070309020205020404" pitchFamily="49" charset="0"/>
              </a:rPr>
              <a:t>	T </a:t>
            </a:r>
            <a:r>
              <a:rPr lang="en-US" sz="1400" b="1" dirty="0" err="1">
                <a:latin typeface="Courier New" panose="02070309020205020404" pitchFamily="49" charset="0"/>
                <a:cs typeface="Courier New" panose="02070309020205020404" pitchFamily="49" charset="0"/>
              </a:rPr>
              <a:t>vals</a:t>
            </a:r>
            <a:r>
              <a:rPr lang="en-US" sz="1400" b="1" dirty="0">
                <a:latin typeface="Courier New" panose="02070309020205020404" pitchFamily="49" charset="0"/>
                <a:cs typeface="Courier New" panose="02070309020205020404" pitchFamily="49" charset="0"/>
              </a:rPr>
              <a:t>[]; // OK</a:t>
            </a:r>
          </a:p>
          <a:p>
            <a:pPr defTabSz="182880"/>
            <a:r>
              <a:rPr lang="en-US" sz="1400" b="1" dirty="0">
                <a:latin typeface="Courier New" panose="02070309020205020404" pitchFamily="49" charset="0"/>
                <a:cs typeface="Courier New" panose="02070309020205020404" pitchFamily="49" charset="0"/>
              </a:rPr>
              <a:t>	Gen(T o, T[] </a:t>
            </a:r>
            <a:r>
              <a:rPr lang="en-US" sz="1400" b="1" dirty="0" err="1">
                <a:latin typeface="Courier New" panose="02070309020205020404" pitchFamily="49" charset="0"/>
                <a:cs typeface="Courier New" panose="02070309020205020404" pitchFamily="49" charset="0"/>
              </a:rPr>
              <a:t>nums</a:t>
            </a:r>
            <a:r>
              <a:rPr lang="en-US" sz="1400" b="1" dirty="0">
                <a:latin typeface="Courier New" panose="02070309020205020404" pitchFamily="49" charset="0"/>
                <a:cs typeface="Courier New" panose="02070309020205020404" pitchFamily="49" charset="0"/>
              </a:rPr>
              <a:t>) {</a:t>
            </a:r>
          </a:p>
          <a:p>
            <a:pPr defTabSz="182880"/>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ob</a:t>
            </a:r>
            <a:r>
              <a:rPr lang="en-US" sz="1400" b="1" dirty="0">
                <a:latin typeface="Courier New" panose="02070309020205020404" pitchFamily="49" charset="0"/>
                <a:cs typeface="Courier New" panose="02070309020205020404" pitchFamily="49" charset="0"/>
              </a:rPr>
              <a:t> = o;</a:t>
            </a:r>
          </a:p>
          <a:p>
            <a:pPr defTabSz="182880"/>
            <a:r>
              <a:rPr lang="en-US" sz="1400" b="1" dirty="0">
                <a:latin typeface="Courier New" panose="02070309020205020404" pitchFamily="49" charset="0"/>
                <a:cs typeface="Courier New" panose="02070309020205020404" pitchFamily="49" charset="0"/>
              </a:rPr>
              <a:t>		// This statement is illegal.</a:t>
            </a:r>
          </a:p>
          <a:p>
            <a:pPr defTabSz="182880"/>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vals</a:t>
            </a:r>
            <a:r>
              <a:rPr lang="en-US" sz="1400" b="1" dirty="0">
                <a:latin typeface="Courier New" panose="02070309020205020404" pitchFamily="49" charset="0"/>
                <a:cs typeface="Courier New" panose="02070309020205020404" pitchFamily="49" charset="0"/>
              </a:rPr>
              <a:t> = new T[10]; // can't create an array of T</a:t>
            </a:r>
          </a:p>
          <a:p>
            <a:pPr defTabSz="182880"/>
            <a:r>
              <a:rPr lang="en-US" sz="1400" b="1" dirty="0">
                <a:latin typeface="Courier New" panose="02070309020205020404" pitchFamily="49" charset="0"/>
                <a:cs typeface="Courier New" panose="02070309020205020404" pitchFamily="49" charset="0"/>
              </a:rPr>
              <a:t>		// But, this statement is OK.</a:t>
            </a:r>
          </a:p>
          <a:p>
            <a:pPr defTabSz="182880"/>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vals</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nums</a:t>
            </a:r>
            <a:r>
              <a:rPr lang="en-US" sz="1400" b="1" dirty="0">
                <a:latin typeface="Courier New" panose="02070309020205020404" pitchFamily="49" charset="0"/>
                <a:cs typeface="Courier New" panose="02070309020205020404" pitchFamily="49" charset="0"/>
              </a:rPr>
              <a:t>; // OK to assign reference to existent array</a:t>
            </a:r>
          </a:p>
          <a:p>
            <a:pPr defTabSz="182880"/>
            <a:r>
              <a:rPr lang="en-US" sz="1400" b="1" dirty="0">
                <a:latin typeface="Courier New" panose="02070309020205020404" pitchFamily="49" charset="0"/>
                <a:cs typeface="Courier New" panose="02070309020205020404" pitchFamily="49" charset="0"/>
              </a:rPr>
              <a:t>	}</a:t>
            </a:r>
          </a:p>
          <a:p>
            <a:pPr defTabSz="182880"/>
            <a:r>
              <a:rPr lang="en-US" sz="1400" b="1" dirty="0">
                <a:latin typeface="Courier New" panose="02070309020205020404" pitchFamily="49" charset="0"/>
                <a:cs typeface="Courier New" panose="02070309020205020404" pitchFamily="49" charset="0"/>
              </a:rPr>
              <a:t>}</a:t>
            </a:r>
          </a:p>
        </p:txBody>
      </p:sp>
      <p:sp>
        <p:nvSpPr>
          <p:cNvPr id="5" name="TextBox 4"/>
          <p:cNvSpPr txBox="1"/>
          <p:nvPr/>
        </p:nvSpPr>
        <p:spPr>
          <a:xfrm>
            <a:off x="8229600" y="1825625"/>
            <a:ext cx="3962400" cy="3323987"/>
          </a:xfrm>
          <a:prstGeom prst="rect">
            <a:avLst/>
          </a:prstGeom>
          <a:noFill/>
        </p:spPr>
        <p:txBody>
          <a:bodyPr wrap="square" rtlCol="0">
            <a:spAutoFit/>
          </a:bodyPr>
          <a:lstStyle/>
          <a:p>
            <a:pPr defTabSz="182880"/>
            <a:r>
              <a:rPr lang="en-US" sz="1400" b="1" dirty="0">
                <a:latin typeface="Courier New" panose="02070309020205020404" pitchFamily="49" charset="0"/>
                <a:cs typeface="Courier New" panose="02070309020205020404" pitchFamily="49" charset="0"/>
              </a:rPr>
              <a:t>class </a:t>
            </a:r>
            <a:r>
              <a:rPr lang="en-US" sz="1400" b="1" dirty="0" err="1">
                <a:latin typeface="Courier New" panose="02070309020205020404" pitchFamily="49" charset="0"/>
                <a:cs typeface="Courier New" panose="02070309020205020404" pitchFamily="49" charset="0"/>
              </a:rPr>
              <a:t>GenArrays</a:t>
            </a:r>
            <a:r>
              <a:rPr lang="en-US" sz="1400" b="1" dirty="0">
                <a:latin typeface="Courier New" panose="02070309020205020404" pitchFamily="49" charset="0"/>
                <a:cs typeface="Courier New" panose="02070309020205020404" pitchFamily="49" charset="0"/>
              </a:rPr>
              <a:t> {</a:t>
            </a:r>
          </a:p>
          <a:p>
            <a:pPr defTabSz="182880"/>
            <a:r>
              <a:rPr lang="en-US" sz="1400" b="1" dirty="0">
                <a:latin typeface="Courier New" panose="02070309020205020404" pitchFamily="49" charset="0"/>
                <a:cs typeface="Courier New" panose="02070309020205020404" pitchFamily="49" charset="0"/>
              </a:rPr>
              <a:t>	public static void main(String </a:t>
            </a:r>
            <a:r>
              <a:rPr lang="en-US" sz="1400" b="1" dirty="0" err="1">
                <a:latin typeface="Courier New" panose="02070309020205020404" pitchFamily="49" charset="0"/>
                <a:cs typeface="Courier New" panose="02070309020205020404" pitchFamily="49" charset="0"/>
              </a:rPr>
              <a:t>args</a:t>
            </a:r>
            <a:r>
              <a:rPr lang="en-US" sz="1400" b="1" dirty="0">
                <a:latin typeface="Courier New" panose="02070309020205020404" pitchFamily="49" charset="0"/>
                <a:cs typeface="Courier New" panose="02070309020205020404" pitchFamily="49" charset="0"/>
              </a:rPr>
              <a:t>[]) {</a:t>
            </a:r>
          </a:p>
          <a:p>
            <a:pPr defTabSz="182880"/>
            <a:r>
              <a:rPr lang="en-US" sz="1400" b="1" dirty="0">
                <a:latin typeface="Courier New" panose="02070309020205020404" pitchFamily="49" charset="0"/>
                <a:cs typeface="Courier New" panose="02070309020205020404" pitchFamily="49" charset="0"/>
              </a:rPr>
              <a:t>		Integer n[] = { 1, 2, 3, 4, 5 };</a:t>
            </a:r>
          </a:p>
          <a:p>
            <a:pPr defTabSz="182880"/>
            <a:r>
              <a:rPr lang="en-US" sz="1400" b="1" dirty="0">
                <a:latin typeface="Courier New" panose="02070309020205020404" pitchFamily="49" charset="0"/>
                <a:cs typeface="Courier New" panose="02070309020205020404" pitchFamily="49" charset="0"/>
              </a:rPr>
              <a:t>		Gen&lt;Integer&gt; </a:t>
            </a:r>
            <a:r>
              <a:rPr lang="en-US" sz="1400" b="1" dirty="0" err="1">
                <a:latin typeface="Courier New" panose="02070309020205020404" pitchFamily="49" charset="0"/>
                <a:cs typeface="Courier New" panose="02070309020205020404" pitchFamily="49" charset="0"/>
              </a:rPr>
              <a:t>iOb</a:t>
            </a:r>
            <a:r>
              <a:rPr lang="en-US" sz="1400" b="1" dirty="0">
                <a:latin typeface="Courier New" panose="02070309020205020404" pitchFamily="49" charset="0"/>
                <a:cs typeface="Courier New" panose="02070309020205020404" pitchFamily="49" charset="0"/>
              </a:rPr>
              <a:t> = new Gen&lt;Integer&gt;(50, n);</a:t>
            </a:r>
          </a:p>
          <a:p>
            <a:pPr defTabSz="182880"/>
            <a:r>
              <a:rPr lang="en-US" sz="1400" b="1" dirty="0">
                <a:latin typeface="Courier New" panose="02070309020205020404" pitchFamily="49" charset="0"/>
                <a:cs typeface="Courier New" panose="02070309020205020404" pitchFamily="49" charset="0"/>
              </a:rPr>
              <a:t>		// Can't create an array of type-specific generic references.</a:t>
            </a:r>
          </a:p>
          <a:p>
            <a:pPr defTabSz="182880"/>
            <a:r>
              <a:rPr lang="en-US" sz="1400" b="1" dirty="0">
                <a:latin typeface="Courier New" panose="02070309020205020404" pitchFamily="49" charset="0"/>
                <a:cs typeface="Courier New" panose="02070309020205020404" pitchFamily="49" charset="0"/>
              </a:rPr>
              <a:t>		// Gen&lt;Integer&gt; gens[] = new Gen&lt;Integer&gt;[10]; // Wrong!</a:t>
            </a:r>
          </a:p>
          <a:p>
            <a:pPr defTabSz="182880"/>
            <a:r>
              <a:rPr lang="en-US" sz="1400" b="1" dirty="0">
                <a:latin typeface="Courier New" panose="02070309020205020404" pitchFamily="49" charset="0"/>
                <a:cs typeface="Courier New" panose="02070309020205020404" pitchFamily="49" charset="0"/>
              </a:rPr>
              <a:t>		// This is OK.</a:t>
            </a:r>
          </a:p>
          <a:p>
            <a:pPr defTabSz="182880"/>
            <a:r>
              <a:rPr lang="en-US" sz="1400" b="1" dirty="0">
                <a:latin typeface="Courier New" panose="02070309020205020404" pitchFamily="49" charset="0"/>
                <a:cs typeface="Courier New" panose="02070309020205020404" pitchFamily="49" charset="0"/>
              </a:rPr>
              <a:t>		Gen&lt;?&gt; gens[] = new Gen&lt;?&gt;[10]; // OK</a:t>
            </a:r>
          </a:p>
          <a:p>
            <a:pPr defTabSz="182880"/>
            <a:r>
              <a:rPr lang="en-US" sz="1400" b="1" dirty="0">
                <a:latin typeface="Courier New" panose="02070309020205020404" pitchFamily="49" charset="0"/>
                <a:cs typeface="Courier New" panose="02070309020205020404" pitchFamily="49" charset="0"/>
              </a:rPr>
              <a:t>	}</a:t>
            </a:r>
          </a:p>
          <a:p>
            <a:pPr defTabSz="182880"/>
            <a:r>
              <a:rPr lang="en-US"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73845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 – Some Generic Restrictions</a:t>
            </a:r>
            <a:endParaRPr lang="en-US" dirty="0"/>
          </a:p>
        </p:txBody>
      </p:sp>
      <p:sp>
        <p:nvSpPr>
          <p:cNvPr id="3" name="Content Placeholder 2"/>
          <p:cNvSpPr>
            <a:spLocks noGrp="1"/>
          </p:cNvSpPr>
          <p:nvPr>
            <p:ph idx="1"/>
          </p:nvPr>
        </p:nvSpPr>
        <p:spPr>
          <a:xfrm>
            <a:off x="760563" y="1704766"/>
            <a:ext cx="10436524" cy="4351338"/>
          </a:xfrm>
        </p:spPr>
        <p:txBody>
          <a:bodyPr>
            <a:normAutofit fontScale="70000" lnSpcReduction="20000"/>
          </a:bodyPr>
          <a:lstStyle/>
          <a:p>
            <a:pPr marL="0" indent="0">
              <a:buNone/>
            </a:pPr>
            <a:r>
              <a:rPr lang="en-US" sz="4000" b="1" dirty="0" smtClean="0"/>
              <a:t>Generic </a:t>
            </a:r>
            <a:r>
              <a:rPr lang="en-US" sz="4000" b="1" dirty="0"/>
              <a:t>Array </a:t>
            </a:r>
            <a:r>
              <a:rPr lang="en-US" sz="4000" b="1" dirty="0" smtClean="0"/>
              <a:t>Restrictions (from previous)</a:t>
            </a:r>
          </a:p>
          <a:p>
            <a:pPr marL="0" indent="0">
              <a:buNone/>
            </a:pPr>
            <a:r>
              <a:rPr lang="en-US" dirty="0"/>
              <a:t>As the program shows, it’s valid to declare a reference to an array of type T, as this line does:</a:t>
            </a:r>
          </a:p>
          <a:p>
            <a:pPr marL="0" indent="0">
              <a:buNone/>
            </a:pPr>
            <a:r>
              <a:rPr lang="en-US" b="1" dirty="0">
                <a:latin typeface="Courier New" panose="02070309020205020404" pitchFamily="49" charset="0"/>
                <a:cs typeface="Courier New" panose="02070309020205020404" pitchFamily="49" charset="0"/>
              </a:rPr>
              <a:t>T </a:t>
            </a:r>
            <a:r>
              <a:rPr lang="en-US" b="1" dirty="0" err="1">
                <a:latin typeface="Courier New" panose="02070309020205020404" pitchFamily="49" charset="0"/>
                <a:cs typeface="Courier New" panose="02070309020205020404" pitchFamily="49" charset="0"/>
              </a:rPr>
              <a:t>vals</a:t>
            </a:r>
            <a:r>
              <a:rPr lang="en-US" b="1" dirty="0">
                <a:latin typeface="Courier New" panose="02070309020205020404" pitchFamily="49" charset="0"/>
                <a:cs typeface="Courier New" panose="02070309020205020404" pitchFamily="49" charset="0"/>
              </a:rPr>
              <a:t>[]; // </a:t>
            </a:r>
            <a:r>
              <a:rPr lang="en-US" b="1" dirty="0" smtClean="0">
                <a:latin typeface="Courier New" panose="02070309020205020404" pitchFamily="49" charset="0"/>
                <a:cs typeface="Courier New" panose="02070309020205020404" pitchFamily="49" charset="0"/>
              </a:rPr>
              <a:t>OK</a:t>
            </a:r>
            <a:endParaRPr lang="en-US" b="1" dirty="0">
              <a:latin typeface="Courier New" panose="02070309020205020404" pitchFamily="49" charset="0"/>
              <a:cs typeface="Courier New" panose="02070309020205020404" pitchFamily="49" charset="0"/>
            </a:endParaRPr>
          </a:p>
          <a:p>
            <a:pPr marL="0" indent="0">
              <a:buNone/>
            </a:pPr>
            <a:r>
              <a:rPr lang="en-US" dirty="0"/>
              <a:t>But, you cannot instantiate an array of T, as this commented-out line attempts:</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vals</a:t>
            </a:r>
            <a:r>
              <a:rPr lang="en-US" b="1" dirty="0">
                <a:latin typeface="Courier New" panose="02070309020205020404" pitchFamily="49" charset="0"/>
                <a:cs typeface="Courier New" panose="02070309020205020404" pitchFamily="49" charset="0"/>
              </a:rPr>
              <a:t> = new T[10]; // can't create an array of </a:t>
            </a:r>
            <a:r>
              <a:rPr lang="en-US" b="1" dirty="0" smtClean="0">
                <a:latin typeface="Courier New" panose="02070309020205020404" pitchFamily="49" charset="0"/>
                <a:cs typeface="Courier New" panose="02070309020205020404" pitchFamily="49" charset="0"/>
              </a:rPr>
              <a:t>T</a:t>
            </a:r>
            <a:endParaRPr lang="en-US" b="1" dirty="0">
              <a:latin typeface="Courier New" panose="02070309020205020404" pitchFamily="49" charset="0"/>
              <a:cs typeface="Courier New" panose="02070309020205020404" pitchFamily="49" charset="0"/>
            </a:endParaRPr>
          </a:p>
          <a:p>
            <a:pPr marL="0" indent="0">
              <a:buNone/>
            </a:pPr>
            <a:r>
              <a:rPr lang="en-US" dirty="0"/>
              <a:t>The reason you can’t create an array of T is that there is no way for the compiler to know what type of array to actually create. However, you can pass a reference to a type-compatible array to Gen( ) when an object is created and assign that reference to </a:t>
            </a:r>
            <a:r>
              <a:rPr lang="en-US" dirty="0" err="1"/>
              <a:t>vals</a:t>
            </a:r>
            <a:r>
              <a:rPr lang="en-US" dirty="0"/>
              <a:t>, as the program does in this line</a:t>
            </a:r>
            <a:r>
              <a:rPr lang="en-US" dirty="0" smtClean="0"/>
              <a:t>:</a:t>
            </a:r>
            <a:endParaRPr lang="en-US" dirty="0"/>
          </a:p>
          <a:p>
            <a:pPr marL="0" indent="0">
              <a:buNone/>
            </a:pPr>
            <a:r>
              <a:rPr lang="en-US" b="1" dirty="0" err="1">
                <a:latin typeface="Courier New" panose="02070309020205020404" pitchFamily="49" charset="0"/>
                <a:cs typeface="Courier New" panose="02070309020205020404" pitchFamily="49" charset="0"/>
              </a:rPr>
              <a:t>vals</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nums</a:t>
            </a:r>
            <a:r>
              <a:rPr lang="en-US" b="1" dirty="0">
                <a:latin typeface="Courier New" panose="02070309020205020404" pitchFamily="49" charset="0"/>
                <a:cs typeface="Courier New" panose="02070309020205020404" pitchFamily="49" charset="0"/>
              </a:rPr>
              <a:t>; // OK to assign reference to existent </a:t>
            </a:r>
            <a:r>
              <a:rPr lang="en-US" b="1" dirty="0" smtClean="0">
                <a:latin typeface="Courier New" panose="02070309020205020404" pitchFamily="49" charset="0"/>
                <a:cs typeface="Courier New" panose="02070309020205020404" pitchFamily="49" charset="0"/>
              </a:rPr>
              <a:t>array</a:t>
            </a:r>
            <a:endParaRPr lang="en-US" b="1" dirty="0">
              <a:latin typeface="Courier New" panose="02070309020205020404" pitchFamily="49" charset="0"/>
              <a:cs typeface="Courier New" panose="02070309020205020404" pitchFamily="49" charset="0"/>
            </a:endParaRPr>
          </a:p>
          <a:p>
            <a:pPr marL="0" indent="0">
              <a:buNone/>
            </a:pPr>
            <a:r>
              <a:rPr lang="en-US" dirty="0"/>
              <a:t>This works because the array passed to Gen() has a known type, which will be the same type as T at the time of object creation. Inside main( ), notice that you can’t declare an array of references to a specific generic type. That is, this </a:t>
            </a:r>
            <a:r>
              <a:rPr lang="en-US" dirty="0" smtClean="0"/>
              <a:t>line</a:t>
            </a:r>
            <a:endParaRPr lang="en-US" dirty="0"/>
          </a:p>
          <a:p>
            <a:pPr marL="0" indent="0">
              <a:buNone/>
            </a:pPr>
            <a:r>
              <a:rPr lang="en-US" b="1" dirty="0">
                <a:latin typeface="Courier New" panose="02070309020205020404" pitchFamily="49" charset="0"/>
                <a:cs typeface="Courier New" panose="02070309020205020404" pitchFamily="49" charset="0"/>
              </a:rPr>
              <a:t>// Gen&lt;Integer&gt; gens[] = new Gen&lt;Integer&gt;[10]; // Wrong</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pPr marL="0" indent="0">
              <a:buNone/>
            </a:pPr>
            <a:r>
              <a:rPr lang="en-US" dirty="0"/>
              <a:t>won’t compile.</a:t>
            </a:r>
            <a:endParaRPr lang="en-US" b="1" dirty="0"/>
          </a:p>
        </p:txBody>
      </p:sp>
    </p:spTree>
    <p:extLst>
      <p:ext uri="{BB962C8B-B14F-4D97-AF65-F5344CB8AC3E}">
        <p14:creationId xmlns:p14="http://schemas.microsoft.com/office/powerpoint/2010/main" val="31879187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 – Some Generic Restrictions</a:t>
            </a:r>
            <a:endParaRPr lang="en-US" dirty="0"/>
          </a:p>
        </p:txBody>
      </p:sp>
      <p:sp>
        <p:nvSpPr>
          <p:cNvPr id="3" name="Content Placeholder 2"/>
          <p:cNvSpPr>
            <a:spLocks noGrp="1"/>
          </p:cNvSpPr>
          <p:nvPr>
            <p:ph idx="1"/>
          </p:nvPr>
        </p:nvSpPr>
        <p:spPr>
          <a:xfrm>
            <a:off x="838200" y="1825625"/>
            <a:ext cx="10056962" cy="4351338"/>
          </a:xfrm>
        </p:spPr>
        <p:txBody>
          <a:bodyPr>
            <a:normAutofit/>
          </a:bodyPr>
          <a:lstStyle/>
          <a:p>
            <a:pPr marL="0" indent="0">
              <a:buNone/>
            </a:pPr>
            <a:r>
              <a:rPr lang="en-US" b="1" dirty="0" smtClean="0"/>
              <a:t>Generic </a:t>
            </a:r>
            <a:r>
              <a:rPr lang="en-US" b="1" dirty="0"/>
              <a:t>Exception </a:t>
            </a:r>
            <a:r>
              <a:rPr lang="en-US" b="1" dirty="0" smtClean="0"/>
              <a:t>Restriction</a:t>
            </a:r>
            <a:endParaRPr lang="en-US" dirty="0"/>
          </a:p>
          <a:p>
            <a:r>
              <a:rPr lang="en-US" dirty="0"/>
              <a:t>A generic class cannot extend </a:t>
            </a:r>
            <a:r>
              <a:rPr lang="en-US" b="1" dirty="0" err="1"/>
              <a:t>Throwable</a:t>
            </a:r>
            <a:r>
              <a:rPr lang="en-US" dirty="0"/>
              <a:t>. This means that you cannot create generic exception classes.</a:t>
            </a:r>
            <a:endParaRPr lang="en-US" dirty="0" smtClean="0"/>
          </a:p>
        </p:txBody>
      </p:sp>
    </p:spTree>
    <p:extLst>
      <p:ext uri="{BB962C8B-B14F-4D97-AF65-F5344CB8AC3E}">
        <p14:creationId xmlns:p14="http://schemas.microsoft.com/office/powerpoint/2010/main" val="3350480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Enumerations - Intro</a:t>
            </a:r>
            <a:endParaRPr lang="en-US" dirty="0"/>
          </a:p>
        </p:txBody>
      </p:sp>
      <p:sp>
        <p:nvSpPr>
          <p:cNvPr id="3" name="Content Placeholder 2"/>
          <p:cNvSpPr>
            <a:spLocks noGrp="1"/>
          </p:cNvSpPr>
          <p:nvPr>
            <p:ph idx="1"/>
          </p:nvPr>
        </p:nvSpPr>
        <p:spPr>
          <a:xfrm>
            <a:off x="838200" y="1825625"/>
            <a:ext cx="6591300" cy="4351338"/>
          </a:xfrm>
        </p:spPr>
        <p:txBody>
          <a:bodyPr>
            <a:normAutofit lnSpcReduction="10000"/>
          </a:bodyPr>
          <a:lstStyle/>
          <a:p>
            <a:r>
              <a:rPr lang="en-US" sz="2000" dirty="0" smtClean="0"/>
              <a:t>A simple example of an implementation of an enumeration:</a:t>
            </a:r>
          </a:p>
          <a:p>
            <a:pPr marL="0" indent="0">
              <a:buNone/>
            </a:pPr>
            <a:r>
              <a:rPr lang="en-US" sz="2000" dirty="0">
                <a:latin typeface="Courier New" panose="02070309020205020404" pitchFamily="49" charset="0"/>
                <a:cs typeface="Courier New" panose="02070309020205020404" pitchFamily="49" charset="0"/>
              </a:rPr>
              <a:t>// An enumeration of transportation.</a:t>
            </a:r>
          </a:p>
          <a:p>
            <a:pPr marL="0" indent="0">
              <a:buNone/>
            </a:pPr>
            <a:r>
              <a:rPr lang="en-US" sz="2000" dirty="0" err="1">
                <a:latin typeface="Courier New" panose="02070309020205020404" pitchFamily="49" charset="0"/>
                <a:cs typeface="Courier New" panose="02070309020205020404" pitchFamily="49" charset="0"/>
              </a:rPr>
              <a:t>enum</a:t>
            </a:r>
            <a:r>
              <a:rPr lang="en-US" sz="2000" dirty="0">
                <a:latin typeface="Courier New" panose="02070309020205020404" pitchFamily="49" charset="0"/>
                <a:cs typeface="Courier New" panose="02070309020205020404" pitchFamily="49" charset="0"/>
              </a:rPr>
              <a:t> Transport {</a:t>
            </a:r>
          </a:p>
          <a:p>
            <a:pPr marL="0" indent="0">
              <a:buNone/>
            </a:pPr>
            <a:r>
              <a:rPr lang="en-US" sz="2000" dirty="0">
                <a:latin typeface="Courier New" panose="02070309020205020404" pitchFamily="49" charset="0"/>
                <a:cs typeface="Courier New" panose="02070309020205020404" pitchFamily="49" charset="0"/>
              </a:rPr>
              <a:t>	CAR, TRUCK, AIRPLANE, TRAIN, BOAT</a:t>
            </a:r>
          </a:p>
          <a:p>
            <a:pPr marL="0" indent="0">
              <a:buNone/>
            </a:pPr>
            <a:r>
              <a:rPr lang="en-US" sz="2000" dirty="0">
                <a:latin typeface="Courier New" panose="02070309020205020404" pitchFamily="49" charset="0"/>
                <a:cs typeface="Courier New" panose="02070309020205020404" pitchFamily="49" charset="0"/>
              </a:rPr>
              <a:t>}	</a:t>
            </a:r>
            <a:endParaRPr lang="en-US" sz="2000" dirty="0" smtClean="0">
              <a:latin typeface="Courier New" panose="02070309020205020404" pitchFamily="49" charset="0"/>
              <a:cs typeface="Courier New" panose="02070309020205020404" pitchFamily="49" charset="0"/>
            </a:endParaRPr>
          </a:p>
          <a:p>
            <a:r>
              <a:rPr lang="en-US" sz="2000" dirty="0" smtClean="0"/>
              <a:t>Once an enumeration is defined you can them like a data type</a:t>
            </a:r>
          </a:p>
          <a:p>
            <a:r>
              <a:rPr lang="en-US" sz="2000" dirty="0" smtClean="0"/>
              <a:t>Although an enumeration is a class, you never use the “new” keyword to instantiate them.</a:t>
            </a:r>
          </a:p>
          <a:p>
            <a:pPr marL="0" indent="0">
              <a:buNone/>
            </a:pPr>
            <a:r>
              <a:rPr lang="en-US" sz="2000" dirty="0" smtClean="0">
                <a:latin typeface="Courier New" panose="02070309020205020404" pitchFamily="49" charset="0"/>
                <a:cs typeface="Courier New" panose="02070309020205020404" pitchFamily="49" charset="0"/>
              </a:rPr>
              <a:t>Transport airplane = </a:t>
            </a:r>
            <a:r>
              <a:rPr lang="en-US" sz="2000" dirty="0" err="1" smtClean="0">
                <a:latin typeface="Courier New" panose="02070309020205020404" pitchFamily="49" charset="0"/>
                <a:cs typeface="Courier New" panose="02070309020205020404" pitchFamily="49" charset="0"/>
              </a:rPr>
              <a:t>Transport.AIRPLANE</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r>
              <a:rPr lang="en-US" sz="2000" dirty="0" smtClean="0"/>
              <a:t>And then you can use </a:t>
            </a:r>
            <a:r>
              <a:rPr lang="en-US" sz="2000" dirty="0" err="1" smtClean="0"/>
              <a:t>AirPlane</a:t>
            </a:r>
            <a:r>
              <a:rPr lang="en-US" sz="2000" dirty="0" smtClean="0"/>
              <a:t> as any other variable to compare, switch, </a:t>
            </a:r>
            <a:r>
              <a:rPr lang="en-US" sz="2000" dirty="0" err="1" smtClean="0"/>
              <a:t>etc</a:t>
            </a:r>
            <a:r>
              <a:rPr lang="en-US" sz="2000" dirty="0" smtClean="0"/>
              <a:t>…</a:t>
            </a:r>
          </a:p>
          <a:p>
            <a:endParaRPr lang="en-US" sz="2000" dirty="0" smtClean="0"/>
          </a:p>
          <a:p>
            <a:endParaRPr lang="en-US" sz="2000" dirty="0"/>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2"/>
          <p:cNvSpPr txBox="1">
            <a:spLocks/>
          </p:cNvSpPr>
          <p:nvPr/>
        </p:nvSpPr>
        <p:spPr>
          <a:xfrm>
            <a:off x="7656173" y="1819883"/>
            <a:ext cx="438049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smtClean="0">
                <a:latin typeface="Courier New" panose="02070309020205020404" pitchFamily="49" charset="0"/>
                <a:cs typeface="Courier New" panose="02070309020205020404" pitchFamily="49" charset="0"/>
              </a:rPr>
              <a:t>if(airplane == </a:t>
            </a:r>
            <a:r>
              <a:rPr lang="en-US" sz="1400" dirty="0" err="1" smtClean="0">
                <a:latin typeface="Courier New" panose="02070309020205020404" pitchFamily="49" charset="0"/>
                <a:cs typeface="Courier New" panose="02070309020205020404" pitchFamily="49" charset="0"/>
              </a:rPr>
              <a:t>Transport.TRAIN</a:t>
            </a:r>
            <a:r>
              <a:rPr lang="en-US" sz="1400" dirty="0" smtClean="0">
                <a:latin typeface="Courier New" panose="02070309020205020404" pitchFamily="49" charset="0"/>
                <a:cs typeface="Courier New" panose="02070309020205020404" pitchFamily="49" charset="0"/>
              </a:rPr>
              <a:t>) { … }</a:t>
            </a:r>
          </a:p>
          <a:p>
            <a:pPr marL="0" indent="0">
              <a:buFont typeface="Arial" panose="020B0604020202020204" pitchFamily="34" charset="0"/>
              <a:buNone/>
            </a:pPr>
            <a:r>
              <a:rPr lang="en-US" sz="1400" dirty="0">
                <a:latin typeface="Courier New" panose="02070309020205020404" pitchFamily="49" charset="0"/>
                <a:cs typeface="Courier New" panose="02070309020205020404" pitchFamily="49" charset="0"/>
              </a:rPr>
              <a:t>s</a:t>
            </a:r>
            <a:r>
              <a:rPr lang="en-US" sz="1400" dirty="0" smtClean="0">
                <a:latin typeface="Courier New" panose="02070309020205020404" pitchFamily="49" charset="0"/>
                <a:cs typeface="Courier New" panose="02070309020205020404" pitchFamily="49" charset="0"/>
              </a:rPr>
              <a:t>witch(airplane) {</a:t>
            </a:r>
          </a:p>
          <a:p>
            <a:pPr marL="0" indent="0">
              <a:buFont typeface="Arial" panose="020B0604020202020204" pitchFamily="34" charset="0"/>
              <a:buNone/>
            </a:pPr>
            <a:r>
              <a:rPr lang="en-US" sz="1400" dirty="0" smtClean="0">
                <a:latin typeface="Courier New" panose="02070309020205020404" pitchFamily="49" charset="0"/>
                <a:cs typeface="Courier New" panose="02070309020205020404" pitchFamily="49" charset="0"/>
              </a:rPr>
              <a:t>	case </a:t>
            </a:r>
            <a:r>
              <a:rPr lang="en-US" sz="1400" dirty="0" err="1" smtClean="0">
                <a:latin typeface="Courier New" panose="02070309020205020404" pitchFamily="49" charset="0"/>
                <a:cs typeface="Courier New" panose="02070309020205020404" pitchFamily="49" charset="0"/>
              </a:rPr>
              <a:t>Transport.CAR</a:t>
            </a:r>
            <a:r>
              <a:rPr lang="en-US" sz="1400" dirty="0" smtClean="0">
                <a:latin typeface="Courier New" panose="02070309020205020404" pitchFamily="49" charset="0"/>
                <a:cs typeface="Courier New" panose="02070309020205020404" pitchFamily="49" charset="0"/>
              </a:rPr>
              <a:t>:</a:t>
            </a:r>
          </a:p>
          <a:p>
            <a:pPr marL="914400" lvl="2" indent="0">
              <a:buFont typeface="Arial" panose="020B0604020202020204" pitchFamily="34" charset="0"/>
              <a:buNone/>
            </a:pPr>
            <a:r>
              <a:rPr lang="en-US" sz="1400" dirty="0" smtClean="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case </a:t>
            </a:r>
            <a:r>
              <a:rPr lang="en-US" sz="1400" dirty="0" err="1" smtClean="0">
                <a:latin typeface="Courier New" panose="02070309020205020404" pitchFamily="49" charset="0"/>
                <a:cs typeface="Courier New" panose="02070309020205020404" pitchFamily="49" charset="0"/>
              </a:rPr>
              <a:t>Transport.TRUCK</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914400" lvl="2"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US" sz="1400" dirty="0" smtClean="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p:txBody>
      </p:sp>
      <p:sp>
        <p:nvSpPr>
          <p:cNvPr id="6" name="TextBox 5"/>
          <p:cNvSpPr txBox="1"/>
          <p:nvPr/>
        </p:nvSpPr>
        <p:spPr>
          <a:xfrm>
            <a:off x="7234616" y="6184776"/>
            <a:ext cx="4492705"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err="1" smtClean="0"/>
              <a:t>EnumDemo</a:t>
            </a:r>
            <a:r>
              <a:rPr lang="en-US" sz="2400" b="1" dirty="0" smtClean="0"/>
              <a:t>”</a:t>
            </a:r>
            <a:endParaRPr lang="en-US" sz="2400" b="1" dirty="0"/>
          </a:p>
        </p:txBody>
      </p:sp>
    </p:spTree>
    <p:extLst>
      <p:ext uri="{BB962C8B-B14F-4D97-AF65-F5344CB8AC3E}">
        <p14:creationId xmlns:p14="http://schemas.microsoft.com/office/powerpoint/2010/main" val="966092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Enumerations - Java Enumerations are Class Types</a:t>
            </a:r>
          </a:p>
        </p:txBody>
      </p:sp>
      <p:sp>
        <p:nvSpPr>
          <p:cNvPr id="3" name="Content Placeholder 2"/>
          <p:cNvSpPr>
            <a:spLocks noGrp="1"/>
          </p:cNvSpPr>
          <p:nvPr>
            <p:ph idx="1"/>
          </p:nvPr>
        </p:nvSpPr>
        <p:spPr>
          <a:xfrm>
            <a:off x="838200" y="1825625"/>
            <a:ext cx="4285891" cy="4351338"/>
          </a:xfrm>
        </p:spPr>
        <p:txBody>
          <a:bodyPr>
            <a:normAutofit/>
          </a:bodyPr>
          <a:lstStyle/>
          <a:p>
            <a:pPr marL="0" indent="0">
              <a:buNone/>
            </a:pPr>
            <a:r>
              <a:rPr lang="en-US" dirty="0" smtClean="0"/>
              <a:t>The “</a:t>
            </a:r>
            <a:r>
              <a:rPr lang="en-US" b="1" dirty="0" smtClean="0"/>
              <a:t>values()</a:t>
            </a:r>
            <a:r>
              <a:rPr lang="en-US" dirty="0" smtClean="0"/>
              <a:t>” and “</a:t>
            </a:r>
            <a:r>
              <a:rPr lang="en-US" b="1" dirty="0" err="1" smtClean="0"/>
              <a:t>valueOf</a:t>
            </a:r>
            <a:r>
              <a:rPr lang="en-US" b="1" dirty="0" smtClean="0"/>
              <a:t>()</a:t>
            </a:r>
            <a:r>
              <a:rPr lang="en-US" dirty="0" smtClean="0"/>
              <a:t>” methods are predefined with all </a:t>
            </a:r>
            <a:r>
              <a:rPr lang="en-US" dirty="0" err="1" smtClean="0"/>
              <a:t>enums</a:t>
            </a:r>
            <a:endParaRPr lang="en-US" dirty="0" smtClean="0"/>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TextBox 4"/>
          <p:cNvSpPr txBox="1"/>
          <p:nvPr/>
        </p:nvSpPr>
        <p:spPr>
          <a:xfrm>
            <a:off x="6684533" y="1391750"/>
            <a:ext cx="5155222" cy="3539430"/>
          </a:xfrm>
          <a:prstGeom prst="rect">
            <a:avLst/>
          </a:prstGeom>
          <a:noFill/>
          <a:ln>
            <a:solidFill>
              <a:schemeClr val="accent1"/>
            </a:solidFill>
          </a:ln>
        </p:spPr>
        <p:txBody>
          <a:bodyPr wrap="square" rtlCol="0">
            <a:spAutoFit/>
          </a:bodyPr>
          <a:lstStyle/>
          <a:p>
            <a:r>
              <a:rPr lang="en-US" sz="3200" b="1" dirty="0" err="1" smtClean="0"/>
              <a:t>Enums</a:t>
            </a:r>
            <a:r>
              <a:rPr lang="en-US" sz="3200" b="1" dirty="0" smtClean="0"/>
              <a:t> are class types! </a:t>
            </a:r>
          </a:p>
          <a:p>
            <a:pPr marL="457200" indent="-457200">
              <a:buFont typeface="Arial" panose="020B0604020202020204" pitchFamily="34" charset="0"/>
              <a:buChar char="•"/>
            </a:pPr>
            <a:r>
              <a:rPr lang="en-US" sz="3200" dirty="0" smtClean="0"/>
              <a:t>But you don’t instantiate the with “new”</a:t>
            </a:r>
          </a:p>
          <a:p>
            <a:pPr marL="457200" indent="-457200">
              <a:buFont typeface="Arial" panose="020B0604020202020204" pitchFamily="34" charset="0"/>
              <a:buChar char="•"/>
            </a:pPr>
            <a:r>
              <a:rPr lang="en-US" sz="3200" dirty="0" smtClean="0"/>
              <a:t>We will see how we can give them constructors, instance variables, methods, </a:t>
            </a:r>
            <a:r>
              <a:rPr lang="en-US" sz="3200" dirty="0" err="1" smtClean="0"/>
              <a:t>etc</a:t>
            </a:r>
            <a:r>
              <a:rPr lang="en-US" sz="3200" dirty="0" smtClean="0"/>
              <a:t>… </a:t>
            </a:r>
            <a:endParaRPr lang="en-US" sz="3200" dirty="0"/>
          </a:p>
        </p:txBody>
      </p:sp>
      <p:sp>
        <p:nvSpPr>
          <p:cNvPr id="6" name="TextBox 5"/>
          <p:cNvSpPr txBox="1"/>
          <p:nvPr/>
        </p:nvSpPr>
        <p:spPr>
          <a:xfrm>
            <a:off x="7079125" y="6184776"/>
            <a:ext cx="4648196" cy="461665"/>
          </a:xfrm>
          <a:prstGeom prst="rect">
            <a:avLst/>
          </a:prstGeom>
          <a:noFill/>
          <a:ln>
            <a:solidFill>
              <a:schemeClr val="accent1"/>
            </a:solidFill>
          </a:ln>
        </p:spPr>
        <p:txBody>
          <a:bodyPr wrap="none" rtlCol="0">
            <a:spAutoFit/>
          </a:bodyPr>
          <a:lstStyle/>
          <a:p>
            <a:pPr algn="r"/>
            <a:r>
              <a:rPr lang="en-US" sz="2400" b="1" dirty="0" smtClean="0"/>
              <a:t>See live code in STS “EnumDemo2”</a:t>
            </a:r>
            <a:endParaRPr lang="en-US" sz="2400" b="1" dirty="0"/>
          </a:p>
        </p:txBody>
      </p:sp>
    </p:spTree>
    <p:extLst>
      <p:ext uri="{BB962C8B-B14F-4D97-AF65-F5344CB8AC3E}">
        <p14:creationId xmlns:p14="http://schemas.microsoft.com/office/powerpoint/2010/main" val="24940214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Enumerations - Java Enumerations are Class Types</a:t>
            </a:r>
          </a:p>
        </p:txBody>
      </p:sp>
      <p:sp>
        <p:nvSpPr>
          <p:cNvPr id="3" name="Content Placeholder 2"/>
          <p:cNvSpPr>
            <a:spLocks noGrp="1"/>
          </p:cNvSpPr>
          <p:nvPr>
            <p:ph idx="1"/>
          </p:nvPr>
        </p:nvSpPr>
        <p:spPr>
          <a:xfrm>
            <a:off x="838200" y="1825625"/>
            <a:ext cx="10415954" cy="4351338"/>
          </a:xfrm>
        </p:spPr>
        <p:txBody>
          <a:bodyPr>
            <a:normAutofit/>
          </a:bodyPr>
          <a:lstStyle/>
          <a:p>
            <a:pPr marL="0" indent="0">
              <a:buNone/>
            </a:pPr>
            <a:r>
              <a:rPr lang="en-US" dirty="0" smtClean="0"/>
              <a:t>Each enumeration constant is an object of type “</a:t>
            </a:r>
            <a:r>
              <a:rPr lang="en-US" b="1" dirty="0" smtClean="0"/>
              <a:t>enumeration</a:t>
            </a:r>
            <a:r>
              <a:rPr lang="en-US" dirty="0" smtClean="0"/>
              <a:t>”.</a:t>
            </a:r>
          </a:p>
          <a:p>
            <a:pPr marL="0" indent="0">
              <a:buNone/>
            </a:pPr>
            <a:r>
              <a:rPr lang="en-US" dirty="0" smtClean="0"/>
              <a:t>Therefore, an enumeration can define </a:t>
            </a:r>
            <a:r>
              <a:rPr lang="en-US" dirty="0"/>
              <a:t> </a:t>
            </a:r>
            <a:r>
              <a:rPr lang="en-US" dirty="0" smtClean="0"/>
              <a:t>Constructors, Methods, Instance Variables</a:t>
            </a:r>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TextBox 5"/>
          <p:cNvSpPr txBox="1"/>
          <p:nvPr/>
        </p:nvSpPr>
        <p:spPr>
          <a:xfrm>
            <a:off x="7079125" y="6184776"/>
            <a:ext cx="4648196"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smtClean="0"/>
              <a:t>“EnumDemo3”</a:t>
            </a:r>
            <a:endParaRPr lang="en-US" sz="2400" b="1" dirty="0"/>
          </a:p>
        </p:txBody>
      </p:sp>
    </p:spTree>
    <p:extLst>
      <p:ext uri="{BB962C8B-B14F-4D97-AF65-F5344CB8AC3E}">
        <p14:creationId xmlns:p14="http://schemas.microsoft.com/office/powerpoint/2010/main" val="1844540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Enumerations - Java Enumerations are Class Types</a:t>
            </a:r>
          </a:p>
        </p:txBody>
      </p:sp>
      <p:sp>
        <p:nvSpPr>
          <p:cNvPr id="3" name="Content Placeholder 2"/>
          <p:cNvSpPr>
            <a:spLocks noGrp="1"/>
          </p:cNvSpPr>
          <p:nvPr>
            <p:ph idx="1"/>
          </p:nvPr>
        </p:nvSpPr>
        <p:spPr>
          <a:xfrm>
            <a:off x="838200" y="1825625"/>
            <a:ext cx="5257800" cy="4351338"/>
          </a:xfrm>
        </p:spPr>
        <p:txBody>
          <a:bodyPr>
            <a:normAutofit/>
          </a:bodyPr>
          <a:lstStyle/>
          <a:p>
            <a:r>
              <a:rPr lang="en-US" dirty="0"/>
              <a:t>You can’t inherit a superclass when declaring an </a:t>
            </a:r>
            <a:r>
              <a:rPr lang="en-US" dirty="0" err="1"/>
              <a:t>enum</a:t>
            </a:r>
            <a:r>
              <a:rPr lang="en-US" dirty="0"/>
              <a:t> </a:t>
            </a:r>
          </a:p>
          <a:p>
            <a:r>
              <a:rPr lang="en-US" dirty="0"/>
              <a:t>All enumerations automatically inherit one: </a:t>
            </a:r>
            <a:r>
              <a:rPr lang="en-US" dirty="0" err="1"/>
              <a:t>java.lang.Enum</a:t>
            </a:r>
            <a:r>
              <a:rPr lang="en-US" dirty="0"/>
              <a:t>. </a:t>
            </a:r>
          </a:p>
          <a:p>
            <a:r>
              <a:rPr lang="en-US" dirty="0"/>
              <a:t>This class defines several methods that are available for use by all enumerations. </a:t>
            </a:r>
          </a:p>
          <a:p>
            <a:r>
              <a:rPr lang="en-US" dirty="0"/>
              <a:t>Two that you may occasionally employ: </a:t>
            </a:r>
            <a:r>
              <a:rPr lang="en-US" b="1" dirty="0"/>
              <a:t>ordinal( )</a:t>
            </a:r>
            <a:r>
              <a:rPr lang="en-US" dirty="0"/>
              <a:t> and </a:t>
            </a:r>
            <a:r>
              <a:rPr lang="en-US" b="1" dirty="0" err="1"/>
              <a:t>compareTo</a:t>
            </a:r>
            <a:r>
              <a:rPr lang="en-US" b="1" dirty="0"/>
              <a:t>( ).</a:t>
            </a:r>
          </a:p>
          <a:p>
            <a:pPr marL="0" indent="0">
              <a:buNone/>
            </a:pPr>
            <a:endParaRPr lang="en-US" dirty="0" smtClean="0"/>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TextBox 5"/>
          <p:cNvSpPr txBox="1"/>
          <p:nvPr/>
        </p:nvSpPr>
        <p:spPr>
          <a:xfrm>
            <a:off x="997501" y="6311900"/>
            <a:ext cx="4648196" cy="461665"/>
          </a:xfrm>
          <a:prstGeom prst="rect">
            <a:avLst/>
          </a:prstGeom>
          <a:noFill/>
          <a:ln>
            <a:solidFill>
              <a:schemeClr val="accent1"/>
            </a:solidFill>
          </a:ln>
        </p:spPr>
        <p:txBody>
          <a:bodyPr wrap="none" rtlCol="0">
            <a:spAutoFit/>
          </a:bodyPr>
          <a:lstStyle/>
          <a:p>
            <a:pPr algn="r"/>
            <a:r>
              <a:rPr lang="en-US" sz="2400" b="1" dirty="0" smtClean="0"/>
              <a:t>See live code in STS “EnumDemo4”</a:t>
            </a:r>
            <a:endParaRPr lang="en-US" sz="2400" b="1" dirty="0"/>
          </a:p>
        </p:txBody>
      </p:sp>
      <p:sp>
        <p:nvSpPr>
          <p:cNvPr id="7" name="Content Placeholder 2"/>
          <p:cNvSpPr txBox="1">
            <a:spLocks/>
          </p:cNvSpPr>
          <p:nvPr/>
        </p:nvSpPr>
        <p:spPr>
          <a:xfrm>
            <a:off x="5952226" y="1431415"/>
            <a:ext cx="5973502" cy="50695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a:t>
            </a:r>
            <a:r>
              <a:rPr lang="en-US" sz="2400" b="1" dirty="0" smtClean="0"/>
              <a:t>ordinal( )</a:t>
            </a:r>
            <a:r>
              <a:rPr lang="en-US" sz="2400" dirty="0" smtClean="0"/>
              <a:t>”</a:t>
            </a:r>
            <a:r>
              <a:rPr lang="en-US" sz="1600" dirty="0" smtClean="0"/>
              <a:t> method obtains a value that indicates an enumeration constant’s position in the list of constants. This is called its ordinal value. </a:t>
            </a:r>
          </a:p>
          <a:p>
            <a:r>
              <a:rPr lang="en-US" sz="1400" dirty="0" smtClean="0"/>
              <a:t>Ordinal values begin at zero. </a:t>
            </a:r>
          </a:p>
          <a:p>
            <a:r>
              <a:rPr lang="en-US" sz="1400" dirty="0" smtClean="0"/>
              <a:t>Thus, in the Transport enumeration, CAR has an ordinal value of zero, TRUCK has an ordinal value of 1, AIRPLANE has an ordinal value of 2, and so on.</a:t>
            </a:r>
          </a:p>
          <a:p>
            <a:pPr marL="0" indent="0">
              <a:buFont typeface="Arial" panose="020B0604020202020204" pitchFamily="34" charset="0"/>
              <a:buNone/>
            </a:pPr>
            <a:r>
              <a:rPr lang="en-US" sz="1600" dirty="0" smtClean="0">
                <a:latin typeface="Courier New" panose="02070309020205020404" pitchFamily="49" charset="0"/>
                <a:cs typeface="Courier New" panose="02070309020205020404" pitchFamily="49" charset="0"/>
              </a:rPr>
              <a:t>final </a:t>
            </a:r>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ordinal( )</a:t>
            </a:r>
          </a:p>
          <a:p>
            <a:pPr marL="0" indent="0">
              <a:buFont typeface="Arial" panose="020B0604020202020204" pitchFamily="34" charset="0"/>
              <a:buNone/>
            </a:pPr>
            <a:endParaRPr lang="en-US" sz="1600" dirty="0" smtClean="0"/>
          </a:p>
          <a:p>
            <a:pPr marL="0" indent="0">
              <a:buFont typeface="Arial" panose="020B0604020202020204" pitchFamily="34" charset="0"/>
              <a:buNone/>
            </a:pPr>
            <a:r>
              <a:rPr lang="en-US" sz="2400" dirty="0" smtClean="0"/>
              <a:t>“</a:t>
            </a:r>
            <a:r>
              <a:rPr lang="en-US" sz="2400" b="1" dirty="0" err="1" smtClean="0"/>
              <a:t>compareTo</a:t>
            </a:r>
            <a:r>
              <a:rPr lang="en-US" sz="2400" b="1" dirty="0" smtClean="0"/>
              <a:t>( )</a:t>
            </a:r>
            <a:r>
              <a:rPr lang="en-US" sz="2400" dirty="0" smtClean="0"/>
              <a:t>”</a:t>
            </a:r>
            <a:r>
              <a:rPr lang="en-US" sz="1600" dirty="0" smtClean="0"/>
              <a:t> allows you to compare the ordinal value of two constants of the same enumeration:</a:t>
            </a:r>
          </a:p>
          <a:p>
            <a:pPr marL="0" indent="0">
              <a:buFont typeface="Arial" panose="020B0604020202020204" pitchFamily="34" charset="0"/>
              <a:buNone/>
            </a:pPr>
            <a:r>
              <a:rPr lang="en-US" sz="1600" dirty="0" smtClean="0">
                <a:latin typeface="Courier New" panose="02070309020205020404" pitchFamily="49" charset="0"/>
                <a:cs typeface="Courier New" panose="02070309020205020404" pitchFamily="49" charset="0"/>
              </a:rPr>
              <a:t>final </a:t>
            </a:r>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compareTo</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enum</a:t>
            </a:r>
            <a:r>
              <a:rPr lang="en-US" sz="1600" dirty="0" smtClean="0">
                <a:latin typeface="Courier New" panose="02070309020205020404" pitchFamily="49" charset="0"/>
                <a:cs typeface="Courier New" panose="02070309020205020404" pitchFamily="49" charset="0"/>
              </a:rPr>
              <a:t>-type e)</a:t>
            </a:r>
          </a:p>
          <a:p>
            <a:pPr marL="0" indent="0">
              <a:buFont typeface="Arial" panose="020B0604020202020204" pitchFamily="34" charset="0"/>
              <a:buNone/>
            </a:pPr>
            <a:r>
              <a:rPr lang="en-US" sz="1400" dirty="0" smtClean="0"/>
              <a:t>Return value:  </a:t>
            </a:r>
          </a:p>
          <a:p>
            <a:r>
              <a:rPr lang="en-US" sz="1400" dirty="0" smtClean="0"/>
              <a:t>If the invoking constant has an ordinal value less than e’s, then </a:t>
            </a:r>
            <a:r>
              <a:rPr lang="en-US" sz="1400" b="1" dirty="0" err="1" smtClean="0"/>
              <a:t>compareTo</a:t>
            </a:r>
            <a:r>
              <a:rPr lang="en-US" sz="1400" b="1" dirty="0" smtClean="0"/>
              <a:t>( )</a:t>
            </a:r>
            <a:r>
              <a:rPr lang="en-US" sz="1400" dirty="0" smtClean="0"/>
              <a:t> returns a negative value. </a:t>
            </a:r>
          </a:p>
          <a:p>
            <a:r>
              <a:rPr lang="en-US" sz="1400" dirty="0" smtClean="0"/>
              <a:t>If the two ordinal values are the same, then zero is returned. </a:t>
            </a:r>
          </a:p>
          <a:p>
            <a:r>
              <a:rPr lang="en-US" sz="1400" dirty="0" smtClean="0"/>
              <a:t>If the invoking constant has an ordinal value greater than e’s, then a positive value is returned.</a:t>
            </a:r>
            <a:endParaRPr lang="en-US" sz="1400" dirty="0"/>
          </a:p>
        </p:txBody>
      </p:sp>
    </p:spTree>
    <p:extLst>
      <p:ext uri="{BB962C8B-B14F-4D97-AF65-F5344CB8AC3E}">
        <p14:creationId xmlns:p14="http://schemas.microsoft.com/office/powerpoint/2010/main" val="5791372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Autoboxing</a:t>
            </a:r>
            <a:endParaRPr lang="en-US" dirty="0"/>
          </a:p>
        </p:txBody>
      </p:sp>
      <p:sp>
        <p:nvSpPr>
          <p:cNvPr id="3" name="Content Placeholder 2"/>
          <p:cNvSpPr>
            <a:spLocks noGrp="1"/>
          </p:cNvSpPr>
          <p:nvPr>
            <p:ph idx="1"/>
          </p:nvPr>
        </p:nvSpPr>
        <p:spPr>
          <a:xfrm>
            <a:off x="838200" y="1825625"/>
            <a:ext cx="4285891" cy="4351338"/>
          </a:xfrm>
        </p:spPr>
        <p:txBody>
          <a:bodyPr>
            <a:normAutofit/>
          </a:bodyPr>
          <a:lstStyle/>
          <a:p>
            <a:pPr marL="514350" indent="-514350">
              <a:buFont typeface="+mj-lt"/>
              <a:buAutoNum type="arabicPeriod"/>
            </a:pPr>
            <a:r>
              <a:rPr lang="en-US" dirty="0" smtClean="0"/>
              <a:t>Intro</a:t>
            </a:r>
          </a:p>
          <a:p>
            <a:pPr marL="514350" indent="-514350">
              <a:buFont typeface="+mj-lt"/>
              <a:buAutoNum type="arabicPeriod"/>
            </a:pPr>
            <a:r>
              <a:rPr lang="en-US" dirty="0" smtClean="0"/>
              <a:t>Type Wrappers</a:t>
            </a:r>
          </a:p>
          <a:p>
            <a:pPr marL="514350" indent="-514350">
              <a:buFont typeface="+mj-lt"/>
              <a:buAutoNum type="arabicPeriod"/>
            </a:pPr>
            <a:r>
              <a:rPr lang="en-US" dirty="0" smtClean="0"/>
              <a:t>101</a:t>
            </a:r>
          </a:p>
          <a:p>
            <a:pPr marL="514350" indent="-514350">
              <a:buFont typeface="+mj-lt"/>
              <a:buAutoNum type="arabicPeriod"/>
            </a:pPr>
            <a:r>
              <a:rPr lang="en-US" dirty="0" smtClean="0"/>
              <a:t>Methods</a:t>
            </a:r>
          </a:p>
          <a:p>
            <a:pPr marL="514350" indent="-514350">
              <a:buFont typeface="+mj-lt"/>
              <a:buAutoNum type="arabicPeriod"/>
            </a:pPr>
            <a:r>
              <a:rPr lang="en-US" dirty="0" smtClean="0"/>
              <a:t>In Expressions</a:t>
            </a:r>
          </a:p>
          <a:p>
            <a:pPr marL="514350" indent="-514350">
              <a:buFont typeface="+mj-lt"/>
              <a:buAutoNum type="arabicPeriod"/>
            </a:pPr>
            <a:r>
              <a:rPr lang="en-US" dirty="0" smtClean="0"/>
              <a:t>Advice in usage</a:t>
            </a:r>
            <a:endParaRPr lang="en-US" dirty="0"/>
          </a:p>
          <a:p>
            <a:endParaRPr lang="en-US" dirty="0"/>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152107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5685</TotalTime>
  <Words>4239</Words>
  <Application>Microsoft Office PowerPoint</Application>
  <PresentationFormat>Widescreen</PresentationFormat>
  <Paragraphs>510</Paragraphs>
  <Slides>49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Courier New</vt:lpstr>
      <vt:lpstr>Office Theme</vt:lpstr>
      <vt:lpstr>Intro to Java (Page 5)</vt:lpstr>
      <vt:lpstr>Table of Contents</vt:lpstr>
      <vt:lpstr>Enumerations</vt:lpstr>
      <vt:lpstr>Enumerations - Intro</vt:lpstr>
      <vt:lpstr>Enumerations - Intro</vt:lpstr>
      <vt:lpstr>Enumerations - Java Enumerations are Class Types</vt:lpstr>
      <vt:lpstr>Enumerations - Java Enumerations are Class Types</vt:lpstr>
      <vt:lpstr>Enumerations - Java Enumerations are Class Types</vt:lpstr>
      <vt:lpstr>Autoboxing</vt:lpstr>
      <vt:lpstr>Autoboxing - Intro</vt:lpstr>
      <vt:lpstr>Autoboxing – Type Wrappers</vt:lpstr>
      <vt:lpstr>Autoboxing – Type Wrappers</vt:lpstr>
      <vt:lpstr>Autoboxing – Type Wrappers</vt:lpstr>
      <vt:lpstr>Autoboxing - 101</vt:lpstr>
      <vt:lpstr>Autoboxing - Methods</vt:lpstr>
      <vt:lpstr>Autoboxing – In Expressions</vt:lpstr>
      <vt:lpstr>Autoboxing – Advice on usage</vt:lpstr>
      <vt:lpstr>Static Import</vt:lpstr>
      <vt:lpstr>Static Import</vt:lpstr>
      <vt:lpstr>Annotations</vt:lpstr>
      <vt:lpstr>Annotations</vt:lpstr>
      <vt:lpstr>Annotations</vt:lpstr>
      <vt:lpstr>Generics</vt:lpstr>
      <vt:lpstr>Generics - 101</vt:lpstr>
      <vt:lpstr>Generics - 101</vt:lpstr>
      <vt:lpstr>Generics - 101</vt:lpstr>
      <vt:lpstr>Generics - 101</vt:lpstr>
      <vt:lpstr>Generics - 101</vt:lpstr>
      <vt:lpstr>Generics - 101</vt:lpstr>
      <vt:lpstr>Generics – Bounded Types</vt:lpstr>
      <vt:lpstr>Generics – Wildcard Arguments</vt:lpstr>
      <vt:lpstr>Generics – Wildcard Arguments</vt:lpstr>
      <vt:lpstr>Generics – Wildcard Arguments</vt:lpstr>
      <vt:lpstr>Generics – Bounded Wildcards</vt:lpstr>
      <vt:lpstr>Generics – Bounded Wildcards</vt:lpstr>
      <vt:lpstr>Generics – Generic Methods</vt:lpstr>
      <vt:lpstr>Generics – Generic Constructors</vt:lpstr>
      <vt:lpstr>Generics – Generic Interfaces</vt:lpstr>
      <vt:lpstr>Generics - Raw Types and Legacy Code</vt:lpstr>
      <vt:lpstr>Generics – Type Inference with the Diamond Operator</vt:lpstr>
      <vt:lpstr>Generics - Erasure</vt:lpstr>
      <vt:lpstr>Generics - Erasure</vt:lpstr>
      <vt:lpstr>Generics – Ambiguity Errors</vt:lpstr>
      <vt:lpstr>Generics – Some Generic Restrictions</vt:lpstr>
      <vt:lpstr>Generics – Some Generic Restrictions</vt:lpstr>
      <vt:lpstr>Generics – Some Generic Restrictions</vt:lpstr>
      <vt:lpstr>Generics – Some Generic Restrictions</vt:lpstr>
      <vt:lpstr>Generics – Some Generic Restrictions</vt:lpstr>
      <vt:lpstr>Generics – Some Generic Restrictions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Goals for June 21st 2019</dc:title>
  <dc:creator>Claude Gauthier</dc:creator>
  <cp:lastModifiedBy>Claude Gauthier</cp:lastModifiedBy>
  <cp:revision>319</cp:revision>
  <dcterms:created xsi:type="dcterms:W3CDTF">2019-06-21T09:27:53Z</dcterms:created>
  <dcterms:modified xsi:type="dcterms:W3CDTF">2019-07-11T15:44:20Z</dcterms:modified>
</cp:coreProperties>
</file>