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9" r:id="rId5"/>
    <p:sldId id="265" r:id="rId6"/>
    <p:sldId id="266" r:id="rId7"/>
    <p:sldId id="267" r:id="rId8"/>
    <p:sldId id="268" r:id="rId9"/>
    <p:sldId id="260" r:id="rId10"/>
    <p:sldId id="261" r:id="rId11"/>
    <p:sldId id="262" r:id="rId12"/>
    <p:sldId id="263" r:id="rId13"/>
    <p:sldId id="264"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7" autoAdjust="0"/>
    <p:restoredTop sz="94660"/>
  </p:normalViewPr>
  <p:slideViewPr>
    <p:cSldViewPr snapToGrid="0">
      <p:cViewPr varScale="1">
        <p:scale>
          <a:sx n="78" d="100"/>
          <a:sy n="78" d="100"/>
        </p:scale>
        <p:origin x="9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E2E8B3-4649-4E45-A6ED-3BF7A93D9C3B}"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86B12-5C7E-46C6-9455-0C6853A992AE}" type="slidenum">
              <a:rPr lang="en-US" smtClean="0"/>
              <a:t>‹#›</a:t>
            </a:fld>
            <a:endParaRPr lang="en-US"/>
          </a:p>
        </p:txBody>
      </p:sp>
    </p:spTree>
    <p:extLst>
      <p:ext uri="{BB962C8B-B14F-4D97-AF65-F5344CB8AC3E}">
        <p14:creationId xmlns:p14="http://schemas.microsoft.com/office/powerpoint/2010/main" val="378542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E2E8B3-4649-4E45-A6ED-3BF7A93D9C3B}"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86B12-5C7E-46C6-9455-0C6853A992AE}" type="slidenum">
              <a:rPr lang="en-US" smtClean="0"/>
              <a:t>‹#›</a:t>
            </a:fld>
            <a:endParaRPr lang="en-US"/>
          </a:p>
        </p:txBody>
      </p:sp>
    </p:spTree>
    <p:extLst>
      <p:ext uri="{BB962C8B-B14F-4D97-AF65-F5344CB8AC3E}">
        <p14:creationId xmlns:p14="http://schemas.microsoft.com/office/powerpoint/2010/main" val="98318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E2E8B3-4649-4E45-A6ED-3BF7A93D9C3B}"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86B12-5C7E-46C6-9455-0C6853A992AE}" type="slidenum">
              <a:rPr lang="en-US" smtClean="0"/>
              <a:t>‹#›</a:t>
            </a:fld>
            <a:endParaRPr lang="en-US"/>
          </a:p>
        </p:txBody>
      </p:sp>
    </p:spTree>
    <p:extLst>
      <p:ext uri="{BB962C8B-B14F-4D97-AF65-F5344CB8AC3E}">
        <p14:creationId xmlns:p14="http://schemas.microsoft.com/office/powerpoint/2010/main" val="71174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E2E8B3-4649-4E45-A6ED-3BF7A93D9C3B}"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86B12-5C7E-46C6-9455-0C6853A992AE}" type="slidenum">
              <a:rPr lang="en-US" smtClean="0"/>
              <a:t>‹#›</a:t>
            </a:fld>
            <a:endParaRPr lang="en-US"/>
          </a:p>
        </p:txBody>
      </p:sp>
    </p:spTree>
    <p:extLst>
      <p:ext uri="{BB962C8B-B14F-4D97-AF65-F5344CB8AC3E}">
        <p14:creationId xmlns:p14="http://schemas.microsoft.com/office/powerpoint/2010/main" val="406541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E2E8B3-4649-4E45-A6ED-3BF7A93D9C3B}"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86B12-5C7E-46C6-9455-0C6853A992AE}" type="slidenum">
              <a:rPr lang="en-US" smtClean="0"/>
              <a:t>‹#›</a:t>
            </a:fld>
            <a:endParaRPr lang="en-US"/>
          </a:p>
        </p:txBody>
      </p:sp>
    </p:spTree>
    <p:extLst>
      <p:ext uri="{BB962C8B-B14F-4D97-AF65-F5344CB8AC3E}">
        <p14:creationId xmlns:p14="http://schemas.microsoft.com/office/powerpoint/2010/main" val="87936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E2E8B3-4649-4E45-A6ED-3BF7A93D9C3B}"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86B12-5C7E-46C6-9455-0C6853A992AE}" type="slidenum">
              <a:rPr lang="en-US" smtClean="0"/>
              <a:t>‹#›</a:t>
            </a:fld>
            <a:endParaRPr lang="en-US"/>
          </a:p>
        </p:txBody>
      </p:sp>
    </p:spTree>
    <p:extLst>
      <p:ext uri="{BB962C8B-B14F-4D97-AF65-F5344CB8AC3E}">
        <p14:creationId xmlns:p14="http://schemas.microsoft.com/office/powerpoint/2010/main" val="330338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E2E8B3-4649-4E45-A6ED-3BF7A93D9C3B}" type="datetimeFigureOut">
              <a:rPr lang="en-US" smtClean="0"/>
              <a:t>6/20/2019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886B12-5C7E-46C6-9455-0C6853A992AE}" type="slidenum">
              <a:rPr lang="en-US" smtClean="0"/>
              <a:t>‹#›</a:t>
            </a:fld>
            <a:endParaRPr lang="en-US"/>
          </a:p>
        </p:txBody>
      </p:sp>
    </p:spTree>
    <p:extLst>
      <p:ext uri="{BB962C8B-B14F-4D97-AF65-F5344CB8AC3E}">
        <p14:creationId xmlns:p14="http://schemas.microsoft.com/office/powerpoint/2010/main" val="370490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E2E8B3-4649-4E45-A6ED-3BF7A93D9C3B}" type="datetimeFigureOut">
              <a:rPr lang="en-US" smtClean="0"/>
              <a:t>6/20/2019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886B12-5C7E-46C6-9455-0C6853A992AE}" type="slidenum">
              <a:rPr lang="en-US" smtClean="0"/>
              <a:t>‹#›</a:t>
            </a:fld>
            <a:endParaRPr lang="en-US"/>
          </a:p>
        </p:txBody>
      </p:sp>
    </p:spTree>
    <p:extLst>
      <p:ext uri="{BB962C8B-B14F-4D97-AF65-F5344CB8AC3E}">
        <p14:creationId xmlns:p14="http://schemas.microsoft.com/office/powerpoint/2010/main" val="20574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2E8B3-4649-4E45-A6ED-3BF7A93D9C3B}" type="datetimeFigureOut">
              <a:rPr lang="en-US" smtClean="0"/>
              <a:t>6/20/2019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886B12-5C7E-46C6-9455-0C6853A992AE}" type="slidenum">
              <a:rPr lang="en-US" smtClean="0"/>
              <a:t>‹#›</a:t>
            </a:fld>
            <a:endParaRPr lang="en-US"/>
          </a:p>
        </p:txBody>
      </p:sp>
    </p:spTree>
    <p:extLst>
      <p:ext uri="{BB962C8B-B14F-4D97-AF65-F5344CB8AC3E}">
        <p14:creationId xmlns:p14="http://schemas.microsoft.com/office/powerpoint/2010/main" val="3198982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E2E8B3-4649-4E45-A6ED-3BF7A93D9C3B}"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86B12-5C7E-46C6-9455-0C6853A992AE}" type="slidenum">
              <a:rPr lang="en-US" smtClean="0"/>
              <a:t>‹#›</a:t>
            </a:fld>
            <a:endParaRPr lang="en-US"/>
          </a:p>
        </p:txBody>
      </p:sp>
    </p:spTree>
    <p:extLst>
      <p:ext uri="{BB962C8B-B14F-4D97-AF65-F5344CB8AC3E}">
        <p14:creationId xmlns:p14="http://schemas.microsoft.com/office/powerpoint/2010/main" val="229020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E2E8B3-4649-4E45-A6ED-3BF7A93D9C3B}"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86B12-5C7E-46C6-9455-0C6853A992AE}" type="slidenum">
              <a:rPr lang="en-US" smtClean="0"/>
              <a:t>‹#›</a:t>
            </a:fld>
            <a:endParaRPr lang="en-US"/>
          </a:p>
        </p:txBody>
      </p:sp>
    </p:spTree>
    <p:extLst>
      <p:ext uri="{BB962C8B-B14F-4D97-AF65-F5344CB8AC3E}">
        <p14:creationId xmlns:p14="http://schemas.microsoft.com/office/powerpoint/2010/main" val="220250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2E8B3-4649-4E45-A6ED-3BF7A93D9C3B}" type="datetimeFigureOut">
              <a:rPr lang="en-US" smtClean="0"/>
              <a:t>6/20/2019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86B12-5C7E-46C6-9455-0C6853A992AE}" type="slidenum">
              <a:rPr lang="en-US" smtClean="0"/>
              <a:t>‹#›</a:t>
            </a:fld>
            <a:endParaRPr lang="en-US"/>
          </a:p>
        </p:txBody>
      </p:sp>
    </p:spTree>
    <p:extLst>
      <p:ext uri="{BB962C8B-B14F-4D97-AF65-F5344CB8AC3E}">
        <p14:creationId xmlns:p14="http://schemas.microsoft.com/office/powerpoint/2010/main" val="400368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js/js_if_else.asp" TargetMode="External"/><Relationship Id="rId2" Type="http://schemas.openxmlformats.org/officeDocument/2006/relationships/hyperlink" Target="http://www.corejavaguru.com/java/basic/controlstatemen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js/js_arrays.asp" TargetMode="External"/><Relationship Id="rId2" Type="http://schemas.openxmlformats.org/officeDocument/2006/relationships/hyperlink" Target="https://www.w3schools.com/java/java_arrays.as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3schools.com/java/java_data_types.asp" TargetMode="External"/><Relationship Id="rId2" Type="http://schemas.openxmlformats.org/officeDocument/2006/relationships/hyperlink" Target="https://www.w3schools.com/java/java_variables.asp"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JavaScript/Data_structures" TargetMode="External"/><Relationship Id="rId5" Type="http://schemas.openxmlformats.org/officeDocument/2006/relationships/hyperlink" Target="https://www.w3schools.com/js/js_datatypes.asp" TargetMode="External"/><Relationship Id="rId4" Type="http://schemas.openxmlformats.org/officeDocument/2006/relationships/hyperlink" Target="https://www.w3schools.com/js/js_variables.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Basic Programming Concepts</a:t>
            </a:r>
            <a:br>
              <a:rPr lang="en-US" dirty="0" smtClean="0"/>
            </a:br>
            <a:r>
              <a:rPr lang="en-US" dirty="0" smtClean="0"/>
              <a:t>with Java and JavaScript</a:t>
            </a:r>
            <a:br>
              <a:rPr lang="en-US" dirty="0" smtClean="0"/>
            </a:br>
            <a:r>
              <a:rPr lang="en-US" dirty="0" smtClean="0"/>
              <a:t>and Unit Testing</a:t>
            </a:r>
            <a:endParaRPr lang="en-US" dirty="0"/>
          </a:p>
        </p:txBody>
      </p:sp>
      <p:sp>
        <p:nvSpPr>
          <p:cNvPr id="3" name="Subtitle 2"/>
          <p:cNvSpPr>
            <a:spLocks noGrp="1"/>
          </p:cNvSpPr>
          <p:nvPr>
            <p:ph type="subTitle" idx="1"/>
          </p:nvPr>
        </p:nvSpPr>
        <p:spPr/>
        <p:txBody>
          <a:bodyPr/>
          <a:lstStyle/>
          <a:p>
            <a:r>
              <a:rPr lang="en-US" dirty="0" smtClean="0"/>
              <a:t>Part 1</a:t>
            </a:r>
            <a:endParaRPr lang="en-US" dirty="0"/>
          </a:p>
        </p:txBody>
      </p:sp>
    </p:spTree>
    <p:extLst>
      <p:ext uri="{BB962C8B-B14F-4D97-AF65-F5344CB8AC3E}">
        <p14:creationId xmlns:p14="http://schemas.microsoft.com/office/powerpoint/2010/main" val="4491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 aka Control Flow</a:t>
            </a:r>
            <a:endParaRPr lang="en-US" dirty="0"/>
          </a:p>
        </p:txBody>
      </p:sp>
      <p:sp>
        <p:nvSpPr>
          <p:cNvPr id="5" name="TextBox 4"/>
          <p:cNvSpPr txBox="1"/>
          <p:nvPr/>
        </p:nvSpPr>
        <p:spPr>
          <a:xfrm>
            <a:off x="838200" y="1843791"/>
            <a:ext cx="10515600" cy="923330"/>
          </a:xfrm>
          <a:prstGeom prst="rect">
            <a:avLst/>
          </a:prstGeom>
          <a:noFill/>
        </p:spPr>
        <p:txBody>
          <a:bodyPr wrap="square" rtlCol="0">
            <a:spAutoFit/>
          </a:bodyPr>
          <a:lstStyle/>
          <a:p>
            <a:r>
              <a:rPr lang="en-US" b="1" u="sng" dirty="0" smtClean="0"/>
              <a:t>Definition</a:t>
            </a:r>
            <a:r>
              <a:rPr lang="en-US" dirty="0" smtClean="0"/>
              <a:t>: </a:t>
            </a:r>
            <a:r>
              <a:rPr lang="en-US" dirty="0"/>
              <a:t>A </a:t>
            </a:r>
            <a:r>
              <a:rPr lang="en-US" i="1" dirty="0"/>
              <a:t>control structure</a:t>
            </a:r>
            <a:r>
              <a:rPr lang="en-US" dirty="0"/>
              <a:t> is a syntactic form in a language to express </a:t>
            </a:r>
            <a:r>
              <a:rPr lang="en-US" b="1" dirty="0"/>
              <a:t>flow of control</a:t>
            </a:r>
            <a:r>
              <a:rPr lang="en-US" dirty="0"/>
              <a:t>. </a:t>
            </a:r>
            <a:r>
              <a:rPr lang="en-US" dirty="0" smtClean="0"/>
              <a:t>A </a:t>
            </a:r>
            <a:r>
              <a:rPr lang="en-US" b="1" dirty="0" smtClean="0"/>
              <a:t>sequence</a:t>
            </a:r>
            <a:r>
              <a:rPr lang="en-US" dirty="0"/>
              <a:t> of statements is executed depending on whether or not the condition it true or </a:t>
            </a:r>
            <a:r>
              <a:rPr lang="en-US" b="1" dirty="0"/>
              <a:t>false</a:t>
            </a:r>
            <a:r>
              <a:rPr lang="en-US" dirty="0"/>
              <a:t> . This means the program chooses between two or more </a:t>
            </a:r>
            <a:r>
              <a:rPr lang="en-US" dirty="0" smtClean="0"/>
              <a:t>alternative </a:t>
            </a:r>
            <a:r>
              <a:rPr lang="en-US" b="1" dirty="0" smtClean="0"/>
              <a:t>paths</a:t>
            </a:r>
            <a:r>
              <a:rPr lang="en-US" dirty="0" smtClean="0"/>
              <a:t>.</a:t>
            </a:r>
          </a:p>
        </p:txBody>
      </p:sp>
      <p:sp>
        <p:nvSpPr>
          <p:cNvPr id="3" name="TextBox 2"/>
          <p:cNvSpPr txBox="1"/>
          <p:nvPr/>
        </p:nvSpPr>
        <p:spPr>
          <a:xfrm>
            <a:off x="838199" y="2988128"/>
            <a:ext cx="4573385" cy="3139321"/>
          </a:xfrm>
          <a:prstGeom prst="rect">
            <a:avLst/>
          </a:prstGeom>
          <a:noFill/>
        </p:spPr>
        <p:txBody>
          <a:bodyPr wrap="square" rtlCol="0">
            <a:spAutoFit/>
          </a:bodyPr>
          <a:lstStyle/>
          <a:p>
            <a:r>
              <a:rPr lang="en-US" b="1" dirty="0" smtClean="0"/>
              <a:t>Common to both Java and JavaScript</a:t>
            </a:r>
          </a:p>
          <a:p>
            <a:pPr marL="285750" indent="-285750">
              <a:buFont typeface="Arial" panose="020B0604020202020204" pitchFamily="34" charset="0"/>
              <a:buChar char="•"/>
            </a:pPr>
            <a:r>
              <a:rPr lang="en-US" dirty="0"/>
              <a:t> if</a:t>
            </a:r>
          </a:p>
          <a:p>
            <a:pPr marL="285750" indent="-285750">
              <a:buFont typeface="Arial" panose="020B0604020202020204" pitchFamily="34" charset="0"/>
              <a:buChar char="•"/>
            </a:pPr>
            <a:r>
              <a:rPr lang="en-US" dirty="0"/>
              <a:t> if else</a:t>
            </a:r>
          </a:p>
          <a:p>
            <a:pPr marL="285750" indent="-285750">
              <a:buFont typeface="Arial" panose="020B0604020202020204" pitchFamily="34" charset="0"/>
              <a:buChar char="•"/>
            </a:pPr>
            <a:r>
              <a:rPr lang="en-US" dirty="0"/>
              <a:t> if else if</a:t>
            </a:r>
          </a:p>
          <a:p>
            <a:pPr marL="285750" indent="-285750">
              <a:buFont typeface="Arial" panose="020B0604020202020204" pitchFamily="34" charset="0"/>
              <a:buChar char="•"/>
            </a:pPr>
            <a:r>
              <a:rPr lang="en-US" dirty="0"/>
              <a:t> while</a:t>
            </a:r>
          </a:p>
          <a:p>
            <a:pPr marL="285750" indent="-285750">
              <a:buFont typeface="Arial" panose="020B0604020202020204" pitchFamily="34" charset="0"/>
              <a:buChar char="•"/>
            </a:pPr>
            <a:r>
              <a:rPr lang="en-US" dirty="0"/>
              <a:t> do while</a:t>
            </a:r>
          </a:p>
          <a:p>
            <a:pPr marL="285750" indent="-285750">
              <a:buFont typeface="Arial" panose="020B0604020202020204" pitchFamily="34" charset="0"/>
              <a:buChar char="•"/>
            </a:pPr>
            <a:r>
              <a:rPr lang="en-US" dirty="0"/>
              <a:t> for</a:t>
            </a:r>
          </a:p>
          <a:p>
            <a:pPr marL="742950" lvl="1" indent="-285750">
              <a:buFont typeface="Arial" panose="020B0604020202020204" pitchFamily="34" charset="0"/>
              <a:buChar char="•"/>
            </a:pPr>
            <a:r>
              <a:rPr lang="en-US" dirty="0"/>
              <a:t> break</a:t>
            </a:r>
          </a:p>
          <a:p>
            <a:pPr marL="742950" lvl="1" indent="-285750">
              <a:buFont typeface="Arial" panose="020B0604020202020204" pitchFamily="34" charset="0"/>
              <a:buChar char="•"/>
            </a:pPr>
            <a:r>
              <a:rPr lang="en-US" dirty="0"/>
              <a:t> continue</a:t>
            </a:r>
          </a:p>
          <a:p>
            <a:pPr marL="285750" indent="-285750">
              <a:buFont typeface="Arial" panose="020B0604020202020204" pitchFamily="34" charset="0"/>
              <a:buChar char="•"/>
            </a:pPr>
            <a:r>
              <a:rPr lang="en-US" dirty="0"/>
              <a:t> ternary operator: (condition) ? </a:t>
            </a:r>
            <a:r>
              <a:rPr lang="en-US" dirty="0" smtClean="0"/>
              <a:t>true </a:t>
            </a:r>
            <a:r>
              <a:rPr lang="en-US" dirty="0"/>
              <a:t>: </a:t>
            </a:r>
            <a:r>
              <a:rPr lang="en-US" dirty="0" smtClean="0"/>
              <a:t>false</a:t>
            </a:r>
            <a:endParaRPr lang="en-US" dirty="0"/>
          </a:p>
          <a:p>
            <a:endParaRPr lang="en-US" dirty="0"/>
          </a:p>
        </p:txBody>
      </p:sp>
      <p:sp>
        <p:nvSpPr>
          <p:cNvPr id="6" name="TextBox 5"/>
          <p:cNvSpPr txBox="1"/>
          <p:nvPr/>
        </p:nvSpPr>
        <p:spPr>
          <a:xfrm>
            <a:off x="4682837" y="3805300"/>
            <a:ext cx="6363793" cy="923330"/>
          </a:xfrm>
          <a:prstGeom prst="rect">
            <a:avLst/>
          </a:prstGeom>
          <a:noFill/>
        </p:spPr>
        <p:txBody>
          <a:bodyPr wrap="none" rtlCol="0">
            <a:spAutoFit/>
          </a:bodyPr>
          <a:lstStyle/>
          <a:p>
            <a:r>
              <a:rPr lang="en-US" dirty="0" smtClean="0"/>
              <a:t>Java: </a:t>
            </a:r>
            <a:r>
              <a:rPr lang="en-US" dirty="0">
                <a:hlinkClick r:id="rId2"/>
              </a:rPr>
              <a:t>http://</a:t>
            </a:r>
            <a:r>
              <a:rPr lang="en-US" dirty="0" smtClean="0">
                <a:hlinkClick r:id="rId2"/>
              </a:rPr>
              <a:t>www.corejavaguru.com/java/basic/controlstatements</a:t>
            </a:r>
            <a:endParaRPr lang="en-US" dirty="0" smtClean="0"/>
          </a:p>
          <a:p>
            <a:endParaRPr lang="en-US" dirty="0" smtClean="0"/>
          </a:p>
          <a:p>
            <a:r>
              <a:rPr lang="en-US" dirty="0" smtClean="0"/>
              <a:t>JavaScript: </a:t>
            </a:r>
            <a:r>
              <a:rPr lang="en-US" dirty="0">
                <a:hlinkClick r:id="rId3"/>
              </a:rPr>
              <a:t>https://www.w3schools.com/js/js_if_else.asp</a:t>
            </a:r>
            <a:r>
              <a:rPr lang="en-US" dirty="0" smtClean="0"/>
              <a:t> </a:t>
            </a:r>
            <a:endParaRPr lang="en-US" dirty="0"/>
          </a:p>
        </p:txBody>
      </p:sp>
    </p:spTree>
    <p:extLst>
      <p:ext uri="{BB962C8B-B14F-4D97-AF65-F5344CB8AC3E}">
        <p14:creationId xmlns:p14="http://schemas.microsoft.com/office/powerpoint/2010/main" val="289321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US" dirty="0"/>
          </a:p>
        </p:txBody>
      </p:sp>
      <p:sp>
        <p:nvSpPr>
          <p:cNvPr id="5" name="TextBox 4"/>
          <p:cNvSpPr txBox="1"/>
          <p:nvPr/>
        </p:nvSpPr>
        <p:spPr>
          <a:xfrm>
            <a:off x="838200" y="1843791"/>
            <a:ext cx="10515600" cy="1754326"/>
          </a:xfrm>
          <a:prstGeom prst="rect">
            <a:avLst/>
          </a:prstGeom>
          <a:noFill/>
        </p:spPr>
        <p:txBody>
          <a:bodyPr wrap="square" rtlCol="0">
            <a:spAutoFit/>
          </a:bodyPr>
          <a:lstStyle/>
          <a:p>
            <a:r>
              <a:rPr lang="en-US" b="1" u="sng" dirty="0" smtClean="0"/>
              <a:t>Definition</a:t>
            </a:r>
            <a:r>
              <a:rPr lang="en-US" dirty="0" smtClean="0"/>
              <a:t>: </a:t>
            </a:r>
            <a:r>
              <a:rPr lang="en-US" dirty="0"/>
              <a:t>A </a:t>
            </a:r>
            <a:r>
              <a:rPr lang="en-US" i="1" dirty="0"/>
              <a:t>data structure</a:t>
            </a:r>
            <a:r>
              <a:rPr lang="en-US" dirty="0"/>
              <a:t> is a specialized format for organizing, processing, retrieving and storing </a:t>
            </a:r>
            <a:r>
              <a:rPr lang="en-US" b="1" dirty="0"/>
              <a:t>data</a:t>
            </a:r>
            <a:r>
              <a:rPr lang="en-US" dirty="0"/>
              <a:t>. While there are several basic and advanced </a:t>
            </a:r>
            <a:r>
              <a:rPr lang="en-US" b="1" dirty="0"/>
              <a:t>structure</a:t>
            </a:r>
            <a:r>
              <a:rPr lang="en-US" dirty="0"/>
              <a:t> types, any </a:t>
            </a:r>
            <a:r>
              <a:rPr lang="en-US" b="1" dirty="0"/>
              <a:t>data structure</a:t>
            </a:r>
            <a:r>
              <a:rPr lang="en-US" dirty="0"/>
              <a:t> is designed to arrange </a:t>
            </a:r>
            <a:r>
              <a:rPr lang="en-US" b="1" dirty="0"/>
              <a:t>data</a:t>
            </a:r>
            <a:r>
              <a:rPr lang="en-US" dirty="0"/>
              <a:t> to suit a specific purpose so that it can be accessed and worked with in appropriate ways</a:t>
            </a:r>
            <a:r>
              <a:rPr lang="en-US" dirty="0" smtClean="0"/>
              <a:t>.</a:t>
            </a:r>
          </a:p>
          <a:p>
            <a:endParaRPr lang="en-US" dirty="0"/>
          </a:p>
          <a:p>
            <a:r>
              <a:rPr lang="en-US" dirty="0" smtClean="0"/>
              <a:t>In Java and JavaScript, data structure do differ in many ways, there is however some commonalities with Array data types in a loose manner.</a:t>
            </a:r>
            <a:endParaRPr lang="en-US"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993596804"/>
              </p:ext>
            </p:extLst>
          </p:nvPr>
        </p:nvGraphicFramePr>
        <p:xfrm>
          <a:off x="838200" y="3751220"/>
          <a:ext cx="10515600" cy="15290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dirty="0" smtClean="0"/>
                        <a:t>Java</a:t>
                      </a:r>
                      <a:endParaRPr lang="en-US" dirty="0"/>
                    </a:p>
                  </a:txBody>
                  <a:tcPr/>
                </a:tc>
                <a:tc>
                  <a:txBody>
                    <a:bodyPr/>
                    <a:lstStyle/>
                    <a:p>
                      <a:r>
                        <a:rPr lang="en-US" dirty="0" smtClean="0"/>
                        <a:t>JavaScript</a:t>
                      </a:r>
                      <a:endParaRPr lang="en-US" dirty="0"/>
                    </a:p>
                  </a:txBody>
                  <a:tcPr/>
                </a:tc>
              </a:tr>
              <a:tr h="370840">
                <a:tc>
                  <a:txBody>
                    <a:bodyPr/>
                    <a:lstStyle/>
                    <a:p>
                      <a:endParaRPr lang="en-US" dirty="0" smtClean="0"/>
                    </a:p>
                    <a:p>
                      <a:r>
                        <a:rPr lang="en-US" dirty="0" smtClean="0"/>
                        <a:t>Links:</a:t>
                      </a:r>
                    </a:p>
                    <a:p>
                      <a:pPr marL="285750" indent="-285750">
                        <a:buFont typeface="Arial" panose="020B0604020202020204" pitchFamily="34" charset="0"/>
                        <a:buChar char="•"/>
                      </a:pPr>
                      <a:r>
                        <a:rPr lang="en-US" sz="1600" dirty="0" smtClean="0">
                          <a:hlinkClick r:id="rId2"/>
                        </a:rPr>
                        <a:t>https://www.w3schools.com/java/java_arrays.asp</a:t>
                      </a:r>
                      <a:endParaRPr lang="en-US" dirty="0" smtClean="0"/>
                    </a:p>
                    <a:p>
                      <a:endParaRPr lang="en-US" dirty="0"/>
                    </a:p>
                  </a:txBody>
                  <a:tcPr/>
                </a:tc>
                <a:tc>
                  <a:txBody>
                    <a:bodyPr/>
                    <a:lstStyle/>
                    <a:p>
                      <a:endParaRPr lang="en-US" baseline="0" dirty="0" smtClean="0"/>
                    </a:p>
                    <a:p>
                      <a:r>
                        <a:rPr lang="en-US" b="1" dirty="0" smtClean="0"/>
                        <a:t>Links</a:t>
                      </a:r>
                    </a:p>
                    <a:p>
                      <a:pPr marL="285750" indent="-285750">
                        <a:buFont typeface="Arial" panose="020B0604020202020204" pitchFamily="34" charset="0"/>
                        <a:buChar char="•"/>
                      </a:pPr>
                      <a:r>
                        <a:rPr lang="en-US" sz="1600" dirty="0" smtClean="0">
                          <a:hlinkClick r:id="rId3"/>
                        </a:rPr>
                        <a:t>https://www.w3schools.com/js/js_arrays.asp</a:t>
                      </a:r>
                      <a:endParaRPr lang="en-US" dirty="0"/>
                    </a:p>
                  </a:txBody>
                  <a:tcPr/>
                </a:tc>
              </a:tr>
            </a:tbl>
          </a:graphicData>
        </a:graphic>
      </p:graphicFrame>
    </p:spTree>
    <p:extLst>
      <p:ext uri="{BB962C8B-B14F-4D97-AF65-F5344CB8AC3E}">
        <p14:creationId xmlns:p14="http://schemas.microsoft.com/office/powerpoint/2010/main" val="3414765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Programming Concepts 101</a:t>
            </a:r>
          </a:p>
        </p:txBody>
      </p:sp>
      <p:sp>
        <p:nvSpPr>
          <p:cNvPr id="3" name="Content Placeholder 2"/>
          <p:cNvSpPr>
            <a:spLocks noGrp="1"/>
          </p:cNvSpPr>
          <p:nvPr>
            <p:ph idx="1"/>
          </p:nvPr>
        </p:nvSpPr>
        <p:spPr/>
        <p:txBody>
          <a:bodyPr/>
          <a:lstStyle/>
          <a:p>
            <a:r>
              <a:rPr lang="en-US" dirty="0" smtClean="0"/>
              <a:t>Variables</a:t>
            </a:r>
          </a:p>
          <a:p>
            <a:r>
              <a:rPr lang="en-US" dirty="0" smtClean="0"/>
              <a:t>Control Structure aka Control Flow</a:t>
            </a:r>
          </a:p>
          <a:p>
            <a:r>
              <a:rPr lang="en-US" dirty="0" smtClean="0"/>
              <a:t>Data Structure</a:t>
            </a:r>
          </a:p>
        </p:txBody>
      </p:sp>
    </p:spTree>
    <p:extLst>
      <p:ext uri="{BB962C8B-B14F-4D97-AF65-F5344CB8AC3E}">
        <p14:creationId xmlns:p14="http://schemas.microsoft.com/office/powerpoint/2010/main" val="4048173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Similarities Between Java and JavaScript</a:t>
            </a:r>
            <a:endParaRPr lang="en-US" dirty="0"/>
          </a:p>
        </p:txBody>
      </p:sp>
      <p:sp>
        <p:nvSpPr>
          <p:cNvPr id="3" name="Content Placeholder 2"/>
          <p:cNvSpPr>
            <a:spLocks noGrp="1"/>
          </p:cNvSpPr>
          <p:nvPr>
            <p:ph idx="1"/>
          </p:nvPr>
        </p:nvSpPr>
        <p:spPr/>
        <p:txBody>
          <a:bodyPr/>
          <a:lstStyle/>
          <a:p>
            <a:pPr marL="0" indent="0">
              <a:buNone/>
            </a:pPr>
            <a:r>
              <a:rPr lang="en-US" b="1" dirty="0" smtClean="0"/>
              <a:t>Common Similarities are:</a:t>
            </a:r>
          </a:p>
          <a:p>
            <a:pPr marL="0" indent="0">
              <a:buNone/>
            </a:pPr>
            <a:endParaRPr lang="en-US" b="1" dirty="0" smtClean="0"/>
          </a:p>
          <a:p>
            <a:r>
              <a:rPr lang="en-US" dirty="0" smtClean="0"/>
              <a:t>use </a:t>
            </a:r>
            <a:r>
              <a:rPr lang="en-US" b="1" dirty="0"/>
              <a:t>{</a:t>
            </a:r>
            <a:r>
              <a:rPr lang="en-US" dirty="0"/>
              <a:t> and </a:t>
            </a:r>
            <a:r>
              <a:rPr lang="en-US" b="1" dirty="0"/>
              <a:t>}</a:t>
            </a:r>
            <a:r>
              <a:rPr lang="en-US" dirty="0"/>
              <a:t> as code block delimiters</a:t>
            </a:r>
          </a:p>
          <a:p>
            <a:r>
              <a:rPr lang="en-US" dirty="0"/>
              <a:t>use </a:t>
            </a:r>
            <a:r>
              <a:rPr lang="en-US" b="1" dirty="0"/>
              <a:t>;</a:t>
            </a:r>
            <a:r>
              <a:rPr lang="en-US" dirty="0"/>
              <a:t> to end statements</a:t>
            </a:r>
          </a:p>
          <a:p>
            <a:r>
              <a:rPr lang="en-US" dirty="0"/>
              <a:t>have a Math library e.g. </a:t>
            </a:r>
            <a:r>
              <a:rPr lang="en-US" dirty="0" err="1"/>
              <a:t>Math.pow</a:t>
            </a:r>
            <a:endParaRPr lang="en-US" dirty="0"/>
          </a:p>
          <a:p>
            <a:r>
              <a:rPr lang="en-US" dirty="0"/>
              <a:t>have if, do...while (pretty much same syntax)</a:t>
            </a:r>
          </a:p>
          <a:p>
            <a:r>
              <a:rPr lang="en-US" dirty="0"/>
              <a:t>have return statements</a:t>
            </a:r>
          </a:p>
        </p:txBody>
      </p:sp>
    </p:spTree>
    <p:extLst>
      <p:ext uri="{BB962C8B-B14F-4D97-AF65-F5344CB8AC3E}">
        <p14:creationId xmlns:p14="http://schemas.microsoft.com/office/powerpoint/2010/main" val="91828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in many ways</a:t>
            </a:r>
            <a:r>
              <a:rPr lang="en-US" dirty="0" smtClean="0"/>
              <a:t>…</a:t>
            </a:r>
            <a:endParaRPr lang="en-US" dirty="0"/>
          </a:p>
        </p:txBody>
      </p:sp>
      <p:sp>
        <p:nvSpPr>
          <p:cNvPr id="3" name="Content Placeholder 2"/>
          <p:cNvSpPr>
            <a:spLocks noGrp="1"/>
          </p:cNvSpPr>
          <p:nvPr>
            <p:ph idx="1"/>
          </p:nvPr>
        </p:nvSpPr>
        <p:spPr/>
        <p:txBody>
          <a:bodyPr/>
          <a:lstStyle/>
          <a:p>
            <a:r>
              <a:rPr lang="en-US" dirty="0" smtClean="0"/>
              <a:t>JavaScript – Browser using a console’s debugger</a:t>
            </a:r>
          </a:p>
          <a:p>
            <a:r>
              <a:rPr lang="en-US" dirty="0" smtClean="0"/>
              <a:t>JavaScript – Node JS</a:t>
            </a:r>
          </a:p>
          <a:p>
            <a:r>
              <a:rPr lang="en-US" dirty="0" smtClean="0"/>
              <a:t>Java using Command Line Interface</a:t>
            </a:r>
          </a:p>
          <a:p>
            <a:r>
              <a:rPr lang="en-US" dirty="0" smtClean="0"/>
              <a:t>Java using STS</a:t>
            </a:r>
            <a:endParaRPr lang="en-US" dirty="0"/>
          </a:p>
        </p:txBody>
      </p:sp>
    </p:spTree>
    <p:extLst>
      <p:ext uri="{BB962C8B-B14F-4D97-AF65-F5344CB8AC3E}">
        <p14:creationId xmlns:p14="http://schemas.microsoft.com/office/powerpoint/2010/main" val="192803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06150" cy="1325563"/>
          </a:xfrm>
        </p:spPr>
        <p:txBody>
          <a:bodyPr/>
          <a:lstStyle/>
          <a:p>
            <a:r>
              <a:rPr lang="en-US" dirty="0"/>
              <a:t>JavaScript – Browser using a console’s debugger</a:t>
            </a:r>
          </a:p>
        </p:txBody>
      </p:sp>
      <p:sp>
        <p:nvSpPr>
          <p:cNvPr id="3" name="Content Placeholder 2"/>
          <p:cNvSpPr>
            <a:spLocks noGrp="1"/>
          </p:cNvSpPr>
          <p:nvPr>
            <p:ph idx="1"/>
          </p:nvPr>
        </p:nvSpPr>
        <p:spPr/>
        <p:txBody>
          <a:bodyPr>
            <a:normAutofit/>
          </a:bodyPr>
          <a:lstStyle/>
          <a:p>
            <a:r>
              <a:rPr lang="en-US" sz="2400" dirty="0" smtClean="0"/>
              <a:t>Using the Chrome debugger</a:t>
            </a:r>
          </a:p>
          <a:p>
            <a:r>
              <a:rPr lang="en-US" sz="2400" dirty="0" smtClean="0"/>
              <a:t>Press F12</a:t>
            </a:r>
          </a:p>
          <a:p>
            <a:r>
              <a:rPr lang="en-US" sz="2400" dirty="0" smtClean="0"/>
              <a:t>Ensure the ‘Console’ tab is selected</a:t>
            </a:r>
          </a:p>
          <a:p>
            <a:r>
              <a:rPr lang="en-US" sz="2400" dirty="0" smtClean="0"/>
              <a:t>Type </a:t>
            </a:r>
            <a:r>
              <a:rPr lang="en-US" sz="2400" b="1" dirty="0" smtClean="0">
                <a:latin typeface="Courier New" panose="02070309020205020404" pitchFamily="49" charset="0"/>
                <a:cs typeface="Courier New" panose="02070309020205020404" pitchFamily="49" charset="0"/>
              </a:rPr>
              <a:t>console.log(“Hello World”)</a:t>
            </a:r>
            <a:r>
              <a:rPr lang="en-US" sz="2400" dirty="0" smtClean="0"/>
              <a:t> and press ENTER</a:t>
            </a:r>
          </a:p>
          <a:p>
            <a:r>
              <a:rPr lang="en-US" sz="2400" dirty="0" smtClean="0"/>
              <a:t>Should have a result as follows:</a:t>
            </a:r>
            <a:endParaRPr lang="en-US" sz="2400" dirty="0"/>
          </a:p>
        </p:txBody>
      </p:sp>
      <p:pic>
        <p:nvPicPr>
          <p:cNvPr id="4" name="Picture 3"/>
          <p:cNvPicPr>
            <a:picLocks noChangeAspect="1"/>
          </p:cNvPicPr>
          <p:nvPr/>
        </p:nvPicPr>
        <p:blipFill>
          <a:blip r:embed="rId2"/>
          <a:stretch>
            <a:fillRect/>
          </a:stretch>
        </p:blipFill>
        <p:spPr>
          <a:xfrm>
            <a:off x="936850" y="4063093"/>
            <a:ext cx="9420225" cy="2533650"/>
          </a:xfrm>
          <a:prstGeom prst="rect">
            <a:avLst/>
          </a:prstGeom>
        </p:spPr>
      </p:pic>
    </p:spTree>
    <p:extLst>
      <p:ext uri="{BB962C8B-B14F-4D97-AF65-F5344CB8AC3E}">
        <p14:creationId xmlns:p14="http://schemas.microsoft.com/office/powerpoint/2010/main" val="3621122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06150" cy="1325563"/>
          </a:xfrm>
        </p:spPr>
        <p:txBody>
          <a:bodyPr/>
          <a:lstStyle/>
          <a:p>
            <a:r>
              <a:rPr lang="en-US" dirty="0"/>
              <a:t>JavaScript – </a:t>
            </a:r>
            <a:r>
              <a:rPr lang="en-US" dirty="0" smtClean="0"/>
              <a:t>Node JS</a:t>
            </a:r>
            <a:endParaRPr lang="en-US" dirty="0"/>
          </a:p>
        </p:txBody>
      </p:sp>
      <p:sp>
        <p:nvSpPr>
          <p:cNvPr id="3" name="Content Placeholder 2"/>
          <p:cNvSpPr>
            <a:spLocks noGrp="1"/>
          </p:cNvSpPr>
          <p:nvPr>
            <p:ph idx="1"/>
          </p:nvPr>
        </p:nvSpPr>
        <p:spPr/>
        <p:txBody>
          <a:bodyPr>
            <a:normAutofit/>
          </a:bodyPr>
          <a:lstStyle/>
          <a:p>
            <a:r>
              <a:rPr lang="en-US" sz="2400" dirty="0" smtClean="0"/>
              <a:t>Ensure </a:t>
            </a:r>
            <a:r>
              <a:rPr lang="en-US" sz="2400" dirty="0" err="1" smtClean="0"/>
              <a:t>NodeJS</a:t>
            </a:r>
            <a:r>
              <a:rPr lang="en-US" sz="2400" dirty="0" smtClean="0"/>
              <a:t> is installed</a:t>
            </a:r>
          </a:p>
          <a:p>
            <a:r>
              <a:rPr lang="en-US" sz="2400" dirty="0" smtClean="0"/>
              <a:t>Using your Command Window (</a:t>
            </a:r>
            <a:r>
              <a:rPr lang="en-US" sz="2400" dirty="0" err="1" smtClean="0"/>
              <a:t>cmd</a:t>
            </a:r>
            <a:r>
              <a:rPr lang="en-US" sz="2400" dirty="0" smtClean="0"/>
              <a:t>) or your terminal</a:t>
            </a:r>
          </a:p>
          <a:p>
            <a:r>
              <a:rPr lang="en-US" sz="2400" dirty="0" smtClean="0"/>
              <a:t>Type node and press Enter</a:t>
            </a:r>
            <a:r>
              <a:rPr lang="en-US" sz="2400" dirty="0"/>
              <a:t> </a:t>
            </a:r>
            <a:r>
              <a:rPr lang="en-US" sz="2400" dirty="0" smtClean="0"/>
              <a:t>(or </a:t>
            </a:r>
            <a:r>
              <a:rPr lang="en-US" sz="2400" dirty="0" err="1" smtClean="0"/>
              <a:t>sudo</a:t>
            </a:r>
            <a:r>
              <a:rPr lang="en-US" sz="2400" dirty="0" smtClean="0"/>
              <a:t> node)</a:t>
            </a:r>
          </a:p>
          <a:p>
            <a:r>
              <a:rPr lang="en-US" sz="2400" dirty="0" smtClean="0"/>
              <a:t>You should see a &gt; cursor</a:t>
            </a:r>
          </a:p>
          <a:p>
            <a:r>
              <a:rPr lang="en-US" sz="2400" dirty="0" smtClean="0"/>
              <a:t>Type </a:t>
            </a:r>
            <a:r>
              <a:rPr lang="en-US" b="1" dirty="0" smtClean="0">
                <a:latin typeface="Courier New" panose="02070309020205020404" pitchFamily="49" charset="0"/>
                <a:cs typeface="Courier New" panose="02070309020205020404" pitchFamily="49" charset="0"/>
              </a:rPr>
              <a:t>console.log(“Hello World”)</a:t>
            </a:r>
            <a:r>
              <a:rPr lang="en-US" sz="2400" dirty="0" smtClean="0"/>
              <a:t> and press ENTER</a:t>
            </a:r>
          </a:p>
          <a:p>
            <a:r>
              <a:rPr lang="en-US" sz="2400" dirty="0" smtClean="0"/>
              <a:t>Should have a result as follows:</a:t>
            </a:r>
          </a:p>
        </p:txBody>
      </p:sp>
      <p:pic>
        <p:nvPicPr>
          <p:cNvPr id="5" name="Picture 4"/>
          <p:cNvPicPr>
            <a:picLocks noChangeAspect="1"/>
          </p:cNvPicPr>
          <p:nvPr/>
        </p:nvPicPr>
        <p:blipFill>
          <a:blip r:embed="rId2"/>
          <a:stretch>
            <a:fillRect/>
          </a:stretch>
        </p:blipFill>
        <p:spPr>
          <a:xfrm>
            <a:off x="5174116" y="4076700"/>
            <a:ext cx="6677025" cy="2705100"/>
          </a:xfrm>
          <a:prstGeom prst="rect">
            <a:avLst/>
          </a:prstGeom>
        </p:spPr>
      </p:pic>
    </p:spTree>
    <p:extLst>
      <p:ext uri="{BB962C8B-B14F-4D97-AF65-F5344CB8AC3E}">
        <p14:creationId xmlns:p14="http://schemas.microsoft.com/office/powerpoint/2010/main" val="3639243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06150" cy="1325563"/>
          </a:xfrm>
        </p:spPr>
        <p:txBody>
          <a:bodyPr/>
          <a:lstStyle/>
          <a:p>
            <a:r>
              <a:rPr lang="en-US" dirty="0" smtClean="0"/>
              <a:t>Java using Command Line Interface (slide 1)</a:t>
            </a:r>
            <a:endParaRPr lang="en-US" dirty="0"/>
          </a:p>
        </p:txBody>
      </p:sp>
      <p:sp>
        <p:nvSpPr>
          <p:cNvPr id="3" name="Content Placeholder 2"/>
          <p:cNvSpPr>
            <a:spLocks noGrp="1"/>
          </p:cNvSpPr>
          <p:nvPr>
            <p:ph idx="1"/>
          </p:nvPr>
        </p:nvSpPr>
        <p:spPr/>
        <p:txBody>
          <a:bodyPr>
            <a:normAutofit/>
          </a:bodyPr>
          <a:lstStyle/>
          <a:p>
            <a:r>
              <a:rPr lang="en-US" sz="2400" dirty="0" smtClean="0"/>
              <a:t>Ensure Java is installed</a:t>
            </a:r>
          </a:p>
          <a:p>
            <a:r>
              <a:rPr lang="en-US" sz="2400" dirty="0" smtClean="0"/>
              <a:t>Create a folder on a root file system and name it </a:t>
            </a:r>
            <a:r>
              <a:rPr lang="en-US" sz="2400" b="1" dirty="0" smtClean="0">
                <a:latin typeface="Courier New" panose="02070309020205020404" pitchFamily="49" charset="0"/>
                <a:cs typeface="Courier New" panose="02070309020205020404" pitchFamily="49" charset="0"/>
              </a:rPr>
              <a:t>“JumpJune2019”</a:t>
            </a:r>
          </a:p>
          <a:p>
            <a:r>
              <a:rPr lang="en-US" sz="2400" dirty="0" smtClean="0"/>
              <a:t>Create a subfolder in JumpJune2019 and name it </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helloworlds</a:t>
            </a:r>
            <a:r>
              <a:rPr lang="en-US" sz="2400" b="1" dirty="0" smtClean="0">
                <a:latin typeface="Courier New" panose="02070309020205020404" pitchFamily="49" charset="0"/>
                <a:cs typeface="Courier New" panose="02070309020205020404" pitchFamily="49" charset="0"/>
              </a:rPr>
              <a:t>”</a:t>
            </a:r>
          </a:p>
          <a:p>
            <a:r>
              <a:rPr lang="en-US" sz="2400" dirty="0" smtClean="0"/>
              <a:t>Create a subfolder name </a:t>
            </a:r>
            <a:r>
              <a:rPr lang="en-US" sz="2400" b="1" dirty="0" smtClean="0">
                <a:latin typeface="Courier New" panose="02070309020205020404" pitchFamily="49" charset="0"/>
                <a:cs typeface="Courier New" panose="02070309020205020404" pitchFamily="49" charset="0"/>
              </a:rPr>
              <a:t>“cli”</a:t>
            </a:r>
          </a:p>
          <a:p>
            <a:r>
              <a:rPr lang="en-US" sz="2400" dirty="0" smtClean="0"/>
              <a:t>We will be creating a Java app using Notepad++ or any simple text editor and we will be compiling and executing the application from the command line interface</a:t>
            </a:r>
          </a:p>
        </p:txBody>
      </p:sp>
    </p:spTree>
    <p:extLst>
      <p:ext uri="{BB962C8B-B14F-4D97-AF65-F5344CB8AC3E}">
        <p14:creationId xmlns:p14="http://schemas.microsoft.com/office/powerpoint/2010/main" val="2895749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06150" cy="1325563"/>
          </a:xfrm>
        </p:spPr>
        <p:txBody>
          <a:bodyPr/>
          <a:lstStyle/>
          <a:p>
            <a:r>
              <a:rPr lang="en-US" dirty="0" smtClean="0"/>
              <a:t>Java using Command Line Interface (slide 2)</a:t>
            </a:r>
            <a:endParaRPr lang="en-US" dirty="0"/>
          </a:p>
        </p:txBody>
      </p:sp>
      <p:sp>
        <p:nvSpPr>
          <p:cNvPr id="3" name="Content Placeholder 2"/>
          <p:cNvSpPr>
            <a:spLocks noGrp="1"/>
          </p:cNvSpPr>
          <p:nvPr>
            <p:ph idx="1"/>
          </p:nvPr>
        </p:nvSpPr>
        <p:spPr/>
        <p:txBody>
          <a:bodyPr>
            <a:normAutofit/>
          </a:bodyPr>
          <a:lstStyle/>
          <a:p>
            <a:r>
              <a:rPr lang="en-US" sz="2400" dirty="0" smtClean="0"/>
              <a:t>Type the following content</a:t>
            </a:r>
          </a:p>
        </p:txBody>
      </p:sp>
      <p:sp>
        <p:nvSpPr>
          <p:cNvPr id="4" name="TextBox 3"/>
          <p:cNvSpPr txBox="1"/>
          <p:nvPr/>
        </p:nvSpPr>
        <p:spPr>
          <a:xfrm>
            <a:off x="3012621" y="365125"/>
            <a:ext cx="184731" cy="369332"/>
          </a:xfrm>
          <a:prstGeom prst="rect">
            <a:avLst/>
          </a:prstGeom>
          <a:noFill/>
        </p:spPr>
        <p:txBody>
          <a:bodyPr wrap="none" rtlCol="0">
            <a:spAutoFit/>
          </a:bodyPr>
          <a:lstStyle/>
          <a:p>
            <a:endParaRPr lang="en-US" dirty="0"/>
          </a:p>
        </p:txBody>
      </p:sp>
      <p:sp>
        <p:nvSpPr>
          <p:cNvPr id="5" name="TextBox 4"/>
          <p:cNvSpPr txBox="1"/>
          <p:nvPr/>
        </p:nvSpPr>
        <p:spPr>
          <a:xfrm>
            <a:off x="1028700" y="2357211"/>
            <a:ext cx="8802410" cy="4093428"/>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This is a simple Java Program</a:t>
            </a:r>
          </a:p>
          <a:p>
            <a:r>
              <a:rPr lang="en-US" sz="2000" b="1" dirty="0">
                <a:latin typeface="Courier New" panose="02070309020205020404" pitchFamily="49" charset="0"/>
                <a:cs typeface="Courier New" panose="02070309020205020404" pitchFamily="49" charset="0"/>
              </a:rPr>
              <a:t>Call this file HelloWorld.java</a:t>
            </a:r>
          </a:p>
          <a:p>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public class HelloWorld {</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public static void main(String[] </a:t>
            </a:r>
            <a:r>
              <a:rPr lang="en-US" sz="2000" b="1"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 Prints "Hello, World" to the terminal window.</a:t>
            </a:r>
          </a:p>
          <a:p>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("Hello, World");</a:t>
            </a:r>
          </a:p>
          <a:p>
            <a:r>
              <a:rPr lang="en-US" sz="2000" b="1" dirty="0">
                <a:latin typeface="Courier New" panose="02070309020205020404" pitchFamily="49" charset="0"/>
                <a:cs typeface="Courier New" panose="02070309020205020404" pitchFamily="49" charset="0"/>
              </a:rPr>
              <a:t>    }</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1918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06150" cy="1325563"/>
          </a:xfrm>
        </p:spPr>
        <p:txBody>
          <a:bodyPr/>
          <a:lstStyle/>
          <a:p>
            <a:r>
              <a:rPr lang="en-US" dirty="0" smtClean="0"/>
              <a:t>Java using Command Line Interface (slide 3)</a:t>
            </a:r>
            <a:endParaRPr lang="en-US" dirty="0"/>
          </a:p>
        </p:txBody>
      </p:sp>
      <p:sp>
        <p:nvSpPr>
          <p:cNvPr id="3" name="Content Placeholder 2"/>
          <p:cNvSpPr>
            <a:spLocks noGrp="1"/>
          </p:cNvSpPr>
          <p:nvPr>
            <p:ph idx="1"/>
          </p:nvPr>
        </p:nvSpPr>
        <p:spPr>
          <a:xfrm>
            <a:off x="838200" y="1825625"/>
            <a:ext cx="5244193" cy="4351338"/>
          </a:xfrm>
        </p:spPr>
        <p:txBody>
          <a:bodyPr>
            <a:normAutofit/>
          </a:bodyPr>
          <a:lstStyle/>
          <a:p>
            <a:r>
              <a:rPr lang="en-US" sz="1800" dirty="0" smtClean="0"/>
              <a:t>Save the file with the name </a:t>
            </a:r>
            <a:r>
              <a:rPr lang="en-US" sz="1800" b="1" dirty="0" smtClean="0">
                <a:latin typeface="Courier New" panose="02070309020205020404" pitchFamily="49" charset="0"/>
                <a:cs typeface="Courier New" panose="02070309020205020404" pitchFamily="49" charset="0"/>
              </a:rPr>
              <a:t>“HelloWorld.java”</a:t>
            </a:r>
            <a:r>
              <a:rPr lang="en-US" sz="1800" dirty="0" smtClean="0"/>
              <a:t> in folder </a:t>
            </a:r>
            <a:r>
              <a:rPr lang="en-US" sz="1800" b="1" dirty="0" smtClean="0"/>
              <a:t>\JumpJune2019\</a:t>
            </a:r>
            <a:r>
              <a:rPr lang="en-US" sz="1800" b="1" dirty="0" err="1" smtClean="0"/>
              <a:t>helloworlds</a:t>
            </a:r>
            <a:r>
              <a:rPr lang="en-US" sz="1800" b="1" dirty="0" smtClean="0"/>
              <a:t>\cli\</a:t>
            </a:r>
          </a:p>
          <a:p>
            <a:r>
              <a:rPr lang="en-US" sz="1800" dirty="0" smtClean="0"/>
              <a:t>At the command prompt in the ..\cli\ directory type the following command</a:t>
            </a:r>
          </a:p>
          <a:p>
            <a:pPr lvl="1"/>
            <a:r>
              <a:rPr lang="en-US" sz="1800" dirty="0"/>
              <a:t> </a:t>
            </a:r>
            <a:r>
              <a:rPr lang="en-US" sz="2000" b="1" dirty="0" err="1" smtClean="0">
                <a:latin typeface="Courier New" panose="02070309020205020404" pitchFamily="49" charset="0"/>
                <a:cs typeface="Courier New" panose="02070309020205020404" pitchFamily="49" charset="0"/>
              </a:rPr>
              <a:t>javac</a:t>
            </a:r>
            <a:r>
              <a:rPr lang="en-US" sz="2000" b="1" dirty="0" smtClean="0">
                <a:latin typeface="Courier New" panose="02070309020205020404" pitchFamily="49" charset="0"/>
                <a:cs typeface="Courier New" panose="02070309020205020404" pitchFamily="49" charset="0"/>
              </a:rPr>
              <a:t> HelloWorld.java </a:t>
            </a:r>
            <a:r>
              <a:rPr lang="en-US" sz="2000" dirty="0" smtClean="0">
                <a:cs typeface="Courier New" panose="02070309020205020404" pitchFamily="49" charset="0"/>
              </a:rPr>
              <a:t>and press Enter</a:t>
            </a:r>
          </a:p>
          <a:p>
            <a:r>
              <a:rPr lang="en-US" sz="1800" dirty="0" smtClean="0"/>
              <a:t>The result should be a </a:t>
            </a:r>
            <a:r>
              <a:rPr lang="en-US" sz="1800" b="1" dirty="0" err="1" smtClean="0"/>
              <a:t>HelloWorld.class</a:t>
            </a:r>
            <a:endParaRPr lang="en-US" sz="1800" b="1" dirty="0"/>
          </a:p>
          <a:p>
            <a:r>
              <a:rPr lang="en-US" sz="1800" dirty="0" smtClean="0"/>
              <a:t>Run the app by typing </a:t>
            </a:r>
          </a:p>
          <a:p>
            <a:pPr lvl="1"/>
            <a:r>
              <a:rPr lang="en-US" sz="1800" dirty="0"/>
              <a:t> </a:t>
            </a:r>
            <a:r>
              <a:rPr lang="en-US" sz="2000" b="1" dirty="0" smtClean="0">
                <a:latin typeface="Courier New" panose="02070309020205020404" pitchFamily="49" charset="0"/>
                <a:cs typeface="Courier New" panose="02070309020205020404" pitchFamily="49" charset="0"/>
              </a:rPr>
              <a:t>java HelloWorld </a:t>
            </a:r>
            <a:r>
              <a:rPr lang="en-US" sz="1800" dirty="0" smtClean="0"/>
              <a:t>and press Enter</a:t>
            </a:r>
          </a:p>
          <a:p>
            <a:r>
              <a:rPr lang="en-US" sz="1800" dirty="0" smtClean="0"/>
              <a:t>Result should be same as the graphic to the right.</a:t>
            </a:r>
          </a:p>
          <a:p>
            <a:pPr marL="0" indent="0">
              <a:buNone/>
            </a:pPr>
            <a:endParaRPr lang="en-US" sz="1800" b="1" dirty="0" smtClean="0"/>
          </a:p>
          <a:p>
            <a:pPr lvl="1"/>
            <a:endParaRPr lang="en-US" sz="1800" dirty="0" smtClean="0"/>
          </a:p>
        </p:txBody>
      </p:sp>
      <p:pic>
        <p:nvPicPr>
          <p:cNvPr id="5" name="Picture 4"/>
          <p:cNvPicPr>
            <a:picLocks noChangeAspect="1"/>
          </p:cNvPicPr>
          <p:nvPr/>
        </p:nvPicPr>
        <p:blipFill>
          <a:blip r:embed="rId2"/>
          <a:stretch>
            <a:fillRect/>
          </a:stretch>
        </p:blipFill>
        <p:spPr>
          <a:xfrm>
            <a:off x="6150132" y="1901952"/>
            <a:ext cx="5837993" cy="2785872"/>
          </a:xfrm>
          <a:prstGeom prst="rect">
            <a:avLst/>
          </a:prstGeom>
        </p:spPr>
      </p:pic>
    </p:spTree>
    <p:extLst>
      <p:ext uri="{BB962C8B-B14F-4D97-AF65-F5344CB8AC3E}">
        <p14:creationId xmlns:p14="http://schemas.microsoft.com/office/powerpoint/2010/main" val="182392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Basic Programming Concepts 101</a:t>
            </a:r>
          </a:p>
          <a:p>
            <a:r>
              <a:rPr lang="en-US" dirty="0"/>
              <a:t>Similarities Between Java and </a:t>
            </a:r>
            <a:r>
              <a:rPr lang="en-US" dirty="0" smtClean="0"/>
              <a:t>JavaScript</a:t>
            </a:r>
          </a:p>
          <a:p>
            <a:r>
              <a:rPr lang="en-US" dirty="0" smtClean="0"/>
              <a:t>Hello World in many ways</a:t>
            </a:r>
            <a:r>
              <a:rPr lang="en-US" dirty="0" smtClean="0"/>
              <a:t>…</a:t>
            </a:r>
          </a:p>
          <a:p>
            <a:r>
              <a:rPr lang="en-US" dirty="0" smtClean="0"/>
              <a:t>Command Line Arguments Capture</a:t>
            </a:r>
            <a:endParaRPr lang="en-US" dirty="0" smtClean="0"/>
          </a:p>
        </p:txBody>
      </p:sp>
    </p:spTree>
    <p:extLst>
      <p:ext uri="{BB962C8B-B14F-4D97-AF65-F5344CB8AC3E}">
        <p14:creationId xmlns:p14="http://schemas.microsoft.com/office/powerpoint/2010/main" val="2456229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06150" cy="1325563"/>
          </a:xfrm>
        </p:spPr>
        <p:txBody>
          <a:bodyPr/>
          <a:lstStyle/>
          <a:p>
            <a:r>
              <a:rPr lang="en-US" dirty="0" smtClean="0"/>
              <a:t>Java using STS (slide 1)</a:t>
            </a:r>
            <a:endParaRPr lang="en-US" dirty="0"/>
          </a:p>
        </p:txBody>
      </p:sp>
      <p:sp>
        <p:nvSpPr>
          <p:cNvPr id="3" name="Content Placeholder 2"/>
          <p:cNvSpPr>
            <a:spLocks noGrp="1"/>
          </p:cNvSpPr>
          <p:nvPr>
            <p:ph idx="1"/>
          </p:nvPr>
        </p:nvSpPr>
        <p:spPr/>
        <p:txBody>
          <a:bodyPr>
            <a:normAutofit/>
          </a:bodyPr>
          <a:lstStyle/>
          <a:p>
            <a:r>
              <a:rPr lang="en-US" sz="2400" dirty="0" smtClean="0"/>
              <a:t>Ensure Java is installed</a:t>
            </a:r>
          </a:p>
          <a:p>
            <a:r>
              <a:rPr lang="en-US" sz="2400" dirty="0" smtClean="0"/>
              <a:t>Create a folder on a root file system and name it </a:t>
            </a:r>
            <a:r>
              <a:rPr lang="en-US" sz="2400" b="1" dirty="0" smtClean="0">
                <a:latin typeface="Courier New" panose="02070309020205020404" pitchFamily="49" charset="0"/>
                <a:cs typeface="Courier New" panose="02070309020205020404" pitchFamily="49" charset="0"/>
              </a:rPr>
              <a:t>“JumpJune2019”</a:t>
            </a:r>
          </a:p>
          <a:p>
            <a:r>
              <a:rPr lang="en-US" sz="2400" dirty="0" smtClean="0"/>
              <a:t>Create a subfolder in JumpJune2019 and name it </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helloworlds</a:t>
            </a:r>
            <a:r>
              <a:rPr lang="en-US" sz="2400" b="1" dirty="0" smtClean="0">
                <a:latin typeface="Courier New" panose="02070309020205020404" pitchFamily="49" charset="0"/>
                <a:cs typeface="Courier New" panose="02070309020205020404" pitchFamily="49" charset="0"/>
              </a:rPr>
              <a:t>”</a:t>
            </a:r>
          </a:p>
          <a:p>
            <a:r>
              <a:rPr lang="en-US" sz="2400" dirty="0" smtClean="0"/>
              <a:t>Create a subfolder name </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sts</a:t>
            </a:r>
            <a:r>
              <a:rPr lang="en-US" sz="2400" b="1" dirty="0" smtClean="0">
                <a:latin typeface="Courier New" panose="02070309020205020404" pitchFamily="49" charset="0"/>
                <a:cs typeface="Courier New" panose="02070309020205020404" pitchFamily="49" charset="0"/>
              </a:rPr>
              <a:t>”</a:t>
            </a:r>
          </a:p>
          <a:p>
            <a:r>
              <a:rPr lang="en-US" sz="2400" dirty="0" smtClean="0"/>
              <a:t>We will be creating a Java app using the STS IDE and running the app within the </a:t>
            </a:r>
            <a:r>
              <a:rPr lang="en-US" sz="2400" smtClean="0"/>
              <a:t>IDEs environment</a:t>
            </a:r>
            <a:endParaRPr lang="en-US" sz="2400" dirty="0" smtClean="0"/>
          </a:p>
        </p:txBody>
      </p:sp>
    </p:spTree>
    <p:extLst>
      <p:ext uri="{BB962C8B-B14F-4D97-AF65-F5344CB8AC3E}">
        <p14:creationId xmlns:p14="http://schemas.microsoft.com/office/powerpoint/2010/main" val="941996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06150" cy="1325563"/>
          </a:xfrm>
        </p:spPr>
        <p:txBody>
          <a:bodyPr/>
          <a:lstStyle/>
          <a:p>
            <a:r>
              <a:rPr lang="en-US" dirty="0" smtClean="0"/>
              <a:t>Java using STS (slide 1)</a:t>
            </a:r>
            <a:endParaRPr lang="en-US" dirty="0"/>
          </a:p>
        </p:txBody>
      </p:sp>
      <p:sp>
        <p:nvSpPr>
          <p:cNvPr id="3" name="Content Placeholder 2"/>
          <p:cNvSpPr>
            <a:spLocks noGrp="1"/>
          </p:cNvSpPr>
          <p:nvPr>
            <p:ph idx="1"/>
          </p:nvPr>
        </p:nvSpPr>
        <p:spPr>
          <a:xfrm>
            <a:off x="838200" y="1825625"/>
            <a:ext cx="6105144" cy="4351338"/>
          </a:xfrm>
        </p:spPr>
        <p:txBody>
          <a:bodyPr>
            <a:normAutofit/>
          </a:bodyPr>
          <a:lstStyle/>
          <a:p>
            <a:r>
              <a:rPr lang="en-US" sz="2400" dirty="0" smtClean="0"/>
              <a:t>Open STS (no worries about workspace, use default)</a:t>
            </a:r>
          </a:p>
          <a:p>
            <a:r>
              <a:rPr lang="en-US" sz="2400" dirty="0" smtClean="0"/>
              <a:t>Create a new Java Project</a:t>
            </a:r>
          </a:p>
          <a:p>
            <a:pPr lvl="1"/>
            <a:r>
              <a:rPr lang="en-US" sz="2000" dirty="0" smtClean="0"/>
              <a:t>File… New… Java Project</a:t>
            </a:r>
          </a:p>
          <a:p>
            <a:r>
              <a:rPr lang="en-US" dirty="0" smtClean="0"/>
              <a:t>In the New Java Project dialog box</a:t>
            </a:r>
          </a:p>
          <a:p>
            <a:pPr lvl="1"/>
            <a:r>
              <a:rPr lang="en-US" dirty="0" smtClean="0"/>
              <a:t>Project Name: HelloWorld</a:t>
            </a:r>
          </a:p>
          <a:p>
            <a:pPr lvl="1"/>
            <a:r>
              <a:rPr lang="en-US" dirty="0" smtClean="0"/>
              <a:t>Uncheck Use Default Location</a:t>
            </a:r>
          </a:p>
          <a:p>
            <a:pPr lvl="1"/>
            <a:r>
              <a:rPr lang="en-US" dirty="0" smtClean="0"/>
              <a:t>Location: “your root drive”\JumpJune2019\</a:t>
            </a:r>
            <a:r>
              <a:rPr lang="en-US" dirty="0" err="1" smtClean="0"/>
              <a:t>helloworlds</a:t>
            </a:r>
            <a:r>
              <a:rPr lang="en-US" dirty="0" smtClean="0"/>
              <a:t>\</a:t>
            </a:r>
            <a:r>
              <a:rPr lang="en-US" dirty="0" err="1" smtClean="0"/>
              <a:t>sts</a:t>
            </a:r>
            <a:endParaRPr lang="en-US" dirty="0" smtClean="0"/>
          </a:p>
          <a:p>
            <a:r>
              <a:rPr lang="en-US" dirty="0" smtClean="0"/>
              <a:t>Click Finish</a:t>
            </a:r>
          </a:p>
        </p:txBody>
      </p:sp>
      <p:pic>
        <p:nvPicPr>
          <p:cNvPr id="4" name="Picture 3"/>
          <p:cNvPicPr>
            <a:picLocks noChangeAspect="1"/>
          </p:cNvPicPr>
          <p:nvPr/>
        </p:nvPicPr>
        <p:blipFill>
          <a:blip r:embed="rId2"/>
          <a:stretch>
            <a:fillRect/>
          </a:stretch>
        </p:blipFill>
        <p:spPr>
          <a:xfrm>
            <a:off x="7081921" y="1426846"/>
            <a:ext cx="4862429" cy="4750117"/>
          </a:xfrm>
          <a:prstGeom prst="rect">
            <a:avLst/>
          </a:prstGeom>
        </p:spPr>
      </p:pic>
    </p:spTree>
    <p:extLst>
      <p:ext uri="{BB962C8B-B14F-4D97-AF65-F5344CB8AC3E}">
        <p14:creationId xmlns:p14="http://schemas.microsoft.com/office/powerpoint/2010/main" val="3341938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06150" cy="1325563"/>
          </a:xfrm>
        </p:spPr>
        <p:txBody>
          <a:bodyPr/>
          <a:lstStyle/>
          <a:p>
            <a:r>
              <a:rPr lang="en-US" dirty="0" smtClean="0"/>
              <a:t>Java using STS (slide 2)</a:t>
            </a:r>
            <a:endParaRPr lang="en-US" dirty="0"/>
          </a:p>
        </p:txBody>
      </p:sp>
      <p:sp>
        <p:nvSpPr>
          <p:cNvPr id="3" name="Content Placeholder 2"/>
          <p:cNvSpPr>
            <a:spLocks noGrp="1"/>
          </p:cNvSpPr>
          <p:nvPr>
            <p:ph idx="1"/>
          </p:nvPr>
        </p:nvSpPr>
        <p:spPr>
          <a:xfrm>
            <a:off x="838200" y="1825625"/>
            <a:ext cx="4660392" cy="4351338"/>
          </a:xfrm>
        </p:spPr>
        <p:txBody>
          <a:bodyPr>
            <a:normAutofit/>
          </a:bodyPr>
          <a:lstStyle/>
          <a:p>
            <a:r>
              <a:rPr lang="en-US" sz="2400" dirty="0" smtClean="0"/>
              <a:t>A dialog box titled New module-info.java</a:t>
            </a:r>
            <a:r>
              <a:rPr lang="en-US" dirty="0"/>
              <a:t> </a:t>
            </a:r>
            <a:r>
              <a:rPr lang="en-US" dirty="0" smtClean="0"/>
              <a:t>will appear</a:t>
            </a:r>
          </a:p>
          <a:p>
            <a:r>
              <a:rPr lang="en-US" dirty="0" smtClean="0"/>
              <a:t>It will provide you with a default module name “HelloWorld”, do not change it, click the “Create” button</a:t>
            </a:r>
            <a:endParaRPr lang="en-US" sz="2400" dirty="0" smtClean="0"/>
          </a:p>
        </p:txBody>
      </p:sp>
      <p:pic>
        <p:nvPicPr>
          <p:cNvPr id="5" name="Picture 4"/>
          <p:cNvPicPr>
            <a:picLocks noChangeAspect="1"/>
          </p:cNvPicPr>
          <p:nvPr/>
        </p:nvPicPr>
        <p:blipFill>
          <a:blip r:embed="rId2"/>
          <a:stretch>
            <a:fillRect/>
          </a:stretch>
        </p:blipFill>
        <p:spPr>
          <a:xfrm>
            <a:off x="5802820" y="1825625"/>
            <a:ext cx="5743575" cy="3600450"/>
          </a:xfrm>
          <a:prstGeom prst="rect">
            <a:avLst/>
          </a:prstGeom>
        </p:spPr>
      </p:pic>
    </p:spTree>
    <p:extLst>
      <p:ext uri="{BB962C8B-B14F-4D97-AF65-F5344CB8AC3E}">
        <p14:creationId xmlns:p14="http://schemas.microsoft.com/office/powerpoint/2010/main" val="1907953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06150" cy="1325563"/>
          </a:xfrm>
        </p:spPr>
        <p:txBody>
          <a:bodyPr/>
          <a:lstStyle/>
          <a:p>
            <a:r>
              <a:rPr lang="en-US" dirty="0" smtClean="0"/>
              <a:t>Java using STS (slide 3)</a:t>
            </a:r>
            <a:endParaRPr lang="en-US" dirty="0"/>
          </a:p>
        </p:txBody>
      </p:sp>
      <p:sp>
        <p:nvSpPr>
          <p:cNvPr id="3" name="Content Placeholder 2"/>
          <p:cNvSpPr>
            <a:spLocks noGrp="1"/>
          </p:cNvSpPr>
          <p:nvPr>
            <p:ph idx="1"/>
          </p:nvPr>
        </p:nvSpPr>
        <p:spPr>
          <a:xfrm>
            <a:off x="838200" y="1825625"/>
            <a:ext cx="4660392" cy="4351338"/>
          </a:xfrm>
        </p:spPr>
        <p:txBody>
          <a:bodyPr>
            <a:normAutofit/>
          </a:bodyPr>
          <a:lstStyle/>
          <a:p>
            <a:r>
              <a:rPr lang="en-US" sz="2400" dirty="0" smtClean="0"/>
              <a:t>A dialog box titled New module-info.java</a:t>
            </a:r>
            <a:r>
              <a:rPr lang="en-US" dirty="0"/>
              <a:t> </a:t>
            </a:r>
            <a:r>
              <a:rPr lang="en-US" dirty="0" smtClean="0"/>
              <a:t>will appear</a:t>
            </a:r>
          </a:p>
          <a:p>
            <a:r>
              <a:rPr lang="en-US" dirty="0" smtClean="0"/>
              <a:t>It will provide you with a default module name “HelloWorld”, </a:t>
            </a:r>
            <a:r>
              <a:rPr lang="en-US" dirty="0" smtClean="0"/>
              <a:t>do not create, click “Don’t Create”</a:t>
            </a:r>
            <a:endParaRPr lang="en-US" dirty="0" smtClean="0"/>
          </a:p>
          <a:p>
            <a:endParaRPr lang="en-US" sz="2400" dirty="0"/>
          </a:p>
        </p:txBody>
      </p:sp>
      <p:pic>
        <p:nvPicPr>
          <p:cNvPr id="5" name="Picture 4"/>
          <p:cNvPicPr>
            <a:picLocks noChangeAspect="1"/>
          </p:cNvPicPr>
          <p:nvPr/>
        </p:nvPicPr>
        <p:blipFill>
          <a:blip r:embed="rId2"/>
          <a:stretch>
            <a:fillRect/>
          </a:stretch>
        </p:blipFill>
        <p:spPr>
          <a:xfrm>
            <a:off x="6132004" y="1027906"/>
            <a:ext cx="5743575" cy="3600450"/>
          </a:xfrm>
          <a:prstGeom prst="rect">
            <a:avLst/>
          </a:prstGeom>
        </p:spPr>
      </p:pic>
    </p:spTree>
    <p:extLst>
      <p:ext uri="{BB962C8B-B14F-4D97-AF65-F5344CB8AC3E}">
        <p14:creationId xmlns:p14="http://schemas.microsoft.com/office/powerpoint/2010/main" val="17631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06150" cy="1325563"/>
          </a:xfrm>
        </p:spPr>
        <p:txBody>
          <a:bodyPr/>
          <a:lstStyle/>
          <a:p>
            <a:r>
              <a:rPr lang="en-US" dirty="0" smtClean="0"/>
              <a:t>Java using STS (slide </a:t>
            </a:r>
            <a:r>
              <a:rPr lang="en-US" dirty="0" smtClean="0"/>
              <a:t>4)</a:t>
            </a:r>
            <a:endParaRPr lang="en-US" dirty="0"/>
          </a:p>
        </p:txBody>
      </p:sp>
      <p:sp>
        <p:nvSpPr>
          <p:cNvPr id="3" name="Content Placeholder 2"/>
          <p:cNvSpPr>
            <a:spLocks noGrp="1"/>
          </p:cNvSpPr>
          <p:nvPr>
            <p:ph idx="1"/>
          </p:nvPr>
        </p:nvSpPr>
        <p:spPr>
          <a:xfrm>
            <a:off x="838200" y="1825625"/>
            <a:ext cx="4329793" cy="4351338"/>
          </a:xfrm>
        </p:spPr>
        <p:txBody>
          <a:bodyPr>
            <a:normAutofit/>
          </a:bodyPr>
          <a:lstStyle/>
          <a:p>
            <a:r>
              <a:rPr lang="en-US" sz="2400" dirty="0" smtClean="0"/>
              <a:t>Create a package</a:t>
            </a:r>
            <a:r>
              <a:rPr lang="en-US" sz="2400" dirty="0"/>
              <a:t> </a:t>
            </a:r>
            <a:r>
              <a:rPr lang="en-US" sz="2400" dirty="0" smtClean="0"/>
              <a:t>and name it “</a:t>
            </a:r>
            <a:r>
              <a:rPr lang="en-US" sz="2400" dirty="0" err="1" smtClean="0"/>
              <a:t>helloworld</a:t>
            </a:r>
            <a:r>
              <a:rPr lang="en-US" sz="2400" dirty="0" smtClean="0"/>
              <a:t>” in lower case</a:t>
            </a:r>
          </a:p>
          <a:p>
            <a:r>
              <a:rPr lang="en-US" sz="2400" dirty="0" smtClean="0"/>
              <a:t>Right Click on ‘</a:t>
            </a:r>
            <a:r>
              <a:rPr lang="en-US" sz="2400" dirty="0" err="1" smtClean="0"/>
              <a:t>src</a:t>
            </a:r>
            <a:r>
              <a:rPr lang="en-US" sz="2400" dirty="0" smtClean="0"/>
              <a:t>’ folder</a:t>
            </a:r>
          </a:p>
          <a:p>
            <a:r>
              <a:rPr lang="en-US" sz="2400" dirty="0" smtClean="0"/>
              <a:t>Select New.. Package..</a:t>
            </a:r>
          </a:p>
          <a:p>
            <a:r>
              <a:rPr lang="en-US" sz="2400" dirty="0" smtClean="0"/>
              <a:t>Type “</a:t>
            </a:r>
            <a:r>
              <a:rPr lang="en-US" sz="2400" dirty="0" err="1" smtClean="0"/>
              <a:t>helloworld</a:t>
            </a:r>
            <a:r>
              <a:rPr lang="en-US" sz="2400" dirty="0" smtClean="0"/>
              <a:t>”</a:t>
            </a:r>
          </a:p>
          <a:p>
            <a:r>
              <a:rPr lang="en-US" sz="2400" dirty="0" smtClean="0"/>
              <a:t>Click “Finish”</a:t>
            </a:r>
          </a:p>
          <a:p>
            <a:endParaRPr lang="en-US" sz="2400" dirty="0" smtClean="0"/>
          </a:p>
        </p:txBody>
      </p:sp>
      <p:pic>
        <p:nvPicPr>
          <p:cNvPr id="4" name="Picture 3"/>
          <p:cNvPicPr>
            <a:picLocks noChangeAspect="1"/>
          </p:cNvPicPr>
          <p:nvPr/>
        </p:nvPicPr>
        <p:blipFill>
          <a:blip r:embed="rId2"/>
          <a:stretch>
            <a:fillRect/>
          </a:stretch>
        </p:blipFill>
        <p:spPr>
          <a:xfrm>
            <a:off x="6935268" y="365125"/>
            <a:ext cx="5009081" cy="3774168"/>
          </a:xfrm>
          <a:prstGeom prst="rect">
            <a:avLst/>
          </a:prstGeom>
        </p:spPr>
      </p:pic>
      <p:pic>
        <p:nvPicPr>
          <p:cNvPr id="7" name="Picture 6"/>
          <p:cNvPicPr>
            <a:picLocks noChangeAspect="1"/>
          </p:cNvPicPr>
          <p:nvPr/>
        </p:nvPicPr>
        <p:blipFill>
          <a:blip r:embed="rId3"/>
          <a:stretch>
            <a:fillRect/>
          </a:stretch>
        </p:blipFill>
        <p:spPr>
          <a:xfrm>
            <a:off x="5240789" y="1973743"/>
            <a:ext cx="4867275" cy="4695825"/>
          </a:xfrm>
          <a:prstGeom prst="rect">
            <a:avLst/>
          </a:prstGeom>
        </p:spPr>
      </p:pic>
    </p:spTree>
    <p:extLst>
      <p:ext uri="{BB962C8B-B14F-4D97-AF65-F5344CB8AC3E}">
        <p14:creationId xmlns:p14="http://schemas.microsoft.com/office/powerpoint/2010/main" val="2793402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06150" cy="1325563"/>
          </a:xfrm>
        </p:spPr>
        <p:txBody>
          <a:bodyPr/>
          <a:lstStyle/>
          <a:p>
            <a:r>
              <a:rPr lang="en-US" dirty="0" smtClean="0"/>
              <a:t>Java using STS (slide </a:t>
            </a:r>
            <a:r>
              <a:rPr lang="en-US" dirty="0"/>
              <a:t>5</a:t>
            </a:r>
            <a:r>
              <a:rPr lang="en-US" dirty="0" smtClean="0"/>
              <a:t>)</a:t>
            </a:r>
            <a:endParaRPr lang="en-US" dirty="0"/>
          </a:p>
        </p:txBody>
      </p:sp>
      <p:sp>
        <p:nvSpPr>
          <p:cNvPr id="3" name="Content Placeholder 2"/>
          <p:cNvSpPr>
            <a:spLocks noGrp="1"/>
          </p:cNvSpPr>
          <p:nvPr>
            <p:ph idx="1"/>
          </p:nvPr>
        </p:nvSpPr>
        <p:spPr>
          <a:xfrm>
            <a:off x="838200" y="1825625"/>
            <a:ext cx="4329793" cy="4351338"/>
          </a:xfrm>
        </p:spPr>
        <p:txBody>
          <a:bodyPr>
            <a:normAutofit/>
          </a:bodyPr>
          <a:lstStyle/>
          <a:p>
            <a:r>
              <a:rPr lang="en-US" sz="2400" dirty="0" smtClean="0"/>
              <a:t>Create a class and name it “HelloWorld”</a:t>
            </a:r>
          </a:p>
          <a:p>
            <a:r>
              <a:rPr lang="en-US" sz="2400" dirty="0" smtClean="0"/>
              <a:t>Right Click “</a:t>
            </a:r>
            <a:r>
              <a:rPr lang="en-US" sz="2400" dirty="0" err="1" smtClean="0"/>
              <a:t>helloworld</a:t>
            </a:r>
            <a:r>
              <a:rPr lang="en-US" sz="2400" dirty="0" smtClean="0"/>
              <a:t>” package and select New.. Class..</a:t>
            </a:r>
          </a:p>
          <a:p>
            <a:r>
              <a:rPr lang="en-US" sz="2400" dirty="0" smtClean="0"/>
              <a:t>Name: HelloWorld</a:t>
            </a:r>
          </a:p>
          <a:p>
            <a:r>
              <a:rPr lang="en-US" sz="2400" dirty="0" smtClean="0"/>
              <a:t>Ensure the selection matches the graphic and click “Finish”</a:t>
            </a:r>
          </a:p>
          <a:p>
            <a:endParaRPr lang="en-US" sz="2400" dirty="0" smtClean="0"/>
          </a:p>
          <a:p>
            <a:endParaRPr lang="en-US" sz="2400" dirty="0" smtClean="0"/>
          </a:p>
        </p:txBody>
      </p:sp>
      <p:pic>
        <p:nvPicPr>
          <p:cNvPr id="5" name="Picture 4"/>
          <p:cNvPicPr>
            <a:picLocks noChangeAspect="1"/>
          </p:cNvPicPr>
          <p:nvPr/>
        </p:nvPicPr>
        <p:blipFill>
          <a:blip r:embed="rId2"/>
          <a:stretch>
            <a:fillRect/>
          </a:stretch>
        </p:blipFill>
        <p:spPr>
          <a:xfrm>
            <a:off x="6391275" y="253092"/>
            <a:ext cx="5569524" cy="4196443"/>
          </a:xfrm>
          <a:prstGeom prst="rect">
            <a:avLst/>
          </a:prstGeom>
        </p:spPr>
      </p:pic>
      <p:pic>
        <p:nvPicPr>
          <p:cNvPr id="6" name="Picture 5"/>
          <p:cNvPicPr>
            <a:picLocks noChangeAspect="1"/>
          </p:cNvPicPr>
          <p:nvPr/>
        </p:nvPicPr>
        <p:blipFill>
          <a:blip r:embed="rId3"/>
          <a:stretch>
            <a:fillRect/>
          </a:stretch>
        </p:blipFill>
        <p:spPr>
          <a:xfrm>
            <a:off x="7468631" y="1061357"/>
            <a:ext cx="4584575" cy="5478915"/>
          </a:xfrm>
          <a:prstGeom prst="rect">
            <a:avLst/>
          </a:prstGeom>
        </p:spPr>
      </p:pic>
    </p:spTree>
    <p:extLst>
      <p:ext uri="{BB962C8B-B14F-4D97-AF65-F5344CB8AC3E}">
        <p14:creationId xmlns:p14="http://schemas.microsoft.com/office/powerpoint/2010/main" val="650657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06150" cy="1325563"/>
          </a:xfrm>
        </p:spPr>
        <p:txBody>
          <a:bodyPr/>
          <a:lstStyle/>
          <a:p>
            <a:r>
              <a:rPr lang="en-US" dirty="0" smtClean="0"/>
              <a:t>Java using STS (slide </a:t>
            </a:r>
            <a:r>
              <a:rPr lang="en-US" dirty="0" smtClean="0"/>
              <a:t>6</a:t>
            </a:r>
            <a:r>
              <a:rPr lang="en-US" dirty="0" smtClean="0"/>
              <a:t>)</a:t>
            </a:r>
            <a:endParaRPr lang="en-US" dirty="0"/>
          </a:p>
        </p:txBody>
      </p:sp>
      <p:sp>
        <p:nvSpPr>
          <p:cNvPr id="3" name="Content Placeholder 2"/>
          <p:cNvSpPr>
            <a:spLocks noGrp="1"/>
          </p:cNvSpPr>
          <p:nvPr>
            <p:ph idx="1"/>
          </p:nvPr>
        </p:nvSpPr>
        <p:spPr>
          <a:xfrm>
            <a:off x="838200" y="1825625"/>
            <a:ext cx="5317671" cy="4351338"/>
          </a:xfrm>
        </p:spPr>
        <p:txBody>
          <a:bodyPr>
            <a:normAutofit/>
          </a:bodyPr>
          <a:lstStyle/>
          <a:p>
            <a:r>
              <a:rPr lang="en-US" sz="2400" dirty="0" smtClean="0"/>
              <a:t>You will now add the statement as follows in the main function:</a:t>
            </a:r>
          </a:p>
          <a:p>
            <a:r>
              <a:rPr lang="en-US" sz="1600" b="1" dirty="0" err="1">
                <a:latin typeface="Courier New" panose="02070309020205020404" pitchFamily="49" charset="0"/>
                <a:cs typeface="Courier New" panose="02070309020205020404" pitchFamily="49" charset="0"/>
              </a:rPr>
              <a:t>System.out.println</a:t>
            </a:r>
            <a:r>
              <a:rPr lang="en-US" sz="1600" b="1" dirty="0">
                <a:latin typeface="Courier New" panose="02070309020205020404" pitchFamily="49" charset="0"/>
                <a:cs typeface="Courier New" panose="02070309020205020404" pitchFamily="49" charset="0"/>
              </a:rPr>
              <a:t>("Hello, World</a:t>
            </a:r>
            <a:r>
              <a:rPr lang="en-US" sz="1600" b="1"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Save the file</a:t>
            </a:r>
          </a:p>
          <a:p>
            <a:r>
              <a:rPr lang="en-US" sz="1400" dirty="0" smtClean="0">
                <a:latin typeface="Courier New" panose="02070309020205020404" pitchFamily="49" charset="0"/>
                <a:cs typeface="Courier New" panose="02070309020205020404" pitchFamily="49" charset="0"/>
              </a:rPr>
              <a:t>Click Run.</a:t>
            </a:r>
          </a:p>
          <a:p>
            <a:r>
              <a:rPr lang="en-US" sz="1400" dirty="0" smtClean="0">
                <a:latin typeface="Courier New" panose="02070309020205020404" pitchFamily="49" charset="0"/>
                <a:cs typeface="Courier New" panose="02070309020205020404" pitchFamily="49" charset="0"/>
              </a:rPr>
              <a:t>Select Run As</a:t>
            </a:r>
          </a:p>
          <a:p>
            <a:r>
              <a:rPr lang="en-US" sz="1400" dirty="0" smtClean="0">
                <a:latin typeface="Courier New" panose="02070309020205020404" pitchFamily="49" charset="0"/>
                <a:cs typeface="Courier New" panose="02070309020205020404" pitchFamily="49" charset="0"/>
              </a:rPr>
              <a:t>Select Java Application</a:t>
            </a:r>
          </a:p>
          <a:p>
            <a:r>
              <a:rPr lang="en-US" sz="1400" dirty="0" smtClean="0">
                <a:latin typeface="Courier New" panose="02070309020205020404" pitchFamily="49" charset="0"/>
                <a:cs typeface="Courier New" panose="02070309020205020404" pitchFamily="49" charset="0"/>
              </a:rPr>
              <a:t>Look at your console..</a:t>
            </a:r>
          </a:p>
          <a:p>
            <a:endParaRPr lang="en-US" sz="2400" dirty="0"/>
          </a:p>
          <a:p>
            <a:endParaRPr lang="en-US" sz="2400" dirty="0" smtClean="0"/>
          </a:p>
          <a:p>
            <a:endParaRPr lang="en-US" sz="2400" dirty="0" smtClean="0"/>
          </a:p>
        </p:txBody>
      </p:sp>
      <p:pic>
        <p:nvPicPr>
          <p:cNvPr id="4" name="Picture 3"/>
          <p:cNvPicPr>
            <a:picLocks noChangeAspect="1"/>
          </p:cNvPicPr>
          <p:nvPr/>
        </p:nvPicPr>
        <p:blipFill>
          <a:blip r:embed="rId2"/>
          <a:stretch>
            <a:fillRect/>
          </a:stretch>
        </p:blipFill>
        <p:spPr>
          <a:xfrm>
            <a:off x="6515690" y="365125"/>
            <a:ext cx="5428660" cy="4090307"/>
          </a:xfrm>
          <a:prstGeom prst="rect">
            <a:avLst/>
          </a:prstGeom>
        </p:spPr>
      </p:pic>
      <p:pic>
        <p:nvPicPr>
          <p:cNvPr id="7" name="Picture 6"/>
          <p:cNvPicPr>
            <a:picLocks noChangeAspect="1"/>
          </p:cNvPicPr>
          <p:nvPr/>
        </p:nvPicPr>
        <p:blipFill>
          <a:blip r:embed="rId3"/>
          <a:stretch>
            <a:fillRect/>
          </a:stretch>
        </p:blipFill>
        <p:spPr>
          <a:xfrm>
            <a:off x="5535386" y="2144392"/>
            <a:ext cx="5952508" cy="4485008"/>
          </a:xfrm>
          <a:prstGeom prst="rect">
            <a:avLst/>
          </a:prstGeom>
        </p:spPr>
      </p:pic>
    </p:spTree>
    <p:extLst>
      <p:ext uri="{BB962C8B-B14F-4D97-AF65-F5344CB8AC3E}">
        <p14:creationId xmlns:p14="http://schemas.microsoft.com/office/powerpoint/2010/main" val="3894541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Arguments </a:t>
            </a:r>
            <a:r>
              <a:rPr lang="en-US" dirty="0" smtClean="0"/>
              <a:t>Capture</a:t>
            </a:r>
            <a:endParaRPr lang="en-US" dirty="0"/>
          </a:p>
        </p:txBody>
      </p:sp>
      <p:sp>
        <p:nvSpPr>
          <p:cNvPr id="3" name="Content Placeholder 2"/>
          <p:cNvSpPr>
            <a:spLocks noGrp="1"/>
          </p:cNvSpPr>
          <p:nvPr>
            <p:ph idx="1"/>
          </p:nvPr>
        </p:nvSpPr>
        <p:spPr/>
        <p:txBody>
          <a:bodyPr/>
          <a:lstStyle/>
          <a:p>
            <a:r>
              <a:rPr lang="en-US" dirty="0" smtClean="0"/>
              <a:t>JavaScript (Node)</a:t>
            </a:r>
          </a:p>
          <a:p>
            <a:r>
              <a:rPr lang="en-US" dirty="0" smtClean="0"/>
              <a:t>Java</a:t>
            </a:r>
          </a:p>
          <a:p>
            <a:endParaRPr lang="en-US" dirty="0"/>
          </a:p>
          <a:p>
            <a:r>
              <a:rPr lang="en-US" dirty="0" smtClean="0"/>
              <a:t>Scenario</a:t>
            </a:r>
          </a:p>
          <a:p>
            <a:pPr lvl="1"/>
            <a:r>
              <a:rPr lang="en-US" dirty="0" smtClean="0"/>
              <a:t>In both languages we will write an application which does the same thing.</a:t>
            </a:r>
          </a:p>
          <a:p>
            <a:pPr lvl="1"/>
            <a:r>
              <a:rPr lang="en-US" dirty="0" smtClean="0"/>
              <a:t>The app will use arguments from the command line and determine if the first argument is a valid key and from there attempt to use the second argument</a:t>
            </a:r>
            <a:endParaRPr lang="en-US" dirty="0"/>
          </a:p>
        </p:txBody>
      </p:sp>
    </p:spTree>
    <p:extLst>
      <p:ext uri="{BB962C8B-B14F-4D97-AF65-F5344CB8AC3E}">
        <p14:creationId xmlns:p14="http://schemas.microsoft.com/office/powerpoint/2010/main" val="2342841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(Node) (Slide 1)</a:t>
            </a:r>
            <a:endParaRPr lang="en-US" dirty="0"/>
          </a:p>
        </p:txBody>
      </p:sp>
      <p:sp>
        <p:nvSpPr>
          <p:cNvPr id="3" name="Content Placeholder 2"/>
          <p:cNvSpPr>
            <a:spLocks noGrp="1"/>
          </p:cNvSpPr>
          <p:nvPr>
            <p:ph idx="1"/>
          </p:nvPr>
        </p:nvSpPr>
        <p:spPr>
          <a:xfrm>
            <a:off x="838200" y="1515382"/>
            <a:ext cx="3676650" cy="4351338"/>
          </a:xfrm>
        </p:spPr>
        <p:txBody>
          <a:bodyPr>
            <a:normAutofit/>
          </a:bodyPr>
          <a:lstStyle/>
          <a:p>
            <a:r>
              <a:rPr lang="en-US" sz="2400" dirty="0" smtClean="0"/>
              <a:t>Create a folder under “JumpJune2019” and name it “</a:t>
            </a:r>
            <a:r>
              <a:rPr lang="en-US" sz="2400" dirty="0" err="1" smtClean="0"/>
              <a:t>cli_arg_capture</a:t>
            </a:r>
            <a:r>
              <a:rPr lang="en-US" sz="2400" dirty="0" smtClean="0"/>
              <a:t>”.</a:t>
            </a:r>
          </a:p>
          <a:p>
            <a:r>
              <a:rPr lang="en-US" sz="2400" dirty="0" smtClean="0"/>
              <a:t>Create a subfolder name “</a:t>
            </a:r>
            <a:r>
              <a:rPr lang="en-US" sz="2400" dirty="0" err="1" smtClean="0"/>
              <a:t>nodejs</a:t>
            </a:r>
            <a:r>
              <a:rPr lang="en-US" sz="2400" dirty="0" smtClean="0"/>
              <a:t>”</a:t>
            </a:r>
          </a:p>
          <a:p>
            <a:r>
              <a:rPr lang="en-US" sz="2400" dirty="0" smtClean="0"/>
              <a:t>In your text editor you will add the following code.</a:t>
            </a:r>
          </a:p>
          <a:p>
            <a:r>
              <a:rPr lang="en-US" sz="2400" dirty="0" smtClean="0"/>
              <a:t>Save the code as demo.js</a:t>
            </a:r>
          </a:p>
        </p:txBody>
      </p:sp>
      <p:sp>
        <p:nvSpPr>
          <p:cNvPr id="5" name="TextBox 4"/>
          <p:cNvSpPr txBox="1"/>
          <p:nvPr/>
        </p:nvSpPr>
        <p:spPr>
          <a:xfrm>
            <a:off x="5004708" y="1515382"/>
            <a:ext cx="6702878" cy="3600986"/>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 first </a:t>
            </a:r>
            <a:r>
              <a:rPr lang="en-US" sz="1200" b="1" dirty="0" err="1">
                <a:latin typeface="Courier New" panose="02070309020205020404" pitchFamily="49" charset="0"/>
                <a:cs typeface="Courier New" panose="02070309020205020404" pitchFamily="49" charset="0"/>
              </a:rPr>
              <a:t>arg</a:t>
            </a:r>
            <a:r>
              <a:rPr lang="en-US" sz="1200" b="1" dirty="0">
                <a:latin typeface="Courier New" panose="02070309020205020404" pitchFamily="49" charset="0"/>
                <a:cs typeface="Courier New" panose="02070309020205020404" pitchFamily="49" charset="0"/>
              </a:rPr>
              <a:t> is either an insult or a compliment</a:t>
            </a:r>
          </a:p>
          <a:p>
            <a:r>
              <a:rPr lang="en-US" sz="1200" b="1" dirty="0">
                <a:latin typeface="Courier New" panose="02070309020205020404" pitchFamily="49" charset="0"/>
                <a:cs typeface="Courier New" panose="02070309020205020404" pitchFamily="49" charset="0"/>
              </a:rPr>
              <a:t>// second </a:t>
            </a:r>
            <a:r>
              <a:rPr lang="en-US" sz="1200" b="1" dirty="0" err="1">
                <a:latin typeface="Courier New" panose="02070309020205020404" pitchFamily="49" charset="0"/>
                <a:cs typeface="Courier New" panose="02070309020205020404" pitchFamily="49" charset="0"/>
              </a:rPr>
              <a:t>arg</a:t>
            </a:r>
            <a:r>
              <a:rPr lang="en-US" sz="1200" b="1" dirty="0">
                <a:latin typeface="Courier New" panose="02070309020205020404" pitchFamily="49" charset="0"/>
                <a:cs typeface="Courier New" panose="02070309020205020404" pitchFamily="49" charset="0"/>
              </a:rPr>
              <a:t> is the name of a person or thing</a:t>
            </a:r>
          </a:p>
          <a:p>
            <a:endParaRPr lang="en-US" sz="1200" b="1" dirty="0">
              <a:latin typeface="Courier New" panose="02070309020205020404" pitchFamily="49" charset="0"/>
              <a:cs typeface="Courier New" panose="02070309020205020404" pitchFamily="49" charset="0"/>
            </a:endParaRPr>
          </a:p>
          <a:p>
            <a:r>
              <a:rPr lang="en-US" sz="1200" b="1" dirty="0" err="1">
                <a:latin typeface="Courier New" panose="02070309020205020404" pitchFamily="49" charset="0"/>
                <a:cs typeface="Courier New" panose="02070309020205020404" pitchFamily="49" charset="0"/>
              </a:rPr>
              <a:t>var</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myArgs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process.argv.slice</a:t>
            </a:r>
            <a:r>
              <a:rPr lang="en-US" sz="1200" b="1" dirty="0">
                <a:latin typeface="Courier New" panose="02070309020205020404" pitchFamily="49" charset="0"/>
                <a:cs typeface="Courier New" panose="02070309020205020404" pitchFamily="49" charset="0"/>
              </a:rPr>
              <a:t>(2);</a:t>
            </a:r>
          </a:p>
          <a:p>
            <a:r>
              <a:rPr lang="en-US" sz="1200" b="1" dirty="0">
                <a:latin typeface="Courier New" panose="02070309020205020404" pitchFamily="49" charset="0"/>
                <a:cs typeface="Courier New" panose="02070309020205020404" pitchFamily="49" charset="0"/>
              </a:rPr>
              <a:t>console.log('</a:t>
            </a:r>
            <a:r>
              <a:rPr lang="en-US" sz="1200" b="1" dirty="0" err="1">
                <a:latin typeface="Courier New" panose="02070309020205020404" pitchFamily="49" charset="0"/>
                <a:cs typeface="Courier New" panose="02070309020205020404" pitchFamily="49" charset="0"/>
              </a:rPr>
              <a:t>myArgs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myArgs</a:t>
            </a:r>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switch (</a:t>
            </a:r>
            <a:r>
              <a:rPr lang="en-US" sz="1200" b="1" dirty="0" err="1">
                <a:latin typeface="Courier New" panose="02070309020205020404" pitchFamily="49" charset="0"/>
                <a:cs typeface="Courier New" panose="02070309020205020404" pitchFamily="49" charset="0"/>
              </a:rPr>
              <a:t>myArgs</a:t>
            </a:r>
            <a:r>
              <a:rPr lang="en-US" sz="1200" b="1" dirty="0">
                <a:latin typeface="Courier New" panose="02070309020205020404" pitchFamily="49" charset="0"/>
                <a:cs typeface="Courier New" panose="02070309020205020404" pitchFamily="49" charset="0"/>
              </a:rPr>
              <a:t>[0]) {</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case </a:t>
            </a:r>
            <a:r>
              <a:rPr lang="en-US" sz="1200" b="1" dirty="0">
                <a:latin typeface="Courier New" panose="02070309020205020404" pitchFamily="49" charset="0"/>
                <a:cs typeface="Courier New" panose="02070309020205020404" pitchFamily="49" charset="0"/>
              </a:rPr>
              <a:t>'insult':</a:t>
            </a:r>
          </a:p>
          <a:p>
            <a:r>
              <a:rPr lang="en-US" sz="1200" b="1" dirty="0" smtClean="0">
                <a:latin typeface="Courier New" panose="02070309020205020404" pitchFamily="49" charset="0"/>
                <a:cs typeface="Courier New" panose="02070309020205020404" pitchFamily="49" charset="0"/>
              </a:rPr>
              <a:t>      console.log(</a:t>
            </a:r>
            <a:r>
              <a:rPr lang="en-US" sz="1200" b="1" dirty="0" err="1" smtClean="0">
                <a:latin typeface="Courier New" panose="02070309020205020404" pitchFamily="49" charset="0"/>
                <a:cs typeface="Courier New" panose="02070309020205020404" pitchFamily="49" charset="0"/>
              </a:rPr>
              <a:t>myArgs</a:t>
            </a:r>
            <a:r>
              <a:rPr lang="en-US" sz="1200" b="1" dirty="0" smtClean="0">
                <a:latin typeface="Courier New" panose="02070309020205020404" pitchFamily="49" charset="0"/>
                <a:cs typeface="Courier New" panose="02070309020205020404" pitchFamily="49" charset="0"/>
              </a:rPr>
              <a:t>[1</a:t>
            </a:r>
            <a:r>
              <a:rPr lang="en-US" sz="1200" b="1" dirty="0">
                <a:latin typeface="Courier New" panose="02070309020205020404" pitchFamily="49" charset="0"/>
                <a:cs typeface="Courier New" panose="02070309020205020404" pitchFamily="49" charset="0"/>
              </a:rPr>
              <a:t>], 'smells quite badly.');</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break</a:t>
            </a:r>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case </a:t>
            </a:r>
            <a:r>
              <a:rPr lang="en-US" sz="1200" b="1" dirty="0">
                <a:latin typeface="Courier New" panose="02070309020205020404" pitchFamily="49" charset="0"/>
                <a:cs typeface="Courier New" panose="02070309020205020404" pitchFamily="49" charset="0"/>
              </a:rPr>
              <a:t>'compliment':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console.log(</a:t>
            </a:r>
            <a:r>
              <a:rPr lang="en-US" sz="1200" b="1" dirty="0" err="1" smtClean="0">
                <a:latin typeface="Courier New" panose="02070309020205020404" pitchFamily="49" charset="0"/>
                <a:cs typeface="Courier New" panose="02070309020205020404" pitchFamily="49" charset="0"/>
              </a:rPr>
              <a:t>myArgs</a:t>
            </a:r>
            <a:r>
              <a:rPr lang="en-US" sz="1200" b="1" dirty="0" smtClean="0">
                <a:latin typeface="Courier New" panose="02070309020205020404" pitchFamily="49" charset="0"/>
                <a:cs typeface="Courier New" panose="02070309020205020404" pitchFamily="49" charset="0"/>
              </a:rPr>
              <a:t>[1</a:t>
            </a:r>
            <a:r>
              <a:rPr lang="en-US" sz="1200" b="1" dirty="0">
                <a:latin typeface="Courier New" panose="02070309020205020404" pitchFamily="49" charset="0"/>
                <a:cs typeface="Courier New" panose="02070309020205020404" pitchFamily="49" charset="0"/>
              </a:rPr>
              <a:t>], 'is really cool.');</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break</a:t>
            </a:r>
            <a:r>
              <a:rPr lang="en-US" sz="1200" b="1" dirty="0">
                <a:latin typeface="Courier New" panose="02070309020205020404" pitchFamily="49" charset="0"/>
                <a:cs typeface="Courier New" panose="02070309020205020404" pitchFamily="49" charset="0"/>
              </a:rPr>
              <a:t>;</a:t>
            </a:r>
          </a:p>
          <a:p>
            <a:endParaRPr lang="en-US" sz="1200" b="1" dirty="0" smtClean="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default</a:t>
            </a:r>
            <a:r>
              <a:rPr lang="en-US" sz="1200" b="1" dirty="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console.log</a:t>
            </a:r>
            <a:r>
              <a:rPr lang="en-US" sz="1200" b="1" dirty="0">
                <a:latin typeface="Courier New" panose="02070309020205020404" pitchFamily="49" charset="0"/>
                <a:cs typeface="Courier New" panose="02070309020205020404" pitchFamily="49" charset="0"/>
              </a:rPr>
              <a:t>('Sorry, that is not something I know how to do.');</a:t>
            </a:r>
          </a:p>
          <a:p>
            <a:r>
              <a:rPr lang="en-US" sz="1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36258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(Node) (Slide 2)</a:t>
            </a:r>
            <a:endParaRPr lang="en-US" dirty="0"/>
          </a:p>
        </p:txBody>
      </p:sp>
      <p:sp>
        <p:nvSpPr>
          <p:cNvPr id="3" name="Content Placeholder 2"/>
          <p:cNvSpPr>
            <a:spLocks noGrp="1"/>
          </p:cNvSpPr>
          <p:nvPr>
            <p:ph idx="1"/>
          </p:nvPr>
        </p:nvSpPr>
        <p:spPr>
          <a:xfrm>
            <a:off x="838200" y="1515382"/>
            <a:ext cx="9391650" cy="4351338"/>
          </a:xfrm>
        </p:spPr>
        <p:txBody>
          <a:bodyPr>
            <a:normAutofit/>
          </a:bodyPr>
          <a:lstStyle/>
          <a:p>
            <a:r>
              <a:rPr lang="en-US" dirty="0" smtClean="0"/>
              <a:t>At the command </a:t>
            </a:r>
            <a:r>
              <a:rPr lang="en-US" dirty="0"/>
              <a:t>prompt </a:t>
            </a:r>
            <a:r>
              <a:rPr lang="en-US" dirty="0" smtClean="0"/>
              <a:t>“\JumpJune2019\</a:t>
            </a:r>
            <a:r>
              <a:rPr lang="en-US" dirty="0" err="1" smtClean="0"/>
              <a:t>cli_arg_capture</a:t>
            </a:r>
            <a:r>
              <a:rPr lang="en-US" dirty="0" smtClean="0"/>
              <a:t>\</a:t>
            </a:r>
            <a:r>
              <a:rPr lang="en-US" dirty="0" err="1" smtClean="0"/>
              <a:t>nodejs</a:t>
            </a:r>
            <a:r>
              <a:rPr lang="en-US" dirty="0" smtClean="0"/>
              <a:t>” you will be invoking the Demo.js application under various scenarios.</a:t>
            </a:r>
          </a:p>
          <a:p>
            <a:r>
              <a:rPr lang="en-US" sz="2400" b="1" dirty="0" smtClean="0">
                <a:latin typeface="Courier New" panose="02070309020205020404" pitchFamily="49" charset="0"/>
                <a:cs typeface="Courier New" panose="02070309020205020404" pitchFamily="49" charset="0"/>
              </a:rPr>
              <a:t>Scenario 1: &gt;node Demo.js insult Bozo</a:t>
            </a:r>
          </a:p>
          <a:p>
            <a:r>
              <a:rPr lang="en-US" sz="2400" b="1" dirty="0" smtClean="0">
                <a:latin typeface="Courier New" panose="02070309020205020404" pitchFamily="49" charset="0"/>
                <a:cs typeface="Courier New" panose="02070309020205020404" pitchFamily="49" charset="0"/>
              </a:rPr>
              <a:t>Scenario 2: &gt;node Demo.js compliment Flower</a:t>
            </a:r>
          </a:p>
          <a:p>
            <a:r>
              <a:rPr lang="en-US" sz="2400" b="1" dirty="0" smtClean="0">
                <a:latin typeface="Courier New" panose="02070309020205020404" pitchFamily="49" charset="0"/>
                <a:cs typeface="Courier New" panose="02070309020205020404" pitchFamily="49" charset="0"/>
              </a:rPr>
              <a:t>Scenario 3: &gt;node Demo.js foo bar</a:t>
            </a:r>
          </a:p>
          <a:p>
            <a:r>
              <a:rPr lang="en-US" sz="2400" b="1" dirty="0" smtClean="0">
                <a:latin typeface="Courier New" panose="02070309020205020404" pitchFamily="49" charset="0"/>
                <a:cs typeface="Courier New" panose="02070309020205020404" pitchFamily="49" charset="0"/>
              </a:rPr>
              <a:t>Scenario 4) &gt;node Demo.js foo</a:t>
            </a:r>
          </a:p>
          <a:p>
            <a:r>
              <a:rPr lang="en-US" sz="2400" b="1" dirty="0" smtClean="0">
                <a:latin typeface="Courier New" panose="02070309020205020404" pitchFamily="49" charset="0"/>
                <a:cs typeface="Courier New" panose="02070309020205020404" pitchFamily="49" charset="0"/>
              </a:rPr>
              <a:t>Scenario 5) &gt;node Demo.js</a:t>
            </a:r>
          </a:p>
          <a:p>
            <a:pPr marL="0" indent="0">
              <a:buNone/>
            </a:pPr>
            <a:endParaRPr lang="en-US" dirty="0"/>
          </a:p>
        </p:txBody>
      </p:sp>
    </p:spTree>
    <p:extLst>
      <p:ext uri="{BB962C8B-B14F-4D97-AF65-F5344CB8AC3E}">
        <p14:creationId xmlns:p14="http://schemas.microsoft.com/office/powerpoint/2010/main" val="249056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Programming Concepts 101</a:t>
            </a:r>
          </a:p>
        </p:txBody>
      </p:sp>
      <p:sp>
        <p:nvSpPr>
          <p:cNvPr id="3" name="Content Placeholder 2"/>
          <p:cNvSpPr>
            <a:spLocks noGrp="1"/>
          </p:cNvSpPr>
          <p:nvPr>
            <p:ph idx="1"/>
          </p:nvPr>
        </p:nvSpPr>
        <p:spPr/>
        <p:txBody>
          <a:bodyPr/>
          <a:lstStyle/>
          <a:p>
            <a:r>
              <a:rPr lang="en-US" dirty="0" smtClean="0"/>
              <a:t>Introduction</a:t>
            </a:r>
          </a:p>
          <a:p>
            <a:r>
              <a:rPr lang="en-US" dirty="0" smtClean="0"/>
              <a:t>Variables</a:t>
            </a:r>
          </a:p>
          <a:p>
            <a:r>
              <a:rPr lang="en-US" dirty="0" smtClean="0"/>
              <a:t>Control Structure aka Control Flow</a:t>
            </a:r>
          </a:p>
          <a:p>
            <a:r>
              <a:rPr lang="en-US" dirty="0" smtClean="0"/>
              <a:t>Data Structure</a:t>
            </a:r>
          </a:p>
        </p:txBody>
      </p:sp>
    </p:spTree>
    <p:extLst>
      <p:ext uri="{BB962C8B-B14F-4D97-AF65-F5344CB8AC3E}">
        <p14:creationId xmlns:p14="http://schemas.microsoft.com/office/powerpoint/2010/main" val="791588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6961"/>
            <a:ext cx="10515600" cy="1325563"/>
          </a:xfrm>
        </p:spPr>
        <p:txBody>
          <a:bodyPr/>
          <a:lstStyle/>
          <a:p>
            <a:r>
              <a:rPr lang="en-US" dirty="0" smtClean="0"/>
              <a:t>Java (Slide 1)</a:t>
            </a:r>
            <a:endParaRPr lang="en-US" dirty="0"/>
          </a:p>
        </p:txBody>
      </p:sp>
      <p:sp>
        <p:nvSpPr>
          <p:cNvPr id="3" name="Content Placeholder 2"/>
          <p:cNvSpPr>
            <a:spLocks noGrp="1"/>
          </p:cNvSpPr>
          <p:nvPr>
            <p:ph idx="1"/>
          </p:nvPr>
        </p:nvSpPr>
        <p:spPr>
          <a:xfrm>
            <a:off x="838200" y="1482725"/>
            <a:ext cx="3366407" cy="4351338"/>
          </a:xfrm>
        </p:spPr>
        <p:txBody>
          <a:bodyPr>
            <a:normAutofit/>
          </a:bodyPr>
          <a:lstStyle/>
          <a:p>
            <a:r>
              <a:rPr lang="en-US" sz="1800" dirty="0" smtClean="0"/>
              <a:t>Create a folder under “root/JumpJune2019/</a:t>
            </a:r>
            <a:br>
              <a:rPr lang="en-US" sz="1800" dirty="0" smtClean="0"/>
            </a:br>
            <a:r>
              <a:rPr lang="en-US" sz="1800" dirty="0" err="1" smtClean="0"/>
              <a:t>cli_arg_capture</a:t>
            </a:r>
            <a:r>
              <a:rPr lang="en-US" sz="1800" dirty="0" smtClean="0"/>
              <a:t>” and name it “java”.</a:t>
            </a:r>
          </a:p>
          <a:p>
            <a:r>
              <a:rPr lang="en-US" sz="1800" dirty="0" smtClean="0"/>
              <a:t>In your text editor you will add the following code.</a:t>
            </a:r>
          </a:p>
          <a:p>
            <a:r>
              <a:rPr lang="en-US" sz="1800" dirty="0" smtClean="0"/>
              <a:t>Save the code as Demo.java</a:t>
            </a:r>
          </a:p>
          <a:p>
            <a:r>
              <a:rPr lang="en-US" sz="1800" dirty="0" smtClean="0"/>
              <a:t>Compile the code</a:t>
            </a:r>
          </a:p>
          <a:p>
            <a:pPr lvl="1"/>
            <a:r>
              <a:rPr lang="en-US" sz="1400" b="1" dirty="0" err="1" smtClean="0">
                <a:latin typeface="Courier New" panose="02070309020205020404" pitchFamily="49" charset="0"/>
                <a:cs typeface="Courier New" panose="02070309020205020404" pitchFamily="49" charset="0"/>
              </a:rPr>
              <a:t>javac</a:t>
            </a:r>
            <a:r>
              <a:rPr lang="en-US" sz="1400" b="1" dirty="0" smtClean="0">
                <a:latin typeface="Courier New" panose="02070309020205020404" pitchFamily="49" charset="0"/>
                <a:cs typeface="Courier New" panose="02070309020205020404" pitchFamily="49" charset="0"/>
              </a:rPr>
              <a:t> Demo.java</a:t>
            </a:r>
          </a:p>
          <a:p>
            <a:pPr marL="0" indent="0">
              <a:buNone/>
            </a:pPr>
            <a:endParaRPr lang="en-US" sz="1800" dirty="0" smtClean="0"/>
          </a:p>
          <a:p>
            <a:endParaRPr lang="en-US" sz="1800" dirty="0" smtClean="0"/>
          </a:p>
        </p:txBody>
      </p:sp>
      <p:sp>
        <p:nvSpPr>
          <p:cNvPr id="5" name="TextBox 4"/>
          <p:cNvSpPr txBox="1"/>
          <p:nvPr/>
        </p:nvSpPr>
        <p:spPr>
          <a:xfrm>
            <a:off x="4204607" y="155998"/>
            <a:ext cx="7845879" cy="6740307"/>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This is a simple Java Program</a:t>
            </a:r>
          </a:p>
          <a:p>
            <a:r>
              <a:rPr lang="en-US" sz="1200" b="1" dirty="0">
                <a:latin typeface="Courier New" panose="02070309020205020404" pitchFamily="49" charset="0"/>
                <a:cs typeface="Courier New" panose="02070309020205020404" pitchFamily="49" charset="0"/>
              </a:rPr>
              <a:t>Call this file Demo.java</a:t>
            </a:r>
          </a:p>
          <a:p>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first </a:t>
            </a:r>
            <a:r>
              <a:rPr lang="en-US" sz="1200" b="1" dirty="0" err="1">
                <a:latin typeface="Courier New" panose="02070309020205020404" pitchFamily="49" charset="0"/>
                <a:cs typeface="Courier New" panose="02070309020205020404" pitchFamily="49" charset="0"/>
              </a:rPr>
              <a:t>arg</a:t>
            </a:r>
            <a:r>
              <a:rPr lang="en-US" sz="1200" b="1" dirty="0">
                <a:latin typeface="Courier New" panose="02070309020205020404" pitchFamily="49" charset="0"/>
                <a:cs typeface="Courier New" panose="02070309020205020404" pitchFamily="49" charset="0"/>
              </a:rPr>
              <a:t> is either an insult or a compliment</a:t>
            </a:r>
          </a:p>
          <a:p>
            <a:r>
              <a:rPr lang="en-US" sz="1200" b="1" dirty="0">
                <a:latin typeface="Courier New" panose="02070309020205020404" pitchFamily="49" charset="0"/>
                <a:cs typeface="Courier New" panose="02070309020205020404" pitchFamily="49" charset="0"/>
              </a:rPr>
              <a:t>// second </a:t>
            </a:r>
            <a:r>
              <a:rPr lang="en-US" sz="1200" b="1" dirty="0" err="1">
                <a:latin typeface="Courier New" panose="02070309020205020404" pitchFamily="49" charset="0"/>
                <a:cs typeface="Courier New" panose="02070309020205020404" pitchFamily="49" charset="0"/>
              </a:rPr>
              <a:t>arg</a:t>
            </a:r>
            <a:r>
              <a:rPr lang="en-US" sz="1200" b="1" dirty="0">
                <a:latin typeface="Courier New" panose="02070309020205020404" pitchFamily="49" charset="0"/>
                <a:cs typeface="Courier New" panose="02070309020205020404" pitchFamily="49" charset="0"/>
              </a:rPr>
              <a:t> is the name of a person or thing</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import </a:t>
            </a:r>
            <a:r>
              <a:rPr lang="en-US" sz="1200" b="1" dirty="0" err="1">
                <a:latin typeface="Courier New" panose="02070309020205020404" pitchFamily="49" charset="0"/>
                <a:cs typeface="Courier New" panose="02070309020205020404" pitchFamily="49" charset="0"/>
              </a:rPr>
              <a:t>java.util.Arrays</a:t>
            </a:r>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public class Demo {</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public </a:t>
            </a:r>
            <a:r>
              <a:rPr lang="en-US" sz="1200" b="1" dirty="0">
                <a:latin typeface="Courier New" panose="02070309020205020404" pitchFamily="49" charset="0"/>
                <a:cs typeface="Courier New" panose="02070309020205020404" pitchFamily="49" charset="0"/>
              </a:rPr>
              <a:t>static void main(String[] </a:t>
            </a:r>
            <a:r>
              <a:rPr lang="en-US" sz="1200" b="1" dirty="0" err="1">
                <a:latin typeface="Courier New" panose="02070309020205020404" pitchFamily="49" charset="0"/>
                <a:cs typeface="Courier New" panose="02070309020205020404" pitchFamily="49" charset="0"/>
              </a:rPr>
              <a:t>myArgs</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try</a:t>
            </a:r>
            <a:r>
              <a:rPr lang="en-US" sz="1200" b="1" dirty="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System.out.println</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Arrays.toString</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myArgs</a:t>
            </a:r>
            <a:r>
              <a:rPr lang="en-US" sz="1200" b="1" dirty="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        switch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myArgs</a:t>
            </a:r>
            <a:r>
              <a:rPr lang="en-US" sz="1200" b="1" dirty="0">
                <a:latin typeface="Courier New" panose="02070309020205020404" pitchFamily="49" charset="0"/>
                <a:cs typeface="Courier New" panose="02070309020205020404" pitchFamily="49" charset="0"/>
              </a:rPr>
              <a:t>[0]) {</a:t>
            </a:r>
          </a:p>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case </a:t>
            </a:r>
            <a:r>
              <a:rPr lang="en-US" sz="1200" b="1" dirty="0">
                <a:latin typeface="Courier New" panose="02070309020205020404" pitchFamily="49" charset="0"/>
                <a:cs typeface="Courier New" panose="02070309020205020404" pitchFamily="49" charset="0"/>
              </a:rPr>
              <a:t>"insult":</a:t>
            </a:r>
          </a:p>
          <a:p>
            <a:r>
              <a:rPr lang="en-US" sz="1200" b="1" dirty="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System.out.println</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myArgs</a:t>
            </a:r>
            <a:r>
              <a:rPr lang="en-US" sz="1200" b="1" dirty="0" smtClean="0">
                <a:latin typeface="Courier New" panose="02070309020205020404" pitchFamily="49" charset="0"/>
                <a:cs typeface="Courier New" panose="02070309020205020404" pitchFamily="49" charset="0"/>
              </a:rPr>
              <a:t>[1</a:t>
            </a:r>
            <a:r>
              <a:rPr lang="en-US" sz="1200" b="1" dirty="0">
                <a:latin typeface="Courier New" panose="02070309020205020404" pitchFamily="49" charset="0"/>
                <a:cs typeface="Courier New" panose="02070309020205020404" pitchFamily="49" charset="0"/>
              </a:rPr>
              <a:t>] + " smells quite badly.");</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break</a:t>
            </a:r>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case </a:t>
            </a:r>
            <a:r>
              <a:rPr lang="en-US" sz="1200" b="1" dirty="0">
                <a:latin typeface="Courier New" panose="02070309020205020404" pitchFamily="49" charset="0"/>
                <a:cs typeface="Courier New" panose="02070309020205020404" pitchFamily="49" charset="0"/>
              </a:rPr>
              <a:t>"compliment":</a:t>
            </a:r>
          </a:p>
          <a:p>
            <a:r>
              <a:rPr lang="en-US" sz="1200" b="1" dirty="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System.out.println</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myArgs</a:t>
            </a:r>
            <a:r>
              <a:rPr lang="en-US" sz="1200" b="1" dirty="0" smtClean="0">
                <a:latin typeface="Courier New" panose="02070309020205020404" pitchFamily="49" charset="0"/>
                <a:cs typeface="Courier New" panose="02070309020205020404" pitchFamily="49" charset="0"/>
              </a:rPr>
              <a:t>[1</a:t>
            </a:r>
            <a:r>
              <a:rPr lang="en-US" sz="1200" b="1" dirty="0">
                <a:latin typeface="Courier New" panose="02070309020205020404" pitchFamily="49" charset="0"/>
                <a:cs typeface="Courier New" panose="02070309020205020404" pitchFamily="49" charset="0"/>
              </a:rPr>
              <a:t>] + " is really cool.");</a:t>
            </a:r>
          </a:p>
          <a:p>
            <a:r>
              <a:rPr lang="en-US" sz="1200" b="1" dirty="0" smtClean="0">
                <a:latin typeface="Courier New" panose="02070309020205020404" pitchFamily="49" charset="0"/>
                <a:cs typeface="Courier New" panose="02070309020205020404" pitchFamily="49" charset="0"/>
              </a:rPr>
              <a:t>           break</a:t>
            </a:r>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default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("Sorry, that is not something I know how to do.");</a:t>
            </a: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catch(</a:t>
            </a:r>
            <a:r>
              <a:rPr lang="en-US" sz="1200" b="1" dirty="0" err="1" smtClean="0">
                <a:latin typeface="Courier New" panose="02070309020205020404" pitchFamily="49" charset="0"/>
                <a:cs typeface="Courier New" panose="02070309020205020404" pitchFamily="49" charset="0"/>
              </a:rPr>
              <a:t>ArrayIndexOutOfBoundsException</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e){</a:t>
            </a:r>
          </a:p>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System.out.println</a:t>
            </a:r>
            <a:r>
              <a:rPr lang="en-US" sz="1200" b="1" dirty="0">
                <a:latin typeface="Courier New" panose="02070309020205020404" pitchFamily="49" charset="0"/>
                <a:cs typeface="Courier New" panose="02070309020205020404" pitchFamily="49" charset="0"/>
              </a:rPr>
              <a:t>("Sorry, that is not something I know how to do.");</a:t>
            </a:r>
          </a:p>
          <a:p>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12140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(Slide 2)</a:t>
            </a:r>
            <a:endParaRPr lang="en-US" dirty="0"/>
          </a:p>
        </p:txBody>
      </p:sp>
      <p:sp>
        <p:nvSpPr>
          <p:cNvPr id="3" name="Content Placeholder 2"/>
          <p:cNvSpPr>
            <a:spLocks noGrp="1"/>
          </p:cNvSpPr>
          <p:nvPr>
            <p:ph idx="1"/>
          </p:nvPr>
        </p:nvSpPr>
        <p:spPr>
          <a:xfrm>
            <a:off x="838200" y="1515382"/>
            <a:ext cx="9391650" cy="4351338"/>
          </a:xfrm>
        </p:spPr>
        <p:txBody>
          <a:bodyPr>
            <a:normAutofit/>
          </a:bodyPr>
          <a:lstStyle/>
          <a:p>
            <a:r>
              <a:rPr lang="en-US" dirty="0" smtClean="0"/>
              <a:t>At the command </a:t>
            </a:r>
            <a:r>
              <a:rPr lang="en-US" dirty="0"/>
              <a:t>prompt </a:t>
            </a:r>
            <a:r>
              <a:rPr lang="en-US" dirty="0" smtClean="0"/>
              <a:t>“\JumpJune2019\</a:t>
            </a:r>
            <a:r>
              <a:rPr lang="en-US" dirty="0" err="1" smtClean="0"/>
              <a:t>cli_arg_capture</a:t>
            </a:r>
            <a:r>
              <a:rPr lang="en-US" dirty="0" smtClean="0"/>
              <a:t>\cli” you will be invoking the Demo.js application under various scenarios.</a:t>
            </a:r>
          </a:p>
          <a:p>
            <a:r>
              <a:rPr lang="en-US" sz="2400" b="1" dirty="0" smtClean="0">
                <a:latin typeface="Courier New" panose="02070309020205020404" pitchFamily="49" charset="0"/>
                <a:cs typeface="Courier New" panose="02070309020205020404" pitchFamily="49" charset="0"/>
              </a:rPr>
              <a:t>Scenario 1: &gt;java Demo insult Bozo</a:t>
            </a:r>
          </a:p>
          <a:p>
            <a:r>
              <a:rPr lang="en-US" sz="2400" b="1" dirty="0" smtClean="0">
                <a:latin typeface="Courier New" panose="02070309020205020404" pitchFamily="49" charset="0"/>
                <a:cs typeface="Courier New" panose="02070309020205020404" pitchFamily="49" charset="0"/>
              </a:rPr>
              <a:t>Scenario 2: &gt;java Demo compliment Flower</a:t>
            </a:r>
          </a:p>
          <a:p>
            <a:r>
              <a:rPr lang="en-US" sz="2400" b="1" dirty="0" smtClean="0">
                <a:latin typeface="Courier New" panose="02070309020205020404" pitchFamily="49" charset="0"/>
                <a:cs typeface="Courier New" panose="02070309020205020404" pitchFamily="49" charset="0"/>
              </a:rPr>
              <a:t>Scenario 3: &gt;java Demo foo bar</a:t>
            </a:r>
          </a:p>
          <a:p>
            <a:r>
              <a:rPr lang="en-US" sz="2400" b="1" dirty="0" smtClean="0">
                <a:latin typeface="Courier New" panose="02070309020205020404" pitchFamily="49" charset="0"/>
                <a:cs typeface="Courier New" panose="02070309020205020404" pitchFamily="49" charset="0"/>
              </a:rPr>
              <a:t>Scenario 4) &gt;java Demo foo</a:t>
            </a:r>
          </a:p>
          <a:p>
            <a:r>
              <a:rPr lang="en-US" sz="2400" b="1" dirty="0" smtClean="0">
                <a:latin typeface="Courier New" panose="02070309020205020404" pitchFamily="49" charset="0"/>
                <a:cs typeface="Courier New" panose="02070309020205020404" pitchFamily="49" charset="0"/>
              </a:rPr>
              <a:t>Scenario 5) &gt;java Demo</a:t>
            </a:r>
          </a:p>
          <a:p>
            <a:pPr marL="0" indent="0">
              <a:buNone/>
            </a:pPr>
            <a:endParaRPr lang="en-US" dirty="0"/>
          </a:p>
        </p:txBody>
      </p:sp>
    </p:spTree>
    <p:extLst>
      <p:ext uri="{BB962C8B-B14F-4D97-AF65-F5344CB8AC3E}">
        <p14:creationId xmlns:p14="http://schemas.microsoft.com/office/powerpoint/2010/main" val="106962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Instructions</a:t>
            </a:r>
          </a:p>
          <a:p>
            <a:r>
              <a:rPr lang="en-US" dirty="0" smtClean="0"/>
              <a:t>Variables</a:t>
            </a:r>
          </a:p>
          <a:p>
            <a:r>
              <a:rPr lang="en-US" dirty="0" smtClean="0"/>
              <a:t>Operators</a:t>
            </a:r>
          </a:p>
          <a:p>
            <a:r>
              <a:rPr lang="en-US" dirty="0" smtClean="0"/>
              <a:t>Destructive Assignment Concepts</a:t>
            </a:r>
            <a:endParaRPr lang="en-US" dirty="0"/>
          </a:p>
        </p:txBody>
      </p:sp>
    </p:spTree>
    <p:extLst>
      <p:ext uri="{BB962C8B-B14F-4D97-AF65-F5344CB8AC3E}">
        <p14:creationId xmlns:p14="http://schemas.microsoft.com/office/powerpoint/2010/main" val="133051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Instructions</a:t>
            </a:r>
            <a:endParaRPr lang="en-US" dirty="0"/>
          </a:p>
        </p:txBody>
      </p:sp>
      <p:sp>
        <p:nvSpPr>
          <p:cNvPr id="3" name="Content Placeholder 2"/>
          <p:cNvSpPr>
            <a:spLocks noGrp="1"/>
          </p:cNvSpPr>
          <p:nvPr>
            <p:ph idx="1"/>
          </p:nvPr>
        </p:nvSpPr>
        <p:spPr>
          <a:xfrm>
            <a:off x="895351" y="1436233"/>
            <a:ext cx="3905250" cy="4351338"/>
          </a:xfrm>
        </p:spPr>
        <p:txBody>
          <a:bodyPr>
            <a:normAutofit/>
          </a:bodyPr>
          <a:lstStyle/>
          <a:p>
            <a:r>
              <a:rPr lang="en-US" sz="2000" dirty="0" smtClean="0"/>
              <a:t>A Program is a set of instructions that a computer executes</a:t>
            </a:r>
          </a:p>
          <a:p>
            <a:r>
              <a:rPr lang="en-US" sz="2000" dirty="0" smtClean="0"/>
              <a:t>Instructions are provided using concepts of statement</a:t>
            </a:r>
          </a:p>
          <a:p>
            <a:r>
              <a:rPr lang="en-US" sz="2000" dirty="0" smtClean="0"/>
              <a:t>A statement is a line of code</a:t>
            </a:r>
          </a:p>
          <a:p>
            <a:r>
              <a:rPr lang="en-US" sz="2000" dirty="0" smtClean="0"/>
              <a:t>Statement can be used to assign values to variables, execute logic, control flow, blocks of code, functions, etc.</a:t>
            </a:r>
          </a:p>
          <a:p>
            <a:r>
              <a:rPr lang="en-US" sz="2000" dirty="0" smtClean="0"/>
              <a:t>A Central Processing Unit (CPU) and Memory (RAM) are required for a program to execute</a:t>
            </a:r>
          </a:p>
          <a:p>
            <a:r>
              <a:rPr lang="en-US" sz="2000" dirty="0" smtClean="0"/>
              <a:t>Data is stored in memory</a:t>
            </a:r>
          </a:p>
          <a:p>
            <a:endParaRPr lang="en-US" sz="2000" dirty="0" smtClean="0"/>
          </a:p>
          <a:p>
            <a:endParaRPr lang="en-US" sz="2000" dirty="0" smtClean="0"/>
          </a:p>
        </p:txBody>
      </p:sp>
      <p:pic>
        <p:nvPicPr>
          <p:cNvPr id="2050" name="Picture 2" descr="https://res.cloudinary.com/practicaldev/image/fetch/s--z5YCFTsZ--/c_limit%2Cf_auto%2Cfl_progressive%2Cq_auto%2Cw_880/https:/thepracticaldev.s3.amazonaws.com/i/vr95ldiwraw9h36ae1m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802" y="1436234"/>
            <a:ext cx="6799606" cy="3878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81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dirty="0" smtClean="0"/>
              <a:t>- Variables</a:t>
            </a:r>
            <a:endParaRPr lang="en-US" dirty="0"/>
          </a:p>
        </p:txBody>
      </p:sp>
      <p:sp>
        <p:nvSpPr>
          <p:cNvPr id="3" name="Content Placeholder 2"/>
          <p:cNvSpPr>
            <a:spLocks noGrp="1"/>
          </p:cNvSpPr>
          <p:nvPr>
            <p:ph idx="1"/>
          </p:nvPr>
        </p:nvSpPr>
        <p:spPr>
          <a:xfrm>
            <a:off x="838200" y="1825625"/>
            <a:ext cx="4101193" cy="4351338"/>
          </a:xfrm>
        </p:spPr>
        <p:txBody>
          <a:bodyPr/>
          <a:lstStyle/>
          <a:p>
            <a:r>
              <a:rPr lang="en-US" dirty="0" smtClean="0"/>
              <a:t>Variable are initialized as pointers in RAM and values are assigned to them using an assignment operator</a:t>
            </a:r>
          </a:p>
          <a:p>
            <a:endParaRPr lang="en-US" dirty="0" smtClean="0"/>
          </a:p>
          <a:p>
            <a:pPr marL="0" indent="0">
              <a:buNone/>
            </a:pPr>
            <a:r>
              <a:rPr lang="en-US" u="sng" dirty="0" smtClean="0"/>
              <a:t>Scenario</a:t>
            </a:r>
          </a:p>
          <a:p>
            <a:pPr marL="0" indent="0">
              <a:buNone/>
            </a:pPr>
            <a:r>
              <a:rPr lang="en-US" dirty="0" smtClean="0"/>
              <a:t>X = 100</a:t>
            </a:r>
          </a:p>
          <a:p>
            <a:pPr marL="0" indent="0">
              <a:buNone/>
            </a:pPr>
            <a:r>
              <a:rPr lang="en-US" dirty="0" smtClean="0"/>
              <a:t>Y = 200</a:t>
            </a:r>
          </a:p>
        </p:txBody>
      </p:sp>
      <p:pic>
        <p:nvPicPr>
          <p:cNvPr id="4" name="Picture 4" descr="https://res.cloudinary.com/practicaldev/image/fetch/s--tfL9inZ---/c_limit%2Cf_auto%2Cfl_progressive%2Cq_auto%2Cw_880/https:/thepracticaldev.s3.amazonaws.com/i/4w2ejuxzzlngv2xli5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610" y="1027906"/>
            <a:ext cx="4293962" cy="529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71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dirty="0" smtClean="0"/>
              <a:t>- Operators</a:t>
            </a:r>
            <a:endParaRPr lang="en-US" dirty="0"/>
          </a:p>
        </p:txBody>
      </p:sp>
      <p:sp>
        <p:nvSpPr>
          <p:cNvPr id="3" name="Content Placeholder 2"/>
          <p:cNvSpPr>
            <a:spLocks noGrp="1"/>
          </p:cNvSpPr>
          <p:nvPr>
            <p:ph idx="1"/>
          </p:nvPr>
        </p:nvSpPr>
        <p:spPr>
          <a:xfrm>
            <a:off x="838200" y="1825625"/>
            <a:ext cx="4101193" cy="4351338"/>
          </a:xfrm>
        </p:spPr>
        <p:txBody>
          <a:bodyPr>
            <a:normAutofit fontScale="92500" lnSpcReduction="20000"/>
          </a:bodyPr>
          <a:lstStyle/>
          <a:p>
            <a:r>
              <a:rPr lang="en-US" dirty="0" smtClean="0"/>
              <a:t>Operators are used to perform math like functions in this case, adding the values of 2 variables and assigning the result to a new variable</a:t>
            </a:r>
          </a:p>
          <a:p>
            <a:endParaRPr lang="en-US" dirty="0" smtClean="0"/>
          </a:p>
          <a:p>
            <a:pPr marL="0" indent="0">
              <a:buNone/>
            </a:pPr>
            <a:r>
              <a:rPr lang="en-US" u="sng" dirty="0" smtClean="0"/>
              <a:t>Scenario</a:t>
            </a:r>
          </a:p>
          <a:p>
            <a:pPr marL="0" indent="0">
              <a:buNone/>
            </a:pPr>
            <a:r>
              <a:rPr lang="en-US" dirty="0" smtClean="0"/>
              <a:t>X = 100</a:t>
            </a:r>
          </a:p>
          <a:p>
            <a:pPr marL="0" indent="0">
              <a:buNone/>
            </a:pPr>
            <a:r>
              <a:rPr lang="en-US" dirty="0" smtClean="0"/>
              <a:t>Y = 200</a:t>
            </a:r>
          </a:p>
          <a:p>
            <a:pPr marL="0" indent="0">
              <a:buNone/>
            </a:pPr>
            <a:r>
              <a:rPr lang="en-US" dirty="0" smtClean="0"/>
              <a:t>Z</a:t>
            </a:r>
          </a:p>
          <a:p>
            <a:pPr marL="0" indent="0">
              <a:buNone/>
            </a:pPr>
            <a:r>
              <a:rPr lang="en-US" dirty="0" smtClean="0"/>
              <a:t>Z = X + Y</a:t>
            </a:r>
          </a:p>
        </p:txBody>
      </p:sp>
      <p:pic>
        <p:nvPicPr>
          <p:cNvPr id="3076" name="Picture 4" descr="https://res.cloudinary.com/practicaldev/image/fetch/s--FiZ7M2Qz--/c_limit%2Cf_auto%2Cfl_progressive%2Cq_auto%2Cw_880/https:/thepracticaldev.s3.amazonaws.com/i/yecpi29n5x6ckkmsqml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5810" y="1530123"/>
            <a:ext cx="6829425" cy="435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2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69386" cy="1325563"/>
          </a:xfrm>
        </p:spPr>
        <p:txBody>
          <a:bodyPr/>
          <a:lstStyle/>
          <a:p>
            <a:r>
              <a:rPr lang="en-US" dirty="0"/>
              <a:t>Introduction</a:t>
            </a:r>
            <a:r>
              <a:rPr lang="en-US" dirty="0" smtClean="0"/>
              <a:t> – Destructive Assignment Concept</a:t>
            </a:r>
            <a:endParaRPr lang="en-US" dirty="0"/>
          </a:p>
        </p:txBody>
      </p:sp>
      <p:sp>
        <p:nvSpPr>
          <p:cNvPr id="3" name="Content Placeholder 2"/>
          <p:cNvSpPr>
            <a:spLocks noGrp="1"/>
          </p:cNvSpPr>
          <p:nvPr>
            <p:ph idx="1"/>
          </p:nvPr>
        </p:nvSpPr>
        <p:spPr>
          <a:xfrm>
            <a:off x="838200" y="1825625"/>
            <a:ext cx="4101193" cy="4351338"/>
          </a:xfrm>
        </p:spPr>
        <p:txBody>
          <a:bodyPr>
            <a:normAutofit/>
          </a:bodyPr>
          <a:lstStyle/>
          <a:p>
            <a:r>
              <a:rPr lang="en-US" dirty="0" smtClean="0"/>
              <a:t>The content of a variable can be overridden by reassigning a new value</a:t>
            </a:r>
          </a:p>
          <a:p>
            <a:endParaRPr lang="en-US" dirty="0" smtClean="0"/>
          </a:p>
          <a:p>
            <a:pPr marL="0" indent="0">
              <a:buNone/>
            </a:pPr>
            <a:r>
              <a:rPr lang="en-US" u="sng" dirty="0" smtClean="0"/>
              <a:t>Scenario</a:t>
            </a:r>
          </a:p>
          <a:p>
            <a:pPr marL="0" indent="0">
              <a:buNone/>
            </a:pPr>
            <a:r>
              <a:rPr lang="en-US" dirty="0" smtClean="0"/>
              <a:t>X = 100</a:t>
            </a:r>
          </a:p>
          <a:p>
            <a:pPr marL="0" indent="0">
              <a:buNone/>
            </a:pPr>
            <a:r>
              <a:rPr lang="en-US" dirty="0" smtClean="0"/>
              <a:t>Y = 200</a:t>
            </a:r>
          </a:p>
          <a:p>
            <a:pPr marL="0" indent="0">
              <a:buNone/>
            </a:pPr>
            <a:r>
              <a:rPr lang="en-US" dirty="0" smtClean="0"/>
              <a:t>Y = X + Y</a:t>
            </a:r>
          </a:p>
          <a:p>
            <a:pPr marL="0" indent="0">
              <a:buNone/>
            </a:pPr>
            <a:r>
              <a:rPr lang="en-US" dirty="0" smtClean="0"/>
              <a:t>Result: Y = 300</a:t>
            </a:r>
          </a:p>
        </p:txBody>
      </p:sp>
      <p:pic>
        <p:nvPicPr>
          <p:cNvPr id="5122" name="Picture 2" descr="https://res.cloudinary.com/practicaldev/image/fetch/s--3jBq-EAx--/c_limit%2Cf_auto%2Cfl_progressive%2Cq_auto%2Cw_880/https:/thepracticaldev.s3.amazonaws.com/i/2lzb42odthffmf3abx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0039" y="1978025"/>
            <a:ext cx="69246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3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5266097"/>
              </p:ext>
            </p:extLst>
          </p:nvPr>
        </p:nvGraphicFramePr>
        <p:xfrm>
          <a:off x="838200" y="2594438"/>
          <a:ext cx="10515600" cy="402844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dirty="0" smtClean="0"/>
                        <a:t>Java</a:t>
                      </a:r>
                      <a:endParaRPr lang="en-US" dirty="0"/>
                    </a:p>
                  </a:txBody>
                  <a:tcPr/>
                </a:tc>
                <a:tc>
                  <a:txBody>
                    <a:bodyPr/>
                    <a:lstStyle/>
                    <a:p>
                      <a:r>
                        <a:rPr lang="en-US" dirty="0" smtClean="0"/>
                        <a:t>JavaScript</a:t>
                      </a:r>
                      <a:endParaRPr lang="en-US" dirty="0"/>
                    </a:p>
                  </a:txBody>
                  <a:tcPr/>
                </a:tc>
              </a:tr>
              <a:tr h="370840">
                <a:tc>
                  <a:txBody>
                    <a:bodyPr/>
                    <a:lstStyle/>
                    <a:p>
                      <a:r>
                        <a:rPr lang="en-US" dirty="0" smtClean="0"/>
                        <a:t>Strongly Typed Language</a:t>
                      </a:r>
                    </a:p>
                    <a:p>
                      <a:endParaRPr lang="en-US" dirty="0" smtClean="0"/>
                    </a:p>
                    <a:p>
                      <a:r>
                        <a:rPr lang="en-US" sz="1400" dirty="0" smtClean="0"/>
                        <a:t>Definition</a:t>
                      </a:r>
                      <a:r>
                        <a:rPr lang="en-US" dirty="0" smtClean="0"/>
                        <a:t>:</a:t>
                      </a:r>
                      <a:r>
                        <a:rPr lang="en-US" baseline="0" dirty="0" smtClean="0"/>
                        <a:t> </a:t>
                      </a:r>
                      <a:r>
                        <a:rPr lang="en-US" sz="1100" b="0" i="0" kern="1200" dirty="0" smtClean="0">
                          <a:solidFill>
                            <a:schemeClr val="dk1"/>
                          </a:solidFill>
                          <a:effectLst/>
                          <a:latin typeface="+mn-lt"/>
                          <a:ea typeface="+mn-ea"/>
                          <a:cs typeface="+mn-cs"/>
                        </a:rPr>
                        <a:t>A </a:t>
                      </a:r>
                      <a:r>
                        <a:rPr lang="en-US" sz="1100" b="1" i="0" kern="1200" dirty="0" smtClean="0">
                          <a:solidFill>
                            <a:schemeClr val="dk1"/>
                          </a:solidFill>
                          <a:effectLst/>
                          <a:latin typeface="+mn-lt"/>
                          <a:ea typeface="+mn-ea"/>
                          <a:cs typeface="+mn-cs"/>
                        </a:rPr>
                        <a:t>strongly</a:t>
                      </a:r>
                      <a:r>
                        <a:rPr lang="en-US" sz="1100" b="0" i="0" kern="1200" dirty="0" smtClean="0">
                          <a:solidFill>
                            <a:schemeClr val="dk1"/>
                          </a:solidFill>
                          <a:effectLst/>
                          <a:latin typeface="+mn-lt"/>
                          <a:ea typeface="+mn-ea"/>
                          <a:cs typeface="+mn-cs"/>
                        </a:rPr>
                        <a:t>-</a:t>
                      </a:r>
                      <a:r>
                        <a:rPr lang="en-US" sz="1100" b="1" i="0" kern="1200" dirty="0" smtClean="0">
                          <a:solidFill>
                            <a:schemeClr val="dk1"/>
                          </a:solidFill>
                          <a:effectLst/>
                          <a:latin typeface="+mn-lt"/>
                          <a:ea typeface="+mn-ea"/>
                          <a:cs typeface="+mn-cs"/>
                        </a:rPr>
                        <a:t>typed</a:t>
                      </a:r>
                      <a:r>
                        <a:rPr lang="en-US" sz="1100" b="0" i="0" kern="1200" dirty="0" smtClean="0">
                          <a:solidFill>
                            <a:schemeClr val="dk1"/>
                          </a:solidFill>
                          <a:effectLst/>
                          <a:latin typeface="+mn-lt"/>
                          <a:ea typeface="+mn-ea"/>
                          <a:cs typeface="+mn-cs"/>
                        </a:rPr>
                        <a:t> programming language is one in which each </a:t>
                      </a:r>
                      <a:r>
                        <a:rPr lang="en-US" sz="1100" b="1" i="0" kern="1200" dirty="0" smtClean="0">
                          <a:solidFill>
                            <a:schemeClr val="dk1"/>
                          </a:solidFill>
                          <a:effectLst/>
                          <a:latin typeface="+mn-lt"/>
                          <a:ea typeface="+mn-ea"/>
                          <a:cs typeface="+mn-cs"/>
                        </a:rPr>
                        <a:t>type</a:t>
                      </a:r>
                      <a:r>
                        <a:rPr lang="en-US" sz="1100" b="0" i="0" kern="1200" dirty="0" smtClean="0">
                          <a:solidFill>
                            <a:schemeClr val="dk1"/>
                          </a:solidFill>
                          <a:effectLst/>
                          <a:latin typeface="+mn-lt"/>
                          <a:ea typeface="+mn-ea"/>
                          <a:cs typeface="+mn-cs"/>
                        </a:rPr>
                        <a:t> of data (such as integer, character, hexadecimal, packed decimal, and so forth) is predefined as part of the programming language and all constants or </a:t>
                      </a:r>
                      <a:r>
                        <a:rPr lang="en-US" sz="1100" b="1" i="0" kern="1200" dirty="0" smtClean="0">
                          <a:solidFill>
                            <a:schemeClr val="dk1"/>
                          </a:solidFill>
                          <a:effectLst/>
                          <a:latin typeface="+mn-lt"/>
                          <a:ea typeface="+mn-ea"/>
                          <a:cs typeface="+mn-cs"/>
                        </a:rPr>
                        <a:t>variables defined</a:t>
                      </a:r>
                      <a:r>
                        <a:rPr lang="en-US" sz="1100" b="0" i="0" kern="1200" dirty="0" smtClean="0">
                          <a:solidFill>
                            <a:schemeClr val="dk1"/>
                          </a:solidFill>
                          <a:effectLst/>
                          <a:latin typeface="+mn-lt"/>
                          <a:ea typeface="+mn-ea"/>
                          <a:cs typeface="+mn-cs"/>
                        </a:rPr>
                        <a:t> for a given program must be described with one of the data </a:t>
                      </a:r>
                      <a:r>
                        <a:rPr lang="en-US" sz="1100" b="1" i="0" kern="1200" dirty="0" smtClean="0">
                          <a:solidFill>
                            <a:schemeClr val="dk1"/>
                          </a:solidFill>
                          <a:effectLst/>
                          <a:latin typeface="+mn-lt"/>
                          <a:ea typeface="+mn-ea"/>
                          <a:cs typeface="+mn-cs"/>
                        </a:rPr>
                        <a:t>types</a:t>
                      </a:r>
                      <a:r>
                        <a:rPr lang="en-US" sz="1100" b="0" i="0" kern="1200" dirty="0" smtClean="0">
                          <a:solidFill>
                            <a:schemeClr val="dk1"/>
                          </a:solidFill>
                          <a:effectLst/>
                          <a:latin typeface="+mn-lt"/>
                          <a:ea typeface="+mn-ea"/>
                          <a:cs typeface="+mn-cs"/>
                        </a:rPr>
                        <a:t>.</a:t>
                      </a:r>
                    </a:p>
                    <a:p>
                      <a:endParaRPr lang="en-US" sz="1100" dirty="0" smtClean="0"/>
                    </a:p>
                    <a:p>
                      <a:r>
                        <a:rPr lang="en-US" dirty="0" err="1" smtClean="0"/>
                        <a:t>int</a:t>
                      </a:r>
                      <a:r>
                        <a:rPr lang="en-US" dirty="0" smtClean="0"/>
                        <a:t> a = 10;</a:t>
                      </a:r>
                    </a:p>
                    <a:p>
                      <a:endParaRPr lang="en-US" dirty="0" smtClean="0"/>
                    </a:p>
                    <a:p>
                      <a:r>
                        <a:rPr lang="en-US" dirty="0" smtClean="0"/>
                        <a:t>Links:</a:t>
                      </a:r>
                    </a:p>
                    <a:p>
                      <a:pPr marL="285750" indent="-285750">
                        <a:buFont typeface="Arial" panose="020B0604020202020204" pitchFamily="34" charset="0"/>
                        <a:buChar char="•"/>
                      </a:pPr>
                      <a:r>
                        <a:rPr lang="en-US" sz="1600" dirty="0" smtClean="0">
                          <a:hlinkClick r:id="rId2"/>
                        </a:rPr>
                        <a:t>https://www.w3schools.com/java/java_variables.asp</a:t>
                      </a:r>
                      <a:endParaRPr lang="en-US" sz="1600" dirty="0" smtClean="0"/>
                    </a:p>
                    <a:p>
                      <a:pPr marL="285750" indent="-285750">
                        <a:buFont typeface="Arial" panose="020B0604020202020204" pitchFamily="34" charset="0"/>
                        <a:buChar char="•"/>
                      </a:pPr>
                      <a:r>
                        <a:rPr lang="en-US" sz="1600" dirty="0" smtClean="0">
                          <a:hlinkClick r:id="rId3"/>
                        </a:rPr>
                        <a:t>https://www.w3schools.com/java/java_data_types.asp</a:t>
                      </a:r>
                      <a:endParaRPr lang="en-US" sz="1600" dirty="0" smtClean="0"/>
                    </a:p>
                    <a:p>
                      <a:endParaRPr lang="en-US" dirty="0" smtClean="0"/>
                    </a:p>
                    <a:p>
                      <a:endParaRPr lang="en-US" dirty="0"/>
                    </a:p>
                  </a:txBody>
                  <a:tcPr/>
                </a:tc>
                <a:tc>
                  <a:txBody>
                    <a:bodyPr/>
                    <a:lstStyle/>
                    <a:p>
                      <a:r>
                        <a:rPr lang="en-US" dirty="0" smtClean="0"/>
                        <a:t>Weakly Type Language</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Definition</a:t>
                      </a:r>
                      <a:r>
                        <a:rPr lang="en-US" dirty="0" smtClean="0"/>
                        <a:t>:</a:t>
                      </a:r>
                      <a:r>
                        <a:rPr lang="en-US" baseline="0" dirty="0" smtClean="0"/>
                        <a:t> </a:t>
                      </a:r>
                      <a:r>
                        <a:rPr lang="en-US" sz="1100" b="0" i="0" kern="1200" dirty="0" smtClean="0">
                          <a:solidFill>
                            <a:schemeClr val="dk1"/>
                          </a:solidFill>
                          <a:effectLst/>
                          <a:latin typeface="+mn-lt"/>
                          <a:ea typeface="+mn-ea"/>
                          <a:cs typeface="+mn-cs"/>
                        </a:rPr>
                        <a:t>A </a:t>
                      </a:r>
                      <a:r>
                        <a:rPr lang="en-US" sz="1100" b="1" i="0" kern="1200" dirty="0" smtClean="0">
                          <a:solidFill>
                            <a:schemeClr val="dk1"/>
                          </a:solidFill>
                          <a:effectLst/>
                          <a:latin typeface="+mn-lt"/>
                          <a:ea typeface="+mn-ea"/>
                          <a:cs typeface="+mn-cs"/>
                        </a:rPr>
                        <a:t>weakly</a:t>
                      </a:r>
                      <a:r>
                        <a:rPr lang="en-US" sz="1100" b="0" i="0" kern="1200" dirty="0" smtClean="0">
                          <a:solidFill>
                            <a:schemeClr val="dk1"/>
                          </a:solidFill>
                          <a:effectLst/>
                          <a:latin typeface="+mn-lt"/>
                          <a:ea typeface="+mn-ea"/>
                          <a:cs typeface="+mn-cs"/>
                        </a:rPr>
                        <a:t>-</a:t>
                      </a:r>
                      <a:r>
                        <a:rPr lang="en-US" sz="1100" b="1" i="0" kern="1200" dirty="0" smtClean="0">
                          <a:solidFill>
                            <a:schemeClr val="dk1"/>
                          </a:solidFill>
                          <a:effectLst/>
                          <a:latin typeface="+mn-lt"/>
                          <a:ea typeface="+mn-ea"/>
                          <a:cs typeface="+mn-cs"/>
                        </a:rPr>
                        <a:t>typed</a:t>
                      </a:r>
                      <a:r>
                        <a:rPr lang="en-US" sz="1100" b="0" i="0" kern="1200" dirty="0" smtClean="0">
                          <a:solidFill>
                            <a:schemeClr val="dk1"/>
                          </a:solidFill>
                          <a:effectLst/>
                          <a:latin typeface="+mn-lt"/>
                          <a:ea typeface="+mn-ea"/>
                          <a:cs typeface="+mn-cs"/>
                        </a:rPr>
                        <a:t> programming language is one in which each </a:t>
                      </a:r>
                      <a:r>
                        <a:rPr lang="en-US" sz="1100" b="1" i="0" kern="1200" dirty="0" smtClean="0">
                          <a:solidFill>
                            <a:schemeClr val="dk1"/>
                          </a:solidFill>
                          <a:effectLst/>
                          <a:latin typeface="+mn-lt"/>
                          <a:ea typeface="+mn-ea"/>
                          <a:cs typeface="+mn-cs"/>
                        </a:rPr>
                        <a:t>type</a:t>
                      </a:r>
                      <a:r>
                        <a:rPr lang="en-US" sz="1100" b="0" i="0" kern="1200" dirty="0" smtClean="0">
                          <a:solidFill>
                            <a:schemeClr val="dk1"/>
                          </a:solidFill>
                          <a:effectLst/>
                          <a:latin typeface="+mn-lt"/>
                          <a:ea typeface="+mn-ea"/>
                          <a:cs typeface="+mn-cs"/>
                        </a:rPr>
                        <a:t> of data is assigned to a variable</a:t>
                      </a:r>
                      <a:r>
                        <a:rPr lang="en-US" sz="1100" b="0" i="0" kern="1200" baseline="0" dirty="0" smtClean="0">
                          <a:solidFill>
                            <a:schemeClr val="dk1"/>
                          </a:solidFill>
                          <a:effectLst/>
                          <a:latin typeface="+mn-lt"/>
                          <a:ea typeface="+mn-ea"/>
                          <a:cs typeface="+mn-cs"/>
                        </a:rPr>
                        <a:t> that doesn’t require being predefined by a data type </a:t>
                      </a:r>
                      <a:r>
                        <a:rPr lang="en-US" sz="1100" b="0" i="0" kern="1200" dirty="0" smtClean="0">
                          <a:solidFill>
                            <a:schemeClr val="dk1"/>
                          </a:solidFill>
                          <a:effectLst/>
                          <a:latin typeface="+mn-lt"/>
                          <a:ea typeface="+mn-ea"/>
                          <a:cs typeface="+mn-cs"/>
                        </a:rPr>
                        <a:t>such as integer, character, hexadecimal, packed decimal, and so forth)</a:t>
                      </a:r>
                      <a:r>
                        <a:rPr lang="en-US" sz="1100" b="0" i="0" kern="1200" baseline="0" dirty="0" smtClean="0">
                          <a:solidFill>
                            <a:schemeClr val="dk1"/>
                          </a:solidFill>
                          <a:effectLst/>
                          <a:latin typeface="+mn-lt"/>
                          <a:ea typeface="+mn-ea"/>
                          <a:cs typeface="+mn-cs"/>
                        </a:rPr>
                        <a:t> and during a destructive assignment new data assigned doesn’t have to be in the same data type as what is being replaced.</a:t>
                      </a:r>
                      <a:endParaRPr lang="en-US" sz="1100" dirty="0" smtClean="0"/>
                    </a:p>
                    <a:p>
                      <a:r>
                        <a:rPr lang="en-US" dirty="0" err="1" smtClean="0"/>
                        <a:t>var</a:t>
                      </a:r>
                      <a:r>
                        <a:rPr lang="en-US" baseline="0" dirty="0" smtClean="0"/>
                        <a:t> a = 10;</a:t>
                      </a:r>
                    </a:p>
                    <a:p>
                      <a:endParaRPr lang="en-US" baseline="0" dirty="0" smtClean="0"/>
                    </a:p>
                    <a:p>
                      <a:r>
                        <a:rPr lang="en-US" b="1" dirty="0" smtClean="0"/>
                        <a:t>Links</a:t>
                      </a:r>
                    </a:p>
                    <a:p>
                      <a:pPr marL="285750" indent="-285750">
                        <a:buFont typeface="Arial" panose="020B0604020202020204" pitchFamily="34" charset="0"/>
                        <a:buChar char="•"/>
                      </a:pPr>
                      <a:r>
                        <a:rPr lang="en-US" sz="1600" dirty="0" smtClean="0">
                          <a:hlinkClick r:id="rId4"/>
                        </a:rPr>
                        <a:t>https://www.w3schools.com/js/js_variables.asp</a:t>
                      </a:r>
                      <a:endParaRPr lang="en-US" sz="1600" dirty="0" smtClean="0"/>
                    </a:p>
                    <a:p>
                      <a:pPr marL="285750" indent="-285750">
                        <a:buFont typeface="Arial" panose="020B0604020202020204" pitchFamily="34" charset="0"/>
                        <a:buChar char="•"/>
                      </a:pPr>
                      <a:r>
                        <a:rPr lang="en-US" sz="1600" dirty="0" smtClean="0">
                          <a:hlinkClick r:id="rId5"/>
                        </a:rPr>
                        <a:t>https://www.w3schools.com/js/js_datatypes.asp</a:t>
                      </a:r>
                      <a:endParaRPr lang="en-US" sz="1600" dirty="0" smtClean="0"/>
                    </a:p>
                    <a:p>
                      <a:pPr marL="285750" indent="-285750">
                        <a:buFont typeface="Arial" panose="020B0604020202020204" pitchFamily="34" charset="0"/>
                        <a:buChar char="•"/>
                      </a:pPr>
                      <a:r>
                        <a:rPr lang="en-US" sz="1600" dirty="0" smtClean="0">
                          <a:hlinkClick r:id="rId6"/>
                        </a:rPr>
                        <a:t>https://developer.mozilla.org/en-US/docs/Web/JavaScript/Data_structures</a:t>
                      </a:r>
                      <a:endParaRPr lang="en-US" sz="1600" dirty="0" smtClean="0"/>
                    </a:p>
                    <a:p>
                      <a:endParaRPr lang="en-US" dirty="0"/>
                    </a:p>
                  </a:txBody>
                  <a:tcPr/>
                </a:tc>
              </a:tr>
            </a:tbl>
          </a:graphicData>
        </a:graphic>
      </p:graphicFrame>
      <p:sp>
        <p:nvSpPr>
          <p:cNvPr id="5" name="TextBox 4"/>
          <p:cNvSpPr txBox="1"/>
          <p:nvPr/>
        </p:nvSpPr>
        <p:spPr>
          <a:xfrm>
            <a:off x="838200" y="1517220"/>
            <a:ext cx="10515600" cy="1077218"/>
          </a:xfrm>
          <a:prstGeom prst="rect">
            <a:avLst/>
          </a:prstGeom>
          <a:noFill/>
        </p:spPr>
        <p:txBody>
          <a:bodyPr wrap="square" rtlCol="0">
            <a:spAutoFit/>
          </a:bodyPr>
          <a:lstStyle/>
          <a:p>
            <a:r>
              <a:rPr lang="en-US" sz="1600" b="1" u="sng" dirty="0" smtClean="0"/>
              <a:t>Definition</a:t>
            </a:r>
            <a:r>
              <a:rPr lang="en-US" sz="1600" dirty="0" smtClean="0"/>
              <a:t>: </a:t>
            </a:r>
            <a:r>
              <a:rPr lang="en-US" sz="1600" i="1" dirty="0"/>
              <a:t>Variables</a:t>
            </a:r>
            <a:r>
              <a:rPr lang="en-US" sz="1600" dirty="0"/>
              <a:t> are used to store information to be referenced and manipulated in a computer program. They also provide a way of labeling data with a descriptive name, so our programs can be understood more clearly by the reader and ourselves. It is helpful to think of variables as containers that hold information. Their sole purpose is to label and store data in memory. This data can then be used throughout your program.</a:t>
            </a:r>
          </a:p>
        </p:txBody>
      </p:sp>
    </p:spTree>
    <p:extLst>
      <p:ext uri="{BB962C8B-B14F-4D97-AF65-F5344CB8AC3E}">
        <p14:creationId xmlns:p14="http://schemas.microsoft.com/office/powerpoint/2010/main" val="853917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1351</Words>
  <Application>Microsoft Office PowerPoint</Application>
  <PresentationFormat>Widescreen</PresentationFormat>
  <Paragraphs>281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Courier New</vt:lpstr>
      <vt:lpstr>Office Theme</vt:lpstr>
      <vt:lpstr>Basic Programming Concepts with Java and JavaScript and Unit Testing</vt:lpstr>
      <vt:lpstr>Table of Contents</vt:lpstr>
      <vt:lpstr>Basic Programming Concepts 101</vt:lpstr>
      <vt:lpstr>Introduction</vt:lpstr>
      <vt:lpstr>Introduction - Instructions</vt:lpstr>
      <vt:lpstr>Introduction - Variables</vt:lpstr>
      <vt:lpstr>Introduction - Operators</vt:lpstr>
      <vt:lpstr>Introduction – Destructive Assignment Concept</vt:lpstr>
      <vt:lpstr>Variables</vt:lpstr>
      <vt:lpstr>Control Structure aka Control Flow</vt:lpstr>
      <vt:lpstr>Data Structure</vt:lpstr>
      <vt:lpstr>Basic Programming Concepts 101</vt:lpstr>
      <vt:lpstr>Similarities Between Java and JavaScript</vt:lpstr>
      <vt:lpstr>Hello World in many ways…</vt:lpstr>
      <vt:lpstr>JavaScript – Browser using a console’s debugger</vt:lpstr>
      <vt:lpstr>JavaScript – Node JS</vt:lpstr>
      <vt:lpstr>Java using Command Line Interface (slide 1)</vt:lpstr>
      <vt:lpstr>Java using Command Line Interface (slide 2)</vt:lpstr>
      <vt:lpstr>Java using Command Line Interface (slide 3)</vt:lpstr>
      <vt:lpstr>Java using STS (slide 1)</vt:lpstr>
      <vt:lpstr>Java using STS (slide 1)</vt:lpstr>
      <vt:lpstr>Java using STS (slide 2)</vt:lpstr>
      <vt:lpstr>Java using STS (slide 3)</vt:lpstr>
      <vt:lpstr>Java using STS (slide 4)</vt:lpstr>
      <vt:lpstr>Java using STS (slide 5)</vt:lpstr>
      <vt:lpstr>Java using STS (slide 6)</vt:lpstr>
      <vt:lpstr>Command Line Arguments Capture</vt:lpstr>
      <vt:lpstr>JavaScript (Node) (Slide 1)</vt:lpstr>
      <vt:lpstr>JavaScript (Node) (Slide 2)</vt:lpstr>
      <vt:lpstr>Java (Slide 1)</vt:lpstr>
      <vt:lpstr>Java (Slide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creator>Claude Gauthier</dc:creator>
  <cp:lastModifiedBy>Claude Gauthier</cp:lastModifiedBy>
  <cp:revision>36</cp:revision>
  <dcterms:created xsi:type="dcterms:W3CDTF">2019-06-19T09:51:07Z</dcterms:created>
  <dcterms:modified xsi:type="dcterms:W3CDTF">2019-06-20T19:29:29Z</dcterms:modified>
</cp:coreProperties>
</file>