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73" r:id="rId14"/>
    <p:sldId id="269" r:id="rId15"/>
    <p:sldId id="271" r:id="rId16"/>
    <p:sldId id="270" r:id="rId17"/>
    <p:sldId id="274" r:id="rId18"/>
    <p:sldId id="275" r:id="rId19"/>
    <p:sldId id="276" r:id="rId20"/>
    <p:sldId id="277" r:id="rId21"/>
    <p:sldId id="278"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118" d="100"/>
          <a:sy n="118" d="100"/>
        </p:scale>
        <p:origin x="3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CDF2A0-92D7-4869-AD78-D353D3D846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87FCABC8-33C6-494A-9FE1-64AFC8C12E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C4361F8C-A9A3-49FE-BD57-4C956B23BFBC}"/>
              </a:ext>
            </a:extLst>
          </p:cNvPr>
          <p:cNvSpPr>
            <a:spLocks noGrp="1"/>
          </p:cNvSpPr>
          <p:nvPr>
            <p:ph type="dt" sz="half" idx="10"/>
          </p:nvPr>
        </p:nvSpPr>
        <p:spPr/>
        <p:txBody>
          <a:bodyPr/>
          <a:lstStyle/>
          <a:p>
            <a:fld id="{7C8FAA6D-C7F5-4F3B-BB94-B97F1C018C07}" type="datetimeFigureOut">
              <a:rPr lang="en-US" smtClean="0"/>
              <a:t>6/27/2019</a:t>
            </a:fld>
            <a:endParaRPr lang="en-US"/>
          </a:p>
        </p:txBody>
      </p:sp>
      <p:sp>
        <p:nvSpPr>
          <p:cNvPr id="5" name="Footer Placeholder 4">
            <a:extLst>
              <a:ext uri="{FF2B5EF4-FFF2-40B4-BE49-F238E27FC236}">
                <a16:creationId xmlns:a16="http://schemas.microsoft.com/office/drawing/2014/main" xmlns="" id="{EE4629F5-9EC1-4888-8888-9ED99F4E46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108C151-1130-4608-908D-6E48B1F785F9}"/>
              </a:ext>
            </a:extLst>
          </p:cNvPr>
          <p:cNvSpPr>
            <a:spLocks noGrp="1"/>
          </p:cNvSpPr>
          <p:nvPr>
            <p:ph type="sldNum" sz="quarter" idx="12"/>
          </p:nvPr>
        </p:nvSpPr>
        <p:spPr/>
        <p:txBody>
          <a:bodyPr/>
          <a:lstStyle/>
          <a:p>
            <a:fld id="{0328C68F-2853-4C09-8FC6-0F5C097D941D}" type="slidenum">
              <a:rPr lang="en-US" smtClean="0"/>
              <a:t>‹#›</a:t>
            </a:fld>
            <a:endParaRPr lang="en-US"/>
          </a:p>
        </p:txBody>
      </p:sp>
    </p:spTree>
    <p:extLst>
      <p:ext uri="{BB962C8B-B14F-4D97-AF65-F5344CB8AC3E}">
        <p14:creationId xmlns:p14="http://schemas.microsoft.com/office/powerpoint/2010/main" val="4250190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72F6B8-750A-4E82-A8E4-8692A37DD8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4D24869A-EEDD-4F2F-9B5D-850630C7A3A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2907598-C396-4C7A-B063-AE0635CFE3D4}"/>
              </a:ext>
            </a:extLst>
          </p:cNvPr>
          <p:cNvSpPr>
            <a:spLocks noGrp="1"/>
          </p:cNvSpPr>
          <p:nvPr>
            <p:ph type="dt" sz="half" idx="10"/>
          </p:nvPr>
        </p:nvSpPr>
        <p:spPr/>
        <p:txBody>
          <a:bodyPr/>
          <a:lstStyle/>
          <a:p>
            <a:fld id="{7C8FAA6D-C7F5-4F3B-BB94-B97F1C018C07}" type="datetimeFigureOut">
              <a:rPr lang="en-US" smtClean="0"/>
              <a:t>6/27/2019</a:t>
            </a:fld>
            <a:endParaRPr lang="en-US"/>
          </a:p>
        </p:txBody>
      </p:sp>
      <p:sp>
        <p:nvSpPr>
          <p:cNvPr id="5" name="Footer Placeholder 4">
            <a:extLst>
              <a:ext uri="{FF2B5EF4-FFF2-40B4-BE49-F238E27FC236}">
                <a16:creationId xmlns:a16="http://schemas.microsoft.com/office/drawing/2014/main" xmlns="" id="{4B1C2B6B-5157-4879-844B-101D18C536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2CB7892-E8D2-4E72-9901-BFC2880C43D2}"/>
              </a:ext>
            </a:extLst>
          </p:cNvPr>
          <p:cNvSpPr>
            <a:spLocks noGrp="1"/>
          </p:cNvSpPr>
          <p:nvPr>
            <p:ph type="sldNum" sz="quarter" idx="12"/>
          </p:nvPr>
        </p:nvSpPr>
        <p:spPr/>
        <p:txBody>
          <a:bodyPr/>
          <a:lstStyle/>
          <a:p>
            <a:fld id="{0328C68F-2853-4C09-8FC6-0F5C097D941D}" type="slidenum">
              <a:rPr lang="en-US" smtClean="0"/>
              <a:t>‹#›</a:t>
            </a:fld>
            <a:endParaRPr lang="en-US"/>
          </a:p>
        </p:txBody>
      </p:sp>
    </p:spTree>
    <p:extLst>
      <p:ext uri="{BB962C8B-B14F-4D97-AF65-F5344CB8AC3E}">
        <p14:creationId xmlns:p14="http://schemas.microsoft.com/office/powerpoint/2010/main" val="9610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B337973-6D89-4AE8-BF6C-F6E8B94C85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2EEC97A-7872-407A-B24B-BD898A4280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230FCC3-4690-4ADC-8FB8-9FCE0997DDE2}"/>
              </a:ext>
            </a:extLst>
          </p:cNvPr>
          <p:cNvSpPr>
            <a:spLocks noGrp="1"/>
          </p:cNvSpPr>
          <p:nvPr>
            <p:ph type="dt" sz="half" idx="10"/>
          </p:nvPr>
        </p:nvSpPr>
        <p:spPr/>
        <p:txBody>
          <a:bodyPr/>
          <a:lstStyle/>
          <a:p>
            <a:fld id="{7C8FAA6D-C7F5-4F3B-BB94-B97F1C018C07}" type="datetimeFigureOut">
              <a:rPr lang="en-US" smtClean="0"/>
              <a:t>6/27/2019</a:t>
            </a:fld>
            <a:endParaRPr lang="en-US"/>
          </a:p>
        </p:txBody>
      </p:sp>
      <p:sp>
        <p:nvSpPr>
          <p:cNvPr id="5" name="Footer Placeholder 4">
            <a:extLst>
              <a:ext uri="{FF2B5EF4-FFF2-40B4-BE49-F238E27FC236}">
                <a16:creationId xmlns:a16="http://schemas.microsoft.com/office/drawing/2014/main" xmlns="" id="{9E15E923-3403-4EB9-9EBD-9989F2C2FC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56D6B76-024B-41FB-8CA4-A7AA8E216196}"/>
              </a:ext>
            </a:extLst>
          </p:cNvPr>
          <p:cNvSpPr>
            <a:spLocks noGrp="1"/>
          </p:cNvSpPr>
          <p:nvPr>
            <p:ph type="sldNum" sz="quarter" idx="12"/>
          </p:nvPr>
        </p:nvSpPr>
        <p:spPr/>
        <p:txBody>
          <a:bodyPr/>
          <a:lstStyle/>
          <a:p>
            <a:fld id="{0328C68F-2853-4C09-8FC6-0F5C097D941D}" type="slidenum">
              <a:rPr lang="en-US" smtClean="0"/>
              <a:t>‹#›</a:t>
            </a:fld>
            <a:endParaRPr lang="en-US"/>
          </a:p>
        </p:txBody>
      </p:sp>
    </p:spTree>
    <p:extLst>
      <p:ext uri="{BB962C8B-B14F-4D97-AF65-F5344CB8AC3E}">
        <p14:creationId xmlns:p14="http://schemas.microsoft.com/office/powerpoint/2010/main" val="269723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E3D1FD-3A4B-465C-8DAB-165BF86217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31B0D73-BD04-4031-8825-260657752C3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F3B8DFF-AC6F-4947-89BB-A6A05080703C}"/>
              </a:ext>
            </a:extLst>
          </p:cNvPr>
          <p:cNvSpPr>
            <a:spLocks noGrp="1"/>
          </p:cNvSpPr>
          <p:nvPr>
            <p:ph type="dt" sz="half" idx="10"/>
          </p:nvPr>
        </p:nvSpPr>
        <p:spPr/>
        <p:txBody>
          <a:bodyPr/>
          <a:lstStyle/>
          <a:p>
            <a:fld id="{7C8FAA6D-C7F5-4F3B-BB94-B97F1C018C07}" type="datetimeFigureOut">
              <a:rPr lang="en-US" smtClean="0"/>
              <a:t>6/27/2019</a:t>
            </a:fld>
            <a:endParaRPr lang="en-US"/>
          </a:p>
        </p:txBody>
      </p:sp>
      <p:sp>
        <p:nvSpPr>
          <p:cNvPr id="5" name="Footer Placeholder 4">
            <a:extLst>
              <a:ext uri="{FF2B5EF4-FFF2-40B4-BE49-F238E27FC236}">
                <a16:creationId xmlns:a16="http://schemas.microsoft.com/office/drawing/2014/main" xmlns="" id="{B95719C1-FBE4-417F-A80A-B134CA8F05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2A6D529-9C8D-4851-A477-2004D3DC099B}"/>
              </a:ext>
            </a:extLst>
          </p:cNvPr>
          <p:cNvSpPr>
            <a:spLocks noGrp="1"/>
          </p:cNvSpPr>
          <p:nvPr>
            <p:ph type="sldNum" sz="quarter" idx="12"/>
          </p:nvPr>
        </p:nvSpPr>
        <p:spPr/>
        <p:txBody>
          <a:bodyPr/>
          <a:lstStyle/>
          <a:p>
            <a:fld id="{0328C68F-2853-4C09-8FC6-0F5C097D941D}" type="slidenum">
              <a:rPr lang="en-US" smtClean="0"/>
              <a:t>‹#›</a:t>
            </a:fld>
            <a:endParaRPr lang="en-US"/>
          </a:p>
        </p:txBody>
      </p:sp>
    </p:spTree>
    <p:extLst>
      <p:ext uri="{BB962C8B-B14F-4D97-AF65-F5344CB8AC3E}">
        <p14:creationId xmlns:p14="http://schemas.microsoft.com/office/powerpoint/2010/main" val="1246369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6A1B86-E756-46C5-AFC9-F9FF31D09A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2BA4D257-6DBA-4CB4-A4EB-775004D6FA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60F34F93-5556-4982-A981-6B44B80C5183}"/>
              </a:ext>
            </a:extLst>
          </p:cNvPr>
          <p:cNvSpPr>
            <a:spLocks noGrp="1"/>
          </p:cNvSpPr>
          <p:nvPr>
            <p:ph type="dt" sz="half" idx="10"/>
          </p:nvPr>
        </p:nvSpPr>
        <p:spPr/>
        <p:txBody>
          <a:bodyPr/>
          <a:lstStyle/>
          <a:p>
            <a:fld id="{7C8FAA6D-C7F5-4F3B-BB94-B97F1C018C07}" type="datetimeFigureOut">
              <a:rPr lang="en-US" smtClean="0"/>
              <a:t>6/27/2019</a:t>
            </a:fld>
            <a:endParaRPr lang="en-US"/>
          </a:p>
        </p:txBody>
      </p:sp>
      <p:sp>
        <p:nvSpPr>
          <p:cNvPr id="5" name="Footer Placeholder 4">
            <a:extLst>
              <a:ext uri="{FF2B5EF4-FFF2-40B4-BE49-F238E27FC236}">
                <a16:creationId xmlns:a16="http://schemas.microsoft.com/office/drawing/2014/main" xmlns="" id="{0B6AED1E-527A-49B5-BA0E-BD153A2A8D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5325C11-1A47-40A9-8ED0-23FABD98EF82}"/>
              </a:ext>
            </a:extLst>
          </p:cNvPr>
          <p:cNvSpPr>
            <a:spLocks noGrp="1"/>
          </p:cNvSpPr>
          <p:nvPr>
            <p:ph type="sldNum" sz="quarter" idx="12"/>
          </p:nvPr>
        </p:nvSpPr>
        <p:spPr/>
        <p:txBody>
          <a:bodyPr/>
          <a:lstStyle/>
          <a:p>
            <a:fld id="{0328C68F-2853-4C09-8FC6-0F5C097D941D}" type="slidenum">
              <a:rPr lang="en-US" smtClean="0"/>
              <a:t>‹#›</a:t>
            </a:fld>
            <a:endParaRPr lang="en-US"/>
          </a:p>
        </p:txBody>
      </p:sp>
    </p:spTree>
    <p:extLst>
      <p:ext uri="{BB962C8B-B14F-4D97-AF65-F5344CB8AC3E}">
        <p14:creationId xmlns:p14="http://schemas.microsoft.com/office/powerpoint/2010/main" val="1368317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CB679E-A939-4B8C-9D41-0429E9E486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040920E-CC67-49EF-A5B3-8A7CD166B7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E567FF9F-FAE5-46DE-940C-6A7F08CC7F8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97201E4-DEC4-443B-8600-8CE395114BA3}"/>
              </a:ext>
            </a:extLst>
          </p:cNvPr>
          <p:cNvSpPr>
            <a:spLocks noGrp="1"/>
          </p:cNvSpPr>
          <p:nvPr>
            <p:ph type="dt" sz="half" idx="10"/>
          </p:nvPr>
        </p:nvSpPr>
        <p:spPr/>
        <p:txBody>
          <a:bodyPr/>
          <a:lstStyle/>
          <a:p>
            <a:fld id="{7C8FAA6D-C7F5-4F3B-BB94-B97F1C018C07}" type="datetimeFigureOut">
              <a:rPr lang="en-US" smtClean="0"/>
              <a:t>6/27/2019</a:t>
            </a:fld>
            <a:endParaRPr lang="en-US"/>
          </a:p>
        </p:txBody>
      </p:sp>
      <p:sp>
        <p:nvSpPr>
          <p:cNvPr id="6" name="Footer Placeholder 5">
            <a:extLst>
              <a:ext uri="{FF2B5EF4-FFF2-40B4-BE49-F238E27FC236}">
                <a16:creationId xmlns:a16="http://schemas.microsoft.com/office/drawing/2014/main" xmlns="" id="{68810059-B902-4553-BC8D-C3B7DF371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2768789-96FB-457E-8CF6-813473D8BF95}"/>
              </a:ext>
            </a:extLst>
          </p:cNvPr>
          <p:cNvSpPr>
            <a:spLocks noGrp="1"/>
          </p:cNvSpPr>
          <p:nvPr>
            <p:ph type="sldNum" sz="quarter" idx="12"/>
          </p:nvPr>
        </p:nvSpPr>
        <p:spPr/>
        <p:txBody>
          <a:bodyPr/>
          <a:lstStyle/>
          <a:p>
            <a:fld id="{0328C68F-2853-4C09-8FC6-0F5C097D941D}" type="slidenum">
              <a:rPr lang="en-US" smtClean="0"/>
              <a:t>‹#›</a:t>
            </a:fld>
            <a:endParaRPr lang="en-US"/>
          </a:p>
        </p:txBody>
      </p:sp>
    </p:spTree>
    <p:extLst>
      <p:ext uri="{BB962C8B-B14F-4D97-AF65-F5344CB8AC3E}">
        <p14:creationId xmlns:p14="http://schemas.microsoft.com/office/powerpoint/2010/main" val="1504956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15E62F-8AD8-4E1D-864A-A1A2E72569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D28521E8-7760-4E69-B265-99688FCC11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FB943D36-A07A-4358-B760-6780202F8CC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465B186-2527-4305-B1C1-329D0FAB91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DE639BB4-563C-4605-8A90-46B3D862029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CBDFBB6E-A737-4F61-96BD-68B0A748D76A}"/>
              </a:ext>
            </a:extLst>
          </p:cNvPr>
          <p:cNvSpPr>
            <a:spLocks noGrp="1"/>
          </p:cNvSpPr>
          <p:nvPr>
            <p:ph type="dt" sz="half" idx="10"/>
          </p:nvPr>
        </p:nvSpPr>
        <p:spPr/>
        <p:txBody>
          <a:bodyPr/>
          <a:lstStyle/>
          <a:p>
            <a:fld id="{7C8FAA6D-C7F5-4F3B-BB94-B97F1C018C07}" type="datetimeFigureOut">
              <a:rPr lang="en-US" smtClean="0"/>
              <a:t>6/27/2019</a:t>
            </a:fld>
            <a:endParaRPr lang="en-US"/>
          </a:p>
        </p:txBody>
      </p:sp>
      <p:sp>
        <p:nvSpPr>
          <p:cNvPr id="8" name="Footer Placeholder 7">
            <a:extLst>
              <a:ext uri="{FF2B5EF4-FFF2-40B4-BE49-F238E27FC236}">
                <a16:creationId xmlns:a16="http://schemas.microsoft.com/office/drawing/2014/main" xmlns="" id="{CF0C73A9-9281-4E5E-BA28-970BFBDA30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3F91530B-1164-48C0-9B8F-528513A6E804}"/>
              </a:ext>
            </a:extLst>
          </p:cNvPr>
          <p:cNvSpPr>
            <a:spLocks noGrp="1"/>
          </p:cNvSpPr>
          <p:nvPr>
            <p:ph type="sldNum" sz="quarter" idx="12"/>
          </p:nvPr>
        </p:nvSpPr>
        <p:spPr/>
        <p:txBody>
          <a:bodyPr/>
          <a:lstStyle/>
          <a:p>
            <a:fld id="{0328C68F-2853-4C09-8FC6-0F5C097D941D}" type="slidenum">
              <a:rPr lang="en-US" smtClean="0"/>
              <a:t>‹#›</a:t>
            </a:fld>
            <a:endParaRPr lang="en-US"/>
          </a:p>
        </p:txBody>
      </p:sp>
    </p:spTree>
    <p:extLst>
      <p:ext uri="{BB962C8B-B14F-4D97-AF65-F5344CB8AC3E}">
        <p14:creationId xmlns:p14="http://schemas.microsoft.com/office/powerpoint/2010/main" val="1052399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008820-2ADD-40B6-B270-3CCBC87C1C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80316BC-1504-4F74-9A86-39FDB46593AF}"/>
              </a:ext>
            </a:extLst>
          </p:cNvPr>
          <p:cNvSpPr>
            <a:spLocks noGrp="1"/>
          </p:cNvSpPr>
          <p:nvPr>
            <p:ph type="dt" sz="half" idx="10"/>
          </p:nvPr>
        </p:nvSpPr>
        <p:spPr/>
        <p:txBody>
          <a:bodyPr/>
          <a:lstStyle/>
          <a:p>
            <a:fld id="{7C8FAA6D-C7F5-4F3B-BB94-B97F1C018C07}" type="datetimeFigureOut">
              <a:rPr lang="en-US" smtClean="0"/>
              <a:t>6/27/2019</a:t>
            </a:fld>
            <a:endParaRPr lang="en-US"/>
          </a:p>
        </p:txBody>
      </p:sp>
      <p:sp>
        <p:nvSpPr>
          <p:cNvPr id="4" name="Footer Placeholder 3">
            <a:extLst>
              <a:ext uri="{FF2B5EF4-FFF2-40B4-BE49-F238E27FC236}">
                <a16:creationId xmlns:a16="http://schemas.microsoft.com/office/drawing/2014/main" xmlns="" id="{9D156BCF-C183-4E57-949A-7DF0BDD4B3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94118F49-B1B0-4580-B0E0-C408E57F4BFC}"/>
              </a:ext>
            </a:extLst>
          </p:cNvPr>
          <p:cNvSpPr>
            <a:spLocks noGrp="1"/>
          </p:cNvSpPr>
          <p:nvPr>
            <p:ph type="sldNum" sz="quarter" idx="12"/>
          </p:nvPr>
        </p:nvSpPr>
        <p:spPr/>
        <p:txBody>
          <a:bodyPr/>
          <a:lstStyle/>
          <a:p>
            <a:fld id="{0328C68F-2853-4C09-8FC6-0F5C097D941D}" type="slidenum">
              <a:rPr lang="en-US" smtClean="0"/>
              <a:t>‹#›</a:t>
            </a:fld>
            <a:endParaRPr lang="en-US"/>
          </a:p>
        </p:txBody>
      </p:sp>
    </p:spTree>
    <p:extLst>
      <p:ext uri="{BB962C8B-B14F-4D97-AF65-F5344CB8AC3E}">
        <p14:creationId xmlns:p14="http://schemas.microsoft.com/office/powerpoint/2010/main" val="1937699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1713432-0F7C-46E8-B750-1A0876558EE5}"/>
              </a:ext>
            </a:extLst>
          </p:cNvPr>
          <p:cNvSpPr>
            <a:spLocks noGrp="1"/>
          </p:cNvSpPr>
          <p:nvPr>
            <p:ph type="dt" sz="half" idx="10"/>
          </p:nvPr>
        </p:nvSpPr>
        <p:spPr/>
        <p:txBody>
          <a:bodyPr/>
          <a:lstStyle/>
          <a:p>
            <a:fld id="{7C8FAA6D-C7F5-4F3B-BB94-B97F1C018C07}" type="datetimeFigureOut">
              <a:rPr lang="en-US" smtClean="0"/>
              <a:t>6/27/2019</a:t>
            </a:fld>
            <a:endParaRPr lang="en-US"/>
          </a:p>
        </p:txBody>
      </p:sp>
      <p:sp>
        <p:nvSpPr>
          <p:cNvPr id="3" name="Footer Placeholder 2">
            <a:extLst>
              <a:ext uri="{FF2B5EF4-FFF2-40B4-BE49-F238E27FC236}">
                <a16:creationId xmlns:a16="http://schemas.microsoft.com/office/drawing/2014/main" xmlns="" id="{EBFEB103-D5BF-48C3-A2D4-3A5FEFA161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F82BB132-6877-48D4-A988-25EA88408DEE}"/>
              </a:ext>
            </a:extLst>
          </p:cNvPr>
          <p:cNvSpPr>
            <a:spLocks noGrp="1"/>
          </p:cNvSpPr>
          <p:nvPr>
            <p:ph type="sldNum" sz="quarter" idx="12"/>
          </p:nvPr>
        </p:nvSpPr>
        <p:spPr/>
        <p:txBody>
          <a:bodyPr/>
          <a:lstStyle/>
          <a:p>
            <a:fld id="{0328C68F-2853-4C09-8FC6-0F5C097D941D}" type="slidenum">
              <a:rPr lang="en-US" smtClean="0"/>
              <a:t>‹#›</a:t>
            </a:fld>
            <a:endParaRPr lang="en-US"/>
          </a:p>
        </p:txBody>
      </p:sp>
    </p:spTree>
    <p:extLst>
      <p:ext uri="{BB962C8B-B14F-4D97-AF65-F5344CB8AC3E}">
        <p14:creationId xmlns:p14="http://schemas.microsoft.com/office/powerpoint/2010/main" val="4244321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59B51-40B8-456F-951A-CDF27F0C5C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084D9207-C558-4E18-8354-F29884DC8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E4BE33E8-8EDC-44E5-8B3B-FB53BD0D0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326FC08A-4B96-4A4B-8D73-5F5C05D5F817}"/>
              </a:ext>
            </a:extLst>
          </p:cNvPr>
          <p:cNvSpPr>
            <a:spLocks noGrp="1"/>
          </p:cNvSpPr>
          <p:nvPr>
            <p:ph type="dt" sz="half" idx="10"/>
          </p:nvPr>
        </p:nvSpPr>
        <p:spPr/>
        <p:txBody>
          <a:bodyPr/>
          <a:lstStyle/>
          <a:p>
            <a:fld id="{7C8FAA6D-C7F5-4F3B-BB94-B97F1C018C07}" type="datetimeFigureOut">
              <a:rPr lang="en-US" smtClean="0"/>
              <a:t>6/27/2019</a:t>
            </a:fld>
            <a:endParaRPr lang="en-US"/>
          </a:p>
        </p:txBody>
      </p:sp>
      <p:sp>
        <p:nvSpPr>
          <p:cNvPr id="6" name="Footer Placeholder 5">
            <a:extLst>
              <a:ext uri="{FF2B5EF4-FFF2-40B4-BE49-F238E27FC236}">
                <a16:creationId xmlns:a16="http://schemas.microsoft.com/office/drawing/2014/main" xmlns="" id="{7975FF83-2DF8-4B05-8612-C27B43CEA3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173D2BA-2510-47E0-A12D-331D7F4ABEA3}"/>
              </a:ext>
            </a:extLst>
          </p:cNvPr>
          <p:cNvSpPr>
            <a:spLocks noGrp="1"/>
          </p:cNvSpPr>
          <p:nvPr>
            <p:ph type="sldNum" sz="quarter" idx="12"/>
          </p:nvPr>
        </p:nvSpPr>
        <p:spPr/>
        <p:txBody>
          <a:bodyPr/>
          <a:lstStyle/>
          <a:p>
            <a:fld id="{0328C68F-2853-4C09-8FC6-0F5C097D941D}" type="slidenum">
              <a:rPr lang="en-US" smtClean="0"/>
              <a:t>‹#›</a:t>
            </a:fld>
            <a:endParaRPr lang="en-US"/>
          </a:p>
        </p:txBody>
      </p:sp>
    </p:spTree>
    <p:extLst>
      <p:ext uri="{BB962C8B-B14F-4D97-AF65-F5344CB8AC3E}">
        <p14:creationId xmlns:p14="http://schemas.microsoft.com/office/powerpoint/2010/main" val="1178448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EA2878-D002-4E7F-B1FB-FC3D150235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6DF9564-5E00-41DF-A096-F2D0079851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7F6276EC-4341-4E93-A59B-B67CD9B4F4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8410CC8D-5998-458E-90AE-D64923AB3434}"/>
              </a:ext>
            </a:extLst>
          </p:cNvPr>
          <p:cNvSpPr>
            <a:spLocks noGrp="1"/>
          </p:cNvSpPr>
          <p:nvPr>
            <p:ph type="dt" sz="half" idx="10"/>
          </p:nvPr>
        </p:nvSpPr>
        <p:spPr/>
        <p:txBody>
          <a:bodyPr/>
          <a:lstStyle/>
          <a:p>
            <a:fld id="{7C8FAA6D-C7F5-4F3B-BB94-B97F1C018C07}" type="datetimeFigureOut">
              <a:rPr lang="en-US" smtClean="0"/>
              <a:t>6/27/2019</a:t>
            </a:fld>
            <a:endParaRPr lang="en-US"/>
          </a:p>
        </p:txBody>
      </p:sp>
      <p:sp>
        <p:nvSpPr>
          <p:cNvPr id="6" name="Footer Placeholder 5">
            <a:extLst>
              <a:ext uri="{FF2B5EF4-FFF2-40B4-BE49-F238E27FC236}">
                <a16:creationId xmlns:a16="http://schemas.microsoft.com/office/drawing/2014/main" xmlns="" id="{6C801A4F-E10A-4840-8FC7-BE9A83486A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88E112D-4376-45BA-B4BE-8FB53F645BC2}"/>
              </a:ext>
            </a:extLst>
          </p:cNvPr>
          <p:cNvSpPr>
            <a:spLocks noGrp="1"/>
          </p:cNvSpPr>
          <p:nvPr>
            <p:ph type="sldNum" sz="quarter" idx="12"/>
          </p:nvPr>
        </p:nvSpPr>
        <p:spPr/>
        <p:txBody>
          <a:bodyPr/>
          <a:lstStyle/>
          <a:p>
            <a:fld id="{0328C68F-2853-4C09-8FC6-0F5C097D941D}" type="slidenum">
              <a:rPr lang="en-US" smtClean="0"/>
              <a:t>‹#›</a:t>
            </a:fld>
            <a:endParaRPr lang="en-US"/>
          </a:p>
        </p:txBody>
      </p:sp>
    </p:spTree>
    <p:extLst>
      <p:ext uri="{BB962C8B-B14F-4D97-AF65-F5344CB8AC3E}">
        <p14:creationId xmlns:p14="http://schemas.microsoft.com/office/powerpoint/2010/main" val="824218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A10B5A5-7E77-410A-B43F-10643C288A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B0A6425F-A00C-4D03-87E2-3E9578BEF4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7DC714E-23F0-4C5F-BBEB-668D58F49F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8FAA6D-C7F5-4F3B-BB94-B97F1C018C07}" type="datetimeFigureOut">
              <a:rPr lang="en-US" smtClean="0"/>
              <a:t>6/27/2019</a:t>
            </a:fld>
            <a:endParaRPr lang="en-US"/>
          </a:p>
        </p:txBody>
      </p:sp>
      <p:sp>
        <p:nvSpPr>
          <p:cNvPr id="5" name="Footer Placeholder 4">
            <a:extLst>
              <a:ext uri="{FF2B5EF4-FFF2-40B4-BE49-F238E27FC236}">
                <a16:creationId xmlns:a16="http://schemas.microsoft.com/office/drawing/2014/main" xmlns="" id="{2937D5BA-AB72-42DE-ACBF-34EF22CCF8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18C6F2EA-253E-49D9-A263-1BDD5BDDC6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28C68F-2853-4C09-8FC6-0F5C097D941D}" type="slidenum">
              <a:rPr lang="en-US" smtClean="0"/>
              <a:t>‹#›</a:t>
            </a:fld>
            <a:endParaRPr lang="en-US"/>
          </a:p>
        </p:txBody>
      </p:sp>
    </p:spTree>
    <p:extLst>
      <p:ext uri="{BB962C8B-B14F-4D97-AF65-F5344CB8AC3E}">
        <p14:creationId xmlns:p14="http://schemas.microsoft.com/office/powerpoint/2010/main" val="5888915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jsfiddle.ne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793361-0DCF-4B44-BFEB-5202AD4BA20F}"/>
              </a:ext>
            </a:extLst>
          </p:cNvPr>
          <p:cNvSpPr>
            <a:spLocks noGrp="1"/>
          </p:cNvSpPr>
          <p:nvPr>
            <p:ph type="ctrTitle"/>
          </p:nvPr>
        </p:nvSpPr>
        <p:spPr/>
        <p:txBody>
          <a:bodyPr/>
          <a:lstStyle/>
          <a:p>
            <a:r>
              <a:rPr lang="en-US" dirty="0"/>
              <a:t>First Assignment</a:t>
            </a:r>
            <a:br>
              <a:rPr lang="en-US" dirty="0"/>
            </a:br>
            <a:r>
              <a:rPr lang="en-US" dirty="0"/>
              <a:t>Jump June 2019</a:t>
            </a:r>
          </a:p>
        </p:txBody>
      </p:sp>
      <p:sp>
        <p:nvSpPr>
          <p:cNvPr id="3" name="Subtitle 2">
            <a:extLst>
              <a:ext uri="{FF2B5EF4-FFF2-40B4-BE49-F238E27FC236}">
                <a16:creationId xmlns:a16="http://schemas.microsoft.com/office/drawing/2014/main" xmlns="" id="{601A4442-3B6F-4BF3-9A43-EB027D5E471D}"/>
              </a:ext>
            </a:extLst>
          </p:cNvPr>
          <p:cNvSpPr>
            <a:spLocks noGrp="1"/>
          </p:cNvSpPr>
          <p:nvPr>
            <p:ph type="subTitle" idx="1"/>
          </p:nvPr>
        </p:nvSpPr>
        <p:spPr/>
        <p:txBody>
          <a:bodyPr/>
          <a:lstStyle/>
          <a:p>
            <a:r>
              <a:rPr lang="en-US" dirty="0"/>
              <a:t>Final Version</a:t>
            </a:r>
          </a:p>
        </p:txBody>
      </p:sp>
    </p:spTree>
    <p:extLst>
      <p:ext uri="{BB962C8B-B14F-4D97-AF65-F5344CB8AC3E}">
        <p14:creationId xmlns:p14="http://schemas.microsoft.com/office/powerpoint/2010/main" val="3920565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D14AE7-99F3-4CE0-ABF3-3927B4EAAA7C}"/>
              </a:ext>
            </a:extLst>
          </p:cNvPr>
          <p:cNvSpPr>
            <a:spLocks noGrp="1"/>
          </p:cNvSpPr>
          <p:nvPr>
            <p:ph type="title"/>
          </p:nvPr>
        </p:nvSpPr>
        <p:spPr>
          <a:xfrm>
            <a:off x="838200" y="365125"/>
            <a:ext cx="10515600" cy="1325563"/>
          </a:xfrm>
        </p:spPr>
        <p:txBody>
          <a:bodyPr/>
          <a:lstStyle/>
          <a:p>
            <a:r>
              <a:rPr lang="en-US" dirty="0"/>
              <a:t>Project 2 – Interactive Quiz App</a:t>
            </a:r>
          </a:p>
        </p:txBody>
      </p:sp>
      <p:sp>
        <p:nvSpPr>
          <p:cNvPr id="48" name="TextBox 47">
            <a:extLst>
              <a:ext uri="{FF2B5EF4-FFF2-40B4-BE49-F238E27FC236}">
                <a16:creationId xmlns:a16="http://schemas.microsoft.com/office/drawing/2014/main" xmlns="" id="{DBCC2162-E90B-4FBC-BABA-84912B71A688}"/>
              </a:ext>
            </a:extLst>
          </p:cNvPr>
          <p:cNvSpPr txBox="1"/>
          <p:nvPr/>
        </p:nvSpPr>
        <p:spPr>
          <a:xfrm>
            <a:off x="5711007" y="1809620"/>
            <a:ext cx="4475162" cy="2585323"/>
          </a:xfrm>
          <a:prstGeom prst="rect">
            <a:avLst/>
          </a:prstGeom>
          <a:noFill/>
        </p:spPr>
        <p:txBody>
          <a:bodyPr wrap="square" rtlCol="0">
            <a:spAutoFit/>
          </a:bodyPr>
          <a:lstStyle/>
          <a:p>
            <a:pPr marL="228600" indent="-228600">
              <a:buAutoNum type="arabicParenR"/>
            </a:pPr>
            <a:r>
              <a:rPr lang="en-US" dirty="0"/>
              <a:t>Message Score Area</a:t>
            </a:r>
          </a:p>
          <a:p>
            <a:pPr marL="685800" lvl="1" indent="-228600">
              <a:buAutoNum type="arabicParenR"/>
            </a:pPr>
            <a:r>
              <a:rPr lang="en-US" dirty="0"/>
              <a:t>0 correct answer</a:t>
            </a:r>
            <a:br>
              <a:rPr lang="en-US" dirty="0"/>
            </a:br>
            <a:r>
              <a:rPr lang="en-US" dirty="0"/>
              <a:t>“you have no correct answers”</a:t>
            </a:r>
          </a:p>
          <a:p>
            <a:pPr marL="685800" lvl="1" indent="-228600">
              <a:buAutoNum type="arabicParenR"/>
            </a:pPr>
            <a:r>
              <a:rPr lang="en-US" dirty="0"/>
              <a:t>1 correct answer</a:t>
            </a:r>
            <a:br>
              <a:rPr lang="en-US" dirty="0"/>
            </a:br>
            <a:r>
              <a:rPr lang="en-US" dirty="0"/>
              <a:t>“you have 1 correct answer”</a:t>
            </a:r>
          </a:p>
          <a:p>
            <a:pPr marL="685800" lvl="1" indent="-228600">
              <a:buAutoNum type="arabicParenR"/>
            </a:pPr>
            <a:r>
              <a:rPr lang="en-US" dirty="0"/>
              <a:t>2 to 4 correct answers</a:t>
            </a:r>
            <a:br>
              <a:rPr lang="en-US" dirty="0"/>
            </a:br>
            <a:r>
              <a:rPr lang="en-US" dirty="0"/>
              <a:t>“you have X correct answers”</a:t>
            </a:r>
          </a:p>
          <a:p>
            <a:pPr marL="685800" lvl="1" indent="-228600">
              <a:buAutoNum type="arabicParenR"/>
            </a:pPr>
            <a:r>
              <a:rPr lang="en-US" dirty="0"/>
              <a:t>5 correct answers</a:t>
            </a:r>
            <a:br>
              <a:rPr lang="en-US" dirty="0"/>
            </a:br>
            <a:r>
              <a:rPr lang="en-US" dirty="0"/>
              <a:t>“Perfect Score!”</a:t>
            </a:r>
          </a:p>
        </p:txBody>
      </p:sp>
      <p:sp>
        <p:nvSpPr>
          <p:cNvPr id="58" name="TextBox 57">
            <a:extLst>
              <a:ext uri="{FF2B5EF4-FFF2-40B4-BE49-F238E27FC236}">
                <a16:creationId xmlns:a16="http://schemas.microsoft.com/office/drawing/2014/main" xmlns="" id="{8B982750-AFBE-4F3E-9BF1-4CAE35AA02A9}"/>
              </a:ext>
            </a:extLst>
          </p:cNvPr>
          <p:cNvSpPr txBox="1"/>
          <p:nvPr/>
        </p:nvSpPr>
        <p:spPr>
          <a:xfrm>
            <a:off x="862916" y="1678128"/>
            <a:ext cx="3680460" cy="307777"/>
          </a:xfrm>
          <a:prstGeom prst="rect">
            <a:avLst/>
          </a:prstGeom>
          <a:noFill/>
        </p:spPr>
        <p:txBody>
          <a:bodyPr wrap="square" rtlCol="0">
            <a:spAutoFit/>
          </a:bodyPr>
          <a:lstStyle/>
          <a:p>
            <a:r>
              <a:rPr lang="en-US" sz="1400" dirty="0"/>
              <a:t>5) When Clicking the “Show Score” button</a:t>
            </a:r>
          </a:p>
        </p:txBody>
      </p:sp>
      <p:sp>
        <p:nvSpPr>
          <p:cNvPr id="59" name="Rectangle 58">
            <a:extLst>
              <a:ext uri="{FF2B5EF4-FFF2-40B4-BE49-F238E27FC236}">
                <a16:creationId xmlns:a16="http://schemas.microsoft.com/office/drawing/2014/main" xmlns="" id="{066AE338-2508-4F41-8177-E670FA872F09}"/>
              </a:ext>
            </a:extLst>
          </p:cNvPr>
          <p:cNvSpPr/>
          <p:nvPr/>
        </p:nvSpPr>
        <p:spPr>
          <a:xfrm>
            <a:off x="862916" y="2037220"/>
            <a:ext cx="3680460" cy="45539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TextBox 72">
            <a:extLst>
              <a:ext uri="{FF2B5EF4-FFF2-40B4-BE49-F238E27FC236}">
                <a16:creationId xmlns:a16="http://schemas.microsoft.com/office/drawing/2014/main" xmlns="" id="{0FD92E08-0ADD-4A2A-B924-8B3391BDB144}"/>
              </a:ext>
            </a:extLst>
          </p:cNvPr>
          <p:cNvSpPr txBox="1"/>
          <p:nvPr/>
        </p:nvSpPr>
        <p:spPr>
          <a:xfrm>
            <a:off x="954356" y="2096394"/>
            <a:ext cx="1231427" cy="369332"/>
          </a:xfrm>
          <a:prstGeom prst="rect">
            <a:avLst/>
          </a:prstGeom>
          <a:noFill/>
        </p:spPr>
        <p:txBody>
          <a:bodyPr wrap="none" rtlCol="0">
            <a:spAutoFit/>
          </a:bodyPr>
          <a:lstStyle/>
          <a:p>
            <a:r>
              <a:rPr lang="en-US" b="1" dirty="0"/>
              <a:t>Quiz Game</a:t>
            </a:r>
          </a:p>
        </p:txBody>
      </p:sp>
      <p:sp>
        <p:nvSpPr>
          <p:cNvPr id="75" name="Rectangle: Rounded Corners 74">
            <a:extLst>
              <a:ext uri="{FF2B5EF4-FFF2-40B4-BE49-F238E27FC236}">
                <a16:creationId xmlns:a16="http://schemas.microsoft.com/office/drawing/2014/main" xmlns="" id="{E74612E6-33C5-4D05-A973-D554BF9ACF7D}"/>
              </a:ext>
            </a:extLst>
          </p:cNvPr>
          <p:cNvSpPr/>
          <p:nvPr/>
        </p:nvSpPr>
        <p:spPr>
          <a:xfrm>
            <a:off x="3270836" y="2477911"/>
            <a:ext cx="1135380" cy="28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Play Again</a:t>
            </a:r>
          </a:p>
        </p:txBody>
      </p:sp>
      <p:sp>
        <p:nvSpPr>
          <p:cNvPr id="76" name="TextBox 75">
            <a:extLst>
              <a:ext uri="{FF2B5EF4-FFF2-40B4-BE49-F238E27FC236}">
                <a16:creationId xmlns:a16="http://schemas.microsoft.com/office/drawing/2014/main" xmlns="" id="{683F4FB5-9C83-4D2B-B2ED-F57394198B70}"/>
              </a:ext>
            </a:extLst>
          </p:cNvPr>
          <p:cNvSpPr txBox="1"/>
          <p:nvPr/>
        </p:nvSpPr>
        <p:spPr>
          <a:xfrm>
            <a:off x="3777566" y="2157949"/>
            <a:ext cx="691215" cy="246221"/>
          </a:xfrm>
          <a:prstGeom prst="rect">
            <a:avLst/>
          </a:prstGeom>
          <a:noFill/>
        </p:spPr>
        <p:txBody>
          <a:bodyPr wrap="none" rtlCol="0">
            <a:spAutoFit/>
          </a:bodyPr>
          <a:lstStyle/>
          <a:p>
            <a:r>
              <a:rPr lang="en-US" sz="1000" dirty="0" err="1"/>
              <a:t>hh:mm:ss</a:t>
            </a:r>
            <a:endParaRPr lang="en-US" sz="1000" dirty="0"/>
          </a:p>
        </p:txBody>
      </p:sp>
      <p:sp>
        <p:nvSpPr>
          <p:cNvPr id="77" name="Rectangle 76">
            <a:extLst>
              <a:ext uri="{FF2B5EF4-FFF2-40B4-BE49-F238E27FC236}">
                <a16:creationId xmlns:a16="http://schemas.microsoft.com/office/drawing/2014/main" xmlns="" id="{FF7DD038-7170-4A67-BC25-2F07D71930D5}"/>
              </a:ext>
            </a:extLst>
          </p:cNvPr>
          <p:cNvSpPr/>
          <p:nvPr/>
        </p:nvSpPr>
        <p:spPr>
          <a:xfrm>
            <a:off x="1000076" y="3052645"/>
            <a:ext cx="933451" cy="313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8" name="Rectangle 77">
            <a:extLst>
              <a:ext uri="{FF2B5EF4-FFF2-40B4-BE49-F238E27FC236}">
                <a16:creationId xmlns:a16="http://schemas.microsoft.com/office/drawing/2014/main" xmlns="" id="{77D9F602-56FA-4A50-A35D-0DDA4718E61E}"/>
              </a:ext>
            </a:extLst>
          </p:cNvPr>
          <p:cNvSpPr/>
          <p:nvPr/>
        </p:nvSpPr>
        <p:spPr>
          <a:xfrm>
            <a:off x="1015316" y="3647005"/>
            <a:ext cx="933451" cy="313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9" name="Rectangle 78">
            <a:extLst>
              <a:ext uri="{FF2B5EF4-FFF2-40B4-BE49-F238E27FC236}">
                <a16:creationId xmlns:a16="http://schemas.microsoft.com/office/drawing/2014/main" xmlns="" id="{EB2EBE70-C077-4C73-A92A-C53CFA98CB1E}"/>
              </a:ext>
            </a:extLst>
          </p:cNvPr>
          <p:cNvSpPr/>
          <p:nvPr/>
        </p:nvSpPr>
        <p:spPr>
          <a:xfrm>
            <a:off x="1019923" y="4241365"/>
            <a:ext cx="933451" cy="313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Term 3</a:t>
            </a:r>
          </a:p>
        </p:txBody>
      </p:sp>
      <p:sp>
        <p:nvSpPr>
          <p:cNvPr id="80" name="Rectangle 79">
            <a:extLst>
              <a:ext uri="{FF2B5EF4-FFF2-40B4-BE49-F238E27FC236}">
                <a16:creationId xmlns:a16="http://schemas.microsoft.com/office/drawing/2014/main" xmlns="" id="{14209DD1-320B-46A3-9A6D-575CCD291841}"/>
              </a:ext>
            </a:extLst>
          </p:cNvPr>
          <p:cNvSpPr/>
          <p:nvPr/>
        </p:nvSpPr>
        <p:spPr>
          <a:xfrm>
            <a:off x="1015315" y="4819502"/>
            <a:ext cx="933451" cy="313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81" name="Rectangle 80">
            <a:extLst>
              <a:ext uri="{FF2B5EF4-FFF2-40B4-BE49-F238E27FC236}">
                <a16:creationId xmlns:a16="http://schemas.microsoft.com/office/drawing/2014/main" xmlns="" id="{A27ED6DF-C55D-45EA-B4AB-2CEBB4ACF03E}"/>
              </a:ext>
            </a:extLst>
          </p:cNvPr>
          <p:cNvSpPr/>
          <p:nvPr/>
        </p:nvSpPr>
        <p:spPr>
          <a:xfrm>
            <a:off x="1015315" y="5396597"/>
            <a:ext cx="933451" cy="313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Term 5</a:t>
            </a:r>
          </a:p>
        </p:txBody>
      </p:sp>
      <p:sp>
        <p:nvSpPr>
          <p:cNvPr id="82" name="Rectangle 81">
            <a:extLst>
              <a:ext uri="{FF2B5EF4-FFF2-40B4-BE49-F238E27FC236}">
                <a16:creationId xmlns:a16="http://schemas.microsoft.com/office/drawing/2014/main" xmlns="" id="{111D7C96-C5E6-4DFF-8753-89E6E5F3C2EF}"/>
              </a:ext>
            </a:extLst>
          </p:cNvPr>
          <p:cNvSpPr/>
          <p:nvPr/>
        </p:nvSpPr>
        <p:spPr>
          <a:xfrm>
            <a:off x="2535506" y="2950208"/>
            <a:ext cx="1870710" cy="657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xmlns="" id="{1AE04BD0-BAB8-46FE-9EA2-5586866E25A8}"/>
              </a:ext>
            </a:extLst>
          </p:cNvPr>
          <p:cNvSpPr txBox="1"/>
          <p:nvPr/>
        </p:nvSpPr>
        <p:spPr>
          <a:xfrm>
            <a:off x="3463926" y="3043327"/>
            <a:ext cx="960237" cy="461665"/>
          </a:xfrm>
          <a:prstGeom prst="rect">
            <a:avLst/>
          </a:prstGeom>
          <a:noFill/>
        </p:spPr>
        <p:txBody>
          <a:bodyPr wrap="square" rtlCol="0">
            <a:spAutoFit/>
          </a:bodyPr>
          <a:lstStyle/>
          <a:p>
            <a:r>
              <a:rPr lang="en-US" sz="800" dirty="0"/>
              <a:t>Definition a </a:t>
            </a:r>
            <a:r>
              <a:rPr lang="en-US" sz="800" dirty="0" err="1"/>
              <a:t>asad</a:t>
            </a:r>
            <a:r>
              <a:rPr lang="en-US" sz="800" dirty="0"/>
              <a:t>  </a:t>
            </a:r>
            <a:r>
              <a:rPr lang="en-US" sz="800" dirty="0" err="1"/>
              <a:t>asd</a:t>
            </a:r>
            <a:r>
              <a:rPr lang="en-US" sz="800" dirty="0"/>
              <a:t> </a:t>
            </a:r>
            <a:r>
              <a:rPr lang="en-US" sz="800" dirty="0" err="1"/>
              <a:t>ada</a:t>
            </a:r>
            <a:r>
              <a:rPr lang="en-US" sz="800" dirty="0"/>
              <a:t> </a:t>
            </a:r>
            <a:r>
              <a:rPr lang="en-US" sz="800" dirty="0" err="1"/>
              <a:t>adndkjl</a:t>
            </a:r>
            <a:r>
              <a:rPr lang="en-US" sz="800" dirty="0"/>
              <a:t> </a:t>
            </a:r>
            <a:r>
              <a:rPr lang="en-US" sz="800" dirty="0" err="1"/>
              <a:t>lfjsdfjklsf</a:t>
            </a:r>
            <a:r>
              <a:rPr lang="en-US" sz="800" dirty="0"/>
              <a:t> </a:t>
            </a:r>
            <a:r>
              <a:rPr lang="en-US" sz="800" dirty="0" err="1"/>
              <a:t>sfjlsdf</a:t>
            </a:r>
            <a:endParaRPr lang="en-US" sz="800" dirty="0"/>
          </a:p>
        </p:txBody>
      </p:sp>
      <p:sp>
        <p:nvSpPr>
          <p:cNvPr id="84" name="Rectangle 83">
            <a:extLst>
              <a:ext uri="{FF2B5EF4-FFF2-40B4-BE49-F238E27FC236}">
                <a16:creationId xmlns:a16="http://schemas.microsoft.com/office/drawing/2014/main" xmlns="" id="{1C760DF1-73F3-473B-A2B1-8F16923FB6A6}"/>
              </a:ext>
            </a:extLst>
          </p:cNvPr>
          <p:cNvSpPr/>
          <p:nvPr/>
        </p:nvSpPr>
        <p:spPr>
          <a:xfrm>
            <a:off x="2703146" y="3104287"/>
            <a:ext cx="641567" cy="2845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Term 2</a:t>
            </a:r>
          </a:p>
        </p:txBody>
      </p:sp>
      <p:sp>
        <p:nvSpPr>
          <p:cNvPr id="85" name="Rectangle 84">
            <a:extLst>
              <a:ext uri="{FF2B5EF4-FFF2-40B4-BE49-F238E27FC236}">
                <a16:creationId xmlns:a16="http://schemas.microsoft.com/office/drawing/2014/main" xmlns="" id="{2ED55513-B226-4260-A2C2-4CDCB92D9C26}"/>
              </a:ext>
            </a:extLst>
          </p:cNvPr>
          <p:cNvSpPr/>
          <p:nvPr/>
        </p:nvSpPr>
        <p:spPr>
          <a:xfrm>
            <a:off x="2528571" y="3681728"/>
            <a:ext cx="1870710" cy="657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xmlns="" id="{DBCC6AF2-A45C-49E9-857E-5B0DD20D0793}"/>
              </a:ext>
            </a:extLst>
          </p:cNvPr>
          <p:cNvSpPr txBox="1"/>
          <p:nvPr/>
        </p:nvSpPr>
        <p:spPr>
          <a:xfrm>
            <a:off x="3456991" y="3774847"/>
            <a:ext cx="960237" cy="461665"/>
          </a:xfrm>
          <a:prstGeom prst="rect">
            <a:avLst/>
          </a:prstGeom>
          <a:noFill/>
        </p:spPr>
        <p:txBody>
          <a:bodyPr wrap="square" rtlCol="0">
            <a:spAutoFit/>
          </a:bodyPr>
          <a:lstStyle/>
          <a:p>
            <a:r>
              <a:rPr lang="en-US" sz="800" dirty="0"/>
              <a:t>Definition a </a:t>
            </a:r>
            <a:r>
              <a:rPr lang="en-US" sz="800" dirty="0" err="1"/>
              <a:t>asad</a:t>
            </a:r>
            <a:r>
              <a:rPr lang="en-US" sz="800" dirty="0"/>
              <a:t>  </a:t>
            </a:r>
            <a:r>
              <a:rPr lang="en-US" sz="800" dirty="0" err="1"/>
              <a:t>asd</a:t>
            </a:r>
            <a:r>
              <a:rPr lang="en-US" sz="800" dirty="0"/>
              <a:t> </a:t>
            </a:r>
            <a:r>
              <a:rPr lang="en-US" sz="800" dirty="0" err="1"/>
              <a:t>ada</a:t>
            </a:r>
            <a:r>
              <a:rPr lang="en-US" sz="800" dirty="0"/>
              <a:t> </a:t>
            </a:r>
            <a:r>
              <a:rPr lang="en-US" sz="800" dirty="0" err="1"/>
              <a:t>adndkjl</a:t>
            </a:r>
            <a:r>
              <a:rPr lang="en-US" sz="800" dirty="0"/>
              <a:t> </a:t>
            </a:r>
            <a:r>
              <a:rPr lang="en-US" sz="800" dirty="0" err="1"/>
              <a:t>lfjsdfjklsf</a:t>
            </a:r>
            <a:r>
              <a:rPr lang="en-US" sz="800" dirty="0"/>
              <a:t> </a:t>
            </a:r>
            <a:r>
              <a:rPr lang="en-US" sz="800" dirty="0" err="1"/>
              <a:t>sfjlsdf</a:t>
            </a:r>
            <a:endParaRPr lang="en-US" sz="800" dirty="0"/>
          </a:p>
        </p:txBody>
      </p:sp>
      <p:sp>
        <p:nvSpPr>
          <p:cNvPr id="87" name="Rectangle 86">
            <a:extLst>
              <a:ext uri="{FF2B5EF4-FFF2-40B4-BE49-F238E27FC236}">
                <a16:creationId xmlns:a16="http://schemas.microsoft.com/office/drawing/2014/main" xmlns="" id="{DBB7F914-686F-4DA6-85B2-499B4CB6FD22}"/>
              </a:ext>
            </a:extLst>
          </p:cNvPr>
          <p:cNvSpPr/>
          <p:nvPr/>
        </p:nvSpPr>
        <p:spPr>
          <a:xfrm>
            <a:off x="2696211" y="3835807"/>
            <a:ext cx="641567" cy="31215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Term 4</a:t>
            </a:r>
          </a:p>
        </p:txBody>
      </p:sp>
      <p:sp>
        <p:nvSpPr>
          <p:cNvPr id="88" name="Rectangle 87">
            <a:extLst>
              <a:ext uri="{FF2B5EF4-FFF2-40B4-BE49-F238E27FC236}">
                <a16:creationId xmlns:a16="http://schemas.microsoft.com/office/drawing/2014/main" xmlns="" id="{6263ABA0-A0B7-42F4-9DF9-8C40929D8EDD}"/>
              </a:ext>
            </a:extLst>
          </p:cNvPr>
          <p:cNvSpPr/>
          <p:nvPr/>
        </p:nvSpPr>
        <p:spPr>
          <a:xfrm>
            <a:off x="2535506" y="4399774"/>
            <a:ext cx="1870710" cy="657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xmlns="" id="{3A4ECC80-A608-4CF6-A1E5-2639B69086D7}"/>
              </a:ext>
            </a:extLst>
          </p:cNvPr>
          <p:cNvSpPr txBox="1"/>
          <p:nvPr/>
        </p:nvSpPr>
        <p:spPr>
          <a:xfrm>
            <a:off x="3463926" y="4492893"/>
            <a:ext cx="960237" cy="461665"/>
          </a:xfrm>
          <a:prstGeom prst="rect">
            <a:avLst/>
          </a:prstGeom>
          <a:noFill/>
        </p:spPr>
        <p:txBody>
          <a:bodyPr wrap="square" rtlCol="0">
            <a:spAutoFit/>
          </a:bodyPr>
          <a:lstStyle/>
          <a:p>
            <a:r>
              <a:rPr lang="en-US" sz="800" dirty="0"/>
              <a:t>Definition a </a:t>
            </a:r>
            <a:r>
              <a:rPr lang="en-US" sz="800" dirty="0" err="1"/>
              <a:t>asad</a:t>
            </a:r>
            <a:r>
              <a:rPr lang="en-US" sz="800" dirty="0"/>
              <a:t>  </a:t>
            </a:r>
            <a:r>
              <a:rPr lang="en-US" sz="800" dirty="0" err="1"/>
              <a:t>asd</a:t>
            </a:r>
            <a:r>
              <a:rPr lang="en-US" sz="800" dirty="0"/>
              <a:t> </a:t>
            </a:r>
            <a:r>
              <a:rPr lang="en-US" sz="800" dirty="0" err="1"/>
              <a:t>ada</a:t>
            </a:r>
            <a:r>
              <a:rPr lang="en-US" sz="800" dirty="0"/>
              <a:t> </a:t>
            </a:r>
            <a:r>
              <a:rPr lang="en-US" sz="800" dirty="0" err="1"/>
              <a:t>adndkjl</a:t>
            </a:r>
            <a:r>
              <a:rPr lang="en-US" sz="800" dirty="0"/>
              <a:t> </a:t>
            </a:r>
            <a:r>
              <a:rPr lang="en-US" sz="800" dirty="0" err="1"/>
              <a:t>lfjsdfjklsf</a:t>
            </a:r>
            <a:r>
              <a:rPr lang="en-US" sz="800" dirty="0"/>
              <a:t> </a:t>
            </a:r>
            <a:r>
              <a:rPr lang="en-US" sz="800" dirty="0" err="1"/>
              <a:t>sfjlsdf</a:t>
            </a:r>
            <a:endParaRPr lang="en-US" sz="800" dirty="0"/>
          </a:p>
        </p:txBody>
      </p:sp>
      <p:sp>
        <p:nvSpPr>
          <p:cNvPr id="90" name="Rectangle 89">
            <a:extLst>
              <a:ext uri="{FF2B5EF4-FFF2-40B4-BE49-F238E27FC236}">
                <a16:creationId xmlns:a16="http://schemas.microsoft.com/office/drawing/2014/main" xmlns="" id="{C134BA08-7162-44AB-8B02-58BD7195EA22}"/>
              </a:ext>
            </a:extLst>
          </p:cNvPr>
          <p:cNvSpPr/>
          <p:nvPr/>
        </p:nvSpPr>
        <p:spPr>
          <a:xfrm>
            <a:off x="2703146" y="4553853"/>
            <a:ext cx="641567" cy="31215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91" name="Rectangle 90">
            <a:extLst>
              <a:ext uri="{FF2B5EF4-FFF2-40B4-BE49-F238E27FC236}">
                <a16:creationId xmlns:a16="http://schemas.microsoft.com/office/drawing/2014/main" xmlns="" id="{6CF6C331-0732-4B92-9D27-BD6D8D7284B3}"/>
              </a:ext>
            </a:extLst>
          </p:cNvPr>
          <p:cNvSpPr/>
          <p:nvPr/>
        </p:nvSpPr>
        <p:spPr>
          <a:xfrm>
            <a:off x="2536191" y="5143400"/>
            <a:ext cx="1870710" cy="657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xmlns="" id="{D8CD3CFB-B6A1-4BC1-9055-B1F41E585634}"/>
              </a:ext>
            </a:extLst>
          </p:cNvPr>
          <p:cNvSpPr txBox="1"/>
          <p:nvPr/>
        </p:nvSpPr>
        <p:spPr>
          <a:xfrm>
            <a:off x="3464611" y="5236519"/>
            <a:ext cx="960237" cy="461665"/>
          </a:xfrm>
          <a:prstGeom prst="rect">
            <a:avLst/>
          </a:prstGeom>
          <a:noFill/>
        </p:spPr>
        <p:txBody>
          <a:bodyPr wrap="square" rtlCol="0">
            <a:spAutoFit/>
          </a:bodyPr>
          <a:lstStyle/>
          <a:p>
            <a:r>
              <a:rPr lang="en-US" sz="800" dirty="0"/>
              <a:t>Definition a </a:t>
            </a:r>
            <a:r>
              <a:rPr lang="en-US" sz="800" dirty="0" err="1"/>
              <a:t>asad</a:t>
            </a:r>
            <a:r>
              <a:rPr lang="en-US" sz="800" dirty="0"/>
              <a:t>  </a:t>
            </a:r>
            <a:r>
              <a:rPr lang="en-US" sz="800" dirty="0" err="1"/>
              <a:t>asd</a:t>
            </a:r>
            <a:r>
              <a:rPr lang="en-US" sz="800" dirty="0"/>
              <a:t> </a:t>
            </a:r>
            <a:r>
              <a:rPr lang="en-US" sz="800" dirty="0" err="1"/>
              <a:t>ada</a:t>
            </a:r>
            <a:r>
              <a:rPr lang="en-US" sz="800" dirty="0"/>
              <a:t> </a:t>
            </a:r>
            <a:r>
              <a:rPr lang="en-US" sz="800" dirty="0" err="1"/>
              <a:t>adndkjl</a:t>
            </a:r>
            <a:r>
              <a:rPr lang="en-US" sz="800" dirty="0"/>
              <a:t> </a:t>
            </a:r>
            <a:r>
              <a:rPr lang="en-US" sz="800" dirty="0" err="1"/>
              <a:t>lfjsdfjklsf</a:t>
            </a:r>
            <a:r>
              <a:rPr lang="en-US" sz="800" dirty="0"/>
              <a:t> </a:t>
            </a:r>
            <a:r>
              <a:rPr lang="en-US" sz="800" dirty="0" err="1"/>
              <a:t>sfjlsdf</a:t>
            </a:r>
            <a:endParaRPr lang="en-US" sz="800" dirty="0"/>
          </a:p>
        </p:txBody>
      </p:sp>
      <p:sp>
        <p:nvSpPr>
          <p:cNvPr id="93" name="Rectangle 92">
            <a:extLst>
              <a:ext uri="{FF2B5EF4-FFF2-40B4-BE49-F238E27FC236}">
                <a16:creationId xmlns:a16="http://schemas.microsoft.com/office/drawing/2014/main" xmlns="" id="{A95E0430-E9E0-46AA-8E46-03F7BD1597FB}"/>
              </a:ext>
            </a:extLst>
          </p:cNvPr>
          <p:cNvSpPr/>
          <p:nvPr/>
        </p:nvSpPr>
        <p:spPr>
          <a:xfrm>
            <a:off x="2703831" y="5297479"/>
            <a:ext cx="641567" cy="31215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Term 1</a:t>
            </a:r>
          </a:p>
        </p:txBody>
      </p:sp>
      <p:sp>
        <p:nvSpPr>
          <p:cNvPr id="94" name="Rectangle 93">
            <a:extLst>
              <a:ext uri="{FF2B5EF4-FFF2-40B4-BE49-F238E27FC236}">
                <a16:creationId xmlns:a16="http://schemas.microsoft.com/office/drawing/2014/main" xmlns="" id="{0F3659B9-5F20-4580-B922-4A502BFFBA3C}"/>
              </a:ext>
            </a:extLst>
          </p:cNvPr>
          <p:cNvSpPr/>
          <p:nvPr/>
        </p:nvSpPr>
        <p:spPr>
          <a:xfrm>
            <a:off x="2535506" y="5893605"/>
            <a:ext cx="1870710" cy="657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xmlns="" id="{31B5BA43-F2CD-4212-A566-C87E0D3B6CB1}"/>
              </a:ext>
            </a:extLst>
          </p:cNvPr>
          <p:cNvSpPr txBox="1"/>
          <p:nvPr/>
        </p:nvSpPr>
        <p:spPr>
          <a:xfrm>
            <a:off x="3463926" y="5986724"/>
            <a:ext cx="960237" cy="461665"/>
          </a:xfrm>
          <a:prstGeom prst="rect">
            <a:avLst/>
          </a:prstGeom>
          <a:noFill/>
        </p:spPr>
        <p:txBody>
          <a:bodyPr wrap="square" rtlCol="0">
            <a:spAutoFit/>
          </a:bodyPr>
          <a:lstStyle/>
          <a:p>
            <a:r>
              <a:rPr lang="en-US" sz="800" dirty="0"/>
              <a:t>Definition a </a:t>
            </a:r>
            <a:r>
              <a:rPr lang="en-US" sz="800" dirty="0" err="1"/>
              <a:t>asad</a:t>
            </a:r>
            <a:r>
              <a:rPr lang="en-US" sz="800" dirty="0"/>
              <a:t>  </a:t>
            </a:r>
            <a:r>
              <a:rPr lang="en-US" sz="800" dirty="0" err="1"/>
              <a:t>asd</a:t>
            </a:r>
            <a:r>
              <a:rPr lang="en-US" sz="800" dirty="0"/>
              <a:t> </a:t>
            </a:r>
            <a:r>
              <a:rPr lang="en-US" sz="800" dirty="0" err="1"/>
              <a:t>ada</a:t>
            </a:r>
            <a:r>
              <a:rPr lang="en-US" sz="800" dirty="0"/>
              <a:t> </a:t>
            </a:r>
            <a:r>
              <a:rPr lang="en-US" sz="800" dirty="0" err="1"/>
              <a:t>adndkjl</a:t>
            </a:r>
            <a:r>
              <a:rPr lang="en-US" sz="800" dirty="0"/>
              <a:t> </a:t>
            </a:r>
            <a:r>
              <a:rPr lang="en-US" sz="800" dirty="0" err="1"/>
              <a:t>lfjsdfjklsf</a:t>
            </a:r>
            <a:r>
              <a:rPr lang="en-US" sz="800" dirty="0"/>
              <a:t> </a:t>
            </a:r>
            <a:r>
              <a:rPr lang="en-US" sz="800" dirty="0" err="1"/>
              <a:t>sfjlsdf</a:t>
            </a:r>
            <a:endParaRPr lang="en-US" sz="800" dirty="0"/>
          </a:p>
        </p:txBody>
      </p:sp>
      <p:sp>
        <p:nvSpPr>
          <p:cNvPr id="96" name="Rectangle 95">
            <a:extLst>
              <a:ext uri="{FF2B5EF4-FFF2-40B4-BE49-F238E27FC236}">
                <a16:creationId xmlns:a16="http://schemas.microsoft.com/office/drawing/2014/main" xmlns="" id="{B0003782-6648-4228-863D-E9122291AF76}"/>
              </a:ext>
            </a:extLst>
          </p:cNvPr>
          <p:cNvSpPr/>
          <p:nvPr/>
        </p:nvSpPr>
        <p:spPr>
          <a:xfrm>
            <a:off x="2703146" y="6047684"/>
            <a:ext cx="641567" cy="31215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4" name="TextBox 3">
            <a:extLst>
              <a:ext uri="{FF2B5EF4-FFF2-40B4-BE49-F238E27FC236}">
                <a16:creationId xmlns:a16="http://schemas.microsoft.com/office/drawing/2014/main" xmlns="" id="{FB81CBD1-8463-4AB5-B5F8-BA551AB01E42}"/>
              </a:ext>
            </a:extLst>
          </p:cNvPr>
          <p:cNvSpPr txBox="1"/>
          <p:nvPr/>
        </p:nvSpPr>
        <p:spPr>
          <a:xfrm>
            <a:off x="1000076" y="2412191"/>
            <a:ext cx="2067938" cy="369332"/>
          </a:xfrm>
          <a:prstGeom prst="rect">
            <a:avLst/>
          </a:prstGeom>
          <a:noFill/>
          <a:ln>
            <a:solidFill>
              <a:schemeClr val="accent1">
                <a:shade val="50000"/>
              </a:schemeClr>
            </a:solidFill>
          </a:ln>
        </p:spPr>
        <p:txBody>
          <a:bodyPr wrap="none" rtlCol="0">
            <a:spAutoFit/>
          </a:bodyPr>
          <a:lstStyle/>
          <a:p>
            <a:r>
              <a:rPr lang="en-US" dirty="0"/>
              <a:t>Message Score Area</a:t>
            </a:r>
          </a:p>
        </p:txBody>
      </p:sp>
      <p:cxnSp>
        <p:nvCxnSpPr>
          <p:cNvPr id="9" name="Straight Arrow Connector 8">
            <a:extLst>
              <a:ext uri="{FF2B5EF4-FFF2-40B4-BE49-F238E27FC236}">
                <a16:creationId xmlns:a16="http://schemas.microsoft.com/office/drawing/2014/main" xmlns="" id="{5D542748-0AFC-422C-B8A9-7071F6802D6E}"/>
              </a:ext>
            </a:extLst>
          </p:cNvPr>
          <p:cNvCxnSpPr/>
          <p:nvPr/>
        </p:nvCxnSpPr>
        <p:spPr>
          <a:xfrm flipH="1">
            <a:off x="3068014" y="1985905"/>
            <a:ext cx="2733346" cy="418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xmlns="" id="{AEBB6B9A-FED3-4540-91DB-0AE525B90B94}"/>
              </a:ext>
            </a:extLst>
          </p:cNvPr>
          <p:cNvSpPr txBox="1"/>
          <p:nvPr/>
        </p:nvSpPr>
        <p:spPr>
          <a:xfrm>
            <a:off x="4846214" y="4476649"/>
            <a:ext cx="4475162" cy="523220"/>
          </a:xfrm>
          <a:prstGeom prst="rect">
            <a:avLst/>
          </a:prstGeom>
          <a:noFill/>
        </p:spPr>
        <p:txBody>
          <a:bodyPr wrap="square" rtlCol="0">
            <a:spAutoFit/>
          </a:bodyPr>
          <a:lstStyle/>
          <a:p>
            <a:pPr marL="228600" indent="-228600">
              <a:buAutoNum type="arabicParenR"/>
            </a:pPr>
            <a:r>
              <a:rPr lang="en-US" sz="1400" dirty="0"/>
              <a:t>Play again acts like the “Play” but doesn’t reload AJAX…</a:t>
            </a:r>
          </a:p>
          <a:p>
            <a:pPr marL="228600" indent="-228600">
              <a:buAutoNum type="arabicParenR"/>
            </a:pPr>
            <a:r>
              <a:rPr lang="en-US" sz="1400" dirty="0"/>
              <a:t>The page will reset as per specs..</a:t>
            </a:r>
          </a:p>
        </p:txBody>
      </p:sp>
      <p:cxnSp>
        <p:nvCxnSpPr>
          <p:cNvPr id="23" name="Straight Arrow Connector 22">
            <a:extLst>
              <a:ext uri="{FF2B5EF4-FFF2-40B4-BE49-F238E27FC236}">
                <a16:creationId xmlns:a16="http://schemas.microsoft.com/office/drawing/2014/main" xmlns="" id="{A47AA01E-7F9F-4442-9474-8A088EFC3995}"/>
              </a:ext>
            </a:extLst>
          </p:cNvPr>
          <p:cNvCxnSpPr>
            <a:cxnSpLocks/>
          </p:cNvCxnSpPr>
          <p:nvPr/>
        </p:nvCxnSpPr>
        <p:spPr>
          <a:xfrm flipH="1" flipV="1">
            <a:off x="4543376" y="2688598"/>
            <a:ext cx="575198" cy="1765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395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D14AE7-99F3-4CE0-ABF3-3927B4EAAA7C}"/>
              </a:ext>
            </a:extLst>
          </p:cNvPr>
          <p:cNvSpPr>
            <a:spLocks noGrp="1"/>
          </p:cNvSpPr>
          <p:nvPr>
            <p:ph type="title"/>
          </p:nvPr>
        </p:nvSpPr>
        <p:spPr/>
        <p:txBody>
          <a:bodyPr/>
          <a:lstStyle/>
          <a:p>
            <a:r>
              <a:rPr lang="en-US" dirty="0"/>
              <a:t>Project 2 – Interactive Quiz App</a:t>
            </a:r>
          </a:p>
        </p:txBody>
      </p:sp>
      <p:sp>
        <p:nvSpPr>
          <p:cNvPr id="3" name="Content Placeholder 2">
            <a:extLst>
              <a:ext uri="{FF2B5EF4-FFF2-40B4-BE49-F238E27FC236}">
                <a16:creationId xmlns:a16="http://schemas.microsoft.com/office/drawing/2014/main" xmlns="" id="{8F790092-1A19-4546-B4D7-142778C501FC}"/>
              </a:ext>
            </a:extLst>
          </p:cNvPr>
          <p:cNvSpPr>
            <a:spLocks noGrp="1"/>
          </p:cNvSpPr>
          <p:nvPr>
            <p:ph idx="1"/>
          </p:nvPr>
        </p:nvSpPr>
        <p:spPr>
          <a:xfrm>
            <a:off x="838201" y="1825625"/>
            <a:ext cx="10587360" cy="4351338"/>
          </a:xfrm>
        </p:spPr>
        <p:txBody>
          <a:bodyPr>
            <a:normAutofit fontScale="92500" lnSpcReduction="20000"/>
          </a:bodyPr>
          <a:lstStyle/>
          <a:p>
            <a:pPr marL="457200" lvl="1" indent="0">
              <a:buNone/>
            </a:pPr>
            <a:r>
              <a:rPr lang="en-US" dirty="0"/>
              <a:t>Technical Specifications</a:t>
            </a:r>
          </a:p>
          <a:p>
            <a:pPr marL="457200" lvl="1" indent="0">
              <a:buNone/>
            </a:pPr>
            <a:endParaRPr lang="en-US" dirty="0"/>
          </a:p>
          <a:p>
            <a:pPr lvl="1"/>
            <a:r>
              <a:rPr lang="en-US" dirty="0"/>
              <a:t>You will have a JSON file which will contain 25 terms and 25 definitions that will be linked using an ID</a:t>
            </a:r>
          </a:p>
          <a:p>
            <a:pPr lvl="1"/>
            <a:r>
              <a:rPr lang="en-US" dirty="0"/>
              <a:t>The game will use only 5 of those terms/definition combo, which will be selected randomly</a:t>
            </a:r>
          </a:p>
          <a:p>
            <a:pPr lvl="1"/>
            <a:r>
              <a:rPr lang="en-US" dirty="0"/>
              <a:t>The game will display terms and definitions in random location in their respective layout (columns)</a:t>
            </a:r>
          </a:p>
          <a:p>
            <a:pPr lvl="1"/>
            <a:r>
              <a:rPr lang="en-US" dirty="0"/>
              <a:t>Play will load the file in memory from AJAX, but play again will just use the data in memory</a:t>
            </a:r>
          </a:p>
          <a:p>
            <a:pPr lvl="1"/>
            <a:r>
              <a:rPr lang="en-US" dirty="0"/>
              <a:t>Use the CSS cursor property on draggable objects so that the cursor will have an appropriate icon (cross-hair, etc..)</a:t>
            </a:r>
          </a:p>
          <a:p>
            <a:pPr lvl="1"/>
            <a:r>
              <a:rPr lang="en-US" dirty="0"/>
              <a:t>You will be using the </a:t>
            </a:r>
            <a:r>
              <a:rPr lang="en-US" dirty="0" err="1"/>
              <a:t>Timer_Animation_Demo</a:t>
            </a:r>
            <a:r>
              <a:rPr lang="en-US" dirty="0"/>
              <a:t> code / framework as your starting point, you will remove API calls which are useless (or comment them out) and you will take ownership of the code and add API calls are necessary and use them to build the app</a:t>
            </a:r>
          </a:p>
        </p:txBody>
      </p:sp>
    </p:spTree>
    <p:extLst>
      <p:ext uri="{BB962C8B-B14F-4D97-AF65-F5344CB8AC3E}">
        <p14:creationId xmlns:p14="http://schemas.microsoft.com/office/powerpoint/2010/main" val="1170340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D14AE7-99F3-4CE0-ABF3-3927B4EAAA7C}"/>
              </a:ext>
            </a:extLst>
          </p:cNvPr>
          <p:cNvSpPr>
            <a:spLocks noGrp="1"/>
          </p:cNvSpPr>
          <p:nvPr>
            <p:ph type="title"/>
          </p:nvPr>
        </p:nvSpPr>
        <p:spPr/>
        <p:txBody>
          <a:bodyPr/>
          <a:lstStyle/>
          <a:p>
            <a:r>
              <a:rPr lang="en-US" dirty="0"/>
              <a:t>Project 2 – Interactive Quiz App</a:t>
            </a:r>
          </a:p>
        </p:txBody>
      </p:sp>
      <p:sp>
        <p:nvSpPr>
          <p:cNvPr id="3" name="Content Placeholder 2">
            <a:extLst>
              <a:ext uri="{FF2B5EF4-FFF2-40B4-BE49-F238E27FC236}">
                <a16:creationId xmlns:a16="http://schemas.microsoft.com/office/drawing/2014/main" xmlns="" id="{8F790092-1A19-4546-B4D7-142778C501FC}"/>
              </a:ext>
            </a:extLst>
          </p:cNvPr>
          <p:cNvSpPr>
            <a:spLocks noGrp="1"/>
          </p:cNvSpPr>
          <p:nvPr>
            <p:ph idx="1"/>
          </p:nvPr>
        </p:nvSpPr>
        <p:spPr>
          <a:xfrm>
            <a:off x="838201" y="1825625"/>
            <a:ext cx="10587360" cy="4351338"/>
          </a:xfrm>
        </p:spPr>
        <p:txBody>
          <a:bodyPr>
            <a:normAutofit/>
          </a:bodyPr>
          <a:lstStyle/>
          <a:p>
            <a:pPr marL="457200" lvl="1" indent="0">
              <a:buNone/>
            </a:pPr>
            <a:r>
              <a:rPr lang="en-US" dirty="0"/>
              <a:t>Recommendations</a:t>
            </a:r>
          </a:p>
          <a:p>
            <a:pPr lvl="1"/>
            <a:r>
              <a:rPr lang="en-US" dirty="0"/>
              <a:t>At first, be pragmatic.  Use terms and definitions which you can easily figure out the accuracy.  When the app is fully functional, you can revisit your data and iron out its content</a:t>
            </a:r>
          </a:p>
          <a:p>
            <a:pPr lvl="1"/>
            <a:r>
              <a:rPr lang="en-US" dirty="0"/>
              <a:t>You will be creating dynamically most of the quiz’s content, and you will be placing HTML elements in areas which they will co-exist, but only be visible one at a time.</a:t>
            </a:r>
          </a:p>
          <a:p>
            <a:pPr lvl="1"/>
            <a:r>
              <a:rPr lang="en-US" dirty="0"/>
              <a:t>The button that toggles between Play, End, Show Score and Play Again can be the same button, just ensure you have a way to ‘switch’ its content </a:t>
            </a:r>
          </a:p>
        </p:txBody>
      </p:sp>
    </p:spTree>
    <p:extLst>
      <p:ext uri="{BB962C8B-B14F-4D97-AF65-F5344CB8AC3E}">
        <p14:creationId xmlns:p14="http://schemas.microsoft.com/office/powerpoint/2010/main" val="4032476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D14AE7-99F3-4CE0-ABF3-3927B4EAAA7C}"/>
              </a:ext>
            </a:extLst>
          </p:cNvPr>
          <p:cNvSpPr>
            <a:spLocks noGrp="1"/>
          </p:cNvSpPr>
          <p:nvPr>
            <p:ph type="title"/>
          </p:nvPr>
        </p:nvSpPr>
        <p:spPr/>
        <p:txBody>
          <a:bodyPr/>
          <a:lstStyle/>
          <a:p>
            <a:r>
              <a:rPr lang="en-US" dirty="0" smtClean="0"/>
              <a:t>Guidelines</a:t>
            </a:r>
            <a:endParaRPr lang="en-US" dirty="0"/>
          </a:p>
        </p:txBody>
      </p:sp>
      <p:sp>
        <p:nvSpPr>
          <p:cNvPr id="3" name="Content Placeholder 2">
            <a:extLst>
              <a:ext uri="{FF2B5EF4-FFF2-40B4-BE49-F238E27FC236}">
                <a16:creationId xmlns:a16="http://schemas.microsoft.com/office/drawing/2014/main" xmlns="" id="{8F790092-1A19-4546-B4D7-142778C501FC}"/>
              </a:ext>
            </a:extLst>
          </p:cNvPr>
          <p:cNvSpPr>
            <a:spLocks noGrp="1"/>
          </p:cNvSpPr>
          <p:nvPr>
            <p:ph idx="1"/>
          </p:nvPr>
        </p:nvSpPr>
        <p:spPr>
          <a:xfrm>
            <a:off x="838201" y="1825625"/>
            <a:ext cx="10587360" cy="4351338"/>
          </a:xfrm>
        </p:spPr>
        <p:txBody>
          <a:bodyPr>
            <a:normAutofit/>
          </a:bodyPr>
          <a:lstStyle/>
          <a:p>
            <a:r>
              <a:rPr lang="en-US" sz="1800" dirty="0" smtClean="0"/>
              <a:t>Ensure </a:t>
            </a:r>
            <a:r>
              <a:rPr lang="en-US" sz="1800" dirty="0"/>
              <a:t>that any JS </a:t>
            </a:r>
            <a:r>
              <a:rPr lang="en-US" sz="1800" dirty="0" smtClean="0"/>
              <a:t>function you write as a Jasmine test</a:t>
            </a:r>
            <a:endParaRPr lang="en-US" sz="1800" dirty="0"/>
          </a:p>
          <a:p>
            <a:r>
              <a:rPr lang="en-US" sz="1800" dirty="0" smtClean="0"/>
              <a:t>Do </a:t>
            </a:r>
            <a:r>
              <a:rPr lang="en-US" sz="1800" dirty="0"/>
              <a:t>NOT USE ANY FRAMEWORK OR LIBRARIES FOR THE DEVELOPMENT OF THE APP, NO JQUERY, NOTHING</a:t>
            </a:r>
            <a:r>
              <a:rPr lang="en-US" sz="1800" dirty="0" smtClean="0"/>
              <a:t>!!</a:t>
            </a:r>
          </a:p>
          <a:p>
            <a:r>
              <a:rPr lang="en-US" sz="1800" dirty="0" smtClean="0"/>
              <a:t>Comment your code</a:t>
            </a:r>
          </a:p>
          <a:p>
            <a:r>
              <a:rPr lang="en-US" sz="1800" dirty="0" smtClean="0"/>
              <a:t>When you edit the DMJS framework provided from the </a:t>
            </a:r>
            <a:r>
              <a:rPr lang="en-US" sz="1800" dirty="0" err="1" smtClean="0"/>
              <a:t>Timer_Animation_Demo</a:t>
            </a:r>
            <a:r>
              <a:rPr lang="en-US" sz="1800" dirty="0"/>
              <a:t> </a:t>
            </a:r>
            <a:r>
              <a:rPr lang="en-US" sz="1800" dirty="0" smtClean="0"/>
              <a:t>project, you should only unit test those functions you write and you should comment any code you add with something like // initial: mm/</a:t>
            </a:r>
            <a:r>
              <a:rPr lang="en-US" sz="1800" dirty="0" err="1" smtClean="0"/>
              <a:t>dd</a:t>
            </a:r>
            <a:r>
              <a:rPr lang="en-US" sz="1800" dirty="0" smtClean="0"/>
              <a:t>/</a:t>
            </a:r>
            <a:r>
              <a:rPr lang="en-US" sz="1800" dirty="0" err="1" smtClean="0"/>
              <a:t>yyyy</a:t>
            </a:r>
            <a:r>
              <a:rPr lang="en-US" sz="1800" dirty="0" smtClean="0"/>
              <a:t> and the next line(s) can be the actual comment</a:t>
            </a:r>
          </a:p>
          <a:p>
            <a:pPr lvl="1"/>
            <a:r>
              <a:rPr lang="en-US" sz="1800" dirty="0" smtClean="0"/>
              <a:t>// CG: 06/29/2019</a:t>
            </a:r>
            <a:br>
              <a:rPr lang="en-US" sz="1800" dirty="0" smtClean="0"/>
            </a:br>
            <a:r>
              <a:rPr lang="en-US" sz="1800" dirty="0" smtClean="0"/>
              <a:t>// this is a sample</a:t>
            </a:r>
          </a:p>
          <a:p>
            <a:endParaRPr lang="en-US" sz="1800" dirty="0"/>
          </a:p>
          <a:p>
            <a:pPr marL="457200" lvl="1" indent="0">
              <a:buNone/>
            </a:pPr>
            <a:endParaRPr lang="en-US" sz="1800" dirty="0"/>
          </a:p>
        </p:txBody>
      </p:sp>
    </p:spTree>
    <p:extLst>
      <p:ext uri="{BB962C8B-B14F-4D97-AF65-F5344CB8AC3E}">
        <p14:creationId xmlns:p14="http://schemas.microsoft.com/office/powerpoint/2010/main" val="1615073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D14AE7-99F3-4CE0-ABF3-3927B4EAAA7C}"/>
              </a:ext>
            </a:extLst>
          </p:cNvPr>
          <p:cNvSpPr>
            <a:spLocks noGrp="1"/>
          </p:cNvSpPr>
          <p:nvPr>
            <p:ph type="title"/>
          </p:nvPr>
        </p:nvSpPr>
        <p:spPr/>
        <p:txBody>
          <a:bodyPr/>
          <a:lstStyle/>
          <a:p>
            <a:r>
              <a:rPr lang="en-US" dirty="0" smtClean="0"/>
              <a:t>Evaluation Criteria</a:t>
            </a:r>
            <a:endParaRPr lang="en-US" dirty="0"/>
          </a:p>
        </p:txBody>
      </p:sp>
      <p:sp>
        <p:nvSpPr>
          <p:cNvPr id="3" name="Content Placeholder 2">
            <a:extLst>
              <a:ext uri="{FF2B5EF4-FFF2-40B4-BE49-F238E27FC236}">
                <a16:creationId xmlns:a16="http://schemas.microsoft.com/office/drawing/2014/main" xmlns="" id="{8F790092-1A19-4546-B4D7-142778C501FC}"/>
              </a:ext>
            </a:extLst>
          </p:cNvPr>
          <p:cNvSpPr>
            <a:spLocks noGrp="1"/>
          </p:cNvSpPr>
          <p:nvPr>
            <p:ph idx="1"/>
          </p:nvPr>
        </p:nvSpPr>
        <p:spPr>
          <a:xfrm>
            <a:off x="838201" y="1825625"/>
            <a:ext cx="10587360" cy="4351338"/>
          </a:xfrm>
        </p:spPr>
        <p:txBody>
          <a:bodyPr>
            <a:normAutofit/>
          </a:bodyPr>
          <a:lstStyle/>
          <a:p>
            <a:r>
              <a:rPr lang="en-US" dirty="0" smtClean="0"/>
              <a:t>Will </a:t>
            </a:r>
            <a:r>
              <a:rPr lang="en-US" dirty="0"/>
              <a:t>be graded on</a:t>
            </a:r>
          </a:p>
          <a:p>
            <a:pPr lvl="1"/>
            <a:r>
              <a:rPr lang="en-US" sz="2800" dirty="0"/>
              <a:t>Ability to follow and implement requirements based on written scripts</a:t>
            </a:r>
          </a:p>
          <a:p>
            <a:pPr lvl="1"/>
            <a:r>
              <a:rPr lang="en-US" sz="2800" dirty="0"/>
              <a:t>Ability to use the internet to search for missing knowledge and apply it</a:t>
            </a:r>
          </a:p>
          <a:p>
            <a:pPr lvl="1"/>
            <a:r>
              <a:rPr lang="en-US" sz="2800" dirty="0"/>
              <a:t>Ability to deliver on-time</a:t>
            </a:r>
          </a:p>
          <a:p>
            <a:pPr marL="0" indent="0">
              <a:buNone/>
            </a:pPr>
            <a:endParaRPr lang="en-US" dirty="0"/>
          </a:p>
        </p:txBody>
      </p:sp>
    </p:spTree>
    <p:extLst>
      <p:ext uri="{BB962C8B-B14F-4D97-AF65-F5344CB8AC3E}">
        <p14:creationId xmlns:p14="http://schemas.microsoft.com/office/powerpoint/2010/main" val="1916751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D14AE7-99F3-4CE0-ABF3-3927B4EAAA7C}"/>
              </a:ext>
            </a:extLst>
          </p:cNvPr>
          <p:cNvSpPr>
            <a:spLocks noGrp="1"/>
          </p:cNvSpPr>
          <p:nvPr>
            <p:ph type="title"/>
          </p:nvPr>
        </p:nvSpPr>
        <p:spPr/>
        <p:txBody>
          <a:bodyPr/>
          <a:lstStyle/>
          <a:p>
            <a:r>
              <a:rPr lang="en-US"/>
              <a:t>Documentation</a:t>
            </a:r>
            <a:endParaRPr lang="en-US" dirty="0"/>
          </a:p>
        </p:txBody>
      </p:sp>
      <p:sp>
        <p:nvSpPr>
          <p:cNvPr id="3" name="Content Placeholder 2">
            <a:extLst>
              <a:ext uri="{FF2B5EF4-FFF2-40B4-BE49-F238E27FC236}">
                <a16:creationId xmlns:a16="http://schemas.microsoft.com/office/drawing/2014/main" xmlns="" id="{8F790092-1A19-4546-B4D7-142778C501FC}"/>
              </a:ext>
            </a:extLst>
          </p:cNvPr>
          <p:cNvSpPr>
            <a:spLocks noGrp="1"/>
          </p:cNvSpPr>
          <p:nvPr>
            <p:ph idx="1"/>
          </p:nvPr>
        </p:nvSpPr>
        <p:spPr>
          <a:xfrm>
            <a:off x="838201" y="1825625"/>
            <a:ext cx="10587360" cy="4351338"/>
          </a:xfrm>
        </p:spPr>
        <p:txBody>
          <a:bodyPr>
            <a:normAutofit/>
          </a:bodyPr>
          <a:lstStyle/>
          <a:p>
            <a:r>
              <a:rPr lang="en-US" sz="1400" dirty="0" smtClean="0"/>
              <a:t>For each project, ensure you write a report about the experience as follows:</a:t>
            </a:r>
          </a:p>
          <a:p>
            <a:pPr lvl="1"/>
            <a:r>
              <a:rPr lang="en-US" sz="1400" dirty="0" smtClean="0"/>
              <a:t>What </a:t>
            </a:r>
            <a:r>
              <a:rPr lang="en-US" sz="1400" dirty="0"/>
              <a:t>did you know about this?</a:t>
            </a:r>
          </a:p>
          <a:p>
            <a:pPr lvl="1"/>
            <a:r>
              <a:rPr lang="en-US" sz="1400" dirty="0"/>
              <a:t>What did you have to research</a:t>
            </a:r>
          </a:p>
          <a:p>
            <a:pPr lvl="1"/>
            <a:r>
              <a:rPr lang="en-US" sz="1400" dirty="0"/>
              <a:t>What did you feel was easy</a:t>
            </a:r>
          </a:p>
          <a:p>
            <a:pPr lvl="1"/>
            <a:r>
              <a:rPr lang="en-US" sz="1400" dirty="0"/>
              <a:t>What did you feel was hard</a:t>
            </a:r>
          </a:p>
          <a:p>
            <a:pPr lvl="1"/>
            <a:r>
              <a:rPr lang="en-US" sz="1400" dirty="0"/>
              <a:t>In what order did you accomplish your tasks and your research?</a:t>
            </a:r>
          </a:p>
          <a:p>
            <a:pPr lvl="1"/>
            <a:r>
              <a:rPr lang="en-US" sz="1400" dirty="0"/>
              <a:t>Do you believe you accomplished all the main objectives?</a:t>
            </a:r>
          </a:p>
          <a:p>
            <a:pPr lvl="1"/>
            <a:r>
              <a:rPr lang="en-US" sz="1400" dirty="0"/>
              <a:t>Did you accomplish any of the optional objectives?</a:t>
            </a:r>
          </a:p>
          <a:p>
            <a:pPr lvl="1"/>
            <a:r>
              <a:rPr lang="en-US" sz="1400" dirty="0"/>
              <a:t>Was the nice to have something you were able to do?</a:t>
            </a:r>
          </a:p>
          <a:p>
            <a:pPr lvl="1"/>
            <a:r>
              <a:rPr lang="en-US" sz="1400" dirty="0"/>
              <a:t>Keep a list of all the resources you used and explain what info they provided towards what goals you accomplished.</a:t>
            </a:r>
          </a:p>
          <a:p>
            <a:r>
              <a:rPr lang="en-US" sz="1400" dirty="0"/>
              <a:t>Ensure the report is clear, concise, well formatted with proper title, heading, subheading as necessary and use a word processor such as Word or save in a way that we can all open this, the best universal format is Rich Text Format *.rtf.  You can also create a PDF</a:t>
            </a:r>
          </a:p>
          <a:p>
            <a:r>
              <a:rPr lang="en-US" sz="1400" dirty="0"/>
              <a:t>Date the report and your name and make it a footer along with page numbering (1 of X</a:t>
            </a:r>
            <a:r>
              <a:rPr lang="en-US" sz="1400" dirty="0" smtClean="0"/>
              <a:t>)</a:t>
            </a:r>
          </a:p>
          <a:p>
            <a:r>
              <a:rPr lang="en-US" sz="1400" dirty="0" smtClean="0"/>
              <a:t>Save each document under the file name “Project X – Documentation” (X = 1 or 2) in the root of each folder of your respective project</a:t>
            </a:r>
            <a:endParaRPr lang="en-US" sz="1400" dirty="0"/>
          </a:p>
        </p:txBody>
      </p:sp>
    </p:spTree>
    <p:extLst>
      <p:ext uri="{BB962C8B-B14F-4D97-AF65-F5344CB8AC3E}">
        <p14:creationId xmlns:p14="http://schemas.microsoft.com/office/powerpoint/2010/main" val="1800788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D14AE7-99F3-4CE0-ABF3-3927B4EAAA7C}"/>
              </a:ext>
            </a:extLst>
          </p:cNvPr>
          <p:cNvSpPr>
            <a:spLocks noGrp="1"/>
          </p:cNvSpPr>
          <p:nvPr>
            <p:ph type="title"/>
          </p:nvPr>
        </p:nvSpPr>
        <p:spPr>
          <a:xfrm>
            <a:off x="838200" y="365125"/>
            <a:ext cx="10515600" cy="1325563"/>
          </a:xfrm>
        </p:spPr>
        <p:txBody>
          <a:bodyPr/>
          <a:lstStyle/>
          <a:p>
            <a:r>
              <a:rPr lang="en-US" dirty="0"/>
              <a:t>Recommendations</a:t>
            </a:r>
          </a:p>
        </p:txBody>
      </p:sp>
      <p:sp>
        <p:nvSpPr>
          <p:cNvPr id="3" name="Content Placeholder 2">
            <a:extLst>
              <a:ext uri="{FF2B5EF4-FFF2-40B4-BE49-F238E27FC236}">
                <a16:creationId xmlns:a16="http://schemas.microsoft.com/office/drawing/2014/main" xmlns="" id="{8F790092-1A19-4546-B4D7-142778C501FC}"/>
              </a:ext>
            </a:extLst>
          </p:cNvPr>
          <p:cNvSpPr>
            <a:spLocks noGrp="1"/>
          </p:cNvSpPr>
          <p:nvPr>
            <p:ph idx="1"/>
          </p:nvPr>
        </p:nvSpPr>
        <p:spPr>
          <a:xfrm>
            <a:off x="838201" y="1825625"/>
            <a:ext cx="10587360" cy="4351338"/>
          </a:xfrm>
        </p:spPr>
        <p:txBody>
          <a:bodyPr>
            <a:normAutofit fontScale="92500" lnSpcReduction="20000"/>
          </a:bodyPr>
          <a:lstStyle/>
          <a:p>
            <a:pPr marL="457200" lvl="1" indent="0">
              <a:buNone/>
            </a:pPr>
            <a:r>
              <a:rPr lang="en-US" dirty="0" smtClean="0"/>
              <a:t>All POCs should be stored in a folder name “</a:t>
            </a:r>
            <a:r>
              <a:rPr lang="en-US" dirty="0" err="1" smtClean="0"/>
              <a:t>pocs</a:t>
            </a:r>
            <a:r>
              <a:rPr lang="en-US" dirty="0" smtClean="0"/>
              <a:t>” which is at the root of your “</a:t>
            </a:r>
            <a:r>
              <a:rPr lang="en-US" dirty="0" err="1" smtClean="0"/>
              <a:t>firstassignment</a:t>
            </a:r>
            <a:r>
              <a:rPr lang="en-US" dirty="0" smtClean="0"/>
              <a:t>” folder. In </a:t>
            </a:r>
            <a:r>
              <a:rPr lang="en-US" dirty="0"/>
              <a:t>this folder, never put an “index.html” page, name each POC as descriptively as possible and if you do need to use more than a single file, ensure you create a folder whose name can easily be associated to the file</a:t>
            </a:r>
            <a:r>
              <a:rPr lang="en-US" dirty="0" smtClean="0"/>
              <a:t>.</a:t>
            </a:r>
          </a:p>
          <a:p>
            <a:pPr marL="457200" lvl="1" indent="0">
              <a:buNone/>
            </a:pPr>
            <a:endParaRPr lang="en-US" dirty="0"/>
          </a:p>
          <a:p>
            <a:r>
              <a:rPr lang="en-US" sz="1600" b="1" dirty="0"/>
              <a:t>Look for information on</a:t>
            </a:r>
          </a:p>
          <a:p>
            <a:pPr lvl="1"/>
            <a:r>
              <a:rPr lang="en-US" sz="1400" dirty="0"/>
              <a:t>Document Object Model (DOM)</a:t>
            </a:r>
          </a:p>
          <a:p>
            <a:pPr lvl="1"/>
            <a:r>
              <a:rPr lang="en-US" sz="1400" dirty="0"/>
              <a:t>Able to modify the content of an </a:t>
            </a:r>
            <a:r>
              <a:rPr lang="en-US" sz="1400" dirty="0" err="1"/>
              <a:t>an</a:t>
            </a:r>
            <a:r>
              <a:rPr lang="en-US" sz="1400" dirty="0"/>
              <a:t> HTML Tag Element dynamically using JavaScript</a:t>
            </a:r>
          </a:p>
          <a:p>
            <a:pPr lvl="1"/>
            <a:r>
              <a:rPr lang="en-US" sz="1400" dirty="0"/>
              <a:t>Able to use a JS function that can ‘prompt’ user and provide data into a dialog box to be used in the page</a:t>
            </a:r>
          </a:p>
          <a:p>
            <a:pPr lvl="1"/>
            <a:r>
              <a:rPr lang="en-US" sz="1400" dirty="0"/>
              <a:t>Able to add an event to an HTML element</a:t>
            </a:r>
          </a:p>
          <a:p>
            <a:pPr lvl="1"/>
            <a:r>
              <a:rPr lang="en-US" sz="1400" dirty="0"/>
              <a:t>Look up HTML forms on the web to  figure out how to also capture information and how to use JS to reset and submit to the form</a:t>
            </a:r>
          </a:p>
          <a:p>
            <a:pPr lvl="1"/>
            <a:r>
              <a:rPr lang="en-US" sz="1400" dirty="0"/>
              <a:t>JavaScript’s ability to launch a script when page is loaded</a:t>
            </a:r>
          </a:p>
          <a:p>
            <a:pPr lvl="1"/>
            <a:r>
              <a:rPr lang="en-US" sz="1400" dirty="0"/>
              <a:t>Ability to validate if an input can be safely used as a date </a:t>
            </a:r>
          </a:p>
          <a:p>
            <a:pPr lvl="1"/>
            <a:r>
              <a:rPr lang="en-US" sz="1400" dirty="0"/>
              <a:t>JavaScript String escape characters for hard return, etc</a:t>
            </a:r>
            <a:r>
              <a:rPr lang="en-US" sz="1400" dirty="0" smtClean="0"/>
              <a:t>..</a:t>
            </a:r>
          </a:p>
          <a:p>
            <a:pPr lvl="1"/>
            <a:r>
              <a:rPr lang="en-US" sz="1400" dirty="0" smtClean="0"/>
              <a:t>Events for text field</a:t>
            </a:r>
            <a:endParaRPr lang="en-US" sz="1400" dirty="0"/>
          </a:p>
          <a:p>
            <a:pPr lvl="1"/>
            <a:endParaRPr lang="en-US" sz="1400" dirty="0"/>
          </a:p>
          <a:p>
            <a:r>
              <a:rPr lang="en-US" sz="1800" b="1" dirty="0"/>
              <a:t>Note</a:t>
            </a:r>
            <a:r>
              <a:rPr lang="en-US" sz="1800" dirty="0"/>
              <a:t>: you may find that as you analyze the requirements, you may need to look for even more information than listed above, ensure that it is also described in your report.</a:t>
            </a:r>
          </a:p>
          <a:p>
            <a:pPr marL="457200" lvl="1" indent="0">
              <a:buNone/>
            </a:pPr>
            <a:endParaRPr lang="en-US" dirty="0"/>
          </a:p>
        </p:txBody>
      </p:sp>
    </p:spTree>
    <p:extLst>
      <p:ext uri="{BB962C8B-B14F-4D97-AF65-F5344CB8AC3E}">
        <p14:creationId xmlns:p14="http://schemas.microsoft.com/office/powerpoint/2010/main" val="776035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Advice on how to tackle your assignment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List what you need to learn and prioritize the list</a:t>
            </a:r>
          </a:p>
          <a:p>
            <a:endParaRPr lang="en-US" dirty="0" smtClean="0"/>
          </a:p>
          <a:p>
            <a:r>
              <a:rPr lang="en-US" dirty="0" smtClean="0"/>
              <a:t>Ensure you use an iterative approach, therefore, use a building block approach to the development of your app</a:t>
            </a:r>
          </a:p>
          <a:p>
            <a:endParaRPr lang="en-US" dirty="0" smtClean="0"/>
          </a:p>
          <a:p>
            <a:pPr lvl="1"/>
            <a:r>
              <a:rPr lang="en-US" dirty="0" smtClean="0"/>
              <a:t>Do your research and if necessary, workout mini proof of concepts sample code (</a:t>
            </a:r>
            <a:r>
              <a:rPr lang="en-US" dirty="0" err="1" smtClean="0"/>
              <a:t>PoC</a:t>
            </a:r>
            <a:r>
              <a:rPr lang="en-US" dirty="0" smtClean="0"/>
              <a:t>), you can use </a:t>
            </a:r>
            <a:r>
              <a:rPr lang="en-US" dirty="0" smtClean="0">
                <a:hlinkClick r:id="rId2"/>
              </a:rPr>
              <a:t>https://jsfiddle.net/</a:t>
            </a:r>
            <a:r>
              <a:rPr lang="en-US" dirty="0" smtClean="0"/>
              <a:t> or I would recommend you actually archives your </a:t>
            </a:r>
            <a:r>
              <a:rPr lang="en-US" dirty="0" err="1" smtClean="0"/>
              <a:t>PoCs</a:t>
            </a:r>
            <a:r>
              <a:rPr lang="en-US" dirty="0" smtClean="0"/>
              <a:t> as well to increase your online portfolio in GitHub</a:t>
            </a:r>
          </a:p>
          <a:p>
            <a:pPr lvl="1"/>
            <a:r>
              <a:rPr lang="en-US" dirty="0" smtClean="0"/>
              <a:t>Ensure your scaffolding works</a:t>
            </a:r>
          </a:p>
          <a:p>
            <a:pPr lvl="1"/>
            <a:r>
              <a:rPr lang="en-US" dirty="0" smtClean="0"/>
              <a:t>Ensure the most basic requirements are met</a:t>
            </a:r>
          </a:p>
          <a:p>
            <a:pPr lvl="1"/>
            <a:r>
              <a:rPr lang="en-US" dirty="0" smtClean="0"/>
              <a:t>Ensure your unit test(s) are functional</a:t>
            </a:r>
          </a:p>
          <a:p>
            <a:pPr lvl="1"/>
            <a:r>
              <a:rPr lang="en-US" dirty="0" smtClean="0"/>
              <a:t>Always </a:t>
            </a:r>
            <a:r>
              <a:rPr lang="en-US" dirty="0" smtClean="0"/>
              <a:t>ensure your unit tests are up-to-date</a:t>
            </a:r>
          </a:p>
          <a:p>
            <a:pPr lvl="1"/>
            <a:r>
              <a:rPr lang="en-US" dirty="0" smtClean="0"/>
              <a:t>Have fun!! </a:t>
            </a:r>
            <a:endParaRPr lang="en-US" dirty="0"/>
          </a:p>
          <a:p>
            <a:pPr lvl="1"/>
            <a:endParaRPr lang="en-US" dirty="0" smtClean="0"/>
          </a:p>
          <a:p>
            <a:pPr marL="457200" lvl="1" indent="0">
              <a:buNone/>
            </a:pPr>
            <a:r>
              <a:rPr lang="en-US" i="1" dirty="0" smtClean="0"/>
              <a:t>Remember: Life is problems and Living is solving them!</a:t>
            </a:r>
            <a:endParaRPr lang="en-US" i="1" dirty="0"/>
          </a:p>
        </p:txBody>
      </p:sp>
    </p:spTree>
    <p:extLst>
      <p:ext uri="{BB962C8B-B14F-4D97-AF65-F5344CB8AC3E}">
        <p14:creationId xmlns:p14="http://schemas.microsoft.com/office/powerpoint/2010/main" val="3087809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 Achiever? Brownie Points</a:t>
            </a:r>
            <a:endParaRPr lang="en-US" dirty="0"/>
          </a:p>
        </p:txBody>
      </p:sp>
      <p:sp>
        <p:nvSpPr>
          <p:cNvPr id="3" name="Content Placeholder 2"/>
          <p:cNvSpPr>
            <a:spLocks noGrp="1"/>
          </p:cNvSpPr>
          <p:nvPr>
            <p:ph idx="1"/>
          </p:nvPr>
        </p:nvSpPr>
        <p:spPr/>
        <p:txBody>
          <a:bodyPr/>
          <a:lstStyle/>
          <a:p>
            <a:r>
              <a:rPr lang="en-US" dirty="0" smtClean="0"/>
              <a:t>Get the quiz to give you 5 rounds.. Since you have a JSON of 25 questions. Each round pulls out 5 questions and then drops the.. So, in round 2.. You have 5 questions from 20.. Round 3, 5 questions from 15… </a:t>
            </a:r>
            <a:r>
              <a:rPr lang="en-US" dirty="0" smtClean="0">
                <a:sym typeface="Wingdings" panose="05000000000000000000" pitchFamily="2" charset="2"/>
              </a:rPr>
              <a:t></a:t>
            </a:r>
          </a:p>
          <a:p>
            <a:r>
              <a:rPr lang="en-US" dirty="0" smtClean="0">
                <a:sym typeface="Wingdings" panose="05000000000000000000" pitchFamily="2" charset="2"/>
              </a:rPr>
              <a:t>Try this other assignment, if you have the time..</a:t>
            </a:r>
            <a:endParaRPr lang="en-US" dirty="0"/>
          </a:p>
        </p:txBody>
      </p:sp>
    </p:spTree>
    <p:extLst>
      <p:ext uri="{BB962C8B-B14F-4D97-AF65-F5344CB8AC3E}">
        <p14:creationId xmlns:p14="http://schemas.microsoft.com/office/powerpoint/2010/main" val="1344618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Project 3 – </a:t>
            </a:r>
            <a:r>
              <a:rPr lang="en-US" b="1" dirty="0" smtClean="0"/>
              <a:t>JavaScript (page 1 of 5)</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a:t>Under the “</a:t>
            </a:r>
            <a:r>
              <a:rPr lang="en-US" dirty="0" err="1"/>
              <a:t>htdocs</a:t>
            </a:r>
            <a:r>
              <a:rPr lang="en-US" dirty="0"/>
              <a:t>/</a:t>
            </a:r>
            <a:r>
              <a:rPr lang="en-US" dirty="0" err="1"/>
              <a:t>firstassignment</a:t>
            </a:r>
            <a:r>
              <a:rPr lang="en-US" dirty="0"/>
              <a:t>” folder, create a subfolder name “</a:t>
            </a:r>
            <a:r>
              <a:rPr lang="en-US" dirty="0" smtClean="0"/>
              <a:t>project1”</a:t>
            </a:r>
          </a:p>
          <a:p>
            <a:r>
              <a:rPr lang="en-US" dirty="0" smtClean="0"/>
              <a:t>Use </a:t>
            </a:r>
            <a:r>
              <a:rPr lang="en-US" dirty="0" smtClean="0"/>
              <a:t>the HTML/Jasmine Template file as a starting point</a:t>
            </a:r>
          </a:p>
          <a:p>
            <a:r>
              <a:rPr lang="en-US" dirty="0" smtClean="0"/>
              <a:t>The goal of the application is that when the user opens the page in the browser:	</a:t>
            </a:r>
          </a:p>
          <a:p>
            <a:pPr lvl="1"/>
            <a:r>
              <a:rPr lang="en-US" dirty="0" smtClean="0"/>
              <a:t>Prompt for the user’s name</a:t>
            </a:r>
          </a:p>
          <a:p>
            <a:pPr lvl="2"/>
            <a:r>
              <a:rPr lang="en-US" dirty="0" smtClean="0"/>
              <a:t>If the user doesn’t provide a name, a default name “generic user” will be used</a:t>
            </a:r>
          </a:p>
          <a:p>
            <a:pPr lvl="1"/>
            <a:r>
              <a:rPr lang="en-US" dirty="0" smtClean="0"/>
              <a:t>The page will contain a title using the heading 1 tag</a:t>
            </a:r>
          </a:p>
          <a:p>
            <a:pPr lvl="1"/>
            <a:r>
              <a:rPr lang="en-US" dirty="0" smtClean="0"/>
              <a:t>Under the title you will dynamically (JS) display the text User: “whatever is captured” using a heading 2 tag</a:t>
            </a:r>
          </a:p>
          <a:p>
            <a:pPr lvl="1"/>
            <a:r>
              <a:rPr lang="en-US" dirty="0" smtClean="0"/>
              <a:t>Under the title you will create an HTML form</a:t>
            </a:r>
          </a:p>
        </p:txBody>
      </p:sp>
    </p:spTree>
    <p:extLst>
      <p:ext uri="{BB962C8B-B14F-4D97-AF65-F5344CB8AC3E}">
        <p14:creationId xmlns:p14="http://schemas.microsoft.com/office/powerpoint/2010/main" val="667691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7FDB42-67A5-455B-9163-72C7C1F6F248}"/>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xmlns="" id="{EA9C4595-4184-440A-AF10-75ED0674F6A3}"/>
              </a:ext>
            </a:extLst>
          </p:cNvPr>
          <p:cNvSpPr>
            <a:spLocks noGrp="1"/>
          </p:cNvSpPr>
          <p:nvPr>
            <p:ph idx="1"/>
          </p:nvPr>
        </p:nvSpPr>
        <p:spPr/>
        <p:txBody>
          <a:bodyPr>
            <a:normAutofit lnSpcReduction="10000"/>
          </a:bodyPr>
          <a:lstStyle/>
          <a:p>
            <a:r>
              <a:rPr lang="en-US" dirty="0"/>
              <a:t>Goals</a:t>
            </a:r>
          </a:p>
          <a:p>
            <a:r>
              <a:rPr lang="en-US" dirty="0"/>
              <a:t>Project 1 – Add a data entry feature to the </a:t>
            </a:r>
            <a:r>
              <a:rPr lang="en-US" dirty="0" err="1"/>
              <a:t>rawMVC</a:t>
            </a:r>
            <a:r>
              <a:rPr lang="en-US" dirty="0"/>
              <a:t> app</a:t>
            </a:r>
          </a:p>
          <a:p>
            <a:r>
              <a:rPr lang="en-US" dirty="0"/>
              <a:t>Project 2 – Interactive Quiz App</a:t>
            </a:r>
          </a:p>
          <a:p>
            <a:r>
              <a:rPr lang="en-US" dirty="0" smtClean="0"/>
              <a:t>Guidelines</a:t>
            </a:r>
          </a:p>
          <a:p>
            <a:r>
              <a:rPr lang="en-US" dirty="0" smtClean="0"/>
              <a:t>Evaluation Criteria</a:t>
            </a:r>
            <a:endParaRPr lang="en-US" dirty="0"/>
          </a:p>
          <a:p>
            <a:r>
              <a:rPr lang="en-US" dirty="0"/>
              <a:t>Documentation</a:t>
            </a:r>
          </a:p>
          <a:p>
            <a:r>
              <a:rPr lang="en-US" dirty="0" smtClean="0"/>
              <a:t>Recommendations</a:t>
            </a:r>
          </a:p>
          <a:p>
            <a:r>
              <a:rPr lang="en-US" dirty="0"/>
              <a:t>Advice on how to tackle your </a:t>
            </a:r>
            <a:r>
              <a:rPr lang="en-US" dirty="0" smtClean="0"/>
              <a:t>assignment</a:t>
            </a:r>
          </a:p>
          <a:p>
            <a:r>
              <a:rPr lang="en-US" dirty="0" smtClean="0"/>
              <a:t>Over Achiever? Brownie Points?</a:t>
            </a:r>
            <a:endParaRPr lang="en-US" dirty="0"/>
          </a:p>
        </p:txBody>
      </p:sp>
    </p:spTree>
    <p:extLst>
      <p:ext uri="{BB962C8B-B14F-4D97-AF65-F5344CB8AC3E}">
        <p14:creationId xmlns:p14="http://schemas.microsoft.com/office/powerpoint/2010/main" val="1640955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3 – JavaScript (page </a:t>
            </a:r>
            <a:r>
              <a:rPr lang="en-US" b="1" dirty="0" smtClean="0"/>
              <a:t>2 </a:t>
            </a:r>
            <a:r>
              <a:rPr lang="en-US" b="1" dirty="0"/>
              <a:t>of 5)</a:t>
            </a:r>
            <a:endParaRPr lang="en-US" dirty="0"/>
          </a:p>
        </p:txBody>
      </p:sp>
      <p:sp>
        <p:nvSpPr>
          <p:cNvPr id="3" name="Content Placeholder 2"/>
          <p:cNvSpPr>
            <a:spLocks noGrp="1"/>
          </p:cNvSpPr>
          <p:nvPr>
            <p:ph idx="1"/>
          </p:nvPr>
        </p:nvSpPr>
        <p:spPr>
          <a:xfrm>
            <a:off x="838200" y="1825625"/>
            <a:ext cx="8047008" cy="4351338"/>
          </a:xfrm>
        </p:spPr>
        <p:txBody>
          <a:bodyPr>
            <a:normAutofit fontScale="85000" lnSpcReduction="20000"/>
          </a:bodyPr>
          <a:lstStyle/>
          <a:p>
            <a:r>
              <a:rPr lang="en-US" dirty="0" smtClean="0"/>
              <a:t>The goal of the application is that when the browser opens it (continued):	</a:t>
            </a:r>
          </a:p>
          <a:p>
            <a:pPr lvl="1"/>
            <a:r>
              <a:rPr lang="en-US" dirty="0" smtClean="0"/>
              <a:t>In the HTML form you will add html input text fields with labels in the following manner</a:t>
            </a:r>
          </a:p>
          <a:p>
            <a:pPr lvl="2"/>
            <a:r>
              <a:rPr lang="en-US" dirty="0" smtClean="0"/>
              <a:t>Label field </a:t>
            </a:r>
            <a:endParaRPr lang="en-US" dirty="0"/>
          </a:p>
          <a:p>
            <a:pPr lvl="1"/>
            <a:r>
              <a:rPr lang="en-US" dirty="0" smtClean="0"/>
              <a:t>Each label field combo will be stacked one line after the next </a:t>
            </a:r>
          </a:p>
          <a:p>
            <a:pPr lvl="1"/>
            <a:r>
              <a:rPr lang="en-US" dirty="0" smtClean="0"/>
              <a:t>You will end the form with a Reset and Submit button</a:t>
            </a:r>
          </a:p>
          <a:p>
            <a:pPr lvl="1"/>
            <a:r>
              <a:rPr lang="en-US" dirty="0" smtClean="0"/>
              <a:t>You will ensure that when Reset is clicked, all the fields in the form are cleared</a:t>
            </a:r>
          </a:p>
          <a:p>
            <a:pPr lvl="1"/>
            <a:r>
              <a:rPr lang="en-US" dirty="0" smtClean="0"/>
              <a:t>You will ensure that when Submit is clicked, you will collect all of the information and display it in an </a:t>
            </a:r>
            <a:r>
              <a:rPr lang="en-US" dirty="0" err="1" smtClean="0"/>
              <a:t>javaScript</a:t>
            </a:r>
            <a:r>
              <a:rPr lang="en-US" dirty="0" smtClean="0"/>
              <a:t> alert box</a:t>
            </a:r>
          </a:p>
          <a:p>
            <a:pPr lvl="1"/>
            <a:r>
              <a:rPr lang="en-US" dirty="0" smtClean="0"/>
              <a:t>The ZIP field must be set to 5 characters.  Should it be less than 5 and should these characters be anything but a string of values between 0 and 9, when you click “Submit”, it should display an alert saying that the ZIP format is not valid as opposed to displaying the Alert box as per specs in the next slide.</a:t>
            </a:r>
          </a:p>
        </p:txBody>
      </p:sp>
      <p:sp>
        <p:nvSpPr>
          <p:cNvPr id="4" name="TextBox 3"/>
          <p:cNvSpPr txBox="1"/>
          <p:nvPr/>
        </p:nvSpPr>
        <p:spPr>
          <a:xfrm>
            <a:off x="9204385" y="1871932"/>
            <a:ext cx="2682815" cy="2431435"/>
          </a:xfrm>
          <a:prstGeom prst="rect">
            <a:avLst/>
          </a:prstGeom>
          <a:noFill/>
        </p:spPr>
        <p:txBody>
          <a:bodyPr wrap="square" rtlCol="0">
            <a:spAutoFit/>
          </a:bodyPr>
          <a:lstStyle/>
          <a:p>
            <a:r>
              <a:rPr lang="en-US" b="1" dirty="0" smtClean="0"/>
              <a:t>Fields List</a:t>
            </a:r>
          </a:p>
          <a:p>
            <a:pPr marL="285750" indent="-285750">
              <a:buFont typeface="Arial" panose="020B0604020202020204" pitchFamily="34" charset="0"/>
              <a:buChar char="•"/>
            </a:pPr>
            <a:r>
              <a:rPr lang="en-US" dirty="0" smtClean="0"/>
              <a:t>Date of Birth</a:t>
            </a:r>
            <a:br>
              <a:rPr lang="en-US" dirty="0" smtClean="0"/>
            </a:br>
            <a:r>
              <a:rPr lang="en-US" sz="1100" dirty="0" smtClean="0"/>
              <a:t>(create 3 separate fields, one for day, month and year and it should be numerical values you would expect such as (</a:t>
            </a:r>
            <a:r>
              <a:rPr lang="en-US" sz="1100" dirty="0" err="1" smtClean="0"/>
              <a:t>dd</a:t>
            </a:r>
            <a:r>
              <a:rPr lang="en-US" sz="1100" dirty="0" smtClean="0"/>
              <a:t>/mm/</a:t>
            </a:r>
            <a:r>
              <a:rPr lang="en-US" sz="1100" dirty="0" err="1" smtClean="0"/>
              <a:t>yyyy</a:t>
            </a:r>
            <a:r>
              <a:rPr lang="en-US" sz="1100" dirty="0" smtClean="0"/>
              <a:t>)</a:t>
            </a:r>
          </a:p>
          <a:p>
            <a:pPr marL="285750" indent="-285750">
              <a:buFont typeface="Arial" panose="020B0604020202020204" pitchFamily="34" charset="0"/>
              <a:buChar char="•"/>
            </a:pPr>
            <a:r>
              <a:rPr lang="en-US" dirty="0" smtClean="0"/>
              <a:t>City</a:t>
            </a:r>
          </a:p>
          <a:p>
            <a:pPr marL="285750" indent="-285750">
              <a:buFont typeface="Arial" panose="020B0604020202020204" pitchFamily="34" charset="0"/>
              <a:buChar char="•"/>
            </a:pPr>
            <a:r>
              <a:rPr lang="en-US" dirty="0" smtClean="0"/>
              <a:t>State</a:t>
            </a:r>
          </a:p>
          <a:p>
            <a:pPr marL="285750" indent="-285750">
              <a:buFont typeface="Arial" panose="020B0604020202020204" pitchFamily="34" charset="0"/>
              <a:buChar char="•"/>
            </a:pPr>
            <a:r>
              <a:rPr lang="en-US" dirty="0" smtClean="0"/>
              <a:t>Zip</a:t>
            </a:r>
          </a:p>
          <a:p>
            <a:pPr marL="285750" indent="-285750">
              <a:buFont typeface="Arial" panose="020B0604020202020204" pitchFamily="34" charset="0"/>
              <a:buChar char="•"/>
            </a:pPr>
            <a:r>
              <a:rPr lang="en-US" dirty="0" smtClean="0"/>
              <a:t>Hobby</a:t>
            </a:r>
          </a:p>
        </p:txBody>
      </p:sp>
    </p:spTree>
    <p:extLst>
      <p:ext uri="{BB962C8B-B14F-4D97-AF65-F5344CB8AC3E}">
        <p14:creationId xmlns:p14="http://schemas.microsoft.com/office/powerpoint/2010/main" val="1668890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3 – JavaScript (page </a:t>
            </a:r>
            <a:r>
              <a:rPr lang="en-US" b="1" dirty="0" smtClean="0"/>
              <a:t>3 </a:t>
            </a:r>
            <a:r>
              <a:rPr lang="en-US" b="1" dirty="0"/>
              <a:t>of 5)</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goal of the application is that when the browser opens it (continued):	</a:t>
            </a:r>
          </a:p>
          <a:p>
            <a:pPr lvl="1"/>
            <a:r>
              <a:rPr lang="en-US" dirty="0" smtClean="0"/>
              <a:t>The alert box will contain the following information:</a:t>
            </a:r>
          </a:p>
          <a:p>
            <a:pPr lvl="2"/>
            <a:r>
              <a:rPr lang="en-US" dirty="0" smtClean="0"/>
              <a:t>User: “whatever”</a:t>
            </a:r>
            <a:br>
              <a:rPr lang="en-US" dirty="0" smtClean="0"/>
            </a:br>
            <a:r>
              <a:rPr lang="en-US" dirty="0" smtClean="0"/>
              <a:t>Date of Birth: </a:t>
            </a:r>
            <a:r>
              <a:rPr lang="en-US" dirty="0" err="1" smtClean="0"/>
              <a:t>xxxxxxx</a:t>
            </a:r>
            <a:r>
              <a:rPr lang="en-US" dirty="0" smtClean="0"/>
              <a:t/>
            </a:r>
            <a:br>
              <a:rPr lang="en-US" dirty="0" smtClean="0"/>
            </a:br>
            <a:r>
              <a:rPr lang="en-US" dirty="0" smtClean="0"/>
              <a:t>City: </a:t>
            </a:r>
            <a:r>
              <a:rPr lang="en-US" dirty="0" err="1" smtClean="0"/>
              <a:t>xxxxxx</a:t>
            </a:r>
            <a:r>
              <a:rPr lang="en-US" dirty="0" smtClean="0"/>
              <a:t/>
            </a:r>
            <a:br>
              <a:rPr lang="en-US" dirty="0" smtClean="0"/>
            </a:br>
            <a:r>
              <a:rPr lang="en-US" dirty="0" smtClean="0"/>
              <a:t>State: </a:t>
            </a:r>
            <a:r>
              <a:rPr lang="en-US" dirty="0" err="1" smtClean="0"/>
              <a:t>xxxxx</a:t>
            </a:r>
            <a:r>
              <a:rPr lang="en-US" dirty="0"/>
              <a:t/>
            </a:r>
            <a:br>
              <a:rPr lang="en-US" dirty="0"/>
            </a:br>
            <a:r>
              <a:rPr lang="en-US" dirty="0" smtClean="0"/>
              <a:t>Zip: </a:t>
            </a:r>
            <a:r>
              <a:rPr lang="en-US" dirty="0" err="1" smtClean="0"/>
              <a:t>xxxx</a:t>
            </a:r>
            <a:r>
              <a:rPr lang="en-US" dirty="0" smtClean="0"/>
              <a:t/>
            </a:r>
            <a:br>
              <a:rPr lang="en-US" dirty="0" smtClean="0"/>
            </a:br>
            <a:r>
              <a:rPr lang="en-US" dirty="0" smtClean="0"/>
              <a:t>Hobby: </a:t>
            </a:r>
            <a:r>
              <a:rPr lang="en-US" dirty="0" err="1" smtClean="0"/>
              <a:t>xxxxxxx</a:t>
            </a:r>
            <a:endParaRPr lang="en-US" dirty="0" smtClean="0"/>
          </a:p>
          <a:p>
            <a:pPr lvl="2"/>
            <a:endParaRPr lang="en-US" dirty="0"/>
          </a:p>
          <a:p>
            <a:pPr lvl="2"/>
            <a:r>
              <a:rPr lang="en-US" dirty="0" smtClean="0"/>
              <a:t>Optional: do you think you could figure out the ‘star’ zodiac sign from a valid date of birth entry? If so, add to the alert box Star Sign: </a:t>
            </a:r>
            <a:r>
              <a:rPr lang="en-US" dirty="0" err="1" smtClean="0"/>
              <a:t>xxxxxx</a:t>
            </a:r>
            <a:endParaRPr lang="en-US" dirty="0" smtClean="0"/>
          </a:p>
          <a:p>
            <a:pPr lvl="2"/>
            <a:r>
              <a:rPr lang="en-US" dirty="0" smtClean="0"/>
              <a:t>Optional 2: can you force people to only use a list instead of a text field for State field and ensure it is filled with only US states in alphabetical order?</a:t>
            </a:r>
          </a:p>
          <a:p>
            <a:pPr lvl="2"/>
            <a:r>
              <a:rPr lang="en-US" dirty="0" smtClean="0"/>
              <a:t>Optional 3: Can you figure out how to use HTML5 date field?</a:t>
            </a:r>
            <a:br>
              <a:rPr lang="en-US" dirty="0" smtClean="0"/>
            </a:br>
            <a:endParaRPr lang="en-US" dirty="0" smtClean="0"/>
          </a:p>
          <a:p>
            <a:pPr lvl="2"/>
            <a:r>
              <a:rPr lang="en-US" dirty="0" smtClean="0"/>
              <a:t>Nice to have which is less of a priority than the initial optional features: can you figure out how to add a button after the form and have it called “Reset Page” and as such it would clear the form, empty the heading 2 tag and relaunch the initial prompt?</a:t>
            </a:r>
            <a:endParaRPr lang="en-US" dirty="0"/>
          </a:p>
          <a:p>
            <a:pPr lvl="2"/>
            <a:endParaRPr lang="en-US" dirty="0" smtClean="0"/>
          </a:p>
          <a:p>
            <a:pPr lvl="2"/>
            <a:endParaRPr lang="en-US" dirty="0" smtClean="0"/>
          </a:p>
          <a:p>
            <a:pPr lvl="2"/>
            <a:endParaRPr lang="en-US" dirty="0" smtClean="0"/>
          </a:p>
        </p:txBody>
      </p:sp>
    </p:spTree>
    <p:extLst>
      <p:ext uri="{BB962C8B-B14F-4D97-AF65-F5344CB8AC3E}">
        <p14:creationId xmlns:p14="http://schemas.microsoft.com/office/powerpoint/2010/main" val="2373028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3 – JavaScript (page </a:t>
            </a:r>
            <a:r>
              <a:rPr lang="en-US" b="1" dirty="0" smtClean="0"/>
              <a:t>4 </a:t>
            </a:r>
            <a:r>
              <a:rPr lang="en-US" b="1" dirty="0"/>
              <a:t>of 5)</a:t>
            </a:r>
            <a:endParaRPr lang="en-US" dirty="0"/>
          </a:p>
        </p:txBody>
      </p:sp>
      <p:sp>
        <p:nvSpPr>
          <p:cNvPr id="5" name="Rectangle 4"/>
          <p:cNvSpPr/>
          <p:nvPr/>
        </p:nvSpPr>
        <p:spPr>
          <a:xfrm>
            <a:off x="1164565" y="2601876"/>
            <a:ext cx="4710141" cy="37266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t>
            </a:r>
            <a:endParaRPr lang="en-US" dirty="0"/>
          </a:p>
        </p:txBody>
      </p:sp>
      <p:sp>
        <p:nvSpPr>
          <p:cNvPr id="6" name="TextBox 5"/>
          <p:cNvSpPr txBox="1"/>
          <p:nvPr/>
        </p:nvSpPr>
        <p:spPr>
          <a:xfrm>
            <a:off x="1268083" y="2739899"/>
            <a:ext cx="2916311" cy="830997"/>
          </a:xfrm>
          <a:prstGeom prst="rect">
            <a:avLst/>
          </a:prstGeom>
          <a:noFill/>
        </p:spPr>
        <p:txBody>
          <a:bodyPr wrap="none" rtlCol="0">
            <a:spAutoFit/>
          </a:bodyPr>
          <a:lstStyle/>
          <a:p>
            <a:r>
              <a:rPr lang="en-US" sz="2400" dirty="0" smtClean="0"/>
              <a:t>My First HTML/JS App</a:t>
            </a:r>
          </a:p>
          <a:p>
            <a:endParaRPr lang="en-US" sz="2400" dirty="0"/>
          </a:p>
        </p:txBody>
      </p:sp>
      <p:sp>
        <p:nvSpPr>
          <p:cNvPr id="7" name="TextBox 6"/>
          <p:cNvSpPr txBox="1"/>
          <p:nvPr/>
        </p:nvSpPr>
        <p:spPr>
          <a:xfrm>
            <a:off x="1450069" y="1458514"/>
            <a:ext cx="3789242" cy="923330"/>
          </a:xfrm>
          <a:prstGeom prst="rect">
            <a:avLst/>
          </a:prstGeom>
          <a:noFill/>
        </p:spPr>
        <p:txBody>
          <a:bodyPr wrap="none" rtlCol="0">
            <a:spAutoFit/>
          </a:bodyPr>
          <a:lstStyle/>
          <a:p>
            <a:r>
              <a:rPr lang="en-US" dirty="0" smtClean="0"/>
              <a:t>HTML Page (mockup)</a:t>
            </a:r>
          </a:p>
          <a:p>
            <a:r>
              <a:rPr lang="en-US" dirty="0" smtClean="0"/>
              <a:t>When you first open the browser</a:t>
            </a:r>
          </a:p>
          <a:p>
            <a:r>
              <a:rPr lang="en-US" dirty="0" smtClean="0"/>
              <a:t>A prompt similar to this should appear</a:t>
            </a:r>
            <a:endParaRPr lang="en-US" dirty="0"/>
          </a:p>
        </p:txBody>
      </p:sp>
      <p:sp>
        <p:nvSpPr>
          <p:cNvPr id="9" name="TextBox 8"/>
          <p:cNvSpPr txBox="1"/>
          <p:nvPr/>
        </p:nvSpPr>
        <p:spPr>
          <a:xfrm>
            <a:off x="1268083" y="3570896"/>
            <a:ext cx="2254848" cy="307777"/>
          </a:xfrm>
          <a:prstGeom prst="rect">
            <a:avLst/>
          </a:prstGeom>
          <a:noFill/>
        </p:spPr>
        <p:txBody>
          <a:bodyPr wrap="none" rtlCol="0">
            <a:spAutoFit/>
          </a:bodyPr>
          <a:lstStyle/>
          <a:p>
            <a:r>
              <a:rPr lang="en-US" sz="1400" dirty="0" smtClean="0"/>
              <a:t>Date of Birth (</a:t>
            </a:r>
            <a:r>
              <a:rPr lang="en-US" sz="1400" dirty="0" err="1" smtClean="0"/>
              <a:t>dd</a:t>
            </a:r>
            <a:r>
              <a:rPr lang="en-US" sz="1400" dirty="0" smtClean="0"/>
              <a:t>/mm/</a:t>
            </a:r>
            <a:r>
              <a:rPr lang="en-US" sz="1400" dirty="0" err="1" smtClean="0"/>
              <a:t>yyyy</a:t>
            </a:r>
            <a:r>
              <a:rPr lang="en-US" sz="1400" dirty="0" smtClean="0"/>
              <a:t>):</a:t>
            </a:r>
            <a:endParaRPr lang="en-US" sz="1400" dirty="0"/>
          </a:p>
        </p:txBody>
      </p:sp>
      <p:sp>
        <p:nvSpPr>
          <p:cNvPr id="12" name="Rectangle 11"/>
          <p:cNvSpPr/>
          <p:nvPr/>
        </p:nvSpPr>
        <p:spPr>
          <a:xfrm>
            <a:off x="3473211" y="3617628"/>
            <a:ext cx="306475" cy="2610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27961" y="3617627"/>
            <a:ext cx="356433" cy="2610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232669" y="3617626"/>
            <a:ext cx="494987" cy="2610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268083" y="3870851"/>
            <a:ext cx="513282" cy="307777"/>
          </a:xfrm>
          <a:prstGeom prst="rect">
            <a:avLst/>
          </a:prstGeom>
          <a:noFill/>
        </p:spPr>
        <p:txBody>
          <a:bodyPr wrap="none" rtlCol="0">
            <a:spAutoFit/>
          </a:bodyPr>
          <a:lstStyle/>
          <a:p>
            <a:r>
              <a:rPr lang="en-US" sz="1400" dirty="0" smtClean="0"/>
              <a:t>City:</a:t>
            </a:r>
            <a:endParaRPr lang="en-US" sz="1400" dirty="0"/>
          </a:p>
        </p:txBody>
      </p:sp>
      <p:sp>
        <p:nvSpPr>
          <p:cNvPr id="16" name="Rectangle 15"/>
          <p:cNvSpPr/>
          <p:nvPr/>
        </p:nvSpPr>
        <p:spPr>
          <a:xfrm>
            <a:off x="1781365" y="3917583"/>
            <a:ext cx="1998321" cy="2610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268083" y="4198084"/>
            <a:ext cx="606897" cy="307777"/>
          </a:xfrm>
          <a:prstGeom prst="rect">
            <a:avLst/>
          </a:prstGeom>
          <a:noFill/>
        </p:spPr>
        <p:txBody>
          <a:bodyPr wrap="none" rtlCol="0">
            <a:spAutoFit/>
          </a:bodyPr>
          <a:lstStyle/>
          <a:p>
            <a:r>
              <a:rPr lang="en-US" sz="1400" dirty="0" smtClean="0"/>
              <a:t>State:</a:t>
            </a:r>
            <a:endParaRPr lang="en-US" sz="1400" dirty="0"/>
          </a:p>
        </p:txBody>
      </p:sp>
      <p:sp>
        <p:nvSpPr>
          <p:cNvPr id="18" name="Rectangle 17"/>
          <p:cNvSpPr/>
          <p:nvPr/>
        </p:nvSpPr>
        <p:spPr>
          <a:xfrm>
            <a:off x="1781365" y="4239864"/>
            <a:ext cx="329537" cy="2610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268083" y="4500909"/>
            <a:ext cx="452368" cy="307777"/>
          </a:xfrm>
          <a:prstGeom prst="rect">
            <a:avLst/>
          </a:prstGeom>
          <a:noFill/>
        </p:spPr>
        <p:txBody>
          <a:bodyPr wrap="none" rtlCol="0">
            <a:spAutoFit/>
          </a:bodyPr>
          <a:lstStyle/>
          <a:p>
            <a:r>
              <a:rPr lang="en-US" sz="1400" dirty="0" smtClean="0"/>
              <a:t>Zip:</a:t>
            </a:r>
            <a:endParaRPr lang="en-US" sz="1400" dirty="0"/>
          </a:p>
        </p:txBody>
      </p:sp>
      <p:sp>
        <p:nvSpPr>
          <p:cNvPr id="20" name="Rectangle 19"/>
          <p:cNvSpPr/>
          <p:nvPr/>
        </p:nvSpPr>
        <p:spPr>
          <a:xfrm>
            <a:off x="1781365" y="4542689"/>
            <a:ext cx="825648" cy="2610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268083" y="4830966"/>
            <a:ext cx="709553" cy="307777"/>
          </a:xfrm>
          <a:prstGeom prst="rect">
            <a:avLst/>
          </a:prstGeom>
          <a:noFill/>
        </p:spPr>
        <p:txBody>
          <a:bodyPr wrap="none" rtlCol="0">
            <a:spAutoFit/>
          </a:bodyPr>
          <a:lstStyle/>
          <a:p>
            <a:r>
              <a:rPr lang="en-US" sz="1400" dirty="0" smtClean="0"/>
              <a:t>Hobby:</a:t>
            </a:r>
            <a:endParaRPr lang="en-US" sz="1400" dirty="0"/>
          </a:p>
        </p:txBody>
      </p:sp>
      <p:sp>
        <p:nvSpPr>
          <p:cNvPr id="22" name="Rectangle 21"/>
          <p:cNvSpPr/>
          <p:nvPr/>
        </p:nvSpPr>
        <p:spPr>
          <a:xfrm>
            <a:off x="1874980" y="4872746"/>
            <a:ext cx="2852675" cy="2610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1345936" y="5347116"/>
            <a:ext cx="749030" cy="2334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Reset</a:t>
            </a:r>
            <a:endParaRPr lang="en-US" sz="1200" dirty="0"/>
          </a:p>
        </p:txBody>
      </p:sp>
      <p:sp>
        <p:nvSpPr>
          <p:cNvPr id="24" name="Rounded Rectangle 23"/>
          <p:cNvSpPr/>
          <p:nvPr/>
        </p:nvSpPr>
        <p:spPr>
          <a:xfrm>
            <a:off x="2194189" y="5347116"/>
            <a:ext cx="749030" cy="2334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Submit</a:t>
            </a:r>
            <a:endParaRPr lang="en-US" sz="1200" dirty="0"/>
          </a:p>
        </p:txBody>
      </p:sp>
      <p:sp>
        <p:nvSpPr>
          <p:cNvPr id="25" name="Rounded Rectangle 24"/>
          <p:cNvSpPr/>
          <p:nvPr/>
        </p:nvSpPr>
        <p:spPr>
          <a:xfrm>
            <a:off x="1361871" y="5721069"/>
            <a:ext cx="1581347" cy="2334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Reset Page</a:t>
            </a:r>
            <a:endParaRPr lang="en-US" sz="1200" dirty="0"/>
          </a:p>
        </p:txBody>
      </p:sp>
      <p:sp>
        <p:nvSpPr>
          <p:cNvPr id="26" name="AutoShape 2" descr="Image of javascript promp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7" name="Picture 26"/>
          <p:cNvPicPr>
            <a:picLocks noChangeAspect="1"/>
          </p:cNvPicPr>
          <p:nvPr/>
        </p:nvPicPr>
        <p:blipFill>
          <a:blip r:embed="rId2"/>
          <a:stretch>
            <a:fillRect/>
          </a:stretch>
        </p:blipFill>
        <p:spPr>
          <a:xfrm>
            <a:off x="6493487" y="1690688"/>
            <a:ext cx="3105150" cy="1314450"/>
          </a:xfrm>
          <a:prstGeom prst="rect">
            <a:avLst/>
          </a:prstGeom>
        </p:spPr>
      </p:pic>
      <p:cxnSp>
        <p:nvCxnSpPr>
          <p:cNvPr id="29" name="Straight Arrow Connector 28"/>
          <p:cNvCxnSpPr/>
          <p:nvPr/>
        </p:nvCxnSpPr>
        <p:spPr>
          <a:xfrm>
            <a:off x="5311302" y="2227634"/>
            <a:ext cx="11089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3112851" y="5721069"/>
            <a:ext cx="3696511" cy="105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4" name="TextBox 1023"/>
          <p:cNvSpPr txBox="1"/>
          <p:nvPr/>
        </p:nvSpPr>
        <p:spPr>
          <a:xfrm>
            <a:off x="6978995" y="5259404"/>
            <a:ext cx="2839851" cy="923330"/>
          </a:xfrm>
          <a:prstGeom prst="rect">
            <a:avLst/>
          </a:prstGeom>
          <a:noFill/>
        </p:spPr>
        <p:txBody>
          <a:bodyPr wrap="square" rtlCol="0">
            <a:spAutoFit/>
          </a:bodyPr>
          <a:lstStyle/>
          <a:p>
            <a:r>
              <a:rPr lang="en-US" dirty="0" smtClean="0"/>
              <a:t>Nice to have feature, if you can pull it off as per specifications.</a:t>
            </a:r>
            <a:endParaRPr lang="en-US" dirty="0"/>
          </a:p>
        </p:txBody>
      </p:sp>
    </p:spTree>
    <p:extLst>
      <p:ext uri="{BB962C8B-B14F-4D97-AF65-F5344CB8AC3E}">
        <p14:creationId xmlns:p14="http://schemas.microsoft.com/office/powerpoint/2010/main" val="2263535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3 – JavaScript (page </a:t>
            </a:r>
            <a:r>
              <a:rPr lang="en-US" b="1" dirty="0" smtClean="0"/>
              <a:t>5 </a:t>
            </a:r>
            <a:r>
              <a:rPr lang="en-US" b="1" dirty="0"/>
              <a:t>of 5)</a:t>
            </a:r>
            <a:endParaRPr lang="en-US" dirty="0"/>
          </a:p>
        </p:txBody>
      </p:sp>
      <p:sp>
        <p:nvSpPr>
          <p:cNvPr id="5" name="Rectangle 4"/>
          <p:cNvSpPr/>
          <p:nvPr/>
        </p:nvSpPr>
        <p:spPr>
          <a:xfrm>
            <a:off x="2211995" y="2449505"/>
            <a:ext cx="4710141" cy="37266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t>
            </a:r>
            <a:endParaRPr lang="en-US" dirty="0"/>
          </a:p>
        </p:txBody>
      </p:sp>
      <p:sp>
        <p:nvSpPr>
          <p:cNvPr id="6" name="TextBox 5"/>
          <p:cNvSpPr txBox="1"/>
          <p:nvPr/>
        </p:nvSpPr>
        <p:spPr>
          <a:xfrm>
            <a:off x="2315513" y="2587528"/>
            <a:ext cx="2916311" cy="738664"/>
          </a:xfrm>
          <a:prstGeom prst="rect">
            <a:avLst/>
          </a:prstGeom>
          <a:noFill/>
        </p:spPr>
        <p:txBody>
          <a:bodyPr wrap="none" rtlCol="0">
            <a:spAutoFit/>
          </a:bodyPr>
          <a:lstStyle/>
          <a:p>
            <a:r>
              <a:rPr lang="en-US" sz="2400" dirty="0" smtClean="0"/>
              <a:t>My First HTML/JS App</a:t>
            </a:r>
          </a:p>
          <a:p>
            <a:r>
              <a:rPr lang="en-US" dirty="0" smtClean="0"/>
              <a:t>User: Claude</a:t>
            </a:r>
            <a:endParaRPr lang="en-US" dirty="0"/>
          </a:p>
        </p:txBody>
      </p:sp>
      <p:sp>
        <p:nvSpPr>
          <p:cNvPr id="7" name="TextBox 6"/>
          <p:cNvSpPr txBox="1"/>
          <p:nvPr/>
        </p:nvSpPr>
        <p:spPr>
          <a:xfrm>
            <a:off x="1068869" y="1661906"/>
            <a:ext cx="10284931" cy="646331"/>
          </a:xfrm>
          <a:prstGeom prst="rect">
            <a:avLst/>
          </a:prstGeom>
          <a:noFill/>
        </p:spPr>
        <p:txBody>
          <a:bodyPr wrap="none" rtlCol="0">
            <a:spAutoFit/>
          </a:bodyPr>
          <a:lstStyle/>
          <a:p>
            <a:r>
              <a:rPr lang="en-US" dirty="0" smtClean="0"/>
              <a:t>After accepting the content of the prompt the page should reflect either the entry of it there were no entry </a:t>
            </a:r>
          </a:p>
          <a:p>
            <a:r>
              <a:rPr lang="en-US" dirty="0" smtClean="0"/>
              <a:t>Or just blank space, it would be set to “Generic User”</a:t>
            </a:r>
            <a:endParaRPr lang="en-US" dirty="0"/>
          </a:p>
        </p:txBody>
      </p:sp>
      <p:sp>
        <p:nvSpPr>
          <p:cNvPr id="9" name="TextBox 8"/>
          <p:cNvSpPr txBox="1"/>
          <p:nvPr/>
        </p:nvSpPr>
        <p:spPr>
          <a:xfrm>
            <a:off x="2315513" y="3418525"/>
            <a:ext cx="2254848" cy="307777"/>
          </a:xfrm>
          <a:prstGeom prst="rect">
            <a:avLst/>
          </a:prstGeom>
          <a:noFill/>
        </p:spPr>
        <p:txBody>
          <a:bodyPr wrap="none" rtlCol="0">
            <a:spAutoFit/>
          </a:bodyPr>
          <a:lstStyle/>
          <a:p>
            <a:r>
              <a:rPr lang="en-US" sz="1400" dirty="0" smtClean="0"/>
              <a:t>Date of Birth (</a:t>
            </a:r>
            <a:r>
              <a:rPr lang="en-US" sz="1400" dirty="0" err="1" smtClean="0"/>
              <a:t>dd</a:t>
            </a:r>
            <a:r>
              <a:rPr lang="en-US" sz="1400" dirty="0" smtClean="0"/>
              <a:t>/mm/</a:t>
            </a:r>
            <a:r>
              <a:rPr lang="en-US" sz="1400" dirty="0" err="1" smtClean="0"/>
              <a:t>yyyy</a:t>
            </a:r>
            <a:r>
              <a:rPr lang="en-US" sz="1400" dirty="0" smtClean="0"/>
              <a:t>):</a:t>
            </a:r>
            <a:endParaRPr lang="en-US" sz="1400" dirty="0"/>
          </a:p>
        </p:txBody>
      </p:sp>
      <p:sp>
        <p:nvSpPr>
          <p:cNvPr id="12" name="Rectangle 11"/>
          <p:cNvSpPr/>
          <p:nvPr/>
        </p:nvSpPr>
        <p:spPr>
          <a:xfrm>
            <a:off x="4520641" y="3465257"/>
            <a:ext cx="306475" cy="2610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75391" y="3465256"/>
            <a:ext cx="356433" cy="2610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280099" y="3465255"/>
            <a:ext cx="494987" cy="2610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315513" y="3718480"/>
            <a:ext cx="513282" cy="307777"/>
          </a:xfrm>
          <a:prstGeom prst="rect">
            <a:avLst/>
          </a:prstGeom>
          <a:noFill/>
        </p:spPr>
        <p:txBody>
          <a:bodyPr wrap="none" rtlCol="0">
            <a:spAutoFit/>
          </a:bodyPr>
          <a:lstStyle/>
          <a:p>
            <a:r>
              <a:rPr lang="en-US" sz="1400" dirty="0" smtClean="0"/>
              <a:t>City:</a:t>
            </a:r>
            <a:endParaRPr lang="en-US" sz="1400" dirty="0"/>
          </a:p>
        </p:txBody>
      </p:sp>
      <p:sp>
        <p:nvSpPr>
          <p:cNvPr id="16" name="Rectangle 15"/>
          <p:cNvSpPr/>
          <p:nvPr/>
        </p:nvSpPr>
        <p:spPr>
          <a:xfrm>
            <a:off x="2828795" y="3765212"/>
            <a:ext cx="1998321" cy="2610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315513" y="4045713"/>
            <a:ext cx="606897" cy="307777"/>
          </a:xfrm>
          <a:prstGeom prst="rect">
            <a:avLst/>
          </a:prstGeom>
          <a:noFill/>
        </p:spPr>
        <p:txBody>
          <a:bodyPr wrap="none" rtlCol="0">
            <a:spAutoFit/>
          </a:bodyPr>
          <a:lstStyle/>
          <a:p>
            <a:r>
              <a:rPr lang="en-US" sz="1400" dirty="0" smtClean="0"/>
              <a:t>State:</a:t>
            </a:r>
            <a:endParaRPr lang="en-US" sz="1400" dirty="0"/>
          </a:p>
        </p:txBody>
      </p:sp>
      <p:sp>
        <p:nvSpPr>
          <p:cNvPr id="18" name="Rectangle 17"/>
          <p:cNvSpPr/>
          <p:nvPr/>
        </p:nvSpPr>
        <p:spPr>
          <a:xfrm>
            <a:off x="2828795" y="4087493"/>
            <a:ext cx="329537" cy="2610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315513" y="4348538"/>
            <a:ext cx="452368" cy="307777"/>
          </a:xfrm>
          <a:prstGeom prst="rect">
            <a:avLst/>
          </a:prstGeom>
          <a:noFill/>
        </p:spPr>
        <p:txBody>
          <a:bodyPr wrap="none" rtlCol="0">
            <a:spAutoFit/>
          </a:bodyPr>
          <a:lstStyle/>
          <a:p>
            <a:r>
              <a:rPr lang="en-US" sz="1400" dirty="0" smtClean="0"/>
              <a:t>Zip:</a:t>
            </a:r>
            <a:endParaRPr lang="en-US" sz="1400" dirty="0"/>
          </a:p>
        </p:txBody>
      </p:sp>
      <p:sp>
        <p:nvSpPr>
          <p:cNvPr id="20" name="Rectangle 19"/>
          <p:cNvSpPr/>
          <p:nvPr/>
        </p:nvSpPr>
        <p:spPr>
          <a:xfrm>
            <a:off x="2828795" y="4390318"/>
            <a:ext cx="825648" cy="2610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315513" y="4678595"/>
            <a:ext cx="709553" cy="307777"/>
          </a:xfrm>
          <a:prstGeom prst="rect">
            <a:avLst/>
          </a:prstGeom>
          <a:noFill/>
        </p:spPr>
        <p:txBody>
          <a:bodyPr wrap="none" rtlCol="0">
            <a:spAutoFit/>
          </a:bodyPr>
          <a:lstStyle/>
          <a:p>
            <a:r>
              <a:rPr lang="en-US" sz="1400" dirty="0" smtClean="0"/>
              <a:t>Hobby:</a:t>
            </a:r>
            <a:endParaRPr lang="en-US" sz="1400" dirty="0"/>
          </a:p>
        </p:txBody>
      </p:sp>
      <p:sp>
        <p:nvSpPr>
          <p:cNvPr id="22" name="Rectangle 21"/>
          <p:cNvSpPr/>
          <p:nvPr/>
        </p:nvSpPr>
        <p:spPr>
          <a:xfrm>
            <a:off x="2922411" y="4709619"/>
            <a:ext cx="2852675" cy="2610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2393366" y="5194745"/>
            <a:ext cx="749030" cy="2334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Reset</a:t>
            </a:r>
            <a:endParaRPr lang="en-US" sz="1200" dirty="0"/>
          </a:p>
        </p:txBody>
      </p:sp>
      <p:sp>
        <p:nvSpPr>
          <p:cNvPr id="24" name="Rounded Rectangle 23"/>
          <p:cNvSpPr/>
          <p:nvPr/>
        </p:nvSpPr>
        <p:spPr>
          <a:xfrm>
            <a:off x="3241619" y="5194745"/>
            <a:ext cx="749030" cy="2334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Submit</a:t>
            </a:r>
            <a:endParaRPr lang="en-US" sz="1200" dirty="0"/>
          </a:p>
        </p:txBody>
      </p:sp>
      <p:sp>
        <p:nvSpPr>
          <p:cNvPr id="25" name="Rounded Rectangle 24"/>
          <p:cNvSpPr/>
          <p:nvPr/>
        </p:nvSpPr>
        <p:spPr>
          <a:xfrm>
            <a:off x="2409301" y="5568698"/>
            <a:ext cx="1581347" cy="2334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Reset Page</a:t>
            </a:r>
            <a:endParaRPr lang="en-US" sz="1200" dirty="0"/>
          </a:p>
        </p:txBody>
      </p:sp>
      <p:sp>
        <p:nvSpPr>
          <p:cNvPr id="26" name="AutoShape 2" descr="Image of javascript promp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2113690" y="6146589"/>
            <a:ext cx="5120376" cy="646331"/>
          </a:xfrm>
          <a:prstGeom prst="rect">
            <a:avLst/>
          </a:prstGeom>
          <a:noFill/>
        </p:spPr>
        <p:txBody>
          <a:bodyPr wrap="none" rtlCol="0">
            <a:spAutoFit/>
          </a:bodyPr>
          <a:lstStyle/>
          <a:p>
            <a:r>
              <a:rPr lang="en-US" dirty="0" smtClean="0"/>
              <a:t>Clicking Reset will empty all fields</a:t>
            </a:r>
          </a:p>
          <a:p>
            <a:r>
              <a:rPr lang="en-US" dirty="0" smtClean="0"/>
              <a:t>Clicking Submit will create an alert box similar to this</a:t>
            </a:r>
            <a:endParaRPr lang="en-US" dirty="0"/>
          </a:p>
        </p:txBody>
      </p:sp>
      <p:sp>
        <p:nvSpPr>
          <p:cNvPr id="4" name="Rectangle 3"/>
          <p:cNvSpPr/>
          <p:nvPr/>
        </p:nvSpPr>
        <p:spPr>
          <a:xfrm>
            <a:off x="7401277" y="2151418"/>
            <a:ext cx="3952523" cy="1453600"/>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dirty="0" smtClean="0">
                <a:solidFill>
                  <a:schemeClr val="tx1"/>
                </a:solidFill>
                <a:latin typeface="+mj-lt"/>
              </a:rPr>
              <a:t>User: Claude</a:t>
            </a:r>
          </a:p>
          <a:p>
            <a:r>
              <a:rPr lang="en-US" sz="1400" dirty="0" smtClean="0">
                <a:solidFill>
                  <a:schemeClr val="tx1"/>
                </a:solidFill>
                <a:latin typeface="+mj-lt"/>
              </a:rPr>
              <a:t>Date of Birth: 04/07/1466</a:t>
            </a:r>
          </a:p>
          <a:p>
            <a:r>
              <a:rPr lang="en-US" sz="1400" dirty="0" smtClean="0">
                <a:solidFill>
                  <a:schemeClr val="tx1"/>
                </a:solidFill>
                <a:latin typeface="+mj-lt"/>
              </a:rPr>
              <a:t>City: East Brunswick</a:t>
            </a:r>
          </a:p>
          <a:p>
            <a:r>
              <a:rPr lang="en-US" sz="1400" dirty="0" smtClean="0">
                <a:solidFill>
                  <a:schemeClr val="tx1"/>
                </a:solidFill>
                <a:latin typeface="+mj-lt"/>
              </a:rPr>
              <a:t>State: NJ</a:t>
            </a:r>
          </a:p>
          <a:p>
            <a:r>
              <a:rPr lang="en-US" sz="1400" dirty="0" smtClean="0">
                <a:solidFill>
                  <a:schemeClr val="tx1"/>
                </a:solidFill>
                <a:latin typeface="+mj-lt"/>
              </a:rPr>
              <a:t>Hobby: Blues Guitar</a:t>
            </a:r>
          </a:p>
        </p:txBody>
      </p:sp>
      <p:pic>
        <p:nvPicPr>
          <p:cNvPr id="8" name="Picture 7"/>
          <p:cNvPicPr>
            <a:picLocks noChangeAspect="1"/>
          </p:cNvPicPr>
          <p:nvPr/>
        </p:nvPicPr>
        <p:blipFill>
          <a:blip r:embed="rId2"/>
          <a:stretch>
            <a:fillRect/>
          </a:stretch>
        </p:blipFill>
        <p:spPr>
          <a:xfrm>
            <a:off x="10665873" y="3280456"/>
            <a:ext cx="625484" cy="266873"/>
          </a:xfrm>
          <a:prstGeom prst="rect">
            <a:avLst/>
          </a:prstGeom>
        </p:spPr>
      </p:pic>
      <p:cxnSp>
        <p:nvCxnSpPr>
          <p:cNvPr id="30" name="Straight Arrow Connector 29"/>
          <p:cNvCxnSpPr/>
          <p:nvPr/>
        </p:nvCxnSpPr>
        <p:spPr>
          <a:xfrm flipV="1">
            <a:off x="7196867" y="3030774"/>
            <a:ext cx="135239" cy="3142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328769" y="3758306"/>
            <a:ext cx="3869842" cy="738664"/>
          </a:xfrm>
          <a:prstGeom prst="rect">
            <a:avLst/>
          </a:prstGeom>
          <a:noFill/>
        </p:spPr>
        <p:txBody>
          <a:bodyPr wrap="none" rtlCol="0">
            <a:spAutoFit/>
          </a:bodyPr>
          <a:lstStyle/>
          <a:p>
            <a:r>
              <a:rPr lang="en-US" sz="1400" dirty="0" smtClean="0"/>
              <a:t>If you figure out how to ensure a valid date</a:t>
            </a:r>
          </a:p>
          <a:p>
            <a:r>
              <a:rPr lang="en-US" sz="1400" dirty="0" smtClean="0"/>
              <a:t>You can have the star zodiac sign added as follows:</a:t>
            </a:r>
          </a:p>
          <a:p>
            <a:endParaRPr lang="en-US" sz="1400" dirty="0"/>
          </a:p>
        </p:txBody>
      </p:sp>
      <p:sp>
        <p:nvSpPr>
          <p:cNvPr id="32" name="Rectangle 31"/>
          <p:cNvSpPr/>
          <p:nvPr/>
        </p:nvSpPr>
        <p:spPr>
          <a:xfrm>
            <a:off x="7401277" y="4348538"/>
            <a:ext cx="3952523" cy="1660180"/>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dirty="0" smtClean="0">
                <a:solidFill>
                  <a:schemeClr val="tx1"/>
                </a:solidFill>
                <a:latin typeface="+mj-lt"/>
              </a:rPr>
              <a:t>User: Claude</a:t>
            </a:r>
          </a:p>
          <a:p>
            <a:r>
              <a:rPr lang="en-US" sz="1400" dirty="0" smtClean="0">
                <a:solidFill>
                  <a:schemeClr val="tx1"/>
                </a:solidFill>
                <a:latin typeface="+mj-lt"/>
              </a:rPr>
              <a:t>Date of Birth: 04/07/1466</a:t>
            </a:r>
          </a:p>
          <a:p>
            <a:r>
              <a:rPr lang="en-US" sz="1400" dirty="0" smtClean="0">
                <a:solidFill>
                  <a:schemeClr val="tx1"/>
                </a:solidFill>
                <a:latin typeface="+mj-lt"/>
              </a:rPr>
              <a:t>City: East Brunswick</a:t>
            </a:r>
          </a:p>
          <a:p>
            <a:r>
              <a:rPr lang="en-US" sz="1400" dirty="0" smtClean="0">
                <a:solidFill>
                  <a:schemeClr val="tx1"/>
                </a:solidFill>
                <a:latin typeface="+mj-lt"/>
              </a:rPr>
              <a:t>State: NJ</a:t>
            </a:r>
          </a:p>
          <a:p>
            <a:r>
              <a:rPr lang="en-US" sz="1400" dirty="0" smtClean="0">
                <a:solidFill>
                  <a:schemeClr val="tx1"/>
                </a:solidFill>
                <a:latin typeface="+mj-lt"/>
              </a:rPr>
              <a:t>Hobby: Blues Guitar</a:t>
            </a:r>
          </a:p>
          <a:p>
            <a:r>
              <a:rPr lang="en-US" sz="1400" dirty="0" smtClean="0">
                <a:solidFill>
                  <a:schemeClr val="tx1"/>
                </a:solidFill>
                <a:latin typeface="+mj-lt"/>
              </a:rPr>
              <a:t>Zodiac: Cancer</a:t>
            </a:r>
          </a:p>
        </p:txBody>
      </p:sp>
      <p:pic>
        <p:nvPicPr>
          <p:cNvPr id="35" name="Picture 34"/>
          <p:cNvPicPr>
            <a:picLocks noChangeAspect="1"/>
          </p:cNvPicPr>
          <p:nvPr/>
        </p:nvPicPr>
        <p:blipFill>
          <a:blip r:embed="rId2"/>
          <a:stretch>
            <a:fillRect/>
          </a:stretch>
        </p:blipFill>
        <p:spPr>
          <a:xfrm>
            <a:off x="10665873" y="5641162"/>
            <a:ext cx="625484" cy="266873"/>
          </a:xfrm>
          <a:prstGeom prst="rect">
            <a:avLst/>
          </a:prstGeom>
        </p:spPr>
      </p:pic>
      <p:cxnSp>
        <p:nvCxnSpPr>
          <p:cNvPr id="37" name="Straight Arrow Connector 36"/>
          <p:cNvCxnSpPr/>
          <p:nvPr/>
        </p:nvCxnSpPr>
        <p:spPr>
          <a:xfrm flipH="1">
            <a:off x="8675826" y="4348538"/>
            <a:ext cx="2305456" cy="1220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58271" y="2889374"/>
            <a:ext cx="1652212" cy="646331"/>
          </a:xfrm>
          <a:prstGeom prst="rect">
            <a:avLst/>
          </a:prstGeom>
          <a:noFill/>
        </p:spPr>
        <p:txBody>
          <a:bodyPr wrap="square" rtlCol="0">
            <a:spAutoFit/>
          </a:bodyPr>
          <a:lstStyle/>
          <a:p>
            <a:r>
              <a:rPr lang="en-US" sz="1200" dirty="0" smtClean="0"/>
              <a:t>Can you make this into a date field as per optional requirement?</a:t>
            </a:r>
          </a:p>
        </p:txBody>
      </p:sp>
      <p:cxnSp>
        <p:nvCxnSpPr>
          <p:cNvPr id="40" name="Straight Arrow Connector 39"/>
          <p:cNvCxnSpPr/>
          <p:nvPr/>
        </p:nvCxnSpPr>
        <p:spPr>
          <a:xfrm>
            <a:off x="2113690" y="3280456"/>
            <a:ext cx="2761701" cy="138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22519" y="3847598"/>
            <a:ext cx="1652212" cy="830997"/>
          </a:xfrm>
          <a:prstGeom prst="rect">
            <a:avLst/>
          </a:prstGeom>
          <a:noFill/>
        </p:spPr>
        <p:txBody>
          <a:bodyPr wrap="square" rtlCol="0">
            <a:spAutoFit/>
          </a:bodyPr>
          <a:lstStyle/>
          <a:p>
            <a:r>
              <a:rPr lang="en-US" sz="1200" dirty="0" smtClean="0"/>
              <a:t>Can you make this info a select field of states (2 characters) as per optional requirement?</a:t>
            </a:r>
          </a:p>
        </p:txBody>
      </p:sp>
      <p:cxnSp>
        <p:nvCxnSpPr>
          <p:cNvPr id="43" name="Straight Arrow Connector 42"/>
          <p:cNvCxnSpPr>
            <a:endCxn id="17" idx="1"/>
          </p:cNvCxnSpPr>
          <p:nvPr/>
        </p:nvCxnSpPr>
        <p:spPr>
          <a:xfrm>
            <a:off x="2079591" y="4199601"/>
            <a:ext cx="2359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150695" y="4035305"/>
            <a:ext cx="2540799" cy="646331"/>
          </a:xfrm>
          <a:prstGeom prst="rect">
            <a:avLst/>
          </a:prstGeom>
          <a:noFill/>
        </p:spPr>
        <p:txBody>
          <a:bodyPr wrap="square" rtlCol="0">
            <a:spAutoFit/>
          </a:bodyPr>
          <a:lstStyle/>
          <a:p>
            <a:r>
              <a:rPr lang="en-US" sz="1200" dirty="0" smtClean="0"/>
              <a:t>This field should always be 5 characters in length, all numbers as per specs</a:t>
            </a:r>
          </a:p>
        </p:txBody>
      </p:sp>
      <p:cxnSp>
        <p:nvCxnSpPr>
          <p:cNvPr id="46" name="Straight Arrow Connector 45"/>
          <p:cNvCxnSpPr/>
          <p:nvPr/>
        </p:nvCxnSpPr>
        <p:spPr>
          <a:xfrm flipH="1">
            <a:off x="3769834" y="4520840"/>
            <a:ext cx="3808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1834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2869E1-200E-4AFA-BE8B-91E3F436B775}"/>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xmlns="" id="{1BD20CA2-18A4-4C46-B868-6746C17DB457}"/>
              </a:ext>
            </a:extLst>
          </p:cNvPr>
          <p:cNvSpPr>
            <a:spLocks noGrp="1"/>
          </p:cNvSpPr>
          <p:nvPr>
            <p:ph idx="1"/>
          </p:nvPr>
        </p:nvSpPr>
        <p:spPr/>
        <p:txBody>
          <a:bodyPr>
            <a:normAutofit fontScale="92500" lnSpcReduction="20000"/>
          </a:bodyPr>
          <a:lstStyle/>
          <a:p>
            <a:r>
              <a:rPr lang="en-US" dirty="0"/>
              <a:t>You will be working on 2 distinctive projects, each will provide you with clear instructions and goals.  For the most part, their commonalities are based on material reviewed so far in the training curriculum.</a:t>
            </a:r>
          </a:p>
          <a:p>
            <a:r>
              <a:rPr lang="en-US" dirty="0"/>
              <a:t>Research will be required</a:t>
            </a:r>
          </a:p>
          <a:p>
            <a:r>
              <a:rPr lang="en-US" dirty="0"/>
              <a:t>Your ability to divide and conquer and organize yourself will be key to providing a timely delivery</a:t>
            </a:r>
          </a:p>
          <a:p>
            <a:pPr lvl="1"/>
            <a:r>
              <a:rPr lang="en-US" dirty="0"/>
              <a:t>Project 1 – Add a data entry feature to the </a:t>
            </a:r>
            <a:r>
              <a:rPr lang="en-US" dirty="0" err="1"/>
              <a:t>rawMVC</a:t>
            </a:r>
            <a:r>
              <a:rPr lang="en-US" dirty="0"/>
              <a:t> app</a:t>
            </a:r>
          </a:p>
          <a:p>
            <a:pPr lvl="1"/>
            <a:r>
              <a:rPr lang="en-US" dirty="0"/>
              <a:t>Project 2 – Interactive Quiz App</a:t>
            </a:r>
          </a:p>
          <a:p>
            <a:r>
              <a:rPr lang="en-US" b="1" dirty="0"/>
              <a:t>All work to be ready for Monday July 1</a:t>
            </a:r>
            <a:r>
              <a:rPr lang="en-US" b="1" baseline="30000" dirty="0"/>
              <a:t>st</a:t>
            </a:r>
            <a:r>
              <a:rPr lang="en-US" b="1" dirty="0"/>
              <a:t> 2019 at the beginning of the class (</a:t>
            </a:r>
            <a:r>
              <a:rPr lang="en-US" b="1" dirty="0" smtClean="0"/>
              <a:t>8am)</a:t>
            </a:r>
          </a:p>
          <a:p>
            <a:endParaRPr lang="en-US" b="1" dirty="0"/>
          </a:p>
          <a:p>
            <a:r>
              <a:rPr lang="en-US" b="1" i="1" dirty="0" smtClean="0"/>
              <a:t>P.S. You are allowed to use any resource on the internet</a:t>
            </a:r>
            <a:endParaRPr lang="en-US" b="1" i="1" dirty="0"/>
          </a:p>
        </p:txBody>
      </p:sp>
    </p:spTree>
    <p:extLst>
      <p:ext uri="{BB962C8B-B14F-4D97-AF65-F5344CB8AC3E}">
        <p14:creationId xmlns:p14="http://schemas.microsoft.com/office/powerpoint/2010/main" val="154917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D14AE7-99F3-4CE0-ABF3-3927B4EAAA7C}"/>
              </a:ext>
            </a:extLst>
          </p:cNvPr>
          <p:cNvSpPr>
            <a:spLocks noGrp="1"/>
          </p:cNvSpPr>
          <p:nvPr>
            <p:ph type="title"/>
          </p:nvPr>
        </p:nvSpPr>
        <p:spPr/>
        <p:txBody>
          <a:bodyPr/>
          <a:lstStyle/>
          <a:p>
            <a:r>
              <a:rPr lang="en-US" dirty="0"/>
              <a:t>Project 1– Add a data entry feature to the </a:t>
            </a:r>
            <a:r>
              <a:rPr lang="en-US" dirty="0" err="1"/>
              <a:t>rawMVC</a:t>
            </a:r>
            <a:r>
              <a:rPr lang="en-US" dirty="0"/>
              <a:t> app</a:t>
            </a:r>
          </a:p>
        </p:txBody>
      </p:sp>
      <p:sp>
        <p:nvSpPr>
          <p:cNvPr id="3" name="Content Placeholder 2">
            <a:extLst>
              <a:ext uri="{FF2B5EF4-FFF2-40B4-BE49-F238E27FC236}">
                <a16:creationId xmlns:a16="http://schemas.microsoft.com/office/drawing/2014/main" xmlns="" id="{8F790092-1A19-4546-B4D7-142778C501FC}"/>
              </a:ext>
            </a:extLst>
          </p:cNvPr>
          <p:cNvSpPr>
            <a:spLocks noGrp="1"/>
          </p:cNvSpPr>
          <p:nvPr>
            <p:ph idx="1"/>
          </p:nvPr>
        </p:nvSpPr>
        <p:spPr/>
        <p:txBody>
          <a:bodyPr>
            <a:normAutofit fontScale="92500"/>
          </a:bodyPr>
          <a:lstStyle/>
          <a:p>
            <a:r>
              <a:rPr lang="en-US" dirty="0"/>
              <a:t>The goals of this project is to add a data entry feature to the </a:t>
            </a:r>
            <a:r>
              <a:rPr lang="en-US" dirty="0" err="1"/>
              <a:t>rawMVC</a:t>
            </a:r>
            <a:r>
              <a:rPr lang="en-US" dirty="0"/>
              <a:t> app.</a:t>
            </a:r>
          </a:p>
          <a:p>
            <a:r>
              <a:rPr lang="en-US" dirty="0"/>
              <a:t>Feature’s overview</a:t>
            </a:r>
          </a:p>
          <a:p>
            <a:pPr lvl="1"/>
            <a:r>
              <a:rPr lang="en-US" dirty="0"/>
              <a:t>Ability to add an entry when pressing the “Enter Key”</a:t>
            </a:r>
          </a:p>
          <a:p>
            <a:pPr lvl="1"/>
            <a:r>
              <a:rPr lang="en-US" dirty="0"/>
              <a:t>The description of the feature is as follows:</a:t>
            </a:r>
          </a:p>
          <a:p>
            <a:pPr marL="1371600" lvl="2" indent="-457200">
              <a:buFont typeface="+mj-lt"/>
              <a:buAutoNum type="arabicPeriod"/>
            </a:pPr>
            <a:r>
              <a:rPr lang="en-US" dirty="0"/>
              <a:t>Type an entry</a:t>
            </a:r>
          </a:p>
          <a:p>
            <a:pPr marL="1371600" lvl="2" indent="-457200">
              <a:buFont typeface="+mj-lt"/>
              <a:buAutoNum type="arabicPeriod"/>
            </a:pPr>
            <a:r>
              <a:rPr lang="en-US" dirty="0"/>
              <a:t>Press the Enter Key</a:t>
            </a:r>
          </a:p>
          <a:p>
            <a:pPr marL="1371600" lvl="2" indent="-457200">
              <a:buFont typeface="+mj-lt"/>
              <a:buAutoNum type="arabicPeriod"/>
            </a:pPr>
            <a:r>
              <a:rPr lang="en-US" dirty="0"/>
              <a:t>The entry will be added to the code’s Model</a:t>
            </a:r>
          </a:p>
          <a:p>
            <a:pPr marL="1371600" lvl="2" indent="-457200">
              <a:buFont typeface="+mj-lt"/>
              <a:buAutoNum type="arabicPeriod"/>
            </a:pPr>
            <a:r>
              <a:rPr lang="en-US" dirty="0"/>
              <a:t>The text field will clear its value</a:t>
            </a:r>
          </a:p>
          <a:p>
            <a:pPr marL="1371600" lvl="2" indent="-457200">
              <a:buFont typeface="+mj-lt"/>
              <a:buAutoNum type="arabicPeriod"/>
            </a:pPr>
            <a:r>
              <a:rPr lang="en-US" dirty="0"/>
              <a:t>The text field will receive the focus</a:t>
            </a:r>
          </a:p>
          <a:p>
            <a:pPr marL="1371600" lvl="2" indent="-457200">
              <a:buFont typeface="+mj-lt"/>
              <a:buAutoNum type="arabicPeriod"/>
            </a:pPr>
            <a:r>
              <a:rPr lang="en-US" dirty="0"/>
              <a:t>You can then re-iterate back to the step 1</a:t>
            </a:r>
          </a:p>
          <a:p>
            <a:pPr lvl="1"/>
            <a:r>
              <a:rPr lang="en-US" dirty="0"/>
              <a:t>The goal is to allow the user to enter data using the keyboard without having to use any mouse operation, akin to data entry.</a:t>
            </a:r>
          </a:p>
          <a:p>
            <a:pPr lvl="1"/>
            <a:endParaRPr lang="en-US" dirty="0"/>
          </a:p>
        </p:txBody>
      </p:sp>
    </p:spTree>
    <p:extLst>
      <p:ext uri="{BB962C8B-B14F-4D97-AF65-F5344CB8AC3E}">
        <p14:creationId xmlns:p14="http://schemas.microsoft.com/office/powerpoint/2010/main" val="3403264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D14AE7-99F3-4CE0-ABF3-3927B4EAAA7C}"/>
              </a:ext>
            </a:extLst>
          </p:cNvPr>
          <p:cNvSpPr>
            <a:spLocks noGrp="1"/>
          </p:cNvSpPr>
          <p:nvPr>
            <p:ph type="title"/>
          </p:nvPr>
        </p:nvSpPr>
        <p:spPr/>
        <p:txBody>
          <a:bodyPr/>
          <a:lstStyle/>
          <a:p>
            <a:r>
              <a:rPr lang="en-US" dirty="0"/>
              <a:t>Project 1– Add a data entry feature to the </a:t>
            </a:r>
            <a:r>
              <a:rPr lang="en-US" dirty="0" err="1"/>
              <a:t>rawMVC</a:t>
            </a:r>
            <a:r>
              <a:rPr lang="en-US" dirty="0"/>
              <a:t> app</a:t>
            </a:r>
          </a:p>
        </p:txBody>
      </p:sp>
      <p:sp>
        <p:nvSpPr>
          <p:cNvPr id="3" name="Content Placeholder 2">
            <a:extLst>
              <a:ext uri="{FF2B5EF4-FFF2-40B4-BE49-F238E27FC236}">
                <a16:creationId xmlns:a16="http://schemas.microsoft.com/office/drawing/2014/main" xmlns="" id="{8F790092-1A19-4546-B4D7-142778C501FC}"/>
              </a:ext>
            </a:extLst>
          </p:cNvPr>
          <p:cNvSpPr>
            <a:spLocks noGrp="1"/>
          </p:cNvSpPr>
          <p:nvPr>
            <p:ph idx="1"/>
          </p:nvPr>
        </p:nvSpPr>
        <p:spPr>
          <a:xfrm>
            <a:off x="838200" y="1825625"/>
            <a:ext cx="10702771" cy="4351338"/>
          </a:xfrm>
        </p:spPr>
        <p:txBody>
          <a:bodyPr>
            <a:normAutofit/>
          </a:bodyPr>
          <a:lstStyle/>
          <a:p>
            <a:pPr marL="457200" lvl="1" indent="0">
              <a:buNone/>
            </a:pPr>
            <a:r>
              <a:rPr lang="en-US" b="1" dirty="0"/>
              <a:t>Instructions</a:t>
            </a:r>
          </a:p>
          <a:p>
            <a:pPr marL="914400" lvl="1" indent="-457200">
              <a:buFont typeface="+mj-lt"/>
              <a:buAutoNum type="arabicPeriod"/>
            </a:pPr>
            <a:r>
              <a:rPr lang="en-US" dirty="0"/>
              <a:t>Under the “</a:t>
            </a:r>
            <a:r>
              <a:rPr lang="en-US" dirty="0" err="1"/>
              <a:t>htdocs</a:t>
            </a:r>
            <a:r>
              <a:rPr lang="en-US" dirty="0"/>
              <a:t>/</a:t>
            </a:r>
            <a:r>
              <a:rPr lang="en-US" dirty="0" err="1"/>
              <a:t>firstassignment</a:t>
            </a:r>
            <a:r>
              <a:rPr lang="en-US" dirty="0"/>
              <a:t>” folder, create a subfolder name “project1”</a:t>
            </a:r>
          </a:p>
          <a:p>
            <a:pPr marL="914400" lvl="1" indent="-457200">
              <a:buFont typeface="+mj-lt"/>
              <a:buAutoNum type="arabicPeriod"/>
            </a:pPr>
            <a:r>
              <a:rPr lang="en-US" dirty="0"/>
              <a:t>Copy the entire content of the ‘</a:t>
            </a:r>
            <a:r>
              <a:rPr lang="en-US" dirty="0" err="1"/>
              <a:t>rawMVC</a:t>
            </a:r>
            <a:r>
              <a:rPr lang="en-US" dirty="0"/>
              <a:t>’ folder provided to you as code sample into the “project1” folder and ensure it is working </a:t>
            </a:r>
          </a:p>
          <a:p>
            <a:pPr marL="914400" lvl="1" indent="-457200">
              <a:buFont typeface="+mj-lt"/>
              <a:buAutoNum type="arabicPeriod"/>
            </a:pPr>
            <a:r>
              <a:rPr lang="en-US" dirty="0"/>
              <a:t>You will need to do the following tasks:</a:t>
            </a:r>
          </a:p>
          <a:p>
            <a:pPr marL="1371600" lvl="2" indent="-457200">
              <a:buFont typeface="+mj-lt"/>
              <a:buAutoNum type="arabicPeriod"/>
            </a:pPr>
            <a:r>
              <a:rPr lang="en-US" dirty="0"/>
              <a:t>Add the feature</a:t>
            </a:r>
          </a:p>
          <a:p>
            <a:pPr marL="1371600" lvl="2" indent="-457200">
              <a:buFont typeface="+mj-lt"/>
              <a:buAutoNum type="arabicPeriod"/>
            </a:pPr>
            <a:r>
              <a:rPr lang="en-US" dirty="0"/>
              <a:t>Unit test the feature using Jasmine (create a “tests” folder and ensure a “jasmine” folder is always available, you can inspect other code sample to recreate a testRunner.html file)</a:t>
            </a:r>
          </a:p>
          <a:p>
            <a:pPr marL="457200" lvl="1" indent="0">
              <a:buNone/>
            </a:pPr>
            <a:endParaRPr lang="en-US" dirty="0"/>
          </a:p>
          <a:p>
            <a:pPr marL="1371600" lvl="2" indent="-457200">
              <a:buFont typeface="+mj-lt"/>
              <a:buAutoNum type="arabicPeriod"/>
            </a:pPr>
            <a:endParaRPr lang="en-US" dirty="0"/>
          </a:p>
          <a:p>
            <a:pPr marL="457200" lvl="1" indent="0">
              <a:buNone/>
            </a:pPr>
            <a:endParaRPr lang="en-US" dirty="0"/>
          </a:p>
          <a:p>
            <a:pPr marL="457200" lvl="1" indent="0">
              <a:buNone/>
            </a:pPr>
            <a:endParaRPr lang="en-US" dirty="0"/>
          </a:p>
          <a:p>
            <a:pPr lvl="1"/>
            <a:endParaRPr lang="en-US" dirty="0"/>
          </a:p>
        </p:txBody>
      </p:sp>
    </p:spTree>
    <p:extLst>
      <p:ext uri="{BB962C8B-B14F-4D97-AF65-F5344CB8AC3E}">
        <p14:creationId xmlns:p14="http://schemas.microsoft.com/office/powerpoint/2010/main" val="4162437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D14AE7-99F3-4CE0-ABF3-3927B4EAAA7C}"/>
              </a:ext>
            </a:extLst>
          </p:cNvPr>
          <p:cNvSpPr>
            <a:spLocks noGrp="1"/>
          </p:cNvSpPr>
          <p:nvPr>
            <p:ph type="title"/>
          </p:nvPr>
        </p:nvSpPr>
        <p:spPr/>
        <p:txBody>
          <a:bodyPr/>
          <a:lstStyle/>
          <a:p>
            <a:r>
              <a:rPr lang="en-US" dirty="0"/>
              <a:t>Project 1– Add a data entry feature to the </a:t>
            </a:r>
            <a:r>
              <a:rPr lang="en-US" dirty="0" err="1"/>
              <a:t>rawMVC</a:t>
            </a:r>
            <a:r>
              <a:rPr lang="en-US" dirty="0"/>
              <a:t> app</a:t>
            </a:r>
          </a:p>
        </p:txBody>
      </p:sp>
      <p:sp>
        <p:nvSpPr>
          <p:cNvPr id="3" name="Content Placeholder 2">
            <a:extLst>
              <a:ext uri="{FF2B5EF4-FFF2-40B4-BE49-F238E27FC236}">
                <a16:creationId xmlns:a16="http://schemas.microsoft.com/office/drawing/2014/main" xmlns="" id="{8F790092-1A19-4546-B4D7-142778C501FC}"/>
              </a:ext>
            </a:extLst>
          </p:cNvPr>
          <p:cNvSpPr>
            <a:spLocks noGrp="1"/>
          </p:cNvSpPr>
          <p:nvPr>
            <p:ph idx="1"/>
          </p:nvPr>
        </p:nvSpPr>
        <p:spPr>
          <a:xfrm>
            <a:off x="838200" y="1825625"/>
            <a:ext cx="10702771" cy="4351338"/>
          </a:xfrm>
        </p:spPr>
        <p:txBody>
          <a:bodyPr>
            <a:normAutofit/>
          </a:bodyPr>
          <a:lstStyle/>
          <a:p>
            <a:pPr marL="457200" lvl="1" indent="0">
              <a:buNone/>
            </a:pPr>
            <a:r>
              <a:rPr lang="en-US" dirty="0"/>
              <a:t>To be provided with Project 1</a:t>
            </a:r>
          </a:p>
          <a:p>
            <a:pPr lvl="1"/>
            <a:r>
              <a:rPr lang="en-US" dirty="0"/>
              <a:t>Functional code</a:t>
            </a:r>
          </a:p>
          <a:p>
            <a:pPr lvl="1"/>
            <a:r>
              <a:rPr lang="en-US" dirty="0"/>
              <a:t>Unit Test of the function(s) you create</a:t>
            </a:r>
          </a:p>
          <a:p>
            <a:pPr lvl="1"/>
            <a:r>
              <a:rPr lang="en-US" dirty="0"/>
              <a:t>Documentation (see the appendix “Documentation” in this file for details and instructions for this file)</a:t>
            </a:r>
          </a:p>
          <a:p>
            <a:pPr marL="457200" lvl="1" indent="0">
              <a:buNone/>
            </a:pPr>
            <a:endParaRPr lang="en-US" dirty="0"/>
          </a:p>
          <a:p>
            <a:pPr lvl="1"/>
            <a:endParaRPr lang="en-US" dirty="0"/>
          </a:p>
        </p:txBody>
      </p:sp>
    </p:spTree>
    <p:extLst>
      <p:ext uri="{BB962C8B-B14F-4D97-AF65-F5344CB8AC3E}">
        <p14:creationId xmlns:p14="http://schemas.microsoft.com/office/powerpoint/2010/main" val="71089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D14AE7-99F3-4CE0-ABF3-3927B4EAAA7C}"/>
              </a:ext>
            </a:extLst>
          </p:cNvPr>
          <p:cNvSpPr>
            <a:spLocks noGrp="1"/>
          </p:cNvSpPr>
          <p:nvPr>
            <p:ph type="title"/>
          </p:nvPr>
        </p:nvSpPr>
        <p:spPr/>
        <p:txBody>
          <a:bodyPr/>
          <a:lstStyle/>
          <a:p>
            <a:r>
              <a:rPr lang="en-US" dirty="0"/>
              <a:t>Project 2 – Interactive Quiz App</a:t>
            </a:r>
          </a:p>
        </p:txBody>
      </p:sp>
      <p:sp>
        <p:nvSpPr>
          <p:cNvPr id="3" name="Content Placeholder 2">
            <a:extLst>
              <a:ext uri="{FF2B5EF4-FFF2-40B4-BE49-F238E27FC236}">
                <a16:creationId xmlns:a16="http://schemas.microsoft.com/office/drawing/2014/main" xmlns="" id="{8F790092-1A19-4546-B4D7-142778C501FC}"/>
              </a:ext>
            </a:extLst>
          </p:cNvPr>
          <p:cNvSpPr>
            <a:spLocks noGrp="1"/>
          </p:cNvSpPr>
          <p:nvPr>
            <p:ph idx="1"/>
          </p:nvPr>
        </p:nvSpPr>
        <p:spPr>
          <a:xfrm>
            <a:off x="838201" y="1825625"/>
            <a:ext cx="10587360" cy="4667250"/>
          </a:xfrm>
        </p:spPr>
        <p:txBody>
          <a:bodyPr>
            <a:normAutofit fontScale="85000" lnSpcReduction="20000"/>
          </a:bodyPr>
          <a:lstStyle/>
          <a:p>
            <a:pPr marL="457200" lvl="1" indent="0">
              <a:buNone/>
            </a:pPr>
            <a:r>
              <a:rPr lang="en-US" dirty="0"/>
              <a:t>The goal of this project is to create an interactive quiz app which will provide a drag and drop interface to assign a term to a definition and evaluate the accuracy.</a:t>
            </a:r>
          </a:p>
          <a:p>
            <a:pPr marL="457200" lvl="1" indent="0">
              <a:buNone/>
            </a:pPr>
            <a:endParaRPr lang="en-US" dirty="0"/>
          </a:p>
          <a:p>
            <a:pPr marL="457200" lvl="1" indent="0">
              <a:buNone/>
            </a:pPr>
            <a:r>
              <a:rPr lang="en-US" dirty="0"/>
              <a:t>Features</a:t>
            </a:r>
          </a:p>
          <a:p>
            <a:pPr marL="457200" lvl="1" indent="0">
              <a:buNone/>
            </a:pPr>
            <a:endParaRPr lang="en-US" dirty="0"/>
          </a:p>
          <a:p>
            <a:pPr lvl="1"/>
            <a:r>
              <a:rPr lang="en-US" dirty="0"/>
              <a:t>Quiz will offer a play/end feature, and will keep track of time.  </a:t>
            </a:r>
          </a:p>
          <a:p>
            <a:pPr lvl="1"/>
            <a:r>
              <a:rPr lang="en-US" dirty="0"/>
              <a:t>When “Play” is invoked, the game allows you to drag and drop</a:t>
            </a:r>
          </a:p>
          <a:p>
            <a:pPr lvl="1"/>
            <a:r>
              <a:rPr lang="en-US" dirty="0"/>
              <a:t>While in “Play” mode,  a timer is displaying the duration in </a:t>
            </a:r>
            <a:r>
              <a:rPr lang="en-US" dirty="0" err="1"/>
              <a:t>hh:mn:ss</a:t>
            </a:r>
            <a:r>
              <a:rPr lang="en-US" dirty="0"/>
              <a:t> format</a:t>
            </a:r>
          </a:p>
          <a:p>
            <a:pPr lvl="1"/>
            <a:r>
              <a:rPr lang="en-US" dirty="0"/>
              <a:t>While in “Play” mode, the player can drag information around</a:t>
            </a:r>
          </a:p>
          <a:p>
            <a:pPr lvl="1"/>
            <a:r>
              <a:rPr lang="en-US" dirty="0"/>
              <a:t>An Undo feature will be displayed under “Play” mode to allow the undo of the last move and this will buffer all moves until the user can be back to the beginning, the timer will keep moving forward</a:t>
            </a:r>
          </a:p>
          <a:p>
            <a:pPr lvl="1"/>
            <a:r>
              <a:rPr lang="en-US" dirty="0"/>
              <a:t>When the player clicks the “End” button, the timer stops, the “Undo” hides, a “Show Score” button appears, the game cannot be allowed to drag and drop any longer</a:t>
            </a:r>
          </a:p>
          <a:p>
            <a:pPr lvl="1"/>
            <a:r>
              <a:rPr lang="en-US" dirty="0"/>
              <a:t>Upon clicking “Show Score”, the terms correctly attached to the description will show their background as green, those incorrect as red and there will be a score message displayed as well (see specs for more details)</a:t>
            </a:r>
          </a:p>
          <a:p>
            <a:pPr lvl="1"/>
            <a:r>
              <a:rPr lang="en-US" dirty="0"/>
              <a:t>You will be asked if you wish to “Play Again”</a:t>
            </a:r>
          </a:p>
          <a:p>
            <a:pPr marL="457200" lvl="1" indent="0">
              <a:buNone/>
            </a:pPr>
            <a:endParaRPr lang="en-US" dirty="0"/>
          </a:p>
          <a:p>
            <a:pPr marL="457200" lvl="1" indent="0">
              <a:buNone/>
            </a:pPr>
            <a:endParaRPr lang="en-US" dirty="0"/>
          </a:p>
          <a:p>
            <a:pPr lvl="1"/>
            <a:endParaRPr lang="en-US" dirty="0"/>
          </a:p>
        </p:txBody>
      </p:sp>
    </p:spTree>
    <p:extLst>
      <p:ext uri="{BB962C8B-B14F-4D97-AF65-F5344CB8AC3E}">
        <p14:creationId xmlns:p14="http://schemas.microsoft.com/office/powerpoint/2010/main" val="2058504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D14AE7-99F3-4CE0-ABF3-3927B4EAAA7C}"/>
              </a:ext>
            </a:extLst>
          </p:cNvPr>
          <p:cNvSpPr>
            <a:spLocks noGrp="1"/>
          </p:cNvSpPr>
          <p:nvPr>
            <p:ph type="title"/>
          </p:nvPr>
        </p:nvSpPr>
        <p:spPr/>
        <p:txBody>
          <a:bodyPr/>
          <a:lstStyle/>
          <a:p>
            <a:r>
              <a:rPr lang="en-US" dirty="0"/>
              <a:t>Project 2 – Interactive Quiz App</a:t>
            </a:r>
          </a:p>
        </p:txBody>
      </p:sp>
      <p:sp>
        <p:nvSpPr>
          <p:cNvPr id="6" name="TextBox 5">
            <a:extLst>
              <a:ext uri="{FF2B5EF4-FFF2-40B4-BE49-F238E27FC236}">
                <a16:creationId xmlns:a16="http://schemas.microsoft.com/office/drawing/2014/main" xmlns="" id="{73135DFA-AD34-4EE9-A3BC-05DAAEF80CA3}"/>
              </a:ext>
            </a:extLst>
          </p:cNvPr>
          <p:cNvSpPr txBox="1"/>
          <p:nvPr/>
        </p:nvSpPr>
        <p:spPr>
          <a:xfrm>
            <a:off x="845820" y="1690688"/>
            <a:ext cx="3680460" cy="307777"/>
          </a:xfrm>
          <a:prstGeom prst="rect">
            <a:avLst/>
          </a:prstGeom>
          <a:noFill/>
        </p:spPr>
        <p:txBody>
          <a:bodyPr wrap="square" rtlCol="0">
            <a:spAutoFit/>
          </a:bodyPr>
          <a:lstStyle/>
          <a:p>
            <a:r>
              <a:rPr lang="en-US" sz="1400" dirty="0"/>
              <a:t>1) Initial Interface when loading the app</a:t>
            </a:r>
          </a:p>
        </p:txBody>
      </p:sp>
      <p:sp>
        <p:nvSpPr>
          <p:cNvPr id="7" name="Rectangle 6">
            <a:extLst>
              <a:ext uri="{FF2B5EF4-FFF2-40B4-BE49-F238E27FC236}">
                <a16:creationId xmlns:a16="http://schemas.microsoft.com/office/drawing/2014/main" xmlns="" id="{9C02BE85-F3A2-4629-A471-B7D5B9019239}"/>
              </a:ext>
            </a:extLst>
          </p:cNvPr>
          <p:cNvSpPr/>
          <p:nvPr/>
        </p:nvSpPr>
        <p:spPr>
          <a:xfrm>
            <a:off x="845820" y="2049780"/>
            <a:ext cx="3680460" cy="45539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xmlns="" id="{2C6FD0C0-8E52-4CF0-9FBB-E007C1B92CC2}"/>
              </a:ext>
            </a:extLst>
          </p:cNvPr>
          <p:cNvSpPr txBox="1"/>
          <p:nvPr/>
        </p:nvSpPr>
        <p:spPr>
          <a:xfrm>
            <a:off x="937260" y="2108954"/>
            <a:ext cx="1231427" cy="369332"/>
          </a:xfrm>
          <a:prstGeom prst="rect">
            <a:avLst/>
          </a:prstGeom>
          <a:noFill/>
        </p:spPr>
        <p:txBody>
          <a:bodyPr wrap="none" rtlCol="0">
            <a:spAutoFit/>
          </a:bodyPr>
          <a:lstStyle/>
          <a:p>
            <a:r>
              <a:rPr lang="en-US" b="1" dirty="0"/>
              <a:t>Quiz Game</a:t>
            </a:r>
          </a:p>
        </p:txBody>
      </p:sp>
      <p:sp>
        <p:nvSpPr>
          <p:cNvPr id="9" name="Rectangle: Rounded Corners 8">
            <a:extLst>
              <a:ext uri="{FF2B5EF4-FFF2-40B4-BE49-F238E27FC236}">
                <a16:creationId xmlns:a16="http://schemas.microsoft.com/office/drawing/2014/main" xmlns="" id="{9ECDA855-4333-49B6-A971-D20016088E1B}"/>
              </a:ext>
            </a:extLst>
          </p:cNvPr>
          <p:cNvSpPr/>
          <p:nvPr/>
        </p:nvSpPr>
        <p:spPr>
          <a:xfrm>
            <a:off x="3253740" y="2490471"/>
            <a:ext cx="1135380" cy="28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a:t>
            </a:r>
          </a:p>
        </p:txBody>
      </p:sp>
      <p:sp>
        <p:nvSpPr>
          <p:cNvPr id="10" name="TextBox 9">
            <a:extLst>
              <a:ext uri="{FF2B5EF4-FFF2-40B4-BE49-F238E27FC236}">
                <a16:creationId xmlns:a16="http://schemas.microsoft.com/office/drawing/2014/main" xmlns="" id="{B7016BBE-C0AD-4ECF-98F1-E4A7446EFB10}"/>
              </a:ext>
            </a:extLst>
          </p:cNvPr>
          <p:cNvSpPr txBox="1"/>
          <p:nvPr/>
        </p:nvSpPr>
        <p:spPr>
          <a:xfrm>
            <a:off x="4956810" y="1690688"/>
            <a:ext cx="3680460" cy="307777"/>
          </a:xfrm>
          <a:prstGeom prst="rect">
            <a:avLst/>
          </a:prstGeom>
          <a:noFill/>
        </p:spPr>
        <p:txBody>
          <a:bodyPr wrap="square" rtlCol="0">
            <a:spAutoFit/>
          </a:bodyPr>
          <a:lstStyle/>
          <a:p>
            <a:r>
              <a:rPr lang="en-US" sz="1400" dirty="0"/>
              <a:t>2) When Clicking “Play” button</a:t>
            </a:r>
          </a:p>
        </p:txBody>
      </p:sp>
      <p:sp>
        <p:nvSpPr>
          <p:cNvPr id="11" name="Rectangle 10">
            <a:extLst>
              <a:ext uri="{FF2B5EF4-FFF2-40B4-BE49-F238E27FC236}">
                <a16:creationId xmlns:a16="http://schemas.microsoft.com/office/drawing/2014/main" xmlns="" id="{DE0853C4-412E-4053-A4C3-A57DA0CF758E}"/>
              </a:ext>
            </a:extLst>
          </p:cNvPr>
          <p:cNvSpPr/>
          <p:nvPr/>
        </p:nvSpPr>
        <p:spPr>
          <a:xfrm>
            <a:off x="4956810" y="2049780"/>
            <a:ext cx="3680460" cy="45539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xmlns="" id="{FBB06AB9-565A-4CA5-BAAC-72EA180A0FF3}"/>
              </a:ext>
            </a:extLst>
          </p:cNvPr>
          <p:cNvSpPr txBox="1"/>
          <p:nvPr/>
        </p:nvSpPr>
        <p:spPr>
          <a:xfrm>
            <a:off x="5048250" y="2108954"/>
            <a:ext cx="1231427" cy="369332"/>
          </a:xfrm>
          <a:prstGeom prst="rect">
            <a:avLst/>
          </a:prstGeom>
          <a:noFill/>
        </p:spPr>
        <p:txBody>
          <a:bodyPr wrap="none" rtlCol="0">
            <a:spAutoFit/>
          </a:bodyPr>
          <a:lstStyle/>
          <a:p>
            <a:r>
              <a:rPr lang="en-US" b="1" dirty="0"/>
              <a:t>Quiz Game</a:t>
            </a:r>
          </a:p>
        </p:txBody>
      </p:sp>
      <p:sp>
        <p:nvSpPr>
          <p:cNvPr id="13" name="Rectangle: Rounded Corners 12">
            <a:extLst>
              <a:ext uri="{FF2B5EF4-FFF2-40B4-BE49-F238E27FC236}">
                <a16:creationId xmlns:a16="http://schemas.microsoft.com/office/drawing/2014/main" xmlns="" id="{2E344C78-855F-45A2-9371-24CD82DA0A04}"/>
              </a:ext>
            </a:extLst>
          </p:cNvPr>
          <p:cNvSpPr/>
          <p:nvPr/>
        </p:nvSpPr>
        <p:spPr>
          <a:xfrm>
            <a:off x="7364730" y="2490471"/>
            <a:ext cx="1135380" cy="28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p>
        </p:txBody>
      </p:sp>
      <p:sp>
        <p:nvSpPr>
          <p:cNvPr id="14" name="TextBox 13">
            <a:extLst>
              <a:ext uri="{FF2B5EF4-FFF2-40B4-BE49-F238E27FC236}">
                <a16:creationId xmlns:a16="http://schemas.microsoft.com/office/drawing/2014/main" xmlns="" id="{E0FFD6A9-0827-411C-A609-660163D66F07}"/>
              </a:ext>
            </a:extLst>
          </p:cNvPr>
          <p:cNvSpPr txBox="1"/>
          <p:nvPr/>
        </p:nvSpPr>
        <p:spPr>
          <a:xfrm>
            <a:off x="7871460" y="2170509"/>
            <a:ext cx="691215" cy="246221"/>
          </a:xfrm>
          <a:prstGeom prst="rect">
            <a:avLst/>
          </a:prstGeom>
          <a:noFill/>
        </p:spPr>
        <p:txBody>
          <a:bodyPr wrap="none" rtlCol="0">
            <a:spAutoFit/>
          </a:bodyPr>
          <a:lstStyle/>
          <a:p>
            <a:r>
              <a:rPr lang="en-US" sz="1000" dirty="0" err="1"/>
              <a:t>hh:mm:ss</a:t>
            </a:r>
            <a:endParaRPr lang="en-US" sz="1000" dirty="0"/>
          </a:p>
        </p:txBody>
      </p:sp>
      <p:sp>
        <p:nvSpPr>
          <p:cNvPr id="15" name="Rectangle 14">
            <a:extLst>
              <a:ext uri="{FF2B5EF4-FFF2-40B4-BE49-F238E27FC236}">
                <a16:creationId xmlns:a16="http://schemas.microsoft.com/office/drawing/2014/main" xmlns="" id="{E94846AB-52E7-43C3-8C77-D71E99DB847A}"/>
              </a:ext>
            </a:extLst>
          </p:cNvPr>
          <p:cNvSpPr/>
          <p:nvPr/>
        </p:nvSpPr>
        <p:spPr>
          <a:xfrm>
            <a:off x="5093970" y="3065205"/>
            <a:ext cx="933451" cy="313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Term 1</a:t>
            </a:r>
          </a:p>
        </p:txBody>
      </p:sp>
      <p:sp>
        <p:nvSpPr>
          <p:cNvPr id="16" name="Rectangle 15">
            <a:extLst>
              <a:ext uri="{FF2B5EF4-FFF2-40B4-BE49-F238E27FC236}">
                <a16:creationId xmlns:a16="http://schemas.microsoft.com/office/drawing/2014/main" xmlns="" id="{32668DAB-AF1C-4A57-9CA6-34717D7C6EAD}"/>
              </a:ext>
            </a:extLst>
          </p:cNvPr>
          <p:cNvSpPr/>
          <p:nvPr/>
        </p:nvSpPr>
        <p:spPr>
          <a:xfrm>
            <a:off x="5109210" y="3659565"/>
            <a:ext cx="933451" cy="313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Term 2</a:t>
            </a:r>
          </a:p>
        </p:txBody>
      </p:sp>
      <p:sp>
        <p:nvSpPr>
          <p:cNvPr id="17" name="Rectangle 16">
            <a:extLst>
              <a:ext uri="{FF2B5EF4-FFF2-40B4-BE49-F238E27FC236}">
                <a16:creationId xmlns:a16="http://schemas.microsoft.com/office/drawing/2014/main" xmlns="" id="{3DDE1CEE-2F3C-4B25-B36C-DF49090C2449}"/>
              </a:ext>
            </a:extLst>
          </p:cNvPr>
          <p:cNvSpPr/>
          <p:nvPr/>
        </p:nvSpPr>
        <p:spPr>
          <a:xfrm>
            <a:off x="5113817" y="4253925"/>
            <a:ext cx="933451" cy="313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Term 3</a:t>
            </a:r>
          </a:p>
        </p:txBody>
      </p:sp>
      <p:sp>
        <p:nvSpPr>
          <p:cNvPr id="18" name="Rectangle 17">
            <a:extLst>
              <a:ext uri="{FF2B5EF4-FFF2-40B4-BE49-F238E27FC236}">
                <a16:creationId xmlns:a16="http://schemas.microsoft.com/office/drawing/2014/main" xmlns="" id="{DC4D1E8E-76D3-4805-94F2-F545C83F9D8A}"/>
              </a:ext>
            </a:extLst>
          </p:cNvPr>
          <p:cNvSpPr/>
          <p:nvPr/>
        </p:nvSpPr>
        <p:spPr>
          <a:xfrm>
            <a:off x="5109209" y="4832062"/>
            <a:ext cx="933451" cy="313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Term 4</a:t>
            </a:r>
          </a:p>
        </p:txBody>
      </p:sp>
      <p:sp>
        <p:nvSpPr>
          <p:cNvPr id="19" name="Rectangle 18">
            <a:extLst>
              <a:ext uri="{FF2B5EF4-FFF2-40B4-BE49-F238E27FC236}">
                <a16:creationId xmlns:a16="http://schemas.microsoft.com/office/drawing/2014/main" xmlns="" id="{2D045834-EFD9-42A0-9ABB-0AABCC8C2224}"/>
              </a:ext>
            </a:extLst>
          </p:cNvPr>
          <p:cNvSpPr/>
          <p:nvPr/>
        </p:nvSpPr>
        <p:spPr>
          <a:xfrm>
            <a:off x="5109209" y="5409157"/>
            <a:ext cx="933451" cy="313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Term 5</a:t>
            </a:r>
          </a:p>
        </p:txBody>
      </p:sp>
      <p:sp>
        <p:nvSpPr>
          <p:cNvPr id="20" name="Rectangle 19">
            <a:extLst>
              <a:ext uri="{FF2B5EF4-FFF2-40B4-BE49-F238E27FC236}">
                <a16:creationId xmlns:a16="http://schemas.microsoft.com/office/drawing/2014/main" xmlns="" id="{29A87C5B-D016-4D8A-AF4D-751841610E38}"/>
              </a:ext>
            </a:extLst>
          </p:cNvPr>
          <p:cNvSpPr/>
          <p:nvPr/>
        </p:nvSpPr>
        <p:spPr>
          <a:xfrm>
            <a:off x="6629400" y="2962768"/>
            <a:ext cx="1870710" cy="657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xmlns="" id="{FD79CDAE-270F-4852-9E71-FD9A74DECCF5}"/>
              </a:ext>
            </a:extLst>
          </p:cNvPr>
          <p:cNvSpPr txBox="1"/>
          <p:nvPr/>
        </p:nvSpPr>
        <p:spPr>
          <a:xfrm>
            <a:off x="7557820" y="3055887"/>
            <a:ext cx="960237" cy="461665"/>
          </a:xfrm>
          <a:prstGeom prst="rect">
            <a:avLst/>
          </a:prstGeom>
          <a:noFill/>
        </p:spPr>
        <p:txBody>
          <a:bodyPr wrap="square" rtlCol="0">
            <a:spAutoFit/>
          </a:bodyPr>
          <a:lstStyle/>
          <a:p>
            <a:r>
              <a:rPr lang="en-US" sz="800" dirty="0"/>
              <a:t>Definition a </a:t>
            </a:r>
            <a:r>
              <a:rPr lang="en-US" sz="800" dirty="0" err="1"/>
              <a:t>asad</a:t>
            </a:r>
            <a:r>
              <a:rPr lang="en-US" sz="800" dirty="0"/>
              <a:t>  </a:t>
            </a:r>
            <a:r>
              <a:rPr lang="en-US" sz="800" dirty="0" err="1"/>
              <a:t>asd</a:t>
            </a:r>
            <a:r>
              <a:rPr lang="en-US" sz="800" dirty="0"/>
              <a:t> </a:t>
            </a:r>
            <a:r>
              <a:rPr lang="en-US" sz="800" dirty="0" err="1"/>
              <a:t>ada</a:t>
            </a:r>
            <a:r>
              <a:rPr lang="en-US" sz="800" dirty="0"/>
              <a:t> </a:t>
            </a:r>
            <a:r>
              <a:rPr lang="en-US" sz="800" dirty="0" err="1"/>
              <a:t>adndkjl</a:t>
            </a:r>
            <a:r>
              <a:rPr lang="en-US" sz="800" dirty="0"/>
              <a:t> </a:t>
            </a:r>
            <a:r>
              <a:rPr lang="en-US" sz="800" dirty="0" err="1"/>
              <a:t>lfjsdfjklsf</a:t>
            </a:r>
            <a:r>
              <a:rPr lang="en-US" sz="800" dirty="0"/>
              <a:t> </a:t>
            </a:r>
            <a:r>
              <a:rPr lang="en-US" sz="800" dirty="0" err="1"/>
              <a:t>sfjlsdf</a:t>
            </a:r>
            <a:endParaRPr lang="en-US" sz="800" dirty="0"/>
          </a:p>
        </p:txBody>
      </p:sp>
      <p:cxnSp>
        <p:nvCxnSpPr>
          <p:cNvPr id="23" name="Straight Arrow Connector 22">
            <a:extLst>
              <a:ext uri="{FF2B5EF4-FFF2-40B4-BE49-F238E27FC236}">
                <a16:creationId xmlns:a16="http://schemas.microsoft.com/office/drawing/2014/main" xmlns="" id="{61C955BD-B9BE-4611-9EB9-BB2BB6787EE7}"/>
              </a:ext>
            </a:extLst>
          </p:cNvPr>
          <p:cNvCxnSpPr>
            <a:cxnSpLocks/>
            <a:stCxn id="24" idx="0"/>
          </p:cNvCxnSpPr>
          <p:nvPr/>
        </p:nvCxnSpPr>
        <p:spPr>
          <a:xfrm flipH="1" flipV="1">
            <a:off x="6096000" y="4099560"/>
            <a:ext cx="395567" cy="2504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2C538C5B-C46E-4958-ACD1-3D2C180428CF}"/>
              </a:ext>
            </a:extLst>
          </p:cNvPr>
          <p:cNvSpPr txBox="1"/>
          <p:nvPr/>
        </p:nvSpPr>
        <p:spPr>
          <a:xfrm>
            <a:off x="5661660" y="6603750"/>
            <a:ext cx="1659813" cy="307777"/>
          </a:xfrm>
          <a:prstGeom prst="rect">
            <a:avLst/>
          </a:prstGeom>
          <a:noFill/>
        </p:spPr>
        <p:txBody>
          <a:bodyPr wrap="none" rtlCol="0">
            <a:spAutoFit/>
          </a:bodyPr>
          <a:lstStyle/>
          <a:p>
            <a:r>
              <a:rPr lang="en-US" sz="1400" dirty="0"/>
              <a:t>Terms are draggable</a:t>
            </a:r>
          </a:p>
        </p:txBody>
      </p:sp>
      <p:sp>
        <p:nvSpPr>
          <p:cNvPr id="25" name="Rectangle 24">
            <a:extLst>
              <a:ext uri="{FF2B5EF4-FFF2-40B4-BE49-F238E27FC236}">
                <a16:creationId xmlns:a16="http://schemas.microsoft.com/office/drawing/2014/main" xmlns="" id="{B75D4941-78D5-4CE7-BC93-D551969C3B7F}"/>
              </a:ext>
            </a:extLst>
          </p:cNvPr>
          <p:cNvSpPr/>
          <p:nvPr/>
        </p:nvSpPr>
        <p:spPr>
          <a:xfrm>
            <a:off x="6797040" y="3116847"/>
            <a:ext cx="641567" cy="312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xmlns="" id="{287F9ED5-0A6E-42F7-8847-F6A578F24C15}"/>
              </a:ext>
            </a:extLst>
          </p:cNvPr>
          <p:cNvSpPr/>
          <p:nvPr/>
        </p:nvSpPr>
        <p:spPr>
          <a:xfrm>
            <a:off x="6622465" y="3694288"/>
            <a:ext cx="1870710" cy="657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xmlns="" id="{A229C87F-735E-46EB-93B4-437967D8037B}"/>
              </a:ext>
            </a:extLst>
          </p:cNvPr>
          <p:cNvSpPr txBox="1"/>
          <p:nvPr/>
        </p:nvSpPr>
        <p:spPr>
          <a:xfrm>
            <a:off x="7550885" y="3787407"/>
            <a:ext cx="960237" cy="461665"/>
          </a:xfrm>
          <a:prstGeom prst="rect">
            <a:avLst/>
          </a:prstGeom>
          <a:noFill/>
        </p:spPr>
        <p:txBody>
          <a:bodyPr wrap="square" rtlCol="0">
            <a:spAutoFit/>
          </a:bodyPr>
          <a:lstStyle/>
          <a:p>
            <a:r>
              <a:rPr lang="en-US" sz="800" dirty="0"/>
              <a:t>Definition a </a:t>
            </a:r>
            <a:r>
              <a:rPr lang="en-US" sz="800" dirty="0" err="1"/>
              <a:t>asad</a:t>
            </a:r>
            <a:r>
              <a:rPr lang="en-US" sz="800" dirty="0"/>
              <a:t>  </a:t>
            </a:r>
            <a:r>
              <a:rPr lang="en-US" sz="800" dirty="0" err="1"/>
              <a:t>asd</a:t>
            </a:r>
            <a:r>
              <a:rPr lang="en-US" sz="800" dirty="0"/>
              <a:t> </a:t>
            </a:r>
            <a:r>
              <a:rPr lang="en-US" sz="800" dirty="0" err="1"/>
              <a:t>ada</a:t>
            </a:r>
            <a:r>
              <a:rPr lang="en-US" sz="800" dirty="0"/>
              <a:t> </a:t>
            </a:r>
            <a:r>
              <a:rPr lang="en-US" sz="800" dirty="0" err="1"/>
              <a:t>adndkjl</a:t>
            </a:r>
            <a:r>
              <a:rPr lang="en-US" sz="800" dirty="0"/>
              <a:t> </a:t>
            </a:r>
            <a:r>
              <a:rPr lang="en-US" sz="800" dirty="0" err="1"/>
              <a:t>lfjsdfjklsf</a:t>
            </a:r>
            <a:r>
              <a:rPr lang="en-US" sz="800" dirty="0"/>
              <a:t> </a:t>
            </a:r>
            <a:r>
              <a:rPr lang="en-US" sz="800" dirty="0" err="1"/>
              <a:t>sfjlsdf</a:t>
            </a:r>
            <a:endParaRPr lang="en-US" sz="800" dirty="0"/>
          </a:p>
        </p:txBody>
      </p:sp>
      <p:sp>
        <p:nvSpPr>
          <p:cNvPr id="31" name="Rectangle 30">
            <a:extLst>
              <a:ext uri="{FF2B5EF4-FFF2-40B4-BE49-F238E27FC236}">
                <a16:creationId xmlns:a16="http://schemas.microsoft.com/office/drawing/2014/main" xmlns="" id="{DEBFE3D2-13BE-4A94-AA6A-A8CBA893F5BE}"/>
              </a:ext>
            </a:extLst>
          </p:cNvPr>
          <p:cNvSpPr/>
          <p:nvPr/>
        </p:nvSpPr>
        <p:spPr>
          <a:xfrm>
            <a:off x="6790105" y="3848367"/>
            <a:ext cx="641567" cy="312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xmlns="" id="{443E101C-3577-49CA-B260-1463C5C2907A}"/>
              </a:ext>
            </a:extLst>
          </p:cNvPr>
          <p:cNvSpPr/>
          <p:nvPr/>
        </p:nvSpPr>
        <p:spPr>
          <a:xfrm>
            <a:off x="6629400" y="4412334"/>
            <a:ext cx="1870710" cy="657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xmlns="" id="{F751C63D-280B-4F80-93DB-DB53F312A82D}"/>
              </a:ext>
            </a:extLst>
          </p:cNvPr>
          <p:cNvSpPr txBox="1"/>
          <p:nvPr/>
        </p:nvSpPr>
        <p:spPr>
          <a:xfrm>
            <a:off x="7557820" y="4505453"/>
            <a:ext cx="960237" cy="461665"/>
          </a:xfrm>
          <a:prstGeom prst="rect">
            <a:avLst/>
          </a:prstGeom>
          <a:noFill/>
        </p:spPr>
        <p:txBody>
          <a:bodyPr wrap="square" rtlCol="0">
            <a:spAutoFit/>
          </a:bodyPr>
          <a:lstStyle/>
          <a:p>
            <a:r>
              <a:rPr lang="en-US" sz="800" dirty="0"/>
              <a:t>Definition a </a:t>
            </a:r>
            <a:r>
              <a:rPr lang="en-US" sz="800" dirty="0" err="1"/>
              <a:t>asad</a:t>
            </a:r>
            <a:r>
              <a:rPr lang="en-US" sz="800" dirty="0"/>
              <a:t>  </a:t>
            </a:r>
            <a:r>
              <a:rPr lang="en-US" sz="800" dirty="0" err="1"/>
              <a:t>asd</a:t>
            </a:r>
            <a:r>
              <a:rPr lang="en-US" sz="800" dirty="0"/>
              <a:t> </a:t>
            </a:r>
            <a:r>
              <a:rPr lang="en-US" sz="800" dirty="0" err="1"/>
              <a:t>ada</a:t>
            </a:r>
            <a:r>
              <a:rPr lang="en-US" sz="800" dirty="0"/>
              <a:t> </a:t>
            </a:r>
            <a:r>
              <a:rPr lang="en-US" sz="800" dirty="0" err="1"/>
              <a:t>adndkjl</a:t>
            </a:r>
            <a:r>
              <a:rPr lang="en-US" sz="800" dirty="0"/>
              <a:t> </a:t>
            </a:r>
            <a:r>
              <a:rPr lang="en-US" sz="800" dirty="0" err="1"/>
              <a:t>lfjsdfjklsf</a:t>
            </a:r>
            <a:r>
              <a:rPr lang="en-US" sz="800" dirty="0"/>
              <a:t> </a:t>
            </a:r>
            <a:r>
              <a:rPr lang="en-US" sz="800" dirty="0" err="1"/>
              <a:t>sfjlsdf</a:t>
            </a:r>
            <a:endParaRPr lang="en-US" sz="800" dirty="0"/>
          </a:p>
        </p:txBody>
      </p:sp>
      <p:sp>
        <p:nvSpPr>
          <p:cNvPr id="37" name="Rectangle 36">
            <a:extLst>
              <a:ext uri="{FF2B5EF4-FFF2-40B4-BE49-F238E27FC236}">
                <a16:creationId xmlns:a16="http://schemas.microsoft.com/office/drawing/2014/main" xmlns="" id="{B0001B68-F09E-4AFC-A9EB-D34DCA97567E}"/>
              </a:ext>
            </a:extLst>
          </p:cNvPr>
          <p:cNvSpPr/>
          <p:nvPr/>
        </p:nvSpPr>
        <p:spPr>
          <a:xfrm>
            <a:off x="6797040" y="4566413"/>
            <a:ext cx="641567" cy="312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xmlns="" id="{07C0790D-5CF0-4CBE-A514-63F6575D0B9A}"/>
              </a:ext>
            </a:extLst>
          </p:cNvPr>
          <p:cNvSpPr/>
          <p:nvPr/>
        </p:nvSpPr>
        <p:spPr>
          <a:xfrm>
            <a:off x="6630085" y="5155960"/>
            <a:ext cx="1870710" cy="657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xmlns="" id="{0BFB83BF-E294-4E82-90AD-8729013D852A}"/>
              </a:ext>
            </a:extLst>
          </p:cNvPr>
          <p:cNvSpPr txBox="1"/>
          <p:nvPr/>
        </p:nvSpPr>
        <p:spPr>
          <a:xfrm>
            <a:off x="7558505" y="5249079"/>
            <a:ext cx="960237" cy="461665"/>
          </a:xfrm>
          <a:prstGeom prst="rect">
            <a:avLst/>
          </a:prstGeom>
          <a:noFill/>
        </p:spPr>
        <p:txBody>
          <a:bodyPr wrap="square" rtlCol="0">
            <a:spAutoFit/>
          </a:bodyPr>
          <a:lstStyle/>
          <a:p>
            <a:r>
              <a:rPr lang="en-US" sz="800" dirty="0"/>
              <a:t>Definition a </a:t>
            </a:r>
            <a:r>
              <a:rPr lang="en-US" sz="800" dirty="0" err="1"/>
              <a:t>asad</a:t>
            </a:r>
            <a:r>
              <a:rPr lang="en-US" sz="800" dirty="0"/>
              <a:t>  </a:t>
            </a:r>
            <a:r>
              <a:rPr lang="en-US" sz="800" dirty="0" err="1"/>
              <a:t>asd</a:t>
            </a:r>
            <a:r>
              <a:rPr lang="en-US" sz="800" dirty="0"/>
              <a:t> </a:t>
            </a:r>
            <a:r>
              <a:rPr lang="en-US" sz="800" dirty="0" err="1"/>
              <a:t>ada</a:t>
            </a:r>
            <a:r>
              <a:rPr lang="en-US" sz="800" dirty="0"/>
              <a:t> </a:t>
            </a:r>
            <a:r>
              <a:rPr lang="en-US" sz="800" dirty="0" err="1"/>
              <a:t>adndkjl</a:t>
            </a:r>
            <a:r>
              <a:rPr lang="en-US" sz="800" dirty="0"/>
              <a:t> </a:t>
            </a:r>
            <a:r>
              <a:rPr lang="en-US" sz="800" dirty="0" err="1"/>
              <a:t>lfjsdfjklsf</a:t>
            </a:r>
            <a:r>
              <a:rPr lang="en-US" sz="800" dirty="0"/>
              <a:t> </a:t>
            </a:r>
            <a:r>
              <a:rPr lang="en-US" sz="800" dirty="0" err="1"/>
              <a:t>sfjlsdf</a:t>
            </a:r>
            <a:endParaRPr lang="en-US" sz="800" dirty="0"/>
          </a:p>
        </p:txBody>
      </p:sp>
      <p:sp>
        <p:nvSpPr>
          <p:cNvPr id="40" name="Rectangle 39">
            <a:extLst>
              <a:ext uri="{FF2B5EF4-FFF2-40B4-BE49-F238E27FC236}">
                <a16:creationId xmlns:a16="http://schemas.microsoft.com/office/drawing/2014/main" xmlns="" id="{6D827568-79D3-48C2-8BF4-AAFD1419BAE5}"/>
              </a:ext>
            </a:extLst>
          </p:cNvPr>
          <p:cNvSpPr/>
          <p:nvPr/>
        </p:nvSpPr>
        <p:spPr>
          <a:xfrm>
            <a:off x="6797725" y="5310039"/>
            <a:ext cx="641567" cy="312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xmlns="" id="{31BB3E63-0F2D-4830-8128-C7308B094BB2}"/>
              </a:ext>
            </a:extLst>
          </p:cNvPr>
          <p:cNvSpPr/>
          <p:nvPr/>
        </p:nvSpPr>
        <p:spPr>
          <a:xfrm>
            <a:off x="6629400" y="5906165"/>
            <a:ext cx="1870710" cy="657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xmlns="" id="{E5280A73-26F2-4B2F-AB1D-4B476F24240B}"/>
              </a:ext>
            </a:extLst>
          </p:cNvPr>
          <p:cNvSpPr txBox="1"/>
          <p:nvPr/>
        </p:nvSpPr>
        <p:spPr>
          <a:xfrm>
            <a:off x="7557820" y="5999284"/>
            <a:ext cx="960237" cy="461665"/>
          </a:xfrm>
          <a:prstGeom prst="rect">
            <a:avLst/>
          </a:prstGeom>
          <a:noFill/>
        </p:spPr>
        <p:txBody>
          <a:bodyPr wrap="square" rtlCol="0">
            <a:spAutoFit/>
          </a:bodyPr>
          <a:lstStyle/>
          <a:p>
            <a:r>
              <a:rPr lang="en-US" sz="800" dirty="0"/>
              <a:t>Definition a </a:t>
            </a:r>
            <a:r>
              <a:rPr lang="en-US" sz="800" dirty="0" err="1"/>
              <a:t>asad</a:t>
            </a:r>
            <a:r>
              <a:rPr lang="en-US" sz="800" dirty="0"/>
              <a:t>  </a:t>
            </a:r>
            <a:r>
              <a:rPr lang="en-US" sz="800" dirty="0" err="1"/>
              <a:t>asd</a:t>
            </a:r>
            <a:r>
              <a:rPr lang="en-US" sz="800" dirty="0"/>
              <a:t> </a:t>
            </a:r>
            <a:r>
              <a:rPr lang="en-US" sz="800" dirty="0" err="1"/>
              <a:t>ada</a:t>
            </a:r>
            <a:r>
              <a:rPr lang="en-US" sz="800" dirty="0"/>
              <a:t> </a:t>
            </a:r>
            <a:r>
              <a:rPr lang="en-US" sz="800" dirty="0" err="1"/>
              <a:t>adndkjl</a:t>
            </a:r>
            <a:r>
              <a:rPr lang="en-US" sz="800" dirty="0"/>
              <a:t> </a:t>
            </a:r>
            <a:r>
              <a:rPr lang="en-US" sz="800" dirty="0" err="1"/>
              <a:t>lfjsdfjklsf</a:t>
            </a:r>
            <a:r>
              <a:rPr lang="en-US" sz="800" dirty="0"/>
              <a:t> </a:t>
            </a:r>
            <a:r>
              <a:rPr lang="en-US" sz="800" dirty="0" err="1"/>
              <a:t>sfjlsdf</a:t>
            </a:r>
            <a:endParaRPr lang="en-US" sz="800" dirty="0"/>
          </a:p>
        </p:txBody>
      </p:sp>
      <p:sp>
        <p:nvSpPr>
          <p:cNvPr id="45" name="Rectangle 44">
            <a:extLst>
              <a:ext uri="{FF2B5EF4-FFF2-40B4-BE49-F238E27FC236}">
                <a16:creationId xmlns:a16="http://schemas.microsoft.com/office/drawing/2014/main" xmlns="" id="{66A935B1-B42C-4EC8-ABB2-D421F75C2D29}"/>
              </a:ext>
            </a:extLst>
          </p:cNvPr>
          <p:cNvSpPr/>
          <p:nvPr/>
        </p:nvSpPr>
        <p:spPr>
          <a:xfrm>
            <a:off x="6797040" y="6060244"/>
            <a:ext cx="641567" cy="312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xmlns="" id="{42549C90-A598-47C7-90B8-C31051B370A7}"/>
              </a:ext>
            </a:extLst>
          </p:cNvPr>
          <p:cNvCxnSpPr>
            <a:endCxn id="11" idx="3"/>
          </p:cNvCxnSpPr>
          <p:nvPr/>
        </p:nvCxnSpPr>
        <p:spPr>
          <a:xfrm flipH="1">
            <a:off x="8637270" y="2962768"/>
            <a:ext cx="323850" cy="1363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xmlns="" id="{DBCC2162-E90B-4FBC-BABA-84912B71A688}"/>
              </a:ext>
            </a:extLst>
          </p:cNvPr>
          <p:cNvSpPr txBox="1"/>
          <p:nvPr/>
        </p:nvSpPr>
        <p:spPr>
          <a:xfrm>
            <a:off x="9084945" y="2548055"/>
            <a:ext cx="1668779" cy="1015663"/>
          </a:xfrm>
          <a:prstGeom prst="rect">
            <a:avLst/>
          </a:prstGeom>
          <a:noFill/>
        </p:spPr>
        <p:txBody>
          <a:bodyPr wrap="square" rtlCol="0">
            <a:spAutoFit/>
          </a:bodyPr>
          <a:lstStyle/>
          <a:p>
            <a:r>
              <a:rPr lang="en-US" sz="1000" dirty="0"/>
              <a:t>Dropping in any on of these areas will cause the term to disappear from the left and appear in the square on the right according to the selected box</a:t>
            </a:r>
          </a:p>
        </p:txBody>
      </p:sp>
      <p:sp>
        <p:nvSpPr>
          <p:cNvPr id="49" name="Rectangle: Rounded Corners 48">
            <a:extLst>
              <a:ext uri="{FF2B5EF4-FFF2-40B4-BE49-F238E27FC236}">
                <a16:creationId xmlns:a16="http://schemas.microsoft.com/office/drawing/2014/main" xmlns="" id="{80C4C6B3-056F-4E69-9079-2905668FB6AB}"/>
              </a:ext>
            </a:extLst>
          </p:cNvPr>
          <p:cNvSpPr/>
          <p:nvPr/>
        </p:nvSpPr>
        <p:spPr>
          <a:xfrm>
            <a:off x="5093970" y="2510972"/>
            <a:ext cx="1135380" cy="28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Undo</a:t>
            </a:r>
          </a:p>
        </p:txBody>
      </p:sp>
      <p:cxnSp>
        <p:nvCxnSpPr>
          <p:cNvPr id="51" name="Straight Arrow Connector 50">
            <a:extLst>
              <a:ext uri="{FF2B5EF4-FFF2-40B4-BE49-F238E27FC236}">
                <a16:creationId xmlns:a16="http://schemas.microsoft.com/office/drawing/2014/main" xmlns="" id="{29C69778-1F4A-41FE-94BE-572F0AD8227C}"/>
              </a:ext>
            </a:extLst>
          </p:cNvPr>
          <p:cNvCxnSpPr/>
          <p:nvPr/>
        </p:nvCxnSpPr>
        <p:spPr>
          <a:xfrm flipH="1">
            <a:off x="4526280" y="1994133"/>
            <a:ext cx="430530" cy="630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xmlns="" id="{DD20E1BC-0B14-41B9-A10E-61800E97E762}"/>
              </a:ext>
            </a:extLst>
          </p:cNvPr>
          <p:cNvSpPr txBox="1"/>
          <p:nvPr/>
        </p:nvSpPr>
        <p:spPr>
          <a:xfrm>
            <a:off x="9230408" y="762476"/>
            <a:ext cx="1668779" cy="1015663"/>
          </a:xfrm>
          <a:prstGeom prst="rect">
            <a:avLst/>
          </a:prstGeom>
          <a:noFill/>
        </p:spPr>
        <p:txBody>
          <a:bodyPr wrap="square" rtlCol="0">
            <a:spAutoFit/>
          </a:bodyPr>
          <a:lstStyle/>
          <a:p>
            <a:r>
              <a:rPr lang="en-US" sz="1000" dirty="0"/>
              <a:t>Undo appears when at least 1 move is made, all moves are buffered in that if a drag and drop is successful and the term was correctly dropped, it can be undone</a:t>
            </a:r>
          </a:p>
        </p:txBody>
      </p:sp>
      <p:cxnSp>
        <p:nvCxnSpPr>
          <p:cNvPr id="54" name="Straight Arrow Connector 53">
            <a:extLst>
              <a:ext uri="{FF2B5EF4-FFF2-40B4-BE49-F238E27FC236}">
                <a16:creationId xmlns:a16="http://schemas.microsoft.com/office/drawing/2014/main" xmlns="" id="{D34F72B8-151B-40CC-B261-8A27653D4285}"/>
              </a:ext>
            </a:extLst>
          </p:cNvPr>
          <p:cNvCxnSpPr>
            <a:cxnSpLocks/>
          </p:cNvCxnSpPr>
          <p:nvPr/>
        </p:nvCxnSpPr>
        <p:spPr>
          <a:xfrm flipH="1">
            <a:off x="6447317" y="1459343"/>
            <a:ext cx="2620483" cy="1136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1842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D14AE7-99F3-4CE0-ABF3-3927B4EAAA7C}"/>
              </a:ext>
            </a:extLst>
          </p:cNvPr>
          <p:cNvSpPr>
            <a:spLocks noGrp="1"/>
          </p:cNvSpPr>
          <p:nvPr>
            <p:ph type="title"/>
          </p:nvPr>
        </p:nvSpPr>
        <p:spPr>
          <a:xfrm>
            <a:off x="838200" y="365125"/>
            <a:ext cx="10515600" cy="1325563"/>
          </a:xfrm>
        </p:spPr>
        <p:txBody>
          <a:bodyPr/>
          <a:lstStyle/>
          <a:p>
            <a:r>
              <a:rPr lang="en-US" dirty="0"/>
              <a:t>Project 2 – Interactive Quiz App</a:t>
            </a:r>
          </a:p>
        </p:txBody>
      </p:sp>
      <p:sp>
        <p:nvSpPr>
          <p:cNvPr id="10" name="TextBox 9">
            <a:extLst>
              <a:ext uri="{FF2B5EF4-FFF2-40B4-BE49-F238E27FC236}">
                <a16:creationId xmlns:a16="http://schemas.microsoft.com/office/drawing/2014/main" xmlns="" id="{B7016BBE-C0AD-4ECF-98F1-E4A7446EFB10}"/>
              </a:ext>
            </a:extLst>
          </p:cNvPr>
          <p:cNvSpPr txBox="1"/>
          <p:nvPr/>
        </p:nvSpPr>
        <p:spPr>
          <a:xfrm>
            <a:off x="4956810" y="1690688"/>
            <a:ext cx="3680460" cy="307777"/>
          </a:xfrm>
          <a:prstGeom prst="rect">
            <a:avLst/>
          </a:prstGeom>
          <a:noFill/>
        </p:spPr>
        <p:txBody>
          <a:bodyPr wrap="square" rtlCol="0">
            <a:spAutoFit/>
          </a:bodyPr>
          <a:lstStyle/>
          <a:p>
            <a:r>
              <a:rPr lang="en-US" sz="1400" dirty="0"/>
              <a:t>4) When Clicking the “End” button</a:t>
            </a:r>
          </a:p>
        </p:txBody>
      </p:sp>
      <p:sp>
        <p:nvSpPr>
          <p:cNvPr id="11" name="Rectangle 10">
            <a:extLst>
              <a:ext uri="{FF2B5EF4-FFF2-40B4-BE49-F238E27FC236}">
                <a16:creationId xmlns:a16="http://schemas.microsoft.com/office/drawing/2014/main" xmlns="" id="{DE0853C4-412E-4053-A4C3-A57DA0CF758E}"/>
              </a:ext>
            </a:extLst>
          </p:cNvPr>
          <p:cNvSpPr/>
          <p:nvPr/>
        </p:nvSpPr>
        <p:spPr>
          <a:xfrm>
            <a:off x="4956810" y="2049780"/>
            <a:ext cx="3680460" cy="45539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xmlns="" id="{FBB06AB9-565A-4CA5-BAAC-72EA180A0FF3}"/>
              </a:ext>
            </a:extLst>
          </p:cNvPr>
          <p:cNvSpPr txBox="1"/>
          <p:nvPr/>
        </p:nvSpPr>
        <p:spPr>
          <a:xfrm>
            <a:off x="5048250" y="2108954"/>
            <a:ext cx="1231427" cy="369332"/>
          </a:xfrm>
          <a:prstGeom prst="rect">
            <a:avLst/>
          </a:prstGeom>
          <a:noFill/>
        </p:spPr>
        <p:txBody>
          <a:bodyPr wrap="none" rtlCol="0">
            <a:spAutoFit/>
          </a:bodyPr>
          <a:lstStyle/>
          <a:p>
            <a:r>
              <a:rPr lang="en-US" b="1" dirty="0"/>
              <a:t>Quiz Game</a:t>
            </a:r>
          </a:p>
        </p:txBody>
      </p:sp>
      <p:sp>
        <p:nvSpPr>
          <p:cNvPr id="13" name="Rectangle: Rounded Corners 12">
            <a:extLst>
              <a:ext uri="{FF2B5EF4-FFF2-40B4-BE49-F238E27FC236}">
                <a16:creationId xmlns:a16="http://schemas.microsoft.com/office/drawing/2014/main" xmlns="" id="{2E344C78-855F-45A2-9371-24CD82DA0A04}"/>
              </a:ext>
            </a:extLst>
          </p:cNvPr>
          <p:cNvSpPr/>
          <p:nvPr/>
        </p:nvSpPr>
        <p:spPr>
          <a:xfrm>
            <a:off x="7364730" y="2490471"/>
            <a:ext cx="1135380" cy="28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Show Score</a:t>
            </a:r>
          </a:p>
        </p:txBody>
      </p:sp>
      <p:sp>
        <p:nvSpPr>
          <p:cNvPr id="14" name="TextBox 13">
            <a:extLst>
              <a:ext uri="{FF2B5EF4-FFF2-40B4-BE49-F238E27FC236}">
                <a16:creationId xmlns:a16="http://schemas.microsoft.com/office/drawing/2014/main" xmlns="" id="{E0FFD6A9-0827-411C-A609-660163D66F07}"/>
              </a:ext>
            </a:extLst>
          </p:cNvPr>
          <p:cNvSpPr txBox="1"/>
          <p:nvPr/>
        </p:nvSpPr>
        <p:spPr>
          <a:xfrm>
            <a:off x="7871460" y="2170509"/>
            <a:ext cx="691215" cy="246221"/>
          </a:xfrm>
          <a:prstGeom prst="rect">
            <a:avLst/>
          </a:prstGeom>
          <a:noFill/>
        </p:spPr>
        <p:txBody>
          <a:bodyPr wrap="none" rtlCol="0">
            <a:spAutoFit/>
          </a:bodyPr>
          <a:lstStyle/>
          <a:p>
            <a:r>
              <a:rPr lang="en-US" sz="1000" dirty="0" err="1"/>
              <a:t>hh:mm:ss</a:t>
            </a:r>
            <a:endParaRPr lang="en-US" sz="1000" dirty="0"/>
          </a:p>
        </p:txBody>
      </p:sp>
      <p:sp>
        <p:nvSpPr>
          <p:cNvPr id="15" name="Rectangle 14">
            <a:extLst>
              <a:ext uri="{FF2B5EF4-FFF2-40B4-BE49-F238E27FC236}">
                <a16:creationId xmlns:a16="http://schemas.microsoft.com/office/drawing/2014/main" xmlns="" id="{E94846AB-52E7-43C3-8C77-D71E99DB847A}"/>
              </a:ext>
            </a:extLst>
          </p:cNvPr>
          <p:cNvSpPr/>
          <p:nvPr/>
        </p:nvSpPr>
        <p:spPr>
          <a:xfrm>
            <a:off x="5093970" y="3065205"/>
            <a:ext cx="933451" cy="313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6" name="Rectangle 15">
            <a:extLst>
              <a:ext uri="{FF2B5EF4-FFF2-40B4-BE49-F238E27FC236}">
                <a16:creationId xmlns:a16="http://schemas.microsoft.com/office/drawing/2014/main" xmlns="" id="{32668DAB-AF1C-4A57-9CA6-34717D7C6EAD}"/>
              </a:ext>
            </a:extLst>
          </p:cNvPr>
          <p:cNvSpPr/>
          <p:nvPr/>
        </p:nvSpPr>
        <p:spPr>
          <a:xfrm>
            <a:off x="5109210" y="3659565"/>
            <a:ext cx="933451" cy="313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7" name="Rectangle 16">
            <a:extLst>
              <a:ext uri="{FF2B5EF4-FFF2-40B4-BE49-F238E27FC236}">
                <a16:creationId xmlns:a16="http://schemas.microsoft.com/office/drawing/2014/main" xmlns="" id="{3DDE1CEE-2F3C-4B25-B36C-DF49090C2449}"/>
              </a:ext>
            </a:extLst>
          </p:cNvPr>
          <p:cNvSpPr/>
          <p:nvPr/>
        </p:nvSpPr>
        <p:spPr>
          <a:xfrm>
            <a:off x="5113817" y="4253925"/>
            <a:ext cx="933451" cy="313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Term 3</a:t>
            </a:r>
          </a:p>
        </p:txBody>
      </p:sp>
      <p:sp>
        <p:nvSpPr>
          <p:cNvPr id="18" name="Rectangle 17">
            <a:extLst>
              <a:ext uri="{FF2B5EF4-FFF2-40B4-BE49-F238E27FC236}">
                <a16:creationId xmlns:a16="http://schemas.microsoft.com/office/drawing/2014/main" xmlns="" id="{DC4D1E8E-76D3-4805-94F2-F545C83F9D8A}"/>
              </a:ext>
            </a:extLst>
          </p:cNvPr>
          <p:cNvSpPr/>
          <p:nvPr/>
        </p:nvSpPr>
        <p:spPr>
          <a:xfrm>
            <a:off x="5109209" y="4832062"/>
            <a:ext cx="933451" cy="313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9" name="Rectangle 18">
            <a:extLst>
              <a:ext uri="{FF2B5EF4-FFF2-40B4-BE49-F238E27FC236}">
                <a16:creationId xmlns:a16="http://schemas.microsoft.com/office/drawing/2014/main" xmlns="" id="{2D045834-EFD9-42A0-9ABB-0AABCC8C2224}"/>
              </a:ext>
            </a:extLst>
          </p:cNvPr>
          <p:cNvSpPr/>
          <p:nvPr/>
        </p:nvSpPr>
        <p:spPr>
          <a:xfrm>
            <a:off x="5109209" y="5409157"/>
            <a:ext cx="933451" cy="313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Term 5</a:t>
            </a:r>
          </a:p>
        </p:txBody>
      </p:sp>
      <p:sp>
        <p:nvSpPr>
          <p:cNvPr id="20" name="Rectangle 19">
            <a:extLst>
              <a:ext uri="{FF2B5EF4-FFF2-40B4-BE49-F238E27FC236}">
                <a16:creationId xmlns:a16="http://schemas.microsoft.com/office/drawing/2014/main" xmlns="" id="{29A87C5B-D016-4D8A-AF4D-751841610E38}"/>
              </a:ext>
            </a:extLst>
          </p:cNvPr>
          <p:cNvSpPr/>
          <p:nvPr/>
        </p:nvSpPr>
        <p:spPr>
          <a:xfrm>
            <a:off x="6629400" y="2962768"/>
            <a:ext cx="1870710" cy="657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xmlns="" id="{FD79CDAE-270F-4852-9E71-FD9A74DECCF5}"/>
              </a:ext>
            </a:extLst>
          </p:cNvPr>
          <p:cNvSpPr txBox="1"/>
          <p:nvPr/>
        </p:nvSpPr>
        <p:spPr>
          <a:xfrm>
            <a:off x="7557820" y="3055887"/>
            <a:ext cx="960237" cy="461665"/>
          </a:xfrm>
          <a:prstGeom prst="rect">
            <a:avLst/>
          </a:prstGeom>
          <a:noFill/>
        </p:spPr>
        <p:txBody>
          <a:bodyPr wrap="square" rtlCol="0">
            <a:spAutoFit/>
          </a:bodyPr>
          <a:lstStyle/>
          <a:p>
            <a:r>
              <a:rPr lang="en-US" sz="800" dirty="0"/>
              <a:t>Definition a </a:t>
            </a:r>
            <a:r>
              <a:rPr lang="en-US" sz="800" dirty="0" err="1"/>
              <a:t>asad</a:t>
            </a:r>
            <a:r>
              <a:rPr lang="en-US" sz="800" dirty="0"/>
              <a:t>  </a:t>
            </a:r>
            <a:r>
              <a:rPr lang="en-US" sz="800" dirty="0" err="1"/>
              <a:t>asd</a:t>
            </a:r>
            <a:r>
              <a:rPr lang="en-US" sz="800" dirty="0"/>
              <a:t> </a:t>
            </a:r>
            <a:r>
              <a:rPr lang="en-US" sz="800" dirty="0" err="1"/>
              <a:t>ada</a:t>
            </a:r>
            <a:r>
              <a:rPr lang="en-US" sz="800" dirty="0"/>
              <a:t> </a:t>
            </a:r>
            <a:r>
              <a:rPr lang="en-US" sz="800" dirty="0" err="1"/>
              <a:t>adndkjl</a:t>
            </a:r>
            <a:r>
              <a:rPr lang="en-US" sz="800" dirty="0"/>
              <a:t> </a:t>
            </a:r>
            <a:r>
              <a:rPr lang="en-US" sz="800" dirty="0" err="1"/>
              <a:t>lfjsdfjklsf</a:t>
            </a:r>
            <a:r>
              <a:rPr lang="en-US" sz="800" dirty="0"/>
              <a:t> </a:t>
            </a:r>
            <a:r>
              <a:rPr lang="en-US" sz="800" dirty="0" err="1"/>
              <a:t>sfjlsdf</a:t>
            </a:r>
            <a:endParaRPr lang="en-US" sz="800" dirty="0"/>
          </a:p>
        </p:txBody>
      </p:sp>
      <p:sp>
        <p:nvSpPr>
          <p:cNvPr id="25" name="Rectangle 24">
            <a:extLst>
              <a:ext uri="{FF2B5EF4-FFF2-40B4-BE49-F238E27FC236}">
                <a16:creationId xmlns:a16="http://schemas.microsoft.com/office/drawing/2014/main" xmlns="" id="{B75D4941-78D5-4CE7-BC93-D551969C3B7F}"/>
              </a:ext>
            </a:extLst>
          </p:cNvPr>
          <p:cNvSpPr/>
          <p:nvPr/>
        </p:nvSpPr>
        <p:spPr>
          <a:xfrm>
            <a:off x="6797040" y="3116847"/>
            <a:ext cx="641567" cy="312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Term 2</a:t>
            </a:r>
          </a:p>
        </p:txBody>
      </p:sp>
      <p:sp>
        <p:nvSpPr>
          <p:cNvPr id="29" name="Rectangle 28">
            <a:extLst>
              <a:ext uri="{FF2B5EF4-FFF2-40B4-BE49-F238E27FC236}">
                <a16:creationId xmlns:a16="http://schemas.microsoft.com/office/drawing/2014/main" xmlns="" id="{287F9ED5-0A6E-42F7-8847-F6A578F24C15}"/>
              </a:ext>
            </a:extLst>
          </p:cNvPr>
          <p:cNvSpPr/>
          <p:nvPr/>
        </p:nvSpPr>
        <p:spPr>
          <a:xfrm>
            <a:off x="6622465" y="3694288"/>
            <a:ext cx="1870710" cy="657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xmlns="" id="{A229C87F-735E-46EB-93B4-437967D8037B}"/>
              </a:ext>
            </a:extLst>
          </p:cNvPr>
          <p:cNvSpPr txBox="1"/>
          <p:nvPr/>
        </p:nvSpPr>
        <p:spPr>
          <a:xfrm>
            <a:off x="7550885" y="3787407"/>
            <a:ext cx="960237" cy="461665"/>
          </a:xfrm>
          <a:prstGeom prst="rect">
            <a:avLst/>
          </a:prstGeom>
          <a:noFill/>
        </p:spPr>
        <p:txBody>
          <a:bodyPr wrap="square" rtlCol="0">
            <a:spAutoFit/>
          </a:bodyPr>
          <a:lstStyle/>
          <a:p>
            <a:r>
              <a:rPr lang="en-US" sz="800" dirty="0"/>
              <a:t>Definition a </a:t>
            </a:r>
            <a:r>
              <a:rPr lang="en-US" sz="800" dirty="0" err="1"/>
              <a:t>asad</a:t>
            </a:r>
            <a:r>
              <a:rPr lang="en-US" sz="800" dirty="0"/>
              <a:t>  </a:t>
            </a:r>
            <a:r>
              <a:rPr lang="en-US" sz="800" dirty="0" err="1"/>
              <a:t>asd</a:t>
            </a:r>
            <a:r>
              <a:rPr lang="en-US" sz="800" dirty="0"/>
              <a:t> </a:t>
            </a:r>
            <a:r>
              <a:rPr lang="en-US" sz="800" dirty="0" err="1"/>
              <a:t>ada</a:t>
            </a:r>
            <a:r>
              <a:rPr lang="en-US" sz="800" dirty="0"/>
              <a:t> </a:t>
            </a:r>
            <a:r>
              <a:rPr lang="en-US" sz="800" dirty="0" err="1"/>
              <a:t>adndkjl</a:t>
            </a:r>
            <a:r>
              <a:rPr lang="en-US" sz="800" dirty="0"/>
              <a:t> </a:t>
            </a:r>
            <a:r>
              <a:rPr lang="en-US" sz="800" dirty="0" err="1"/>
              <a:t>lfjsdfjklsf</a:t>
            </a:r>
            <a:r>
              <a:rPr lang="en-US" sz="800" dirty="0"/>
              <a:t> </a:t>
            </a:r>
            <a:r>
              <a:rPr lang="en-US" sz="800" dirty="0" err="1"/>
              <a:t>sfjlsdf</a:t>
            </a:r>
            <a:endParaRPr lang="en-US" sz="800" dirty="0"/>
          </a:p>
        </p:txBody>
      </p:sp>
      <p:sp>
        <p:nvSpPr>
          <p:cNvPr id="31" name="Rectangle 30">
            <a:extLst>
              <a:ext uri="{FF2B5EF4-FFF2-40B4-BE49-F238E27FC236}">
                <a16:creationId xmlns:a16="http://schemas.microsoft.com/office/drawing/2014/main" xmlns="" id="{DEBFE3D2-13BE-4A94-AA6A-A8CBA893F5BE}"/>
              </a:ext>
            </a:extLst>
          </p:cNvPr>
          <p:cNvSpPr/>
          <p:nvPr/>
        </p:nvSpPr>
        <p:spPr>
          <a:xfrm>
            <a:off x="6790105" y="3848367"/>
            <a:ext cx="641567" cy="312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Term 4</a:t>
            </a:r>
          </a:p>
        </p:txBody>
      </p:sp>
      <p:sp>
        <p:nvSpPr>
          <p:cNvPr id="35" name="Rectangle 34">
            <a:extLst>
              <a:ext uri="{FF2B5EF4-FFF2-40B4-BE49-F238E27FC236}">
                <a16:creationId xmlns:a16="http://schemas.microsoft.com/office/drawing/2014/main" xmlns="" id="{443E101C-3577-49CA-B260-1463C5C2907A}"/>
              </a:ext>
            </a:extLst>
          </p:cNvPr>
          <p:cNvSpPr/>
          <p:nvPr/>
        </p:nvSpPr>
        <p:spPr>
          <a:xfrm>
            <a:off x="6629400" y="4412334"/>
            <a:ext cx="1870710" cy="657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xmlns="" id="{F751C63D-280B-4F80-93DB-DB53F312A82D}"/>
              </a:ext>
            </a:extLst>
          </p:cNvPr>
          <p:cNvSpPr txBox="1"/>
          <p:nvPr/>
        </p:nvSpPr>
        <p:spPr>
          <a:xfrm>
            <a:off x="7557820" y="4505453"/>
            <a:ext cx="960237" cy="461665"/>
          </a:xfrm>
          <a:prstGeom prst="rect">
            <a:avLst/>
          </a:prstGeom>
          <a:noFill/>
        </p:spPr>
        <p:txBody>
          <a:bodyPr wrap="square" rtlCol="0">
            <a:spAutoFit/>
          </a:bodyPr>
          <a:lstStyle/>
          <a:p>
            <a:r>
              <a:rPr lang="en-US" sz="800" dirty="0"/>
              <a:t>Definition a </a:t>
            </a:r>
            <a:r>
              <a:rPr lang="en-US" sz="800" dirty="0" err="1"/>
              <a:t>asad</a:t>
            </a:r>
            <a:r>
              <a:rPr lang="en-US" sz="800" dirty="0"/>
              <a:t>  </a:t>
            </a:r>
            <a:r>
              <a:rPr lang="en-US" sz="800" dirty="0" err="1"/>
              <a:t>asd</a:t>
            </a:r>
            <a:r>
              <a:rPr lang="en-US" sz="800" dirty="0"/>
              <a:t> </a:t>
            </a:r>
            <a:r>
              <a:rPr lang="en-US" sz="800" dirty="0" err="1"/>
              <a:t>ada</a:t>
            </a:r>
            <a:r>
              <a:rPr lang="en-US" sz="800" dirty="0"/>
              <a:t> </a:t>
            </a:r>
            <a:r>
              <a:rPr lang="en-US" sz="800" dirty="0" err="1"/>
              <a:t>adndkjl</a:t>
            </a:r>
            <a:r>
              <a:rPr lang="en-US" sz="800" dirty="0"/>
              <a:t> </a:t>
            </a:r>
            <a:r>
              <a:rPr lang="en-US" sz="800" dirty="0" err="1"/>
              <a:t>lfjsdfjklsf</a:t>
            </a:r>
            <a:r>
              <a:rPr lang="en-US" sz="800" dirty="0"/>
              <a:t> </a:t>
            </a:r>
            <a:r>
              <a:rPr lang="en-US" sz="800" dirty="0" err="1"/>
              <a:t>sfjlsdf</a:t>
            </a:r>
            <a:endParaRPr lang="en-US" sz="800" dirty="0"/>
          </a:p>
        </p:txBody>
      </p:sp>
      <p:sp>
        <p:nvSpPr>
          <p:cNvPr id="37" name="Rectangle 36">
            <a:extLst>
              <a:ext uri="{FF2B5EF4-FFF2-40B4-BE49-F238E27FC236}">
                <a16:creationId xmlns:a16="http://schemas.microsoft.com/office/drawing/2014/main" xmlns="" id="{B0001B68-F09E-4AFC-A9EB-D34DCA97567E}"/>
              </a:ext>
            </a:extLst>
          </p:cNvPr>
          <p:cNvSpPr/>
          <p:nvPr/>
        </p:nvSpPr>
        <p:spPr>
          <a:xfrm>
            <a:off x="6797040" y="4566413"/>
            <a:ext cx="641567" cy="312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38" name="Rectangle 37">
            <a:extLst>
              <a:ext uri="{FF2B5EF4-FFF2-40B4-BE49-F238E27FC236}">
                <a16:creationId xmlns:a16="http://schemas.microsoft.com/office/drawing/2014/main" xmlns="" id="{07C0790D-5CF0-4CBE-A514-63F6575D0B9A}"/>
              </a:ext>
            </a:extLst>
          </p:cNvPr>
          <p:cNvSpPr/>
          <p:nvPr/>
        </p:nvSpPr>
        <p:spPr>
          <a:xfrm>
            <a:off x="6630085" y="5155960"/>
            <a:ext cx="1870710" cy="657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xmlns="" id="{0BFB83BF-E294-4E82-90AD-8729013D852A}"/>
              </a:ext>
            </a:extLst>
          </p:cNvPr>
          <p:cNvSpPr txBox="1"/>
          <p:nvPr/>
        </p:nvSpPr>
        <p:spPr>
          <a:xfrm>
            <a:off x="7558505" y="5249079"/>
            <a:ext cx="960237" cy="461665"/>
          </a:xfrm>
          <a:prstGeom prst="rect">
            <a:avLst/>
          </a:prstGeom>
          <a:noFill/>
        </p:spPr>
        <p:txBody>
          <a:bodyPr wrap="square" rtlCol="0">
            <a:spAutoFit/>
          </a:bodyPr>
          <a:lstStyle/>
          <a:p>
            <a:r>
              <a:rPr lang="en-US" sz="800" dirty="0"/>
              <a:t>Definition a </a:t>
            </a:r>
            <a:r>
              <a:rPr lang="en-US" sz="800" dirty="0" err="1"/>
              <a:t>asad</a:t>
            </a:r>
            <a:r>
              <a:rPr lang="en-US" sz="800" dirty="0"/>
              <a:t>  </a:t>
            </a:r>
            <a:r>
              <a:rPr lang="en-US" sz="800" dirty="0" err="1"/>
              <a:t>asd</a:t>
            </a:r>
            <a:r>
              <a:rPr lang="en-US" sz="800" dirty="0"/>
              <a:t> </a:t>
            </a:r>
            <a:r>
              <a:rPr lang="en-US" sz="800" dirty="0" err="1"/>
              <a:t>ada</a:t>
            </a:r>
            <a:r>
              <a:rPr lang="en-US" sz="800" dirty="0"/>
              <a:t> </a:t>
            </a:r>
            <a:r>
              <a:rPr lang="en-US" sz="800" dirty="0" err="1"/>
              <a:t>adndkjl</a:t>
            </a:r>
            <a:r>
              <a:rPr lang="en-US" sz="800" dirty="0"/>
              <a:t> </a:t>
            </a:r>
            <a:r>
              <a:rPr lang="en-US" sz="800" dirty="0" err="1"/>
              <a:t>lfjsdfjklsf</a:t>
            </a:r>
            <a:r>
              <a:rPr lang="en-US" sz="800" dirty="0"/>
              <a:t> </a:t>
            </a:r>
            <a:r>
              <a:rPr lang="en-US" sz="800" dirty="0" err="1"/>
              <a:t>sfjlsdf</a:t>
            </a:r>
            <a:endParaRPr lang="en-US" sz="800" dirty="0"/>
          </a:p>
        </p:txBody>
      </p:sp>
      <p:sp>
        <p:nvSpPr>
          <p:cNvPr id="40" name="Rectangle 39">
            <a:extLst>
              <a:ext uri="{FF2B5EF4-FFF2-40B4-BE49-F238E27FC236}">
                <a16:creationId xmlns:a16="http://schemas.microsoft.com/office/drawing/2014/main" xmlns="" id="{6D827568-79D3-48C2-8BF4-AAFD1419BAE5}"/>
              </a:ext>
            </a:extLst>
          </p:cNvPr>
          <p:cNvSpPr/>
          <p:nvPr/>
        </p:nvSpPr>
        <p:spPr>
          <a:xfrm>
            <a:off x="6797725" y="5310039"/>
            <a:ext cx="641567" cy="312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Term 1</a:t>
            </a:r>
          </a:p>
        </p:txBody>
      </p:sp>
      <p:sp>
        <p:nvSpPr>
          <p:cNvPr id="43" name="Rectangle 42">
            <a:extLst>
              <a:ext uri="{FF2B5EF4-FFF2-40B4-BE49-F238E27FC236}">
                <a16:creationId xmlns:a16="http://schemas.microsoft.com/office/drawing/2014/main" xmlns="" id="{31BB3E63-0F2D-4830-8128-C7308B094BB2}"/>
              </a:ext>
            </a:extLst>
          </p:cNvPr>
          <p:cNvSpPr/>
          <p:nvPr/>
        </p:nvSpPr>
        <p:spPr>
          <a:xfrm>
            <a:off x="6629400" y="5906165"/>
            <a:ext cx="1870710" cy="657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xmlns="" id="{E5280A73-26F2-4B2F-AB1D-4B476F24240B}"/>
              </a:ext>
            </a:extLst>
          </p:cNvPr>
          <p:cNvSpPr txBox="1"/>
          <p:nvPr/>
        </p:nvSpPr>
        <p:spPr>
          <a:xfrm>
            <a:off x="7557820" y="5999284"/>
            <a:ext cx="960237" cy="461665"/>
          </a:xfrm>
          <a:prstGeom prst="rect">
            <a:avLst/>
          </a:prstGeom>
          <a:noFill/>
        </p:spPr>
        <p:txBody>
          <a:bodyPr wrap="square" rtlCol="0">
            <a:spAutoFit/>
          </a:bodyPr>
          <a:lstStyle/>
          <a:p>
            <a:r>
              <a:rPr lang="en-US" sz="800" dirty="0"/>
              <a:t>Definition a </a:t>
            </a:r>
            <a:r>
              <a:rPr lang="en-US" sz="800" dirty="0" err="1"/>
              <a:t>asad</a:t>
            </a:r>
            <a:r>
              <a:rPr lang="en-US" sz="800" dirty="0"/>
              <a:t>  </a:t>
            </a:r>
            <a:r>
              <a:rPr lang="en-US" sz="800" dirty="0" err="1"/>
              <a:t>asd</a:t>
            </a:r>
            <a:r>
              <a:rPr lang="en-US" sz="800" dirty="0"/>
              <a:t> </a:t>
            </a:r>
            <a:r>
              <a:rPr lang="en-US" sz="800" dirty="0" err="1"/>
              <a:t>ada</a:t>
            </a:r>
            <a:r>
              <a:rPr lang="en-US" sz="800" dirty="0"/>
              <a:t> </a:t>
            </a:r>
            <a:r>
              <a:rPr lang="en-US" sz="800" dirty="0" err="1"/>
              <a:t>adndkjl</a:t>
            </a:r>
            <a:r>
              <a:rPr lang="en-US" sz="800" dirty="0"/>
              <a:t> </a:t>
            </a:r>
            <a:r>
              <a:rPr lang="en-US" sz="800" dirty="0" err="1"/>
              <a:t>lfjsdfjklsf</a:t>
            </a:r>
            <a:r>
              <a:rPr lang="en-US" sz="800" dirty="0"/>
              <a:t> </a:t>
            </a:r>
            <a:r>
              <a:rPr lang="en-US" sz="800" dirty="0" err="1"/>
              <a:t>sfjlsdf</a:t>
            </a:r>
            <a:endParaRPr lang="en-US" sz="800" dirty="0"/>
          </a:p>
        </p:txBody>
      </p:sp>
      <p:sp>
        <p:nvSpPr>
          <p:cNvPr id="45" name="Rectangle 44">
            <a:extLst>
              <a:ext uri="{FF2B5EF4-FFF2-40B4-BE49-F238E27FC236}">
                <a16:creationId xmlns:a16="http://schemas.microsoft.com/office/drawing/2014/main" xmlns="" id="{66A935B1-B42C-4EC8-ABB2-D421F75C2D29}"/>
              </a:ext>
            </a:extLst>
          </p:cNvPr>
          <p:cNvSpPr/>
          <p:nvPr/>
        </p:nvSpPr>
        <p:spPr>
          <a:xfrm>
            <a:off x="6797040" y="6060244"/>
            <a:ext cx="641567" cy="312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cxnSp>
        <p:nvCxnSpPr>
          <p:cNvPr id="47" name="Straight Arrow Connector 46">
            <a:extLst>
              <a:ext uri="{FF2B5EF4-FFF2-40B4-BE49-F238E27FC236}">
                <a16:creationId xmlns:a16="http://schemas.microsoft.com/office/drawing/2014/main" xmlns="" id="{42549C90-A598-47C7-90B8-C31051B370A7}"/>
              </a:ext>
            </a:extLst>
          </p:cNvPr>
          <p:cNvCxnSpPr>
            <a:cxnSpLocks/>
          </p:cNvCxnSpPr>
          <p:nvPr/>
        </p:nvCxnSpPr>
        <p:spPr>
          <a:xfrm flipH="1" flipV="1">
            <a:off x="8728711" y="2224126"/>
            <a:ext cx="459660" cy="379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xmlns="" id="{DBCC2162-E90B-4FBC-BABA-84912B71A688}"/>
              </a:ext>
            </a:extLst>
          </p:cNvPr>
          <p:cNvSpPr txBox="1"/>
          <p:nvPr/>
        </p:nvSpPr>
        <p:spPr>
          <a:xfrm>
            <a:off x="9084945" y="2548055"/>
            <a:ext cx="1960245" cy="1631216"/>
          </a:xfrm>
          <a:prstGeom prst="rect">
            <a:avLst/>
          </a:prstGeom>
          <a:noFill/>
        </p:spPr>
        <p:txBody>
          <a:bodyPr wrap="square" rtlCol="0">
            <a:spAutoFit/>
          </a:bodyPr>
          <a:lstStyle/>
          <a:p>
            <a:pPr marL="228600" indent="-228600">
              <a:buAutoNum type="arabicParenR"/>
            </a:pPr>
            <a:r>
              <a:rPr lang="en-US" sz="1000" dirty="0"/>
              <a:t>Timer stops</a:t>
            </a:r>
          </a:p>
          <a:p>
            <a:pPr marL="228600" indent="-228600">
              <a:buAutoNum type="arabicParenR"/>
            </a:pPr>
            <a:r>
              <a:rPr lang="en-US" sz="1000" dirty="0"/>
              <a:t>No more Terms are clickable</a:t>
            </a:r>
          </a:p>
          <a:p>
            <a:pPr marL="228600" indent="-228600">
              <a:buAutoNum type="arabicParenR"/>
            </a:pPr>
            <a:r>
              <a:rPr lang="en-US" sz="1000" dirty="0"/>
              <a:t>End Button becomes the “Show Score” button</a:t>
            </a:r>
          </a:p>
          <a:p>
            <a:pPr marL="228600" indent="-228600">
              <a:buAutoNum type="arabicParenR"/>
            </a:pPr>
            <a:r>
              <a:rPr lang="en-US" sz="1000" dirty="0"/>
              <a:t>Player doesn’t have to have all terms dragged, but obviously during score evaluation, empty areas will become wrong answers</a:t>
            </a:r>
          </a:p>
          <a:p>
            <a:pPr marL="228600" indent="-228600">
              <a:buAutoNum type="arabicParenR"/>
            </a:pPr>
            <a:r>
              <a:rPr lang="en-US" sz="1000" dirty="0"/>
              <a:t>Undo button is gone</a:t>
            </a:r>
          </a:p>
        </p:txBody>
      </p:sp>
      <p:sp>
        <p:nvSpPr>
          <p:cNvPr id="41" name="TextBox 40">
            <a:extLst>
              <a:ext uri="{FF2B5EF4-FFF2-40B4-BE49-F238E27FC236}">
                <a16:creationId xmlns:a16="http://schemas.microsoft.com/office/drawing/2014/main" xmlns="" id="{3115913E-E490-4671-BD79-1E38DCB12698}"/>
              </a:ext>
            </a:extLst>
          </p:cNvPr>
          <p:cNvSpPr txBox="1"/>
          <p:nvPr/>
        </p:nvSpPr>
        <p:spPr>
          <a:xfrm>
            <a:off x="606036" y="1690688"/>
            <a:ext cx="3680460" cy="307777"/>
          </a:xfrm>
          <a:prstGeom prst="rect">
            <a:avLst/>
          </a:prstGeom>
          <a:noFill/>
        </p:spPr>
        <p:txBody>
          <a:bodyPr wrap="square" rtlCol="0">
            <a:spAutoFit/>
          </a:bodyPr>
          <a:lstStyle/>
          <a:p>
            <a:r>
              <a:rPr lang="en-US" sz="1400" dirty="0"/>
              <a:t>3) Can drag anywhere</a:t>
            </a:r>
          </a:p>
        </p:txBody>
      </p:sp>
      <p:sp>
        <p:nvSpPr>
          <p:cNvPr id="42" name="Rectangle 41">
            <a:extLst>
              <a:ext uri="{FF2B5EF4-FFF2-40B4-BE49-F238E27FC236}">
                <a16:creationId xmlns:a16="http://schemas.microsoft.com/office/drawing/2014/main" xmlns="" id="{61A52E7C-D435-4DA4-B1BC-381313C1EA73}"/>
              </a:ext>
            </a:extLst>
          </p:cNvPr>
          <p:cNvSpPr/>
          <p:nvPr/>
        </p:nvSpPr>
        <p:spPr>
          <a:xfrm>
            <a:off x="606036" y="2049780"/>
            <a:ext cx="3680460" cy="45539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xmlns="" id="{31F3AED7-DD87-4AC7-B223-D68F0BB15DC7}"/>
              </a:ext>
            </a:extLst>
          </p:cNvPr>
          <p:cNvSpPr txBox="1"/>
          <p:nvPr/>
        </p:nvSpPr>
        <p:spPr>
          <a:xfrm>
            <a:off x="697476" y="2108954"/>
            <a:ext cx="1231427" cy="369332"/>
          </a:xfrm>
          <a:prstGeom prst="rect">
            <a:avLst/>
          </a:prstGeom>
          <a:noFill/>
        </p:spPr>
        <p:txBody>
          <a:bodyPr wrap="none" rtlCol="0">
            <a:spAutoFit/>
          </a:bodyPr>
          <a:lstStyle/>
          <a:p>
            <a:r>
              <a:rPr lang="en-US" b="1" dirty="0"/>
              <a:t>Quiz Game</a:t>
            </a:r>
          </a:p>
        </p:txBody>
      </p:sp>
      <p:sp>
        <p:nvSpPr>
          <p:cNvPr id="49" name="Rectangle: Rounded Corners 48">
            <a:extLst>
              <a:ext uri="{FF2B5EF4-FFF2-40B4-BE49-F238E27FC236}">
                <a16:creationId xmlns:a16="http://schemas.microsoft.com/office/drawing/2014/main" xmlns="" id="{F5E5A167-3B0E-4939-9531-554C12FA4B22}"/>
              </a:ext>
            </a:extLst>
          </p:cNvPr>
          <p:cNvSpPr/>
          <p:nvPr/>
        </p:nvSpPr>
        <p:spPr>
          <a:xfrm>
            <a:off x="3013956" y="2490471"/>
            <a:ext cx="1135380" cy="28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p>
        </p:txBody>
      </p:sp>
      <p:sp>
        <p:nvSpPr>
          <p:cNvPr id="50" name="TextBox 49">
            <a:extLst>
              <a:ext uri="{FF2B5EF4-FFF2-40B4-BE49-F238E27FC236}">
                <a16:creationId xmlns:a16="http://schemas.microsoft.com/office/drawing/2014/main" xmlns="" id="{DC36C333-0210-4273-8903-EBB287DAC016}"/>
              </a:ext>
            </a:extLst>
          </p:cNvPr>
          <p:cNvSpPr txBox="1"/>
          <p:nvPr/>
        </p:nvSpPr>
        <p:spPr>
          <a:xfrm>
            <a:off x="3520686" y="2170509"/>
            <a:ext cx="691215" cy="246221"/>
          </a:xfrm>
          <a:prstGeom prst="rect">
            <a:avLst/>
          </a:prstGeom>
          <a:noFill/>
        </p:spPr>
        <p:txBody>
          <a:bodyPr wrap="none" rtlCol="0">
            <a:spAutoFit/>
          </a:bodyPr>
          <a:lstStyle/>
          <a:p>
            <a:r>
              <a:rPr lang="en-US" sz="1000" dirty="0" err="1"/>
              <a:t>hh:mm:ss</a:t>
            </a:r>
            <a:endParaRPr lang="en-US" sz="1000" dirty="0"/>
          </a:p>
        </p:txBody>
      </p:sp>
      <p:sp>
        <p:nvSpPr>
          <p:cNvPr id="51" name="Rectangle 50">
            <a:extLst>
              <a:ext uri="{FF2B5EF4-FFF2-40B4-BE49-F238E27FC236}">
                <a16:creationId xmlns:a16="http://schemas.microsoft.com/office/drawing/2014/main" xmlns="" id="{3398710D-FE03-4D58-8590-208B40E12EFB}"/>
              </a:ext>
            </a:extLst>
          </p:cNvPr>
          <p:cNvSpPr/>
          <p:nvPr/>
        </p:nvSpPr>
        <p:spPr>
          <a:xfrm>
            <a:off x="743196" y="3065205"/>
            <a:ext cx="933451" cy="313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2" name="Rectangle 51">
            <a:extLst>
              <a:ext uri="{FF2B5EF4-FFF2-40B4-BE49-F238E27FC236}">
                <a16:creationId xmlns:a16="http://schemas.microsoft.com/office/drawing/2014/main" xmlns="" id="{6D480469-8183-405F-9EA3-72564C33652B}"/>
              </a:ext>
            </a:extLst>
          </p:cNvPr>
          <p:cNvSpPr/>
          <p:nvPr/>
        </p:nvSpPr>
        <p:spPr>
          <a:xfrm>
            <a:off x="758436" y="3659565"/>
            <a:ext cx="933451" cy="313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3" name="Rectangle 52">
            <a:extLst>
              <a:ext uri="{FF2B5EF4-FFF2-40B4-BE49-F238E27FC236}">
                <a16:creationId xmlns:a16="http://schemas.microsoft.com/office/drawing/2014/main" xmlns="" id="{BA48974F-29FB-45ED-82FE-EACE60BC9422}"/>
              </a:ext>
            </a:extLst>
          </p:cNvPr>
          <p:cNvSpPr/>
          <p:nvPr/>
        </p:nvSpPr>
        <p:spPr>
          <a:xfrm>
            <a:off x="763043" y="4253925"/>
            <a:ext cx="933451" cy="313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Term 3</a:t>
            </a:r>
          </a:p>
        </p:txBody>
      </p:sp>
      <p:sp>
        <p:nvSpPr>
          <p:cNvPr id="54" name="Rectangle 53">
            <a:extLst>
              <a:ext uri="{FF2B5EF4-FFF2-40B4-BE49-F238E27FC236}">
                <a16:creationId xmlns:a16="http://schemas.microsoft.com/office/drawing/2014/main" xmlns="" id="{ABE97378-56BE-42A1-A2AF-4B18728F6769}"/>
              </a:ext>
            </a:extLst>
          </p:cNvPr>
          <p:cNvSpPr/>
          <p:nvPr/>
        </p:nvSpPr>
        <p:spPr>
          <a:xfrm>
            <a:off x="758435" y="4832062"/>
            <a:ext cx="933451" cy="313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5" name="Rectangle 54">
            <a:extLst>
              <a:ext uri="{FF2B5EF4-FFF2-40B4-BE49-F238E27FC236}">
                <a16:creationId xmlns:a16="http://schemas.microsoft.com/office/drawing/2014/main" xmlns="" id="{AEE01AA3-2C1F-4817-9DE5-A1B2F32BB5C4}"/>
              </a:ext>
            </a:extLst>
          </p:cNvPr>
          <p:cNvSpPr/>
          <p:nvPr/>
        </p:nvSpPr>
        <p:spPr>
          <a:xfrm>
            <a:off x="758435" y="5409157"/>
            <a:ext cx="933451" cy="313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Term 5</a:t>
            </a:r>
          </a:p>
        </p:txBody>
      </p:sp>
      <p:sp>
        <p:nvSpPr>
          <p:cNvPr id="56" name="Rectangle 55">
            <a:extLst>
              <a:ext uri="{FF2B5EF4-FFF2-40B4-BE49-F238E27FC236}">
                <a16:creationId xmlns:a16="http://schemas.microsoft.com/office/drawing/2014/main" xmlns="" id="{EDEA432F-78A3-4046-84A9-57E0A81A7C83}"/>
              </a:ext>
            </a:extLst>
          </p:cNvPr>
          <p:cNvSpPr/>
          <p:nvPr/>
        </p:nvSpPr>
        <p:spPr>
          <a:xfrm>
            <a:off x="2278626" y="2962768"/>
            <a:ext cx="1870710" cy="657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xmlns="" id="{32455803-9D5F-4DF5-BC19-B68358BD99F3}"/>
              </a:ext>
            </a:extLst>
          </p:cNvPr>
          <p:cNvSpPr txBox="1"/>
          <p:nvPr/>
        </p:nvSpPr>
        <p:spPr>
          <a:xfrm>
            <a:off x="3207046" y="3055887"/>
            <a:ext cx="960237" cy="461665"/>
          </a:xfrm>
          <a:prstGeom prst="rect">
            <a:avLst/>
          </a:prstGeom>
          <a:noFill/>
        </p:spPr>
        <p:txBody>
          <a:bodyPr wrap="square" rtlCol="0">
            <a:spAutoFit/>
          </a:bodyPr>
          <a:lstStyle/>
          <a:p>
            <a:r>
              <a:rPr lang="en-US" sz="800" dirty="0"/>
              <a:t>Definition a </a:t>
            </a:r>
            <a:r>
              <a:rPr lang="en-US" sz="800" dirty="0" err="1"/>
              <a:t>asad</a:t>
            </a:r>
            <a:r>
              <a:rPr lang="en-US" sz="800" dirty="0"/>
              <a:t>  </a:t>
            </a:r>
            <a:r>
              <a:rPr lang="en-US" sz="800" dirty="0" err="1"/>
              <a:t>asd</a:t>
            </a:r>
            <a:r>
              <a:rPr lang="en-US" sz="800" dirty="0"/>
              <a:t> </a:t>
            </a:r>
            <a:r>
              <a:rPr lang="en-US" sz="800" dirty="0" err="1"/>
              <a:t>ada</a:t>
            </a:r>
            <a:r>
              <a:rPr lang="en-US" sz="800" dirty="0"/>
              <a:t> </a:t>
            </a:r>
            <a:r>
              <a:rPr lang="en-US" sz="800" dirty="0" err="1"/>
              <a:t>adndkjl</a:t>
            </a:r>
            <a:r>
              <a:rPr lang="en-US" sz="800" dirty="0"/>
              <a:t> </a:t>
            </a:r>
            <a:r>
              <a:rPr lang="en-US" sz="800" dirty="0" err="1"/>
              <a:t>lfjsdfjklsf</a:t>
            </a:r>
            <a:r>
              <a:rPr lang="en-US" sz="800" dirty="0"/>
              <a:t> </a:t>
            </a:r>
            <a:r>
              <a:rPr lang="en-US" sz="800" dirty="0" err="1"/>
              <a:t>sfjlsdf</a:t>
            </a:r>
            <a:endParaRPr lang="en-US" sz="800" dirty="0"/>
          </a:p>
        </p:txBody>
      </p:sp>
      <p:sp>
        <p:nvSpPr>
          <p:cNvPr id="60" name="Rectangle 59">
            <a:extLst>
              <a:ext uri="{FF2B5EF4-FFF2-40B4-BE49-F238E27FC236}">
                <a16:creationId xmlns:a16="http://schemas.microsoft.com/office/drawing/2014/main" xmlns="" id="{CB06ABA4-792A-460F-BB03-153820F6A33E}"/>
              </a:ext>
            </a:extLst>
          </p:cNvPr>
          <p:cNvSpPr/>
          <p:nvPr/>
        </p:nvSpPr>
        <p:spPr>
          <a:xfrm>
            <a:off x="2446266" y="3116847"/>
            <a:ext cx="641567" cy="312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Term 2</a:t>
            </a:r>
          </a:p>
        </p:txBody>
      </p:sp>
      <p:sp>
        <p:nvSpPr>
          <p:cNvPr id="61" name="Rectangle 60">
            <a:extLst>
              <a:ext uri="{FF2B5EF4-FFF2-40B4-BE49-F238E27FC236}">
                <a16:creationId xmlns:a16="http://schemas.microsoft.com/office/drawing/2014/main" xmlns="" id="{F92A1637-C3AE-43D3-B075-AE13247C1678}"/>
              </a:ext>
            </a:extLst>
          </p:cNvPr>
          <p:cNvSpPr/>
          <p:nvPr/>
        </p:nvSpPr>
        <p:spPr>
          <a:xfrm>
            <a:off x="2271691" y="3694288"/>
            <a:ext cx="1870710" cy="657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xmlns="" id="{6133E716-FE8E-4476-B84C-66B0DD3A1D10}"/>
              </a:ext>
            </a:extLst>
          </p:cNvPr>
          <p:cNvSpPr txBox="1"/>
          <p:nvPr/>
        </p:nvSpPr>
        <p:spPr>
          <a:xfrm>
            <a:off x="3200111" y="3787407"/>
            <a:ext cx="960237" cy="461665"/>
          </a:xfrm>
          <a:prstGeom prst="rect">
            <a:avLst/>
          </a:prstGeom>
          <a:noFill/>
        </p:spPr>
        <p:txBody>
          <a:bodyPr wrap="square" rtlCol="0">
            <a:spAutoFit/>
          </a:bodyPr>
          <a:lstStyle/>
          <a:p>
            <a:r>
              <a:rPr lang="en-US" sz="800" dirty="0"/>
              <a:t>Definition a </a:t>
            </a:r>
            <a:r>
              <a:rPr lang="en-US" sz="800" dirty="0" err="1"/>
              <a:t>asad</a:t>
            </a:r>
            <a:r>
              <a:rPr lang="en-US" sz="800" dirty="0"/>
              <a:t>  </a:t>
            </a:r>
            <a:r>
              <a:rPr lang="en-US" sz="800" dirty="0" err="1"/>
              <a:t>asd</a:t>
            </a:r>
            <a:r>
              <a:rPr lang="en-US" sz="800" dirty="0"/>
              <a:t> </a:t>
            </a:r>
            <a:r>
              <a:rPr lang="en-US" sz="800" dirty="0" err="1"/>
              <a:t>ada</a:t>
            </a:r>
            <a:r>
              <a:rPr lang="en-US" sz="800" dirty="0"/>
              <a:t> </a:t>
            </a:r>
            <a:r>
              <a:rPr lang="en-US" sz="800" dirty="0" err="1"/>
              <a:t>adndkjl</a:t>
            </a:r>
            <a:r>
              <a:rPr lang="en-US" sz="800" dirty="0"/>
              <a:t> </a:t>
            </a:r>
            <a:r>
              <a:rPr lang="en-US" sz="800" dirty="0" err="1"/>
              <a:t>lfjsdfjklsf</a:t>
            </a:r>
            <a:r>
              <a:rPr lang="en-US" sz="800" dirty="0"/>
              <a:t> </a:t>
            </a:r>
            <a:r>
              <a:rPr lang="en-US" sz="800" dirty="0" err="1"/>
              <a:t>sfjlsdf</a:t>
            </a:r>
            <a:endParaRPr lang="en-US" sz="800" dirty="0"/>
          </a:p>
        </p:txBody>
      </p:sp>
      <p:sp>
        <p:nvSpPr>
          <p:cNvPr id="63" name="Rectangle 62">
            <a:extLst>
              <a:ext uri="{FF2B5EF4-FFF2-40B4-BE49-F238E27FC236}">
                <a16:creationId xmlns:a16="http://schemas.microsoft.com/office/drawing/2014/main" xmlns="" id="{9E6FD287-EBF0-47CC-A2EB-597CDB1B80F2}"/>
              </a:ext>
            </a:extLst>
          </p:cNvPr>
          <p:cNvSpPr/>
          <p:nvPr/>
        </p:nvSpPr>
        <p:spPr>
          <a:xfrm>
            <a:off x="2439331" y="3848367"/>
            <a:ext cx="641567" cy="312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Term 4</a:t>
            </a:r>
          </a:p>
        </p:txBody>
      </p:sp>
      <p:sp>
        <p:nvSpPr>
          <p:cNvPr id="64" name="Rectangle 63">
            <a:extLst>
              <a:ext uri="{FF2B5EF4-FFF2-40B4-BE49-F238E27FC236}">
                <a16:creationId xmlns:a16="http://schemas.microsoft.com/office/drawing/2014/main" xmlns="" id="{8F7322B7-AF59-4C77-809A-D809834E53A8}"/>
              </a:ext>
            </a:extLst>
          </p:cNvPr>
          <p:cNvSpPr/>
          <p:nvPr/>
        </p:nvSpPr>
        <p:spPr>
          <a:xfrm>
            <a:off x="2278626" y="4412334"/>
            <a:ext cx="1870710" cy="657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xmlns="" id="{64F36B8A-04C4-47EA-A3E2-8EF840F9A8D4}"/>
              </a:ext>
            </a:extLst>
          </p:cNvPr>
          <p:cNvSpPr txBox="1"/>
          <p:nvPr/>
        </p:nvSpPr>
        <p:spPr>
          <a:xfrm>
            <a:off x="3207046" y="4505453"/>
            <a:ext cx="960237" cy="461665"/>
          </a:xfrm>
          <a:prstGeom prst="rect">
            <a:avLst/>
          </a:prstGeom>
          <a:noFill/>
        </p:spPr>
        <p:txBody>
          <a:bodyPr wrap="square" rtlCol="0">
            <a:spAutoFit/>
          </a:bodyPr>
          <a:lstStyle/>
          <a:p>
            <a:r>
              <a:rPr lang="en-US" sz="800" dirty="0"/>
              <a:t>Definition a </a:t>
            </a:r>
            <a:r>
              <a:rPr lang="en-US" sz="800" dirty="0" err="1"/>
              <a:t>asad</a:t>
            </a:r>
            <a:r>
              <a:rPr lang="en-US" sz="800" dirty="0"/>
              <a:t>  </a:t>
            </a:r>
            <a:r>
              <a:rPr lang="en-US" sz="800" dirty="0" err="1"/>
              <a:t>asd</a:t>
            </a:r>
            <a:r>
              <a:rPr lang="en-US" sz="800" dirty="0"/>
              <a:t> </a:t>
            </a:r>
            <a:r>
              <a:rPr lang="en-US" sz="800" dirty="0" err="1"/>
              <a:t>ada</a:t>
            </a:r>
            <a:r>
              <a:rPr lang="en-US" sz="800" dirty="0"/>
              <a:t> </a:t>
            </a:r>
            <a:r>
              <a:rPr lang="en-US" sz="800" dirty="0" err="1"/>
              <a:t>adndkjl</a:t>
            </a:r>
            <a:r>
              <a:rPr lang="en-US" sz="800" dirty="0"/>
              <a:t> </a:t>
            </a:r>
            <a:r>
              <a:rPr lang="en-US" sz="800" dirty="0" err="1"/>
              <a:t>lfjsdfjklsf</a:t>
            </a:r>
            <a:r>
              <a:rPr lang="en-US" sz="800" dirty="0"/>
              <a:t> </a:t>
            </a:r>
            <a:r>
              <a:rPr lang="en-US" sz="800" dirty="0" err="1"/>
              <a:t>sfjlsdf</a:t>
            </a:r>
            <a:endParaRPr lang="en-US" sz="800" dirty="0"/>
          </a:p>
        </p:txBody>
      </p:sp>
      <p:sp>
        <p:nvSpPr>
          <p:cNvPr id="66" name="Rectangle 65">
            <a:extLst>
              <a:ext uri="{FF2B5EF4-FFF2-40B4-BE49-F238E27FC236}">
                <a16:creationId xmlns:a16="http://schemas.microsoft.com/office/drawing/2014/main" xmlns="" id="{27F329ED-829D-49C5-A094-ABDD3B221E5A}"/>
              </a:ext>
            </a:extLst>
          </p:cNvPr>
          <p:cNvSpPr/>
          <p:nvPr/>
        </p:nvSpPr>
        <p:spPr>
          <a:xfrm>
            <a:off x="2446266" y="4566413"/>
            <a:ext cx="641567" cy="312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67" name="Rectangle 66">
            <a:extLst>
              <a:ext uri="{FF2B5EF4-FFF2-40B4-BE49-F238E27FC236}">
                <a16:creationId xmlns:a16="http://schemas.microsoft.com/office/drawing/2014/main" xmlns="" id="{7E2A3A90-1C51-406A-82E5-E88F7D414090}"/>
              </a:ext>
            </a:extLst>
          </p:cNvPr>
          <p:cNvSpPr/>
          <p:nvPr/>
        </p:nvSpPr>
        <p:spPr>
          <a:xfrm>
            <a:off x="2279311" y="5155960"/>
            <a:ext cx="1870710" cy="657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xmlns="" id="{1CC2517C-9FF3-4426-AB82-372D3675536F}"/>
              </a:ext>
            </a:extLst>
          </p:cNvPr>
          <p:cNvSpPr txBox="1"/>
          <p:nvPr/>
        </p:nvSpPr>
        <p:spPr>
          <a:xfrm>
            <a:off x="3207731" y="5249079"/>
            <a:ext cx="960237" cy="461665"/>
          </a:xfrm>
          <a:prstGeom prst="rect">
            <a:avLst/>
          </a:prstGeom>
          <a:noFill/>
        </p:spPr>
        <p:txBody>
          <a:bodyPr wrap="square" rtlCol="0">
            <a:spAutoFit/>
          </a:bodyPr>
          <a:lstStyle/>
          <a:p>
            <a:r>
              <a:rPr lang="en-US" sz="800" dirty="0"/>
              <a:t>Definition a </a:t>
            </a:r>
            <a:r>
              <a:rPr lang="en-US" sz="800" dirty="0" err="1"/>
              <a:t>asad</a:t>
            </a:r>
            <a:r>
              <a:rPr lang="en-US" sz="800" dirty="0"/>
              <a:t>  </a:t>
            </a:r>
            <a:r>
              <a:rPr lang="en-US" sz="800" dirty="0" err="1"/>
              <a:t>asd</a:t>
            </a:r>
            <a:r>
              <a:rPr lang="en-US" sz="800" dirty="0"/>
              <a:t> </a:t>
            </a:r>
            <a:r>
              <a:rPr lang="en-US" sz="800" dirty="0" err="1"/>
              <a:t>ada</a:t>
            </a:r>
            <a:r>
              <a:rPr lang="en-US" sz="800" dirty="0"/>
              <a:t> </a:t>
            </a:r>
            <a:r>
              <a:rPr lang="en-US" sz="800" dirty="0" err="1"/>
              <a:t>adndkjl</a:t>
            </a:r>
            <a:r>
              <a:rPr lang="en-US" sz="800" dirty="0"/>
              <a:t> </a:t>
            </a:r>
            <a:r>
              <a:rPr lang="en-US" sz="800" dirty="0" err="1"/>
              <a:t>lfjsdfjklsf</a:t>
            </a:r>
            <a:r>
              <a:rPr lang="en-US" sz="800" dirty="0"/>
              <a:t> </a:t>
            </a:r>
            <a:r>
              <a:rPr lang="en-US" sz="800" dirty="0" err="1"/>
              <a:t>sfjlsdf</a:t>
            </a:r>
            <a:endParaRPr lang="en-US" sz="800" dirty="0"/>
          </a:p>
        </p:txBody>
      </p:sp>
      <p:sp>
        <p:nvSpPr>
          <p:cNvPr id="69" name="Rectangle 68">
            <a:extLst>
              <a:ext uri="{FF2B5EF4-FFF2-40B4-BE49-F238E27FC236}">
                <a16:creationId xmlns:a16="http://schemas.microsoft.com/office/drawing/2014/main" xmlns="" id="{FA7F291B-49CE-4151-AE77-7EE6C7EDB80C}"/>
              </a:ext>
            </a:extLst>
          </p:cNvPr>
          <p:cNvSpPr/>
          <p:nvPr/>
        </p:nvSpPr>
        <p:spPr>
          <a:xfrm>
            <a:off x="2446951" y="5310039"/>
            <a:ext cx="641567" cy="312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Term 1</a:t>
            </a:r>
          </a:p>
        </p:txBody>
      </p:sp>
      <p:sp>
        <p:nvSpPr>
          <p:cNvPr id="70" name="Rectangle 69">
            <a:extLst>
              <a:ext uri="{FF2B5EF4-FFF2-40B4-BE49-F238E27FC236}">
                <a16:creationId xmlns:a16="http://schemas.microsoft.com/office/drawing/2014/main" xmlns="" id="{52DEF2DF-D0C9-454C-B2FB-9FA859D03D43}"/>
              </a:ext>
            </a:extLst>
          </p:cNvPr>
          <p:cNvSpPr/>
          <p:nvPr/>
        </p:nvSpPr>
        <p:spPr>
          <a:xfrm>
            <a:off x="2278626" y="5906165"/>
            <a:ext cx="1870710" cy="657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xmlns="" id="{A3BCC723-77A4-4105-A818-1DEA8059ABC8}"/>
              </a:ext>
            </a:extLst>
          </p:cNvPr>
          <p:cNvSpPr txBox="1"/>
          <p:nvPr/>
        </p:nvSpPr>
        <p:spPr>
          <a:xfrm>
            <a:off x="3207046" y="5999284"/>
            <a:ext cx="960237" cy="461665"/>
          </a:xfrm>
          <a:prstGeom prst="rect">
            <a:avLst/>
          </a:prstGeom>
          <a:noFill/>
        </p:spPr>
        <p:txBody>
          <a:bodyPr wrap="square" rtlCol="0">
            <a:spAutoFit/>
          </a:bodyPr>
          <a:lstStyle/>
          <a:p>
            <a:r>
              <a:rPr lang="en-US" sz="800" dirty="0"/>
              <a:t>Definition a </a:t>
            </a:r>
            <a:r>
              <a:rPr lang="en-US" sz="800" dirty="0" err="1"/>
              <a:t>asad</a:t>
            </a:r>
            <a:r>
              <a:rPr lang="en-US" sz="800" dirty="0"/>
              <a:t>  </a:t>
            </a:r>
            <a:r>
              <a:rPr lang="en-US" sz="800" dirty="0" err="1"/>
              <a:t>asd</a:t>
            </a:r>
            <a:r>
              <a:rPr lang="en-US" sz="800" dirty="0"/>
              <a:t> </a:t>
            </a:r>
            <a:r>
              <a:rPr lang="en-US" sz="800" dirty="0" err="1"/>
              <a:t>ada</a:t>
            </a:r>
            <a:r>
              <a:rPr lang="en-US" sz="800" dirty="0"/>
              <a:t> </a:t>
            </a:r>
            <a:r>
              <a:rPr lang="en-US" sz="800" dirty="0" err="1"/>
              <a:t>adndkjl</a:t>
            </a:r>
            <a:r>
              <a:rPr lang="en-US" sz="800" dirty="0"/>
              <a:t> </a:t>
            </a:r>
            <a:r>
              <a:rPr lang="en-US" sz="800" dirty="0" err="1"/>
              <a:t>lfjsdfjklsf</a:t>
            </a:r>
            <a:r>
              <a:rPr lang="en-US" sz="800" dirty="0"/>
              <a:t> </a:t>
            </a:r>
            <a:r>
              <a:rPr lang="en-US" sz="800" dirty="0" err="1"/>
              <a:t>sfjlsdf</a:t>
            </a:r>
            <a:endParaRPr lang="en-US" sz="800" dirty="0"/>
          </a:p>
        </p:txBody>
      </p:sp>
      <p:sp>
        <p:nvSpPr>
          <p:cNvPr id="72" name="Rectangle 71">
            <a:extLst>
              <a:ext uri="{FF2B5EF4-FFF2-40B4-BE49-F238E27FC236}">
                <a16:creationId xmlns:a16="http://schemas.microsoft.com/office/drawing/2014/main" xmlns="" id="{9D102ACB-814B-46E7-9F2E-9C95F319AF78}"/>
              </a:ext>
            </a:extLst>
          </p:cNvPr>
          <p:cNvSpPr/>
          <p:nvPr/>
        </p:nvSpPr>
        <p:spPr>
          <a:xfrm>
            <a:off x="2446266" y="6060244"/>
            <a:ext cx="641567" cy="312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cxnSp>
        <p:nvCxnSpPr>
          <p:cNvPr id="5" name="Straight Arrow Connector 4">
            <a:extLst>
              <a:ext uri="{FF2B5EF4-FFF2-40B4-BE49-F238E27FC236}">
                <a16:creationId xmlns:a16="http://schemas.microsoft.com/office/drawing/2014/main" xmlns="" id="{A98D33F5-1085-4BD4-8FC6-FD979B4BA2B8}"/>
              </a:ext>
            </a:extLst>
          </p:cNvPr>
          <p:cNvCxnSpPr>
            <a:stCxn id="10" idx="1"/>
          </p:cNvCxnSpPr>
          <p:nvPr/>
        </p:nvCxnSpPr>
        <p:spPr>
          <a:xfrm flipH="1">
            <a:off x="4405709" y="1844577"/>
            <a:ext cx="551101" cy="759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ectangle: Rounded Corners 73">
            <a:extLst>
              <a:ext uri="{FF2B5EF4-FFF2-40B4-BE49-F238E27FC236}">
                <a16:creationId xmlns:a16="http://schemas.microsoft.com/office/drawing/2014/main" xmlns="" id="{E3A3BB27-4C02-452E-8AAE-1A9DFA888760}"/>
              </a:ext>
            </a:extLst>
          </p:cNvPr>
          <p:cNvSpPr/>
          <p:nvPr/>
        </p:nvSpPr>
        <p:spPr>
          <a:xfrm>
            <a:off x="733034" y="2484892"/>
            <a:ext cx="1135380" cy="28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Undo</a:t>
            </a:r>
          </a:p>
        </p:txBody>
      </p:sp>
    </p:spTree>
    <p:extLst>
      <p:ext uri="{BB962C8B-B14F-4D97-AF65-F5344CB8AC3E}">
        <p14:creationId xmlns:p14="http://schemas.microsoft.com/office/powerpoint/2010/main" val="2177743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2437</Words>
  <Application>Microsoft Office PowerPoint</Application>
  <PresentationFormat>Widescreen</PresentationFormat>
  <Paragraphs>294</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Office Theme</vt:lpstr>
      <vt:lpstr>First Assignment Jump June 2019</vt:lpstr>
      <vt:lpstr>Table of Contents</vt:lpstr>
      <vt:lpstr>Goals</vt:lpstr>
      <vt:lpstr>Project 1– Add a data entry feature to the rawMVC app</vt:lpstr>
      <vt:lpstr>Project 1– Add a data entry feature to the rawMVC app</vt:lpstr>
      <vt:lpstr>Project 1– Add a data entry feature to the rawMVC app</vt:lpstr>
      <vt:lpstr>Project 2 – Interactive Quiz App</vt:lpstr>
      <vt:lpstr>Project 2 – Interactive Quiz App</vt:lpstr>
      <vt:lpstr>Project 2 – Interactive Quiz App</vt:lpstr>
      <vt:lpstr>Project 2 – Interactive Quiz App</vt:lpstr>
      <vt:lpstr>Project 2 – Interactive Quiz App</vt:lpstr>
      <vt:lpstr>Project 2 – Interactive Quiz App</vt:lpstr>
      <vt:lpstr>Guidelines</vt:lpstr>
      <vt:lpstr>Evaluation Criteria</vt:lpstr>
      <vt:lpstr>Documentation</vt:lpstr>
      <vt:lpstr>Recommendations</vt:lpstr>
      <vt:lpstr>Advice on how to tackle your assignment</vt:lpstr>
      <vt:lpstr>Over Achiever? Brownie Points</vt:lpstr>
      <vt:lpstr>Project 3 – JavaScript (page 1 of 5)</vt:lpstr>
      <vt:lpstr>Project 3 – JavaScript (page 2 of 5)</vt:lpstr>
      <vt:lpstr>Project 3 – JavaScript (page 3 of 5)</vt:lpstr>
      <vt:lpstr>Project 3 – JavaScript (page 4 of 5)</vt:lpstr>
      <vt:lpstr>Project 3 – JavaScript (page 5 of 5)</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Assignment Jump June 2019</dc:title>
  <dc:creator>Claude Gauthier</dc:creator>
  <cp:lastModifiedBy>Claude Gauthier</cp:lastModifiedBy>
  <cp:revision>20</cp:revision>
  <dcterms:created xsi:type="dcterms:W3CDTF">2019-06-27T09:24:26Z</dcterms:created>
  <dcterms:modified xsi:type="dcterms:W3CDTF">2019-06-27T14:05:42Z</dcterms:modified>
</cp:coreProperties>
</file>