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35"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F2A0-92D7-4869-AD78-D353D3D846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FCABC8-33C6-494A-9FE1-64AFC8C12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61F8C-A9A3-49FE-BD57-4C956B23BFBC}"/>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id="{EE4629F5-9EC1-4888-8888-9ED99F4E4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8C151-1130-4608-908D-6E48B1F785F9}"/>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425019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F6B8-750A-4E82-A8E4-8692A37DD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24869A-EEDD-4F2F-9B5D-850630C7A3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7598-C396-4C7A-B063-AE0635CFE3D4}"/>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id="{4B1C2B6B-5157-4879-844B-101D18C53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B7892-E8D2-4E72-9901-BFC2880C43D2}"/>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9610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37973-6D89-4AE8-BF6C-F6E8B94C85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EC97A-7872-407A-B24B-BD898A4280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0FCC3-4690-4ADC-8FB8-9FCE0997DDE2}"/>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id="{9E15E923-3403-4EB9-9EBD-9989F2C2F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D6B76-024B-41FB-8CA4-A7AA8E216196}"/>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26972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D1FD-3A4B-465C-8DAB-165BF8621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1B0D73-BD04-4031-8825-260657752C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8DFF-AC6F-4947-89BB-A6A05080703C}"/>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id="{B95719C1-FBE4-417F-A80A-B134CA8F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6D529-9C8D-4851-A477-2004D3DC099B}"/>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24636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1B86-E756-46C5-AFC9-F9FF31D09A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A4D257-6DBA-4CB4-A4EB-775004D6FA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F34F93-5556-4982-A981-6B44B80C5183}"/>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id="{0B6AED1E-527A-49B5-BA0E-BD153A2A8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25C11-1A47-40A9-8ED0-23FABD98EF82}"/>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36831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679E-A939-4B8C-9D41-0429E9E48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40920E-CC67-49EF-A5B3-8A7CD166B7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7FF9F-FAE5-46DE-940C-6A7F08CC7F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7201E4-DEC4-443B-8600-8CE395114BA3}"/>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6" name="Footer Placeholder 5">
            <a:extLst>
              <a:ext uri="{FF2B5EF4-FFF2-40B4-BE49-F238E27FC236}">
                <a16:creationId xmlns:a16="http://schemas.microsoft.com/office/drawing/2014/main" id="{68810059-B902-4553-BC8D-C3B7DF371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68789-96FB-457E-8CF6-813473D8BF95}"/>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50495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62F-8AD8-4E1D-864A-A1A2E7256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521E8-7760-4E69-B265-99688FCC1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943D36-A07A-4358-B760-6780202F8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65B186-2527-4305-B1C1-329D0FAB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639BB4-563C-4605-8A90-46B3D86202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DFBB6E-A737-4F61-96BD-68B0A748D76A}"/>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8" name="Footer Placeholder 7">
            <a:extLst>
              <a:ext uri="{FF2B5EF4-FFF2-40B4-BE49-F238E27FC236}">
                <a16:creationId xmlns:a16="http://schemas.microsoft.com/office/drawing/2014/main" id="{CF0C73A9-9281-4E5E-BA28-970BFBDA30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91530B-1164-48C0-9B8F-528513A6E804}"/>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05239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8820-2ADD-40B6-B270-3CCBC87C1C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0316BC-1504-4F74-9A86-39FDB46593AF}"/>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4" name="Footer Placeholder 3">
            <a:extLst>
              <a:ext uri="{FF2B5EF4-FFF2-40B4-BE49-F238E27FC236}">
                <a16:creationId xmlns:a16="http://schemas.microsoft.com/office/drawing/2014/main" id="{9D156BCF-C183-4E57-949A-7DF0BDD4B3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18F49-B1B0-4580-B0E0-C408E57F4BFC}"/>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93769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13432-0F7C-46E8-B750-1A0876558EE5}"/>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3" name="Footer Placeholder 2">
            <a:extLst>
              <a:ext uri="{FF2B5EF4-FFF2-40B4-BE49-F238E27FC236}">
                <a16:creationId xmlns:a16="http://schemas.microsoft.com/office/drawing/2014/main" id="{EBFEB103-D5BF-48C3-A2D4-3A5FEFA161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2BB132-6877-48D4-A988-25EA88408DEE}"/>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424432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9B51-40B8-456F-951A-CDF27F0C5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4D9207-C558-4E18-8354-F29884DC8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BE33E8-8EDC-44E5-8B3B-FB53BD0D0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6FC08A-4B96-4A4B-8D73-5F5C05D5F817}"/>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6" name="Footer Placeholder 5">
            <a:extLst>
              <a:ext uri="{FF2B5EF4-FFF2-40B4-BE49-F238E27FC236}">
                <a16:creationId xmlns:a16="http://schemas.microsoft.com/office/drawing/2014/main" id="{7975FF83-2DF8-4B05-8612-C27B43CEA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3D2BA-2510-47E0-A12D-331D7F4ABEA3}"/>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17844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2878-D002-4E7F-B1FB-FC3D15023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F9564-5E00-41DF-A096-F2D007985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6276EC-4341-4E93-A59B-B67CD9B4F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10CC8D-5998-458E-90AE-D64923AB3434}"/>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6" name="Footer Placeholder 5">
            <a:extLst>
              <a:ext uri="{FF2B5EF4-FFF2-40B4-BE49-F238E27FC236}">
                <a16:creationId xmlns:a16="http://schemas.microsoft.com/office/drawing/2014/main" id="{6C801A4F-E10A-4840-8FC7-BE9A83486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E112D-4376-45BA-B4BE-8FB53F645BC2}"/>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82421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0B5A5-7E77-410A-B43F-10643C288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A6425F-A00C-4D03-87E2-3E9578BEF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C714E-23F0-4C5F-BBEB-668D58F49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id="{2937D5BA-AB72-42DE-ACBF-34EF22CCF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C6F2EA-253E-49D9-A263-1BDD5BDDC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8C68F-2853-4C09-8FC6-0F5C097D941D}" type="slidenum">
              <a:rPr lang="en-US" smtClean="0"/>
              <a:t>‹#›</a:t>
            </a:fld>
            <a:endParaRPr lang="en-US"/>
          </a:p>
        </p:txBody>
      </p:sp>
    </p:spTree>
    <p:extLst>
      <p:ext uri="{BB962C8B-B14F-4D97-AF65-F5344CB8AC3E}">
        <p14:creationId xmlns:p14="http://schemas.microsoft.com/office/powerpoint/2010/main" val="588891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3361-0DCF-4B44-BFEB-5202AD4BA20F}"/>
              </a:ext>
            </a:extLst>
          </p:cNvPr>
          <p:cNvSpPr>
            <a:spLocks noGrp="1"/>
          </p:cNvSpPr>
          <p:nvPr>
            <p:ph type="ctrTitle"/>
          </p:nvPr>
        </p:nvSpPr>
        <p:spPr/>
        <p:txBody>
          <a:bodyPr/>
          <a:lstStyle/>
          <a:p>
            <a:r>
              <a:rPr lang="en-US" dirty="0"/>
              <a:t>First Assignment</a:t>
            </a:r>
            <a:br>
              <a:rPr lang="en-US" dirty="0"/>
            </a:br>
            <a:r>
              <a:rPr lang="en-US" dirty="0"/>
              <a:t>Jump June 2019</a:t>
            </a:r>
          </a:p>
        </p:txBody>
      </p:sp>
      <p:sp>
        <p:nvSpPr>
          <p:cNvPr id="3" name="Subtitle 2">
            <a:extLst>
              <a:ext uri="{FF2B5EF4-FFF2-40B4-BE49-F238E27FC236}">
                <a16:creationId xmlns:a16="http://schemas.microsoft.com/office/drawing/2014/main" id="{601A4442-3B6F-4BF3-9A43-EB027D5E471D}"/>
              </a:ext>
            </a:extLst>
          </p:cNvPr>
          <p:cNvSpPr>
            <a:spLocks noGrp="1"/>
          </p:cNvSpPr>
          <p:nvPr>
            <p:ph type="subTitle" idx="1"/>
          </p:nvPr>
        </p:nvSpPr>
        <p:spPr/>
        <p:txBody>
          <a:bodyPr/>
          <a:lstStyle/>
          <a:p>
            <a:r>
              <a:rPr lang="en-US" dirty="0"/>
              <a:t>Final Version</a:t>
            </a:r>
          </a:p>
        </p:txBody>
      </p:sp>
    </p:spTree>
    <p:extLst>
      <p:ext uri="{BB962C8B-B14F-4D97-AF65-F5344CB8AC3E}">
        <p14:creationId xmlns:p14="http://schemas.microsoft.com/office/powerpoint/2010/main" val="392056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a:xfrm>
            <a:off x="838200" y="365125"/>
            <a:ext cx="10515600" cy="1325563"/>
          </a:xfrm>
        </p:spPr>
        <p:txBody>
          <a:bodyPr/>
          <a:lstStyle/>
          <a:p>
            <a:r>
              <a:rPr lang="en-US" dirty="0"/>
              <a:t>Project 2 – Interactive Quiz App</a:t>
            </a:r>
          </a:p>
        </p:txBody>
      </p:sp>
      <p:sp>
        <p:nvSpPr>
          <p:cNvPr id="48" name="TextBox 47">
            <a:extLst>
              <a:ext uri="{FF2B5EF4-FFF2-40B4-BE49-F238E27FC236}">
                <a16:creationId xmlns:a16="http://schemas.microsoft.com/office/drawing/2014/main" id="{DBCC2162-E90B-4FBC-BABA-84912B71A688}"/>
              </a:ext>
            </a:extLst>
          </p:cNvPr>
          <p:cNvSpPr txBox="1"/>
          <p:nvPr/>
        </p:nvSpPr>
        <p:spPr>
          <a:xfrm>
            <a:off x="5711007" y="1809620"/>
            <a:ext cx="4475162" cy="2585323"/>
          </a:xfrm>
          <a:prstGeom prst="rect">
            <a:avLst/>
          </a:prstGeom>
          <a:noFill/>
        </p:spPr>
        <p:txBody>
          <a:bodyPr wrap="square" rtlCol="0">
            <a:spAutoFit/>
          </a:bodyPr>
          <a:lstStyle/>
          <a:p>
            <a:pPr marL="228600" indent="-228600">
              <a:buAutoNum type="arabicParenR"/>
            </a:pPr>
            <a:r>
              <a:rPr lang="en-US" dirty="0"/>
              <a:t>Message Score Area</a:t>
            </a:r>
          </a:p>
          <a:p>
            <a:pPr marL="685800" lvl="1" indent="-228600">
              <a:buAutoNum type="arabicParenR"/>
            </a:pPr>
            <a:r>
              <a:rPr lang="en-US" dirty="0"/>
              <a:t>0 correct answer</a:t>
            </a:r>
            <a:br>
              <a:rPr lang="en-US" dirty="0"/>
            </a:br>
            <a:r>
              <a:rPr lang="en-US" dirty="0"/>
              <a:t>“you have no correct answers”</a:t>
            </a:r>
          </a:p>
          <a:p>
            <a:pPr marL="685800" lvl="1" indent="-228600">
              <a:buAutoNum type="arabicParenR"/>
            </a:pPr>
            <a:r>
              <a:rPr lang="en-US" dirty="0"/>
              <a:t>1 correct answer</a:t>
            </a:r>
            <a:br>
              <a:rPr lang="en-US" dirty="0"/>
            </a:br>
            <a:r>
              <a:rPr lang="en-US" dirty="0"/>
              <a:t>“you have 1 correct answer”</a:t>
            </a:r>
          </a:p>
          <a:p>
            <a:pPr marL="685800" lvl="1" indent="-228600">
              <a:buAutoNum type="arabicParenR"/>
            </a:pPr>
            <a:r>
              <a:rPr lang="en-US" dirty="0"/>
              <a:t>2 to 4 correct answers</a:t>
            </a:r>
            <a:br>
              <a:rPr lang="en-US" dirty="0"/>
            </a:br>
            <a:r>
              <a:rPr lang="en-US" dirty="0"/>
              <a:t>“you have X correct answers”</a:t>
            </a:r>
          </a:p>
          <a:p>
            <a:pPr marL="685800" lvl="1" indent="-228600">
              <a:buAutoNum type="arabicParenR"/>
            </a:pPr>
            <a:r>
              <a:rPr lang="en-US" dirty="0"/>
              <a:t>5 correct answers</a:t>
            </a:r>
            <a:br>
              <a:rPr lang="en-US" dirty="0"/>
            </a:br>
            <a:r>
              <a:rPr lang="en-US" dirty="0"/>
              <a:t>“Perfect Score!”</a:t>
            </a:r>
          </a:p>
        </p:txBody>
      </p:sp>
      <p:sp>
        <p:nvSpPr>
          <p:cNvPr id="58" name="TextBox 57">
            <a:extLst>
              <a:ext uri="{FF2B5EF4-FFF2-40B4-BE49-F238E27FC236}">
                <a16:creationId xmlns:a16="http://schemas.microsoft.com/office/drawing/2014/main" id="{8B982750-AFBE-4F3E-9BF1-4CAE35AA02A9}"/>
              </a:ext>
            </a:extLst>
          </p:cNvPr>
          <p:cNvSpPr txBox="1"/>
          <p:nvPr/>
        </p:nvSpPr>
        <p:spPr>
          <a:xfrm>
            <a:off x="862916" y="1678128"/>
            <a:ext cx="3680460" cy="307777"/>
          </a:xfrm>
          <a:prstGeom prst="rect">
            <a:avLst/>
          </a:prstGeom>
          <a:noFill/>
        </p:spPr>
        <p:txBody>
          <a:bodyPr wrap="square" rtlCol="0">
            <a:spAutoFit/>
          </a:bodyPr>
          <a:lstStyle/>
          <a:p>
            <a:r>
              <a:rPr lang="en-US" sz="1400" dirty="0"/>
              <a:t>5) When Clicking the “Show Score” button</a:t>
            </a:r>
          </a:p>
        </p:txBody>
      </p:sp>
      <p:sp>
        <p:nvSpPr>
          <p:cNvPr id="59" name="Rectangle 58">
            <a:extLst>
              <a:ext uri="{FF2B5EF4-FFF2-40B4-BE49-F238E27FC236}">
                <a16:creationId xmlns:a16="http://schemas.microsoft.com/office/drawing/2014/main" id="{066AE338-2508-4F41-8177-E670FA872F09}"/>
              </a:ext>
            </a:extLst>
          </p:cNvPr>
          <p:cNvSpPr/>
          <p:nvPr/>
        </p:nvSpPr>
        <p:spPr>
          <a:xfrm>
            <a:off x="862916" y="203722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0FD92E08-0ADD-4A2A-B924-8B3391BDB144}"/>
              </a:ext>
            </a:extLst>
          </p:cNvPr>
          <p:cNvSpPr txBox="1"/>
          <p:nvPr/>
        </p:nvSpPr>
        <p:spPr>
          <a:xfrm>
            <a:off x="954356" y="2096394"/>
            <a:ext cx="1231427" cy="369332"/>
          </a:xfrm>
          <a:prstGeom prst="rect">
            <a:avLst/>
          </a:prstGeom>
          <a:noFill/>
        </p:spPr>
        <p:txBody>
          <a:bodyPr wrap="none" rtlCol="0">
            <a:spAutoFit/>
          </a:bodyPr>
          <a:lstStyle/>
          <a:p>
            <a:r>
              <a:rPr lang="en-US" b="1" dirty="0"/>
              <a:t>Quiz Game</a:t>
            </a:r>
          </a:p>
        </p:txBody>
      </p:sp>
      <p:sp>
        <p:nvSpPr>
          <p:cNvPr id="75" name="Rectangle: Rounded Corners 74">
            <a:extLst>
              <a:ext uri="{FF2B5EF4-FFF2-40B4-BE49-F238E27FC236}">
                <a16:creationId xmlns:a16="http://schemas.microsoft.com/office/drawing/2014/main" id="{E74612E6-33C5-4D05-A973-D554BF9ACF7D}"/>
              </a:ext>
            </a:extLst>
          </p:cNvPr>
          <p:cNvSpPr/>
          <p:nvPr/>
        </p:nvSpPr>
        <p:spPr>
          <a:xfrm>
            <a:off x="3270836" y="247791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Play Again</a:t>
            </a:r>
          </a:p>
        </p:txBody>
      </p:sp>
      <p:sp>
        <p:nvSpPr>
          <p:cNvPr id="76" name="TextBox 75">
            <a:extLst>
              <a:ext uri="{FF2B5EF4-FFF2-40B4-BE49-F238E27FC236}">
                <a16:creationId xmlns:a16="http://schemas.microsoft.com/office/drawing/2014/main" id="{683F4FB5-9C83-4D2B-B2ED-F57394198B70}"/>
              </a:ext>
            </a:extLst>
          </p:cNvPr>
          <p:cNvSpPr txBox="1"/>
          <p:nvPr/>
        </p:nvSpPr>
        <p:spPr>
          <a:xfrm>
            <a:off x="3777566" y="2157949"/>
            <a:ext cx="691215" cy="246221"/>
          </a:xfrm>
          <a:prstGeom prst="rect">
            <a:avLst/>
          </a:prstGeom>
          <a:noFill/>
        </p:spPr>
        <p:txBody>
          <a:bodyPr wrap="none" rtlCol="0">
            <a:spAutoFit/>
          </a:bodyPr>
          <a:lstStyle/>
          <a:p>
            <a:r>
              <a:rPr lang="en-US" sz="1000" dirty="0" err="1"/>
              <a:t>hh:mm:ss</a:t>
            </a:r>
            <a:endParaRPr lang="en-US" sz="1000" dirty="0"/>
          </a:p>
        </p:txBody>
      </p:sp>
      <p:sp>
        <p:nvSpPr>
          <p:cNvPr id="77" name="Rectangle 76">
            <a:extLst>
              <a:ext uri="{FF2B5EF4-FFF2-40B4-BE49-F238E27FC236}">
                <a16:creationId xmlns:a16="http://schemas.microsoft.com/office/drawing/2014/main" id="{FF7DD038-7170-4A67-BC25-2F07D71930D5}"/>
              </a:ext>
            </a:extLst>
          </p:cNvPr>
          <p:cNvSpPr/>
          <p:nvPr/>
        </p:nvSpPr>
        <p:spPr>
          <a:xfrm>
            <a:off x="1000076" y="305264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8" name="Rectangle 77">
            <a:extLst>
              <a:ext uri="{FF2B5EF4-FFF2-40B4-BE49-F238E27FC236}">
                <a16:creationId xmlns:a16="http://schemas.microsoft.com/office/drawing/2014/main" id="{77D9F602-56FA-4A50-A35D-0DDA4718E61E}"/>
              </a:ext>
            </a:extLst>
          </p:cNvPr>
          <p:cNvSpPr/>
          <p:nvPr/>
        </p:nvSpPr>
        <p:spPr>
          <a:xfrm>
            <a:off x="1015316" y="36470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9" name="Rectangle 78">
            <a:extLst>
              <a:ext uri="{FF2B5EF4-FFF2-40B4-BE49-F238E27FC236}">
                <a16:creationId xmlns:a16="http://schemas.microsoft.com/office/drawing/2014/main" id="{EB2EBE70-C077-4C73-A92A-C53CFA98CB1E}"/>
              </a:ext>
            </a:extLst>
          </p:cNvPr>
          <p:cNvSpPr/>
          <p:nvPr/>
        </p:nvSpPr>
        <p:spPr>
          <a:xfrm>
            <a:off x="1019923" y="42413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80" name="Rectangle 79">
            <a:extLst>
              <a:ext uri="{FF2B5EF4-FFF2-40B4-BE49-F238E27FC236}">
                <a16:creationId xmlns:a16="http://schemas.microsoft.com/office/drawing/2014/main" id="{14209DD1-320B-46A3-9A6D-575CCD291841}"/>
              </a:ext>
            </a:extLst>
          </p:cNvPr>
          <p:cNvSpPr/>
          <p:nvPr/>
        </p:nvSpPr>
        <p:spPr>
          <a:xfrm>
            <a:off x="1015315" y="481950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1" name="Rectangle 80">
            <a:extLst>
              <a:ext uri="{FF2B5EF4-FFF2-40B4-BE49-F238E27FC236}">
                <a16:creationId xmlns:a16="http://schemas.microsoft.com/office/drawing/2014/main" id="{A27ED6DF-C55D-45EA-B4AB-2CEBB4ACF03E}"/>
              </a:ext>
            </a:extLst>
          </p:cNvPr>
          <p:cNvSpPr/>
          <p:nvPr/>
        </p:nvSpPr>
        <p:spPr>
          <a:xfrm>
            <a:off x="1015315" y="539659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82" name="Rectangle 81">
            <a:extLst>
              <a:ext uri="{FF2B5EF4-FFF2-40B4-BE49-F238E27FC236}">
                <a16:creationId xmlns:a16="http://schemas.microsoft.com/office/drawing/2014/main" id="{111D7C96-C5E6-4DFF-8753-89E6E5F3C2EF}"/>
              </a:ext>
            </a:extLst>
          </p:cNvPr>
          <p:cNvSpPr/>
          <p:nvPr/>
        </p:nvSpPr>
        <p:spPr>
          <a:xfrm>
            <a:off x="2535506" y="295020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AE04BD0-BAB8-46FE-9EA2-5586866E25A8}"/>
              </a:ext>
            </a:extLst>
          </p:cNvPr>
          <p:cNvSpPr txBox="1"/>
          <p:nvPr/>
        </p:nvSpPr>
        <p:spPr>
          <a:xfrm>
            <a:off x="3463926" y="304332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84" name="Rectangle 83">
            <a:extLst>
              <a:ext uri="{FF2B5EF4-FFF2-40B4-BE49-F238E27FC236}">
                <a16:creationId xmlns:a16="http://schemas.microsoft.com/office/drawing/2014/main" id="{1C760DF1-73F3-473B-A2B1-8F16923FB6A6}"/>
              </a:ext>
            </a:extLst>
          </p:cNvPr>
          <p:cNvSpPr/>
          <p:nvPr/>
        </p:nvSpPr>
        <p:spPr>
          <a:xfrm>
            <a:off x="2703146" y="3104287"/>
            <a:ext cx="641567" cy="2845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2</a:t>
            </a:r>
          </a:p>
        </p:txBody>
      </p:sp>
      <p:sp>
        <p:nvSpPr>
          <p:cNvPr id="85" name="Rectangle 84">
            <a:extLst>
              <a:ext uri="{FF2B5EF4-FFF2-40B4-BE49-F238E27FC236}">
                <a16:creationId xmlns:a16="http://schemas.microsoft.com/office/drawing/2014/main" id="{2ED55513-B226-4260-A2C2-4CDCB92D9C26}"/>
              </a:ext>
            </a:extLst>
          </p:cNvPr>
          <p:cNvSpPr/>
          <p:nvPr/>
        </p:nvSpPr>
        <p:spPr>
          <a:xfrm>
            <a:off x="2528571" y="368172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DBCC6AF2-A45C-49E9-857E-5B0DD20D0793}"/>
              </a:ext>
            </a:extLst>
          </p:cNvPr>
          <p:cNvSpPr txBox="1"/>
          <p:nvPr/>
        </p:nvSpPr>
        <p:spPr>
          <a:xfrm>
            <a:off x="3456991" y="377484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87" name="Rectangle 86">
            <a:extLst>
              <a:ext uri="{FF2B5EF4-FFF2-40B4-BE49-F238E27FC236}">
                <a16:creationId xmlns:a16="http://schemas.microsoft.com/office/drawing/2014/main" id="{DBB7F914-686F-4DA6-85B2-499B4CB6FD22}"/>
              </a:ext>
            </a:extLst>
          </p:cNvPr>
          <p:cNvSpPr/>
          <p:nvPr/>
        </p:nvSpPr>
        <p:spPr>
          <a:xfrm>
            <a:off x="2696211" y="3835807"/>
            <a:ext cx="641567" cy="3121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4</a:t>
            </a:r>
          </a:p>
        </p:txBody>
      </p:sp>
      <p:sp>
        <p:nvSpPr>
          <p:cNvPr id="88" name="Rectangle 87">
            <a:extLst>
              <a:ext uri="{FF2B5EF4-FFF2-40B4-BE49-F238E27FC236}">
                <a16:creationId xmlns:a16="http://schemas.microsoft.com/office/drawing/2014/main" id="{6263ABA0-A0B7-42F4-9DF9-8C40929D8EDD}"/>
              </a:ext>
            </a:extLst>
          </p:cNvPr>
          <p:cNvSpPr/>
          <p:nvPr/>
        </p:nvSpPr>
        <p:spPr>
          <a:xfrm>
            <a:off x="2535506" y="439977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3A4ECC80-A608-4CF6-A1E5-2639B69086D7}"/>
              </a:ext>
            </a:extLst>
          </p:cNvPr>
          <p:cNvSpPr txBox="1"/>
          <p:nvPr/>
        </p:nvSpPr>
        <p:spPr>
          <a:xfrm>
            <a:off x="3463926" y="449289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90" name="Rectangle 89">
            <a:extLst>
              <a:ext uri="{FF2B5EF4-FFF2-40B4-BE49-F238E27FC236}">
                <a16:creationId xmlns:a16="http://schemas.microsoft.com/office/drawing/2014/main" id="{C134BA08-7162-44AB-8B02-58BD7195EA22}"/>
              </a:ext>
            </a:extLst>
          </p:cNvPr>
          <p:cNvSpPr/>
          <p:nvPr/>
        </p:nvSpPr>
        <p:spPr>
          <a:xfrm>
            <a:off x="2703146" y="4553853"/>
            <a:ext cx="641567" cy="3121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1" name="Rectangle 90">
            <a:extLst>
              <a:ext uri="{FF2B5EF4-FFF2-40B4-BE49-F238E27FC236}">
                <a16:creationId xmlns:a16="http://schemas.microsoft.com/office/drawing/2014/main" id="{6CF6C331-0732-4B92-9D27-BD6D8D7284B3}"/>
              </a:ext>
            </a:extLst>
          </p:cNvPr>
          <p:cNvSpPr/>
          <p:nvPr/>
        </p:nvSpPr>
        <p:spPr>
          <a:xfrm>
            <a:off x="2536191" y="514340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8CD3CFB-B6A1-4BC1-9055-B1F41E585634}"/>
              </a:ext>
            </a:extLst>
          </p:cNvPr>
          <p:cNvSpPr txBox="1"/>
          <p:nvPr/>
        </p:nvSpPr>
        <p:spPr>
          <a:xfrm>
            <a:off x="3464611" y="523651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93" name="Rectangle 92">
            <a:extLst>
              <a:ext uri="{FF2B5EF4-FFF2-40B4-BE49-F238E27FC236}">
                <a16:creationId xmlns:a16="http://schemas.microsoft.com/office/drawing/2014/main" id="{A95E0430-E9E0-46AA-8E46-03F7BD1597FB}"/>
              </a:ext>
            </a:extLst>
          </p:cNvPr>
          <p:cNvSpPr/>
          <p:nvPr/>
        </p:nvSpPr>
        <p:spPr>
          <a:xfrm>
            <a:off x="2703831" y="5297479"/>
            <a:ext cx="641567" cy="31215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1</a:t>
            </a:r>
          </a:p>
        </p:txBody>
      </p:sp>
      <p:sp>
        <p:nvSpPr>
          <p:cNvPr id="94" name="Rectangle 93">
            <a:extLst>
              <a:ext uri="{FF2B5EF4-FFF2-40B4-BE49-F238E27FC236}">
                <a16:creationId xmlns:a16="http://schemas.microsoft.com/office/drawing/2014/main" id="{0F3659B9-5F20-4580-B922-4A502BFFBA3C}"/>
              </a:ext>
            </a:extLst>
          </p:cNvPr>
          <p:cNvSpPr/>
          <p:nvPr/>
        </p:nvSpPr>
        <p:spPr>
          <a:xfrm>
            <a:off x="2535506" y="589360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31B5BA43-F2CD-4212-A566-C87E0D3B6CB1}"/>
              </a:ext>
            </a:extLst>
          </p:cNvPr>
          <p:cNvSpPr txBox="1"/>
          <p:nvPr/>
        </p:nvSpPr>
        <p:spPr>
          <a:xfrm>
            <a:off x="3463926" y="598672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96" name="Rectangle 95">
            <a:extLst>
              <a:ext uri="{FF2B5EF4-FFF2-40B4-BE49-F238E27FC236}">
                <a16:creationId xmlns:a16="http://schemas.microsoft.com/office/drawing/2014/main" id="{B0003782-6648-4228-863D-E9122291AF76}"/>
              </a:ext>
            </a:extLst>
          </p:cNvPr>
          <p:cNvSpPr/>
          <p:nvPr/>
        </p:nvSpPr>
        <p:spPr>
          <a:xfrm>
            <a:off x="2703146" y="6047684"/>
            <a:ext cx="641567" cy="3121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 name="TextBox 3">
            <a:extLst>
              <a:ext uri="{FF2B5EF4-FFF2-40B4-BE49-F238E27FC236}">
                <a16:creationId xmlns:a16="http://schemas.microsoft.com/office/drawing/2014/main" id="{FB81CBD1-8463-4AB5-B5F8-BA551AB01E42}"/>
              </a:ext>
            </a:extLst>
          </p:cNvPr>
          <p:cNvSpPr txBox="1"/>
          <p:nvPr/>
        </p:nvSpPr>
        <p:spPr>
          <a:xfrm>
            <a:off x="1000076" y="2412191"/>
            <a:ext cx="2067938" cy="369332"/>
          </a:xfrm>
          <a:prstGeom prst="rect">
            <a:avLst/>
          </a:prstGeom>
          <a:noFill/>
          <a:ln>
            <a:solidFill>
              <a:schemeClr val="accent1">
                <a:shade val="50000"/>
              </a:schemeClr>
            </a:solidFill>
          </a:ln>
        </p:spPr>
        <p:txBody>
          <a:bodyPr wrap="none" rtlCol="0">
            <a:spAutoFit/>
          </a:bodyPr>
          <a:lstStyle/>
          <a:p>
            <a:r>
              <a:rPr lang="en-US" dirty="0"/>
              <a:t>Message Score Area</a:t>
            </a:r>
          </a:p>
        </p:txBody>
      </p:sp>
      <p:cxnSp>
        <p:nvCxnSpPr>
          <p:cNvPr id="9" name="Straight Arrow Connector 8">
            <a:extLst>
              <a:ext uri="{FF2B5EF4-FFF2-40B4-BE49-F238E27FC236}">
                <a16:creationId xmlns:a16="http://schemas.microsoft.com/office/drawing/2014/main" id="{5D542748-0AFC-422C-B8A9-7071F6802D6E}"/>
              </a:ext>
            </a:extLst>
          </p:cNvPr>
          <p:cNvCxnSpPr/>
          <p:nvPr/>
        </p:nvCxnSpPr>
        <p:spPr>
          <a:xfrm flipH="1">
            <a:off x="3068014" y="1985905"/>
            <a:ext cx="2733346" cy="418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AEBB6B9A-FED3-4540-91DB-0AE525B90B94}"/>
              </a:ext>
            </a:extLst>
          </p:cNvPr>
          <p:cNvSpPr txBox="1"/>
          <p:nvPr/>
        </p:nvSpPr>
        <p:spPr>
          <a:xfrm>
            <a:off x="4846214" y="4476649"/>
            <a:ext cx="4475162" cy="523220"/>
          </a:xfrm>
          <a:prstGeom prst="rect">
            <a:avLst/>
          </a:prstGeom>
          <a:noFill/>
        </p:spPr>
        <p:txBody>
          <a:bodyPr wrap="square" rtlCol="0">
            <a:spAutoFit/>
          </a:bodyPr>
          <a:lstStyle/>
          <a:p>
            <a:pPr marL="228600" indent="-228600">
              <a:buAutoNum type="arabicParenR"/>
            </a:pPr>
            <a:r>
              <a:rPr lang="en-US" sz="1400" dirty="0"/>
              <a:t>Play again acts like the “Play” but doesn’t reload AJAX…</a:t>
            </a:r>
          </a:p>
          <a:p>
            <a:pPr marL="228600" indent="-228600">
              <a:buAutoNum type="arabicParenR"/>
            </a:pPr>
            <a:r>
              <a:rPr lang="en-US" sz="1400" dirty="0"/>
              <a:t>The page will reset as per specs..</a:t>
            </a:r>
          </a:p>
        </p:txBody>
      </p:sp>
      <p:cxnSp>
        <p:nvCxnSpPr>
          <p:cNvPr id="23" name="Straight Arrow Connector 22">
            <a:extLst>
              <a:ext uri="{FF2B5EF4-FFF2-40B4-BE49-F238E27FC236}">
                <a16:creationId xmlns:a16="http://schemas.microsoft.com/office/drawing/2014/main" id="{A47AA01E-7F9F-4442-9474-8A088EFC3995}"/>
              </a:ext>
            </a:extLst>
          </p:cNvPr>
          <p:cNvCxnSpPr>
            <a:cxnSpLocks/>
          </p:cNvCxnSpPr>
          <p:nvPr/>
        </p:nvCxnSpPr>
        <p:spPr>
          <a:xfrm flipH="1" flipV="1">
            <a:off x="4543376" y="2688598"/>
            <a:ext cx="575198" cy="1765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39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Project 2 – Interactive Quiz App</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1" y="1825625"/>
            <a:ext cx="10587360" cy="4351338"/>
          </a:xfrm>
        </p:spPr>
        <p:txBody>
          <a:bodyPr>
            <a:normAutofit fontScale="92500" lnSpcReduction="20000"/>
          </a:bodyPr>
          <a:lstStyle/>
          <a:p>
            <a:pPr marL="457200" lvl="1" indent="0">
              <a:buNone/>
            </a:pPr>
            <a:r>
              <a:rPr lang="en-US" dirty="0"/>
              <a:t>Technical Specifications</a:t>
            </a:r>
          </a:p>
          <a:p>
            <a:pPr marL="457200" lvl="1" indent="0">
              <a:buNone/>
            </a:pPr>
            <a:endParaRPr lang="en-US" dirty="0"/>
          </a:p>
          <a:p>
            <a:pPr lvl="1"/>
            <a:r>
              <a:rPr lang="en-US" dirty="0"/>
              <a:t>You will have a JSON file which will contain 25 terms and 25 definitions that will be linked using an ID</a:t>
            </a:r>
          </a:p>
          <a:p>
            <a:pPr lvl="1"/>
            <a:r>
              <a:rPr lang="en-US" dirty="0"/>
              <a:t>The game will use only 5 of those terms/definition combo, which will be selected randomly</a:t>
            </a:r>
          </a:p>
          <a:p>
            <a:pPr lvl="1"/>
            <a:r>
              <a:rPr lang="en-US" dirty="0"/>
              <a:t>The game will display terms and definitions in random location in their respective layout (columns)</a:t>
            </a:r>
          </a:p>
          <a:p>
            <a:pPr lvl="1"/>
            <a:r>
              <a:rPr lang="en-US" dirty="0"/>
              <a:t>Play will load the file in memory from AJAX, but play again will just use the data in memory</a:t>
            </a:r>
          </a:p>
          <a:p>
            <a:pPr lvl="1"/>
            <a:r>
              <a:rPr lang="en-US" dirty="0"/>
              <a:t>Use the CSS cursor property on draggable objects so that the cursor will have an appropriate icon (cross-hair, etc..)</a:t>
            </a:r>
          </a:p>
          <a:p>
            <a:pPr lvl="1"/>
            <a:r>
              <a:rPr lang="en-US" dirty="0"/>
              <a:t>You will be using the </a:t>
            </a:r>
            <a:r>
              <a:rPr lang="en-US" dirty="0" err="1"/>
              <a:t>Timer_Animation_Demo</a:t>
            </a:r>
            <a:r>
              <a:rPr lang="en-US" dirty="0"/>
              <a:t> code / framework as your starting point, you will remove API calls which are useless (or comment them out) and you will take ownership of the code and add API calls are necessary and use them to build the app</a:t>
            </a:r>
          </a:p>
        </p:txBody>
      </p:sp>
    </p:spTree>
    <p:extLst>
      <p:ext uri="{BB962C8B-B14F-4D97-AF65-F5344CB8AC3E}">
        <p14:creationId xmlns:p14="http://schemas.microsoft.com/office/powerpoint/2010/main" val="117034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Project 2 – Interactive Quiz App</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1" y="1825625"/>
            <a:ext cx="10587360" cy="4351338"/>
          </a:xfrm>
        </p:spPr>
        <p:txBody>
          <a:bodyPr>
            <a:normAutofit/>
          </a:bodyPr>
          <a:lstStyle/>
          <a:p>
            <a:pPr marL="457200" lvl="1" indent="0">
              <a:buNone/>
            </a:pPr>
            <a:r>
              <a:rPr lang="en-US" dirty="0"/>
              <a:t>Recommendations</a:t>
            </a:r>
          </a:p>
          <a:p>
            <a:pPr lvl="1"/>
            <a:r>
              <a:rPr lang="en-US" dirty="0"/>
              <a:t>At first, be pragmatic.  Use terms and definitions which you can easily figure out the accuracy.  When the app is fully functional, you can revisit your data and iron out its content</a:t>
            </a:r>
          </a:p>
          <a:p>
            <a:pPr lvl="1"/>
            <a:r>
              <a:rPr lang="en-US" dirty="0"/>
              <a:t>You will be creating dynamically most of the quiz’s content, and you will be placing HTML elements in areas which they will co-exist, but only be visible one at a time.</a:t>
            </a:r>
          </a:p>
          <a:p>
            <a:pPr lvl="1"/>
            <a:r>
              <a:rPr lang="en-US" dirty="0"/>
              <a:t>The button that toggles between Play, End, Show Score and Play Again can be the same button, just ensure you have a way to ‘switch’ its content </a:t>
            </a:r>
          </a:p>
        </p:txBody>
      </p:sp>
    </p:spTree>
    <p:extLst>
      <p:ext uri="{BB962C8B-B14F-4D97-AF65-F5344CB8AC3E}">
        <p14:creationId xmlns:p14="http://schemas.microsoft.com/office/powerpoint/2010/main" val="403247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1" y="1825625"/>
            <a:ext cx="10587360" cy="4351338"/>
          </a:xfrm>
        </p:spPr>
        <p:txBody>
          <a:bodyPr>
            <a:normAutofit/>
          </a:bodyPr>
          <a:lstStyle/>
          <a:p>
            <a:pPr marL="457200" lvl="1" indent="0">
              <a:buNone/>
            </a:pPr>
            <a:endParaRPr lang="en-US" dirty="0"/>
          </a:p>
        </p:txBody>
      </p:sp>
    </p:spTree>
    <p:extLst>
      <p:ext uri="{BB962C8B-B14F-4D97-AF65-F5344CB8AC3E}">
        <p14:creationId xmlns:p14="http://schemas.microsoft.com/office/powerpoint/2010/main" val="191675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a:t>Documentation</a:t>
            </a:r>
            <a:endParaRPr lang="en-US" dirty="0"/>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1" y="1825625"/>
            <a:ext cx="10587360" cy="4351338"/>
          </a:xfrm>
        </p:spPr>
        <p:txBody>
          <a:bodyPr>
            <a:normAutofit/>
          </a:bodyPr>
          <a:lstStyle/>
          <a:p>
            <a:pPr marL="457200" lvl="1" indent="0">
              <a:buNone/>
            </a:pPr>
            <a:endParaRPr lang="en-US" dirty="0"/>
          </a:p>
        </p:txBody>
      </p:sp>
    </p:spTree>
    <p:extLst>
      <p:ext uri="{BB962C8B-B14F-4D97-AF65-F5344CB8AC3E}">
        <p14:creationId xmlns:p14="http://schemas.microsoft.com/office/powerpoint/2010/main" val="180078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a:xfrm>
            <a:off x="838200" y="365125"/>
            <a:ext cx="10515600" cy="1325563"/>
          </a:xfrm>
        </p:spPr>
        <p:txBody>
          <a:bodyPr/>
          <a:lstStyle/>
          <a:p>
            <a:r>
              <a:rPr lang="en-US" dirty="0"/>
              <a:t>Recommendations</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1" y="1825625"/>
            <a:ext cx="10587360" cy="4351338"/>
          </a:xfrm>
        </p:spPr>
        <p:txBody>
          <a:bodyPr>
            <a:normAutofit/>
          </a:bodyPr>
          <a:lstStyle/>
          <a:p>
            <a:pPr marL="457200" lvl="1" indent="0">
              <a:buNone/>
            </a:pPr>
            <a:r>
              <a:rPr lang="en-US" dirty="0"/>
              <a:t>I would suggest that at the root of the “</a:t>
            </a:r>
            <a:r>
              <a:rPr lang="en-US" dirty="0" err="1"/>
              <a:t>firstassignment</a:t>
            </a:r>
            <a:r>
              <a:rPr lang="en-US" dirty="0"/>
              <a:t>” folder, you create a “</a:t>
            </a:r>
            <a:r>
              <a:rPr lang="en-US" dirty="0" err="1"/>
              <a:t>pocs</a:t>
            </a:r>
            <a:r>
              <a:rPr lang="en-US" dirty="0"/>
              <a:t>” folder.  In this folder, never put an “index.html” page, name each POC as descriptively as possible and if you do need to use more than a single file, ensure you create a folder whose name can easily be associated to the file.</a:t>
            </a:r>
          </a:p>
        </p:txBody>
      </p:sp>
    </p:spTree>
    <p:extLst>
      <p:ext uri="{BB962C8B-B14F-4D97-AF65-F5344CB8AC3E}">
        <p14:creationId xmlns:p14="http://schemas.microsoft.com/office/powerpoint/2010/main" val="77603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DB42-67A5-455B-9163-72C7C1F6F24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A9C4595-4184-440A-AF10-75ED0674F6A3}"/>
              </a:ext>
            </a:extLst>
          </p:cNvPr>
          <p:cNvSpPr>
            <a:spLocks noGrp="1"/>
          </p:cNvSpPr>
          <p:nvPr>
            <p:ph idx="1"/>
          </p:nvPr>
        </p:nvSpPr>
        <p:spPr/>
        <p:txBody>
          <a:bodyPr/>
          <a:lstStyle/>
          <a:p>
            <a:r>
              <a:rPr lang="en-US" dirty="0"/>
              <a:t>Goals</a:t>
            </a:r>
          </a:p>
          <a:p>
            <a:r>
              <a:rPr lang="en-US" dirty="0"/>
              <a:t>Project 1 – Add a data entry feature to the </a:t>
            </a:r>
            <a:r>
              <a:rPr lang="en-US" dirty="0" err="1"/>
              <a:t>rawMVC</a:t>
            </a:r>
            <a:r>
              <a:rPr lang="en-US" dirty="0"/>
              <a:t> app</a:t>
            </a:r>
          </a:p>
          <a:p>
            <a:r>
              <a:rPr lang="en-US" dirty="0"/>
              <a:t>Project 2 – Interactive Quiz App</a:t>
            </a:r>
          </a:p>
          <a:p>
            <a:r>
              <a:rPr lang="en-US" dirty="0"/>
              <a:t>Deliverables</a:t>
            </a:r>
          </a:p>
          <a:p>
            <a:r>
              <a:rPr lang="en-US" dirty="0"/>
              <a:t>Documentation</a:t>
            </a:r>
          </a:p>
          <a:p>
            <a:r>
              <a:rPr lang="en-US" dirty="0"/>
              <a:t>Recommendations</a:t>
            </a:r>
          </a:p>
        </p:txBody>
      </p:sp>
    </p:spTree>
    <p:extLst>
      <p:ext uri="{BB962C8B-B14F-4D97-AF65-F5344CB8AC3E}">
        <p14:creationId xmlns:p14="http://schemas.microsoft.com/office/powerpoint/2010/main" val="164095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69E1-200E-4AFA-BE8B-91E3F436B77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1BD20CA2-18A4-4C46-B868-6746C17DB457}"/>
              </a:ext>
            </a:extLst>
          </p:cNvPr>
          <p:cNvSpPr>
            <a:spLocks noGrp="1"/>
          </p:cNvSpPr>
          <p:nvPr>
            <p:ph idx="1"/>
          </p:nvPr>
        </p:nvSpPr>
        <p:spPr/>
        <p:txBody>
          <a:bodyPr>
            <a:normAutofit lnSpcReduction="10000"/>
          </a:bodyPr>
          <a:lstStyle/>
          <a:p>
            <a:r>
              <a:rPr lang="en-US" dirty="0"/>
              <a:t>You will be working on 2 distinctive projects, each will provide you with clear instructions and goals.  For the most part, their commonalities are based on material reviewed so far in the training curriculum.</a:t>
            </a:r>
          </a:p>
          <a:p>
            <a:r>
              <a:rPr lang="en-US" dirty="0"/>
              <a:t>Research will be required</a:t>
            </a:r>
          </a:p>
          <a:p>
            <a:r>
              <a:rPr lang="en-US" dirty="0"/>
              <a:t>Your ability to divide and conquer and organize yourself will be key to providing a timely delivery</a:t>
            </a:r>
          </a:p>
          <a:p>
            <a:pPr lvl="1"/>
            <a:r>
              <a:rPr lang="en-US" dirty="0"/>
              <a:t>Project 1 – Add a data entry feature to the </a:t>
            </a:r>
            <a:r>
              <a:rPr lang="en-US" dirty="0" err="1"/>
              <a:t>rawMVC</a:t>
            </a:r>
            <a:r>
              <a:rPr lang="en-US" dirty="0"/>
              <a:t> app</a:t>
            </a:r>
          </a:p>
          <a:p>
            <a:pPr lvl="1"/>
            <a:r>
              <a:rPr lang="en-US" dirty="0"/>
              <a:t>Project 2 – Interactive Quiz App</a:t>
            </a:r>
          </a:p>
          <a:p>
            <a:r>
              <a:rPr lang="en-US" b="1" dirty="0"/>
              <a:t>All work to be ready for Monday July 1</a:t>
            </a:r>
            <a:r>
              <a:rPr lang="en-US" b="1" baseline="30000" dirty="0"/>
              <a:t>st</a:t>
            </a:r>
            <a:r>
              <a:rPr lang="en-US" b="1" dirty="0"/>
              <a:t> 2019 at the beginning of the class (8pm)</a:t>
            </a:r>
          </a:p>
        </p:txBody>
      </p:sp>
    </p:spTree>
    <p:extLst>
      <p:ext uri="{BB962C8B-B14F-4D97-AF65-F5344CB8AC3E}">
        <p14:creationId xmlns:p14="http://schemas.microsoft.com/office/powerpoint/2010/main" val="15491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Project 1– Add a data entry feature to the </a:t>
            </a:r>
            <a:r>
              <a:rPr lang="en-US" dirty="0" err="1"/>
              <a:t>rawMVC</a:t>
            </a:r>
            <a:r>
              <a:rPr lang="en-US" dirty="0"/>
              <a:t> app</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p:txBody>
          <a:bodyPr>
            <a:normAutofit fontScale="92500"/>
          </a:bodyPr>
          <a:lstStyle/>
          <a:p>
            <a:r>
              <a:rPr lang="en-US" dirty="0"/>
              <a:t>The goals of this project is to add a data entry feature to the </a:t>
            </a:r>
            <a:r>
              <a:rPr lang="en-US" dirty="0" err="1"/>
              <a:t>rawMVC</a:t>
            </a:r>
            <a:r>
              <a:rPr lang="en-US" dirty="0"/>
              <a:t> app.</a:t>
            </a:r>
          </a:p>
          <a:p>
            <a:r>
              <a:rPr lang="en-US" dirty="0"/>
              <a:t>Feature’s overview</a:t>
            </a:r>
          </a:p>
          <a:p>
            <a:pPr lvl="1"/>
            <a:r>
              <a:rPr lang="en-US" dirty="0"/>
              <a:t>Ability to add an entry when pressing the “Enter Key”</a:t>
            </a:r>
          </a:p>
          <a:p>
            <a:pPr lvl="1"/>
            <a:r>
              <a:rPr lang="en-US" dirty="0"/>
              <a:t>The description of the feature is as follows:</a:t>
            </a:r>
          </a:p>
          <a:p>
            <a:pPr marL="1371600" lvl="2" indent="-457200">
              <a:buFont typeface="+mj-lt"/>
              <a:buAutoNum type="arabicPeriod"/>
            </a:pPr>
            <a:r>
              <a:rPr lang="en-US" dirty="0"/>
              <a:t>Type an entry</a:t>
            </a:r>
          </a:p>
          <a:p>
            <a:pPr marL="1371600" lvl="2" indent="-457200">
              <a:buFont typeface="+mj-lt"/>
              <a:buAutoNum type="arabicPeriod"/>
            </a:pPr>
            <a:r>
              <a:rPr lang="en-US" dirty="0"/>
              <a:t>Press the Enter Key</a:t>
            </a:r>
          </a:p>
          <a:p>
            <a:pPr marL="1371600" lvl="2" indent="-457200">
              <a:buFont typeface="+mj-lt"/>
              <a:buAutoNum type="arabicPeriod"/>
            </a:pPr>
            <a:r>
              <a:rPr lang="en-US" dirty="0"/>
              <a:t>The entry will be added to the code’s Model</a:t>
            </a:r>
          </a:p>
          <a:p>
            <a:pPr marL="1371600" lvl="2" indent="-457200">
              <a:buFont typeface="+mj-lt"/>
              <a:buAutoNum type="arabicPeriod"/>
            </a:pPr>
            <a:r>
              <a:rPr lang="en-US" dirty="0"/>
              <a:t>The text field will clear its value</a:t>
            </a:r>
          </a:p>
          <a:p>
            <a:pPr marL="1371600" lvl="2" indent="-457200">
              <a:buFont typeface="+mj-lt"/>
              <a:buAutoNum type="arabicPeriod"/>
            </a:pPr>
            <a:r>
              <a:rPr lang="en-US" dirty="0"/>
              <a:t>The text field will receive the focus</a:t>
            </a:r>
          </a:p>
          <a:p>
            <a:pPr marL="1371600" lvl="2" indent="-457200">
              <a:buFont typeface="+mj-lt"/>
              <a:buAutoNum type="arabicPeriod"/>
            </a:pPr>
            <a:r>
              <a:rPr lang="en-US" dirty="0"/>
              <a:t>You can then re-iterate back to the step 1</a:t>
            </a:r>
          </a:p>
          <a:p>
            <a:pPr lvl="1"/>
            <a:r>
              <a:rPr lang="en-US" dirty="0"/>
              <a:t>The goal is to allow the user to enter data using the keyboard without having to use any mouse operation, akin to data entry.</a:t>
            </a:r>
          </a:p>
          <a:p>
            <a:pPr lvl="1"/>
            <a:endParaRPr lang="en-US" dirty="0"/>
          </a:p>
        </p:txBody>
      </p:sp>
    </p:spTree>
    <p:extLst>
      <p:ext uri="{BB962C8B-B14F-4D97-AF65-F5344CB8AC3E}">
        <p14:creationId xmlns:p14="http://schemas.microsoft.com/office/powerpoint/2010/main" val="340326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Project 1– Add a data entry feature to the </a:t>
            </a:r>
            <a:r>
              <a:rPr lang="en-US" dirty="0" err="1"/>
              <a:t>rawMVC</a:t>
            </a:r>
            <a:r>
              <a:rPr lang="en-US" dirty="0"/>
              <a:t> app</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0" y="1825625"/>
            <a:ext cx="10702771" cy="4351338"/>
          </a:xfrm>
        </p:spPr>
        <p:txBody>
          <a:bodyPr>
            <a:normAutofit/>
          </a:bodyPr>
          <a:lstStyle/>
          <a:p>
            <a:pPr marL="457200" lvl="1" indent="0">
              <a:buNone/>
            </a:pPr>
            <a:r>
              <a:rPr lang="en-US" b="1" dirty="0"/>
              <a:t>Instructions</a:t>
            </a:r>
          </a:p>
          <a:p>
            <a:pPr marL="914400" lvl="1" indent="-457200">
              <a:buFont typeface="+mj-lt"/>
              <a:buAutoNum type="arabicPeriod"/>
            </a:pPr>
            <a:r>
              <a:rPr lang="en-US" dirty="0"/>
              <a:t>Under the “</a:t>
            </a:r>
            <a:r>
              <a:rPr lang="en-US" dirty="0" err="1"/>
              <a:t>htdocs</a:t>
            </a:r>
            <a:r>
              <a:rPr lang="en-US" dirty="0"/>
              <a:t>/</a:t>
            </a:r>
            <a:r>
              <a:rPr lang="en-US" dirty="0" err="1"/>
              <a:t>firstassignment</a:t>
            </a:r>
            <a:r>
              <a:rPr lang="en-US" dirty="0"/>
              <a:t>” folder, create a subfolder name “project1”</a:t>
            </a:r>
          </a:p>
          <a:p>
            <a:pPr marL="914400" lvl="1" indent="-457200">
              <a:buFont typeface="+mj-lt"/>
              <a:buAutoNum type="arabicPeriod"/>
            </a:pPr>
            <a:r>
              <a:rPr lang="en-US" dirty="0"/>
              <a:t>Copy the entire content of the ‘</a:t>
            </a:r>
            <a:r>
              <a:rPr lang="en-US" dirty="0" err="1"/>
              <a:t>rawMVC</a:t>
            </a:r>
            <a:r>
              <a:rPr lang="en-US" dirty="0"/>
              <a:t>’ folder provided to you as code sample into the “project1” folder and ensure it is working </a:t>
            </a:r>
          </a:p>
          <a:p>
            <a:pPr marL="914400" lvl="1" indent="-457200">
              <a:buFont typeface="+mj-lt"/>
              <a:buAutoNum type="arabicPeriod"/>
            </a:pPr>
            <a:r>
              <a:rPr lang="en-US" dirty="0"/>
              <a:t>You will need to do the following tasks:</a:t>
            </a:r>
          </a:p>
          <a:p>
            <a:pPr marL="1371600" lvl="2" indent="-457200">
              <a:buFont typeface="+mj-lt"/>
              <a:buAutoNum type="arabicPeriod"/>
            </a:pPr>
            <a:r>
              <a:rPr lang="en-US" dirty="0"/>
              <a:t>Add the feature</a:t>
            </a:r>
          </a:p>
          <a:p>
            <a:pPr marL="1371600" lvl="2" indent="-457200">
              <a:buFont typeface="+mj-lt"/>
              <a:buAutoNum type="arabicPeriod"/>
            </a:pPr>
            <a:r>
              <a:rPr lang="en-US" dirty="0"/>
              <a:t>Unit test the feature using Jasmine (create a “tests” folder and ensure a “jasmine” folder is always available, you can inspect other code sample to recreate a testRunner.html file)</a:t>
            </a:r>
          </a:p>
          <a:p>
            <a:pPr marL="457200" lvl="1" indent="0">
              <a:buNone/>
            </a:pPr>
            <a:endParaRPr lang="en-US" dirty="0"/>
          </a:p>
          <a:p>
            <a:pPr marL="1371600" lvl="2" indent="-457200">
              <a:buFont typeface="+mj-lt"/>
              <a:buAutoNum type="arabicPeriod"/>
            </a:pPr>
            <a:endParaRPr lang="en-US" dirty="0"/>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416243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Project 1– Add a data entry feature to the </a:t>
            </a:r>
            <a:r>
              <a:rPr lang="en-US" dirty="0" err="1"/>
              <a:t>rawMVC</a:t>
            </a:r>
            <a:r>
              <a:rPr lang="en-US" dirty="0"/>
              <a:t> app</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0" y="1825625"/>
            <a:ext cx="10702771" cy="4351338"/>
          </a:xfrm>
        </p:spPr>
        <p:txBody>
          <a:bodyPr>
            <a:normAutofit/>
          </a:bodyPr>
          <a:lstStyle/>
          <a:p>
            <a:pPr marL="457200" lvl="1" indent="0">
              <a:buNone/>
            </a:pPr>
            <a:r>
              <a:rPr lang="en-US" dirty="0"/>
              <a:t>To be provided with Project 1</a:t>
            </a:r>
          </a:p>
          <a:p>
            <a:pPr lvl="1"/>
            <a:r>
              <a:rPr lang="en-US" dirty="0"/>
              <a:t>Functional code</a:t>
            </a:r>
          </a:p>
          <a:p>
            <a:pPr lvl="1"/>
            <a:r>
              <a:rPr lang="en-US" dirty="0"/>
              <a:t>Unit Test of the function(s) you create</a:t>
            </a:r>
          </a:p>
          <a:p>
            <a:pPr lvl="1"/>
            <a:r>
              <a:rPr lang="en-US" dirty="0"/>
              <a:t>Documentation (see the appendix “Documentation” in this file for details and instructions for this file)</a:t>
            </a:r>
          </a:p>
          <a:p>
            <a:pPr marL="457200" lvl="1" indent="0">
              <a:buNone/>
            </a:pPr>
            <a:endParaRPr lang="en-US" dirty="0"/>
          </a:p>
          <a:p>
            <a:pPr lvl="1"/>
            <a:endParaRPr lang="en-US" dirty="0"/>
          </a:p>
        </p:txBody>
      </p:sp>
    </p:spTree>
    <p:extLst>
      <p:ext uri="{BB962C8B-B14F-4D97-AF65-F5344CB8AC3E}">
        <p14:creationId xmlns:p14="http://schemas.microsoft.com/office/powerpoint/2010/main" val="7108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Project 2 – Interactive Quiz App</a:t>
            </a:r>
          </a:p>
        </p:txBody>
      </p:sp>
      <p:sp>
        <p:nvSpPr>
          <p:cNvPr id="3" name="Content Placeholder 2">
            <a:extLst>
              <a:ext uri="{FF2B5EF4-FFF2-40B4-BE49-F238E27FC236}">
                <a16:creationId xmlns:a16="http://schemas.microsoft.com/office/drawing/2014/main" id="{8F790092-1A19-4546-B4D7-142778C501FC}"/>
              </a:ext>
            </a:extLst>
          </p:cNvPr>
          <p:cNvSpPr>
            <a:spLocks noGrp="1"/>
          </p:cNvSpPr>
          <p:nvPr>
            <p:ph idx="1"/>
          </p:nvPr>
        </p:nvSpPr>
        <p:spPr>
          <a:xfrm>
            <a:off x="838201" y="1825625"/>
            <a:ext cx="10587360" cy="4667250"/>
          </a:xfrm>
        </p:spPr>
        <p:txBody>
          <a:bodyPr>
            <a:normAutofit fontScale="85000" lnSpcReduction="20000"/>
          </a:bodyPr>
          <a:lstStyle/>
          <a:p>
            <a:pPr marL="457200" lvl="1" indent="0">
              <a:buNone/>
            </a:pPr>
            <a:r>
              <a:rPr lang="en-US" dirty="0"/>
              <a:t>The goal of this project is to create an interactive quiz app which will provide a drag and drop interface to assign a term to a definition and evaluate the accuracy.</a:t>
            </a:r>
          </a:p>
          <a:p>
            <a:pPr marL="457200" lvl="1" indent="0">
              <a:buNone/>
            </a:pPr>
            <a:endParaRPr lang="en-US" dirty="0"/>
          </a:p>
          <a:p>
            <a:pPr marL="457200" lvl="1" indent="0">
              <a:buNone/>
            </a:pPr>
            <a:r>
              <a:rPr lang="en-US" dirty="0"/>
              <a:t>Features</a:t>
            </a:r>
          </a:p>
          <a:p>
            <a:pPr marL="457200" lvl="1" indent="0">
              <a:buNone/>
            </a:pPr>
            <a:endParaRPr lang="en-US" dirty="0"/>
          </a:p>
          <a:p>
            <a:pPr lvl="1"/>
            <a:r>
              <a:rPr lang="en-US" dirty="0"/>
              <a:t>Quiz will offer a play/end feature, and will keep track of time.  </a:t>
            </a:r>
          </a:p>
          <a:p>
            <a:pPr lvl="1"/>
            <a:r>
              <a:rPr lang="en-US" dirty="0"/>
              <a:t>When “Play” is invoked, the game allows you to drag and drop</a:t>
            </a:r>
          </a:p>
          <a:p>
            <a:pPr lvl="1"/>
            <a:r>
              <a:rPr lang="en-US" dirty="0"/>
              <a:t>While in “Play” mode,  a timer is displaying the duration in </a:t>
            </a:r>
            <a:r>
              <a:rPr lang="en-US" dirty="0" err="1"/>
              <a:t>hh:mn:ss</a:t>
            </a:r>
            <a:r>
              <a:rPr lang="en-US" dirty="0"/>
              <a:t> format</a:t>
            </a:r>
          </a:p>
          <a:p>
            <a:pPr lvl="1"/>
            <a:r>
              <a:rPr lang="en-US" dirty="0"/>
              <a:t>While in “Play” mode, the player can drag information around</a:t>
            </a:r>
          </a:p>
          <a:p>
            <a:pPr lvl="1"/>
            <a:r>
              <a:rPr lang="en-US" dirty="0"/>
              <a:t>An Undo feature will be displayed under “Play” mode to allow the undo of the last move and this will buffer all moves until the user can be back to the beginning, the timer will keep moving forward</a:t>
            </a:r>
          </a:p>
          <a:p>
            <a:pPr lvl="1"/>
            <a:r>
              <a:rPr lang="en-US" dirty="0"/>
              <a:t>When the player clicks the “End” button, the timer stops, the “Undo” hides, a “Show Score” button appears, the game cannot be allowed to drag and drop any longer</a:t>
            </a:r>
          </a:p>
          <a:p>
            <a:pPr lvl="1"/>
            <a:r>
              <a:rPr lang="en-US" dirty="0"/>
              <a:t>Upon clicking “Show Score”, the terms correctly attached to the description will show their background as green, those incorrect as red and there will be a score message displayed as well (see specs for more details)</a:t>
            </a:r>
          </a:p>
          <a:p>
            <a:pPr lvl="1"/>
            <a:r>
              <a:rPr lang="en-US" dirty="0"/>
              <a:t>You will be asked if you wish to “Play Again”</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05850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p:txBody>
          <a:bodyPr/>
          <a:lstStyle/>
          <a:p>
            <a:r>
              <a:rPr lang="en-US" dirty="0"/>
              <a:t>Project 2 – Interactive Quiz App</a:t>
            </a:r>
          </a:p>
        </p:txBody>
      </p:sp>
      <p:sp>
        <p:nvSpPr>
          <p:cNvPr id="6" name="TextBox 5">
            <a:extLst>
              <a:ext uri="{FF2B5EF4-FFF2-40B4-BE49-F238E27FC236}">
                <a16:creationId xmlns:a16="http://schemas.microsoft.com/office/drawing/2014/main" id="{73135DFA-AD34-4EE9-A3BC-05DAAEF80CA3}"/>
              </a:ext>
            </a:extLst>
          </p:cNvPr>
          <p:cNvSpPr txBox="1"/>
          <p:nvPr/>
        </p:nvSpPr>
        <p:spPr>
          <a:xfrm>
            <a:off x="845820" y="1690688"/>
            <a:ext cx="3680460" cy="307777"/>
          </a:xfrm>
          <a:prstGeom prst="rect">
            <a:avLst/>
          </a:prstGeom>
          <a:noFill/>
        </p:spPr>
        <p:txBody>
          <a:bodyPr wrap="square" rtlCol="0">
            <a:spAutoFit/>
          </a:bodyPr>
          <a:lstStyle/>
          <a:p>
            <a:r>
              <a:rPr lang="en-US" sz="1400" dirty="0"/>
              <a:t>1) Initial Interface when loading the app</a:t>
            </a:r>
          </a:p>
        </p:txBody>
      </p:sp>
      <p:sp>
        <p:nvSpPr>
          <p:cNvPr id="7" name="Rectangle 6">
            <a:extLst>
              <a:ext uri="{FF2B5EF4-FFF2-40B4-BE49-F238E27FC236}">
                <a16:creationId xmlns:a16="http://schemas.microsoft.com/office/drawing/2014/main" id="{9C02BE85-F3A2-4629-A471-B7D5B9019239}"/>
              </a:ext>
            </a:extLst>
          </p:cNvPr>
          <p:cNvSpPr/>
          <p:nvPr/>
        </p:nvSpPr>
        <p:spPr>
          <a:xfrm>
            <a:off x="845820"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C6FD0C0-8E52-4CF0-9FBB-E007C1B92CC2}"/>
              </a:ext>
            </a:extLst>
          </p:cNvPr>
          <p:cNvSpPr txBox="1"/>
          <p:nvPr/>
        </p:nvSpPr>
        <p:spPr>
          <a:xfrm>
            <a:off x="937260" y="2108954"/>
            <a:ext cx="1231427" cy="369332"/>
          </a:xfrm>
          <a:prstGeom prst="rect">
            <a:avLst/>
          </a:prstGeom>
          <a:noFill/>
        </p:spPr>
        <p:txBody>
          <a:bodyPr wrap="none" rtlCol="0">
            <a:spAutoFit/>
          </a:bodyPr>
          <a:lstStyle/>
          <a:p>
            <a:r>
              <a:rPr lang="en-US" b="1" dirty="0"/>
              <a:t>Quiz Game</a:t>
            </a:r>
          </a:p>
        </p:txBody>
      </p:sp>
      <p:sp>
        <p:nvSpPr>
          <p:cNvPr id="9" name="Rectangle: Rounded Corners 8">
            <a:extLst>
              <a:ext uri="{FF2B5EF4-FFF2-40B4-BE49-F238E27FC236}">
                <a16:creationId xmlns:a16="http://schemas.microsoft.com/office/drawing/2014/main" id="{9ECDA855-4333-49B6-A971-D20016088E1B}"/>
              </a:ext>
            </a:extLst>
          </p:cNvPr>
          <p:cNvSpPr/>
          <p:nvPr/>
        </p:nvSpPr>
        <p:spPr>
          <a:xfrm>
            <a:off x="3253740"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a:t>
            </a:r>
          </a:p>
        </p:txBody>
      </p:sp>
      <p:sp>
        <p:nvSpPr>
          <p:cNvPr id="10" name="TextBox 9">
            <a:extLst>
              <a:ext uri="{FF2B5EF4-FFF2-40B4-BE49-F238E27FC236}">
                <a16:creationId xmlns:a16="http://schemas.microsoft.com/office/drawing/2014/main" id="{B7016BBE-C0AD-4ECF-98F1-E4A7446EFB10}"/>
              </a:ext>
            </a:extLst>
          </p:cNvPr>
          <p:cNvSpPr txBox="1"/>
          <p:nvPr/>
        </p:nvSpPr>
        <p:spPr>
          <a:xfrm>
            <a:off x="4956810" y="1690688"/>
            <a:ext cx="3680460" cy="307777"/>
          </a:xfrm>
          <a:prstGeom prst="rect">
            <a:avLst/>
          </a:prstGeom>
          <a:noFill/>
        </p:spPr>
        <p:txBody>
          <a:bodyPr wrap="square" rtlCol="0">
            <a:spAutoFit/>
          </a:bodyPr>
          <a:lstStyle/>
          <a:p>
            <a:r>
              <a:rPr lang="en-US" sz="1400" dirty="0"/>
              <a:t>2) When Clicking “Play” button</a:t>
            </a:r>
          </a:p>
        </p:txBody>
      </p:sp>
      <p:sp>
        <p:nvSpPr>
          <p:cNvPr id="11" name="Rectangle 10">
            <a:extLst>
              <a:ext uri="{FF2B5EF4-FFF2-40B4-BE49-F238E27FC236}">
                <a16:creationId xmlns:a16="http://schemas.microsoft.com/office/drawing/2014/main" id="{DE0853C4-412E-4053-A4C3-A57DA0CF758E}"/>
              </a:ext>
            </a:extLst>
          </p:cNvPr>
          <p:cNvSpPr/>
          <p:nvPr/>
        </p:nvSpPr>
        <p:spPr>
          <a:xfrm>
            <a:off x="4956810"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FBB06AB9-565A-4CA5-BAAC-72EA180A0FF3}"/>
              </a:ext>
            </a:extLst>
          </p:cNvPr>
          <p:cNvSpPr txBox="1"/>
          <p:nvPr/>
        </p:nvSpPr>
        <p:spPr>
          <a:xfrm>
            <a:off x="5048250" y="2108954"/>
            <a:ext cx="1231427" cy="369332"/>
          </a:xfrm>
          <a:prstGeom prst="rect">
            <a:avLst/>
          </a:prstGeom>
          <a:noFill/>
        </p:spPr>
        <p:txBody>
          <a:bodyPr wrap="none" rtlCol="0">
            <a:spAutoFit/>
          </a:bodyPr>
          <a:lstStyle/>
          <a:p>
            <a:r>
              <a:rPr lang="en-US" b="1" dirty="0"/>
              <a:t>Quiz Game</a:t>
            </a:r>
          </a:p>
        </p:txBody>
      </p:sp>
      <p:sp>
        <p:nvSpPr>
          <p:cNvPr id="13" name="Rectangle: Rounded Corners 12">
            <a:extLst>
              <a:ext uri="{FF2B5EF4-FFF2-40B4-BE49-F238E27FC236}">
                <a16:creationId xmlns:a16="http://schemas.microsoft.com/office/drawing/2014/main" id="{2E344C78-855F-45A2-9371-24CD82DA0A04}"/>
              </a:ext>
            </a:extLst>
          </p:cNvPr>
          <p:cNvSpPr/>
          <p:nvPr/>
        </p:nvSpPr>
        <p:spPr>
          <a:xfrm>
            <a:off x="7364730"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14" name="TextBox 13">
            <a:extLst>
              <a:ext uri="{FF2B5EF4-FFF2-40B4-BE49-F238E27FC236}">
                <a16:creationId xmlns:a16="http://schemas.microsoft.com/office/drawing/2014/main" id="{E0FFD6A9-0827-411C-A609-660163D66F07}"/>
              </a:ext>
            </a:extLst>
          </p:cNvPr>
          <p:cNvSpPr txBox="1"/>
          <p:nvPr/>
        </p:nvSpPr>
        <p:spPr>
          <a:xfrm>
            <a:off x="7871460" y="2170509"/>
            <a:ext cx="691215" cy="246221"/>
          </a:xfrm>
          <a:prstGeom prst="rect">
            <a:avLst/>
          </a:prstGeom>
          <a:noFill/>
        </p:spPr>
        <p:txBody>
          <a:bodyPr wrap="none" rtlCol="0">
            <a:spAutoFit/>
          </a:bodyPr>
          <a:lstStyle/>
          <a:p>
            <a:r>
              <a:rPr lang="en-US" sz="1000" dirty="0" err="1"/>
              <a:t>hh:mm:ss</a:t>
            </a:r>
            <a:endParaRPr lang="en-US" sz="1000" dirty="0"/>
          </a:p>
        </p:txBody>
      </p:sp>
      <p:sp>
        <p:nvSpPr>
          <p:cNvPr id="15" name="Rectangle 14">
            <a:extLst>
              <a:ext uri="{FF2B5EF4-FFF2-40B4-BE49-F238E27FC236}">
                <a16:creationId xmlns:a16="http://schemas.microsoft.com/office/drawing/2014/main" id="{E94846AB-52E7-43C3-8C77-D71E99DB847A}"/>
              </a:ext>
            </a:extLst>
          </p:cNvPr>
          <p:cNvSpPr/>
          <p:nvPr/>
        </p:nvSpPr>
        <p:spPr>
          <a:xfrm>
            <a:off x="5093970" y="30652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1</a:t>
            </a:r>
          </a:p>
        </p:txBody>
      </p:sp>
      <p:sp>
        <p:nvSpPr>
          <p:cNvPr id="16" name="Rectangle 15">
            <a:extLst>
              <a:ext uri="{FF2B5EF4-FFF2-40B4-BE49-F238E27FC236}">
                <a16:creationId xmlns:a16="http://schemas.microsoft.com/office/drawing/2014/main" id="{32668DAB-AF1C-4A57-9CA6-34717D7C6EAD}"/>
              </a:ext>
            </a:extLst>
          </p:cNvPr>
          <p:cNvSpPr/>
          <p:nvPr/>
        </p:nvSpPr>
        <p:spPr>
          <a:xfrm>
            <a:off x="5109210" y="36595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2</a:t>
            </a:r>
          </a:p>
        </p:txBody>
      </p:sp>
      <p:sp>
        <p:nvSpPr>
          <p:cNvPr id="17" name="Rectangle 16">
            <a:extLst>
              <a:ext uri="{FF2B5EF4-FFF2-40B4-BE49-F238E27FC236}">
                <a16:creationId xmlns:a16="http://schemas.microsoft.com/office/drawing/2014/main" id="{3DDE1CEE-2F3C-4B25-B36C-DF49090C2449}"/>
              </a:ext>
            </a:extLst>
          </p:cNvPr>
          <p:cNvSpPr/>
          <p:nvPr/>
        </p:nvSpPr>
        <p:spPr>
          <a:xfrm>
            <a:off x="5113817" y="425392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18" name="Rectangle 17">
            <a:extLst>
              <a:ext uri="{FF2B5EF4-FFF2-40B4-BE49-F238E27FC236}">
                <a16:creationId xmlns:a16="http://schemas.microsoft.com/office/drawing/2014/main" id="{DC4D1E8E-76D3-4805-94F2-F545C83F9D8A}"/>
              </a:ext>
            </a:extLst>
          </p:cNvPr>
          <p:cNvSpPr/>
          <p:nvPr/>
        </p:nvSpPr>
        <p:spPr>
          <a:xfrm>
            <a:off x="5109209" y="483206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4</a:t>
            </a:r>
          </a:p>
        </p:txBody>
      </p:sp>
      <p:sp>
        <p:nvSpPr>
          <p:cNvPr id="19" name="Rectangle 18">
            <a:extLst>
              <a:ext uri="{FF2B5EF4-FFF2-40B4-BE49-F238E27FC236}">
                <a16:creationId xmlns:a16="http://schemas.microsoft.com/office/drawing/2014/main" id="{2D045834-EFD9-42A0-9ABB-0AABCC8C2224}"/>
              </a:ext>
            </a:extLst>
          </p:cNvPr>
          <p:cNvSpPr/>
          <p:nvPr/>
        </p:nvSpPr>
        <p:spPr>
          <a:xfrm>
            <a:off x="5109209" y="540915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20" name="Rectangle 19">
            <a:extLst>
              <a:ext uri="{FF2B5EF4-FFF2-40B4-BE49-F238E27FC236}">
                <a16:creationId xmlns:a16="http://schemas.microsoft.com/office/drawing/2014/main" id="{29A87C5B-D016-4D8A-AF4D-751841610E38}"/>
              </a:ext>
            </a:extLst>
          </p:cNvPr>
          <p:cNvSpPr/>
          <p:nvPr/>
        </p:nvSpPr>
        <p:spPr>
          <a:xfrm>
            <a:off x="6629400" y="296276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D79CDAE-270F-4852-9E71-FD9A74DECCF5}"/>
              </a:ext>
            </a:extLst>
          </p:cNvPr>
          <p:cNvSpPr txBox="1"/>
          <p:nvPr/>
        </p:nvSpPr>
        <p:spPr>
          <a:xfrm>
            <a:off x="7557820" y="305588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cxnSp>
        <p:nvCxnSpPr>
          <p:cNvPr id="23" name="Straight Arrow Connector 22">
            <a:extLst>
              <a:ext uri="{FF2B5EF4-FFF2-40B4-BE49-F238E27FC236}">
                <a16:creationId xmlns:a16="http://schemas.microsoft.com/office/drawing/2014/main" id="{61C955BD-B9BE-4611-9EB9-BB2BB6787EE7}"/>
              </a:ext>
            </a:extLst>
          </p:cNvPr>
          <p:cNvCxnSpPr>
            <a:cxnSpLocks/>
            <a:stCxn id="24" idx="0"/>
          </p:cNvCxnSpPr>
          <p:nvPr/>
        </p:nvCxnSpPr>
        <p:spPr>
          <a:xfrm flipH="1" flipV="1">
            <a:off x="6096000" y="4099560"/>
            <a:ext cx="395567" cy="250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C538C5B-C46E-4958-ACD1-3D2C180428CF}"/>
              </a:ext>
            </a:extLst>
          </p:cNvPr>
          <p:cNvSpPr txBox="1"/>
          <p:nvPr/>
        </p:nvSpPr>
        <p:spPr>
          <a:xfrm>
            <a:off x="5661660" y="6603750"/>
            <a:ext cx="1659813" cy="307777"/>
          </a:xfrm>
          <a:prstGeom prst="rect">
            <a:avLst/>
          </a:prstGeom>
          <a:noFill/>
        </p:spPr>
        <p:txBody>
          <a:bodyPr wrap="none" rtlCol="0">
            <a:spAutoFit/>
          </a:bodyPr>
          <a:lstStyle/>
          <a:p>
            <a:r>
              <a:rPr lang="en-US" sz="1400" dirty="0"/>
              <a:t>Terms are draggable</a:t>
            </a:r>
          </a:p>
        </p:txBody>
      </p:sp>
      <p:sp>
        <p:nvSpPr>
          <p:cNvPr id="25" name="Rectangle 24">
            <a:extLst>
              <a:ext uri="{FF2B5EF4-FFF2-40B4-BE49-F238E27FC236}">
                <a16:creationId xmlns:a16="http://schemas.microsoft.com/office/drawing/2014/main" id="{B75D4941-78D5-4CE7-BC93-D551969C3B7F}"/>
              </a:ext>
            </a:extLst>
          </p:cNvPr>
          <p:cNvSpPr/>
          <p:nvPr/>
        </p:nvSpPr>
        <p:spPr>
          <a:xfrm>
            <a:off x="6797040" y="311684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7F9ED5-0A6E-42F7-8847-F6A578F24C15}"/>
              </a:ext>
            </a:extLst>
          </p:cNvPr>
          <p:cNvSpPr/>
          <p:nvPr/>
        </p:nvSpPr>
        <p:spPr>
          <a:xfrm>
            <a:off x="6622465" y="369428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229C87F-735E-46EB-93B4-437967D8037B}"/>
              </a:ext>
            </a:extLst>
          </p:cNvPr>
          <p:cNvSpPr txBox="1"/>
          <p:nvPr/>
        </p:nvSpPr>
        <p:spPr>
          <a:xfrm>
            <a:off x="7550885" y="378740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1" name="Rectangle 30">
            <a:extLst>
              <a:ext uri="{FF2B5EF4-FFF2-40B4-BE49-F238E27FC236}">
                <a16:creationId xmlns:a16="http://schemas.microsoft.com/office/drawing/2014/main" id="{DEBFE3D2-13BE-4A94-AA6A-A8CBA893F5BE}"/>
              </a:ext>
            </a:extLst>
          </p:cNvPr>
          <p:cNvSpPr/>
          <p:nvPr/>
        </p:nvSpPr>
        <p:spPr>
          <a:xfrm>
            <a:off x="6790105" y="384836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43E101C-3577-49CA-B260-1463C5C2907A}"/>
              </a:ext>
            </a:extLst>
          </p:cNvPr>
          <p:cNvSpPr/>
          <p:nvPr/>
        </p:nvSpPr>
        <p:spPr>
          <a:xfrm>
            <a:off x="6629400" y="441233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751C63D-280B-4F80-93DB-DB53F312A82D}"/>
              </a:ext>
            </a:extLst>
          </p:cNvPr>
          <p:cNvSpPr txBox="1"/>
          <p:nvPr/>
        </p:nvSpPr>
        <p:spPr>
          <a:xfrm>
            <a:off x="7557820" y="450545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7" name="Rectangle 36">
            <a:extLst>
              <a:ext uri="{FF2B5EF4-FFF2-40B4-BE49-F238E27FC236}">
                <a16:creationId xmlns:a16="http://schemas.microsoft.com/office/drawing/2014/main" id="{B0001B68-F09E-4AFC-A9EB-D34DCA97567E}"/>
              </a:ext>
            </a:extLst>
          </p:cNvPr>
          <p:cNvSpPr/>
          <p:nvPr/>
        </p:nvSpPr>
        <p:spPr>
          <a:xfrm>
            <a:off x="6797040" y="4566413"/>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7C0790D-5CF0-4CBE-A514-63F6575D0B9A}"/>
              </a:ext>
            </a:extLst>
          </p:cNvPr>
          <p:cNvSpPr/>
          <p:nvPr/>
        </p:nvSpPr>
        <p:spPr>
          <a:xfrm>
            <a:off x="6630085" y="515596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BFB83BF-E294-4E82-90AD-8729013D852A}"/>
              </a:ext>
            </a:extLst>
          </p:cNvPr>
          <p:cNvSpPr txBox="1"/>
          <p:nvPr/>
        </p:nvSpPr>
        <p:spPr>
          <a:xfrm>
            <a:off x="7558505" y="524907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0" name="Rectangle 39">
            <a:extLst>
              <a:ext uri="{FF2B5EF4-FFF2-40B4-BE49-F238E27FC236}">
                <a16:creationId xmlns:a16="http://schemas.microsoft.com/office/drawing/2014/main" id="{6D827568-79D3-48C2-8BF4-AAFD1419BAE5}"/>
              </a:ext>
            </a:extLst>
          </p:cNvPr>
          <p:cNvSpPr/>
          <p:nvPr/>
        </p:nvSpPr>
        <p:spPr>
          <a:xfrm>
            <a:off x="6797725" y="5310039"/>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1BB3E63-0F2D-4830-8128-C7308B094BB2}"/>
              </a:ext>
            </a:extLst>
          </p:cNvPr>
          <p:cNvSpPr/>
          <p:nvPr/>
        </p:nvSpPr>
        <p:spPr>
          <a:xfrm>
            <a:off x="6629400" y="590616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5280A73-26F2-4B2F-AB1D-4B476F24240B}"/>
              </a:ext>
            </a:extLst>
          </p:cNvPr>
          <p:cNvSpPr txBox="1"/>
          <p:nvPr/>
        </p:nvSpPr>
        <p:spPr>
          <a:xfrm>
            <a:off x="7557820" y="599928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5" name="Rectangle 44">
            <a:extLst>
              <a:ext uri="{FF2B5EF4-FFF2-40B4-BE49-F238E27FC236}">
                <a16:creationId xmlns:a16="http://schemas.microsoft.com/office/drawing/2014/main" id="{66A935B1-B42C-4EC8-ABB2-D421F75C2D29}"/>
              </a:ext>
            </a:extLst>
          </p:cNvPr>
          <p:cNvSpPr/>
          <p:nvPr/>
        </p:nvSpPr>
        <p:spPr>
          <a:xfrm>
            <a:off x="6797040" y="6060244"/>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42549C90-A598-47C7-90B8-C31051B370A7}"/>
              </a:ext>
            </a:extLst>
          </p:cNvPr>
          <p:cNvCxnSpPr>
            <a:endCxn id="11" idx="3"/>
          </p:cNvCxnSpPr>
          <p:nvPr/>
        </p:nvCxnSpPr>
        <p:spPr>
          <a:xfrm flipH="1">
            <a:off x="8637270" y="2962768"/>
            <a:ext cx="323850" cy="13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BCC2162-E90B-4FBC-BABA-84912B71A688}"/>
              </a:ext>
            </a:extLst>
          </p:cNvPr>
          <p:cNvSpPr txBox="1"/>
          <p:nvPr/>
        </p:nvSpPr>
        <p:spPr>
          <a:xfrm>
            <a:off x="9084945" y="2548055"/>
            <a:ext cx="1668779" cy="1015663"/>
          </a:xfrm>
          <a:prstGeom prst="rect">
            <a:avLst/>
          </a:prstGeom>
          <a:noFill/>
        </p:spPr>
        <p:txBody>
          <a:bodyPr wrap="square" rtlCol="0">
            <a:spAutoFit/>
          </a:bodyPr>
          <a:lstStyle/>
          <a:p>
            <a:r>
              <a:rPr lang="en-US" sz="1000" dirty="0"/>
              <a:t>Dropping in any on of these areas will cause the term to disappear from the left and appear in the square on the right according to the selected box</a:t>
            </a:r>
          </a:p>
        </p:txBody>
      </p:sp>
      <p:sp>
        <p:nvSpPr>
          <p:cNvPr id="49" name="Rectangle: Rounded Corners 48">
            <a:extLst>
              <a:ext uri="{FF2B5EF4-FFF2-40B4-BE49-F238E27FC236}">
                <a16:creationId xmlns:a16="http://schemas.microsoft.com/office/drawing/2014/main" id="{80C4C6B3-056F-4E69-9079-2905668FB6AB}"/>
              </a:ext>
            </a:extLst>
          </p:cNvPr>
          <p:cNvSpPr/>
          <p:nvPr/>
        </p:nvSpPr>
        <p:spPr>
          <a:xfrm>
            <a:off x="5093970" y="2510972"/>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Undo</a:t>
            </a:r>
          </a:p>
        </p:txBody>
      </p:sp>
      <p:cxnSp>
        <p:nvCxnSpPr>
          <p:cNvPr id="51" name="Straight Arrow Connector 50">
            <a:extLst>
              <a:ext uri="{FF2B5EF4-FFF2-40B4-BE49-F238E27FC236}">
                <a16:creationId xmlns:a16="http://schemas.microsoft.com/office/drawing/2014/main" id="{29C69778-1F4A-41FE-94BE-572F0AD8227C}"/>
              </a:ext>
            </a:extLst>
          </p:cNvPr>
          <p:cNvCxnSpPr/>
          <p:nvPr/>
        </p:nvCxnSpPr>
        <p:spPr>
          <a:xfrm flipH="1">
            <a:off x="4526280" y="1994133"/>
            <a:ext cx="430530" cy="63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D20E1BC-0B14-41B9-A10E-61800E97E762}"/>
              </a:ext>
            </a:extLst>
          </p:cNvPr>
          <p:cNvSpPr txBox="1"/>
          <p:nvPr/>
        </p:nvSpPr>
        <p:spPr>
          <a:xfrm>
            <a:off x="9230408" y="762476"/>
            <a:ext cx="1668779" cy="1015663"/>
          </a:xfrm>
          <a:prstGeom prst="rect">
            <a:avLst/>
          </a:prstGeom>
          <a:noFill/>
        </p:spPr>
        <p:txBody>
          <a:bodyPr wrap="square" rtlCol="0">
            <a:spAutoFit/>
          </a:bodyPr>
          <a:lstStyle/>
          <a:p>
            <a:r>
              <a:rPr lang="en-US" sz="1000" dirty="0"/>
              <a:t>Undo appears when at least 1 move is made, all moves are buffered in that if a drag and drop is successful and the term was correctly dropped, it can be undone</a:t>
            </a:r>
          </a:p>
        </p:txBody>
      </p:sp>
      <p:cxnSp>
        <p:nvCxnSpPr>
          <p:cNvPr id="54" name="Straight Arrow Connector 53">
            <a:extLst>
              <a:ext uri="{FF2B5EF4-FFF2-40B4-BE49-F238E27FC236}">
                <a16:creationId xmlns:a16="http://schemas.microsoft.com/office/drawing/2014/main" id="{D34F72B8-151B-40CC-B261-8A27653D4285}"/>
              </a:ext>
            </a:extLst>
          </p:cNvPr>
          <p:cNvCxnSpPr>
            <a:cxnSpLocks/>
          </p:cNvCxnSpPr>
          <p:nvPr/>
        </p:nvCxnSpPr>
        <p:spPr>
          <a:xfrm flipH="1">
            <a:off x="6447317" y="1459343"/>
            <a:ext cx="2620483" cy="1136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84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4AE7-99F3-4CE0-ABF3-3927B4EAAA7C}"/>
              </a:ext>
            </a:extLst>
          </p:cNvPr>
          <p:cNvSpPr>
            <a:spLocks noGrp="1"/>
          </p:cNvSpPr>
          <p:nvPr>
            <p:ph type="title"/>
          </p:nvPr>
        </p:nvSpPr>
        <p:spPr>
          <a:xfrm>
            <a:off x="838200" y="365125"/>
            <a:ext cx="10515600" cy="1325563"/>
          </a:xfrm>
        </p:spPr>
        <p:txBody>
          <a:bodyPr/>
          <a:lstStyle/>
          <a:p>
            <a:r>
              <a:rPr lang="en-US" dirty="0"/>
              <a:t>Project 2 – Interactive Quiz App</a:t>
            </a:r>
          </a:p>
        </p:txBody>
      </p:sp>
      <p:sp>
        <p:nvSpPr>
          <p:cNvPr id="10" name="TextBox 9">
            <a:extLst>
              <a:ext uri="{FF2B5EF4-FFF2-40B4-BE49-F238E27FC236}">
                <a16:creationId xmlns:a16="http://schemas.microsoft.com/office/drawing/2014/main" id="{B7016BBE-C0AD-4ECF-98F1-E4A7446EFB10}"/>
              </a:ext>
            </a:extLst>
          </p:cNvPr>
          <p:cNvSpPr txBox="1"/>
          <p:nvPr/>
        </p:nvSpPr>
        <p:spPr>
          <a:xfrm>
            <a:off x="4956810" y="1690688"/>
            <a:ext cx="3680460" cy="307777"/>
          </a:xfrm>
          <a:prstGeom prst="rect">
            <a:avLst/>
          </a:prstGeom>
          <a:noFill/>
        </p:spPr>
        <p:txBody>
          <a:bodyPr wrap="square" rtlCol="0">
            <a:spAutoFit/>
          </a:bodyPr>
          <a:lstStyle/>
          <a:p>
            <a:r>
              <a:rPr lang="en-US" sz="1400" dirty="0"/>
              <a:t>4) When Clicking the “End” button</a:t>
            </a:r>
          </a:p>
        </p:txBody>
      </p:sp>
      <p:sp>
        <p:nvSpPr>
          <p:cNvPr id="11" name="Rectangle 10">
            <a:extLst>
              <a:ext uri="{FF2B5EF4-FFF2-40B4-BE49-F238E27FC236}">
                <a16:creationId xmlns:a16="http://schemas.microsoft.com/office/drawing/2014/main" id="{DE0853C4-412E-4053-A4C3-A57DA0CF758E}"/>
              </a:ext>
            </a:extLst>
          </p:cNvPr>
          <p:cNvSpPr/>
          <p:nvPr/>
        </p:nvSpPr>
        <p:spPr>
          <a:xfrm>
            <a:off x="4956810"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FBB06AB9-565A-4CA5-BAAC-72EA180A0FF3}"/>
              </a:ext>
            </a:extLst>
          </p:cNvPr>
          <p:cNvSpPr txBox="1"/>
          <p:nvPr/>
        </p:nvSpPr>
        <p:spPr>
          <a:xfrm>
            <a:off x="5048250" y="2108954"/>
            <a:ext cx="1231427" cy="369332"/>
          </a:xfrm>
          <a:prstGeom prst="rect">
            <a:avLst/>
          </a:prstGeom>
          <a:noFill/>
        </p:spPr>
        <p:txBody>
          <a:bodyPr wrap="none" rtlCol="0">
            <a:spAutoFit/>
          </a:bodyPr>
          <a:lstStyle/>
          <a:p>
            <a:r>
              <a:rPr lang="en-US" b="1" dirty="0"/>
              <a:t>Quiz Game</a:t>
            </a:r>
          </a:p>
        </p:txBody>
      </p:sp>
      <p:sp>
        <p:nvSpPr>
          <p:cNvPr id="13" name="Rectangle: Rounded Corners 12">
            <a:extLst>
              <a:ext uri="{FF2B5EF4-FFF2-40B4-BE49-F238E27FC236}">
                <a16:creationId xmlns:a16="http://schemas.microsoft.com/office/drawing/2014/main" id="{2E344C78-855F-45A2-9371-24CD82DA0A04}"/>
              </a:ext>
            </a:extLst>
          </p:cNvPr>
          <p:cNvSpPr/>
          <p:nvPr/>
        </p:nvSpPr>
        <p:spPr>
          <a:xfrm>
            <a:off x="7364730"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Show Score</a:t>
            </a:r>
          </a:p>
        </p:txBody>
      </p:sp>
      <p:sp>
        <p:nvSpPr>
          <p:cNvPr id="14" name="TextBox 13">
            <a:extLst>
              <a:ext uri="{FF2B5EF4-FFF2-40B4-BE49-F238E27FC236}">
                <a16:creationId xmlns:a16="http://schemas.microsoft.com/office/drawing/2014/main" id="{E0FFD6A9-0827-411C-A609-660163D66F07}"/>
              </a:ext>
            </a:extLst>
          </p:cNvPr>
          <p:cNvSpPr txBox="1"/>
          <p:nvPr/>
        </p:nvSpPr>
        <p:spPr>
          <a:xfrm>
            <a:off x="7871460" y="2170509"/>
            <a:ext cx="691215" cy="246221"/>
          </a:xfrm>
          <a:prstGeom prst="rect">
            <a:avLst/>
          </a:prstGeom>
          <a:noFill/>
        </p:spPr>
        <p:txBody>
          <a:bodyPr wrap="none" rtlCol="0">
            <a:spAutoFit/>
          </a:bodyPr>
          <a:lstStyle/>
          <a:p>
            <a:r>
              <a:rPr lang="en-US" sz="1000" dirty="0" err="1"/>
              <a:t>hh:mm:ss</a:t>
            </a:r>
            <a:endParaRPr lang="en-US" sz="1000" dirty="0"/>
          </a:p>
        </p:txBody>
      </p:sp>
      <p:sp>
        <p:nvSpPr>
          <p:cNvPr id="15" name="Rectangle 14">
            <a:extLst>
              <a:ext uri="{FF2B5EF4-FFF2-40B4-BE49-F238E27FC236}">
                <a16:creationId xmlns:a16="http://schemas.microsoft.com/office/drawing/2014/main" id="{E94846AB-52E7-43C3-8C77-D71E99DB847A}"/>
              </a:ext>
            </a:extLst>
          </p:cNvPr>
          <p:cNvSpPr/>
          <p:nvPr/>
        </p:nvSpPr>
        <p:spPr>
          <a:xfrm>
            <a:off x="5093970" y="30652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Rectangle 15">
            <a:extLst>
              <a:ext uri="{FF2B5EF4-FFF2-40B4-BE49-F238E27FC236}">
                <a16:creationId xmlns:a16="http://schemas.microsoft.com/office/drawing/2014/main" id="{32668DAB-AF1C-4A57-9CA6-34717D7C6EAD}"/>
              </a:ext>
            </a:extLst>
          </p:cNvPr>
          <p:cNvSpPr/>
          <p:nvPr/>
        </p:nvSpPr>
        <p:spPr>
          <a:xfrm>
            <a:off x="5109210" y="36595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 name="Rectangle 16">
            <a:extLst>
              <a:ext uri="{FF2B5EF4-FFF2-40B4-BE49-F238E27FC236}">
                <a16:creationId xmlns:a16="http://schemas.microsoft.com/office/drawing/2014/main" id="{3DDE1CEE-2F3C-4B25-B36C-DF49090C2449}"/>
              </a:ext>
            </a:extLst>
          </p:cNvPr>
          <p:cNvSpPr/>
          <p:nvPr/>
        </p:nvSpPr>
        <p:spPr>
          <a:xfrm>
            <a:off x="5113817" y="425392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18" name="Rectangle 17">
            <a:extLst>
              <a:ext uri="{FF2B5EF4-FFF2-40B4-BE49-F238E27FC236}">
                <a16:creationId xmlns:a16="http://schemas.microsoft.com/office/drawing/2014/main" id="{DC4D1E8E-76D3-4805-94F2-F545C83F9D8A}"/>
              </a:ext>
            </a:extLst>
          </p:cNvPr>
          <p:cNvSpPr/>
          <p:nvPr/>
        </p:nvSpPr>
        <p:spPr>
          <a:xfrm>
            <a:off x="5109209" y="483206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id="{2D045834-EFD9-42A0-9ABB-0AABCC8C2224}"/>
              </a:ext>
            </a:extLst>
          </p:cNvPr>
          <p:cNvSpPr/>
          <p:nvPr/>
        </p:nvSpPr>
        <p:spPr>
          <a:xfrm>
            <a:off x="5109209" y="540915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20" name="Rectangle 19">
            <a:extLst>
              <a:ext uri="{FF2B5EF4-FFF2-40B4-BE49-F238E27FC236}">
                <a16:creationId xmlns:a16="http://schemas.microsoft.com/office/drawing/2014/main" id="{29A87C5B-D016-4D8A-AF4D-751841610E38}"/>
              </a:ext>
            </a:extLst>
          </p:cNvPr>
          <p:cNvSpPr/>
          <p:nvPr/>
        </p:nvSpPr>
        <p:spPr>
          <a:xfrm>
            <a:off x="6629400" y="296276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D79CDAE-270F-4852-9E71-FD9A74DECCF5}"/>
              </a:ext>
            </a:extLst>
          </p:cNvPr>
          <p:cNvSpPr txBox="1"/>
          <p:nvPr/>
        </p:nvSpPr>
        <p:spPr>
          <a:xfrm>
            <a:off x="7557820" y="305588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25" name="Rectangle 24">
            <a:extLst>
              <a:ext uri="{FF2B5EF4-FFF2-40B4-BE49-F238E27FC236}">
                <a16:creationId xmlns:a16="http://schemas.microsoft.com/office/drawing/2014/main" id="{B75D4941-78D5-4CE7-BC93-D551969C3B7F}"/>
              </a:ext>
            </a:extLst>
          </p:cNvPr>
          <p:cNvSpPr/>
          <p:nvPr/>
        </p:nvSpPr>
        <p:spPr>
          <a:xfrm>
            <a:off x="6797040" y="311684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2</a:t>
            </a:r>
          </a:p>
        </p:txBody>
      </p:sp>
      <p:sp>
        <p:nvSpPr>
          <p:cNvPr id="29" name="Rectangle 28">
            <a:extLst>
              <a:ext uri="{FF2B5EF4-FFF2-40B4-BE49-F238E27FC236}">
                <a16:creationId xmlns:a16="http://schemas.microsoft.com/office/drawing/2014/main" id="{287F9ED5-0A6E-42F7-8847-F6A578F24C15}"/>
              </a:ext>
            </a:extLst>
          </p:cNvPr>
          <p:cNvSpPr/>
          <p:nvPr/>
        </p:nvSpPr>
        <p:spPr>
          <a:xfrm>
            <a:off x="6622465" y="369428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229C87F-735E-46EB-93B4-437967D8037B}"/>
              </a:ext>
            </a:extLst>
          </p:cNvPr>
          <p:cNvSpPr txBox="1"/>
          <p:nvPr/>
        </p:nvSpPr>
        <p:spPr>
          <a:xfrm>
            <a:off x="7550885" y="378740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1" name="Rectangle 30">
            <a:extLst>
              <a:ext uri="{FF2B5EF4-FFF2-40B4-BE49-F238E27FC236}">
                <a16:creationId xmlns:a16="http://schemas.microsoft.com/office/drawing/2014/main" id="{DEBFE3D2-13BE-4A94-AA6A-A8CBA893F5BE}"/>
              </a:ext>
            </a:extLst>
          </p:cNvPr>
          <p:cNvSpPr/>
          <p:nvPr/>
        </p:nvSpPr>
        <p:spPr>
          <a:xfrm>
            <a:off x="6790105" y="384836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4</a:t>
            </a:r>
          </a:p>
        </p:txBody>
      </p:sp>
      <p:sp>
        <p:nvSpPr>
          <p:cNvPr id="35" name="Rectangle 34">
            <a:extLst>
              <a:ext uri="{FF2B5EF4-FFF2-40B4-BE49-F238E27FC236}">
                <a16:creationId xmlns:a16="http://schemas.microsoft.com/office/drawing/2014/main" id="{443E101C-3577-49CA-B260-1463C5C2907A}"/>
              </a:ext>
            </a:extLst>
          </p:cNvPr>
          <p:cNvSpPr/>
          <p:nvPr/>
        </p:nvSpPr>
        <p:spPr>
          <a:xfrm>
            <a:off x="6629400" y="441233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751C63D-280B-4F80-93DB-DB53F312A82D}"/>
              </a:ext>
            </a:extLst>
          </p:cNvPr>
          <p:cNvSpPr txBox="1"/>
          <p:nvPr/>
        </p:nvSpPr>
        <p:spPr>
          <a:xfrm>
            <a:off x="7557820" y="450545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7" name="Rectangle 36">
            <a:extLst>
              <a:ext uri="{FF2B5EF4-FFF2-40B4-BE49-F238E27FC236}">
                <a16:creationId xmlns:a16="http://schemas.microsoft.com/office/drawing/2014/main" id="{B0001B68-F09E-4AFC-A9EB-D34DCA97567E}"/>
              </a:ext>
            </a:extLst>
          </p:cNvPr>
          <p:cNvSpPr/>
          <p:nvPr/>
        </p:nvSpPr>
        <p:spPr>
          <a:xfrm>
            <a:off x="6797040" y="4566413"/>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Rectangle 37">
            <a:extLst>
              <a:ext uri="{FF2B5EF4-FFF2-40B4-BE49-F238E27FC236}">
                <a16:creationId xmlns:a16="http://schemas.microsoft.com/office/drawing/2014/main" id="{07C0790D-5CF0-4CBE-A514-63F6575D0B9A}"/>
              </a:ext>
            </a:extLst>
          </p:cNvPr>
          <p:cNvSpPr/>
          <p:nvPr/>
        </p:nvSpPr>
        <p:spPr>
          <a:xfrm>
            <a:off x="6630085" y="515596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BFB83BF-E294-4E82-90AD-8729013D852A}"/>
              </a:ext>
            </a:extLst>
          </p:cNvPr>
          <p:cNvSpPr txBox="1"/>
          <p:nvPr/>
        </p:nvSpPr>
        <p:spPr>
          <a:xfrm>
            <a:off x="7558505" y="524907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0" name="Rectangle 39">
            <a:extLst>
              <a:ext uri="{FF2B5EF4-FFF2-40B4-BE49-F238E27FC236}">
                <a16:creationId xmlns:a16="http://schemas.microsoft.com/office/drawing/2014/main" id="{6D827568-79D3-48C2-8BF4-AAFD1419BAE5}"/>
              </a:ext>
            </a:extLst>
          </p:cNvPr>
          <p:cNvSpPr/>
          <p:nvPr/>
        </p:nvSpPr>
        <p:spPr>
          <a:xfrm>
            <a:off x="6797725" y="5310039"/>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1</a:t>
            </a:r>
          </a:p>
        </p:txBody>
      </p:sp>
      <p:sp>
        <p:nvSpPr>
          <p:cNvPr id="43" name="Rectangle 42">
            <a:extLst>
              <a:ext uri="{FF2B5EF4-FFF2-40B4-BE49-F238E27FC236}">
                <a16:creationId xmlns:a16="http://schemas.microsoft.com/office/drawing/2014/main" id="{31BB3E63-0F2D-4830-8128-C7308B094BB2}"/>
              </a:ext>
            </a:extLst>
          </p:cNvPr>
          <p:cNvSpPr/>
          <p:nvPr/>
        </p:nvSpPr>
        <p:spPr>
          <a:xfrm>
            <a:off x="6629400" y="590616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5280A73-26F2-4B2F-AB1D-4B476F24240B}"/>
              </a:ext>
            </a:extLst>
          </p:cNvPr>
          <p:cNvSpPr txBox="1"/>
          <p:nvPr/>
        </p:nvSpPr>
        <p:spPr>
          <a:xfrm>
            <a:off x="7557820" y="599928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5" name="Rectangle 44">
            <a:extLst>
              <a:ext uri="{FF2B5EF4-FFF2-40B4-BE49-F238E27FC236}">
                <a16:creationId xmlns:a16="http://schemas.microsoft.com/office/drawing/2014/main" id="{66A935B1-B42C-4EC8-ABB2-D421F75C2D29}"/>
              </a:ext>
            </a:extLst>
          </p:cNvPr>
          <p:cNvSpPr/>
          <p:nvPr/>
        </p:nvSpPr>
        <p:spPr>
          <a:xfrm>
            <a:off x="6797040" y="6060244"/>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47" name="Straight Arrow Connector 46">
            <a:extLst>
              <a:ext uri="{FF2B5EF4-FFF2-40B4-BE49-F238E27FC236}">
                <a16:creationId xmlns:a16="http://schemas.microsoft.com/office/drawing/2014/main" id="{42549C90-A598-47C7-90B8-C31051B370A7}"/>
              </a:ext>
            </a:extLst>
          </p:cNvPr>
          <p:cNvCxnSpPr>
            <a:cxnSpLocks/>
          </p:cNvCxnSpPr>
          <p:nvPr/>
        </p:nvCxnSpPr>
        <p:spPr>
          <a:xfrm flipH="1" flipV="1">
            <a:off x="8728711" y="2224126"/>
            <a:ext cx="459660" cy="37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BCC2162-E90B-4FBC-BABA-84912B71A688}"/>
              </a:ext>
            </a:extLst>
          </p:cNvPr>
          <p:cNvSpPr txBox="1"/>
          <p:nvPr/>
        </p:nvSpPr>
        <p:spPr>
          <a:xfrm>
            <a:off x="9084945" y="2548055"/>
            <a:ext cx="1960245" cy="1631216"/>
          </a:xfrm>
          <a:prstGeom prst="rect">
            <a:avLst/>
          </a:prstGeom>
          <a:noFill/>
        </p:spPr>
        <p:txBody>
          <a:bodyPr wrap="square" rtlCol="0">
            <a:spAutoFit/>
          </a:bodyPr>
          <a:lstStyle/>
          <a:p>
            <a:pPr marL="228600" indent="-228600">
              <a:buAutoNum type="arabicParenR"/>
            </a:pPr>
            <a:r>
              <a:rPr lang="en-US" sz="1000" dirty="0"/>
              <a:t>Timer stops</a:t>
            </a:r>
          </a:p>
          <a:p>
            <a:pPr marL="228600" indent="-228600">
              <a:buAutoNum type="arabicParenR"/>
            </a:pPr>
            <a:r>
              <a:rPr lang="en-US" sz="1000" dirty="0"/>
              <a:t>No more Terms are clickable</a:t>
            </a:r>
          </a:p>
          <a:p>
            <a:pPr marL="228600" indent="-228600">
              <a:buAutoNum type="arabicParenR"/>
            </a:pPr>
            <a:r>
              <a:rPr lang="en-US" sz="1000" dirty="0"/>
              <a:t>End Button becomes the “Show Score” button</a:t>
            </a:r>
          </a:p>
          <a:p>
            <a:pPr marL="228600" indent="-228600">
              <a:buAutoNum type="arabicParenR"/>
            </a:pPr>
            <a:r>
              <a:rPr lang="en-US" sz="1000" dirty="0"/>
              <a:t>Player doesn’t have to have all terms dragged, but obviously during score evaluation, empty areas will become wrong answers</a:t>
            </a:r>
          </a:p>
          <a:p>
            <a:pPr marL="228600" indent="-228600">
              <a:buAutoNum type="arabicParenR"/>
            </a:pPr>
            <a:r>
              <a:rPr lang="en-US" sz="1000" dirty="0"/>
              <a:t>Undo button is gone</a:t>
            </a:r>
          </a:p>
        </p:txBody>
      </p:sp>
      <p:sp>
        <p:nvSpPr>
          <p:cNvPr id="41" name="TextBox 40">
            <a:extLst>
              <a:ext uri="{FF2B5EF4-FFF2-40B4-BE49-F238E27FC236}">
                <a16:creationId xmlns:a16="http://schemas.microsoft.com/office/drawing/2014/main" id="{3115913E-E490-4671-BD79-1E38DCB12698}"/>
              </a:ext>
            </a:extLst>
          </p:cNvPr>
          <p:cNvSpPr txBox="1"/>
          <p:nvPr/>
        </p:nvSpPr>
        <p:spPr>
          <a:xfrm>
            <a:off x="606036" y="1690688"/>
            <a:ext cx="3680460" cy="307777"/>
          </a:xfrm>
          <a:prstGeom prst="rect">
            <a:avLst/>
          </a:prstGeom>
          <a:noFill/>
        </p:spPr>
        <p:txBody>
          <a:bodyPr wrap="square" rtlCol="0">
            <a:spAutoFit/>
          </a:bodyPr>
          <a:lstStyle/>
          <a:p>
            <a:r>
              <a:rPr lang="en-US" sz="1400" dirty="0"/>
              <a:t>3) Can drag anywhere</a:t>
            </a:r>
          </a:p>
        </p:txBody>
      </p:sp>
      <p:sp>
        <p:nvSpPr>
          <p:cNvPr id="42" name="Rectangle 41">
            <a:extLst>
              <a:ext uri="{FF2B5EF4-FFF2-40B4-BE49-F238E27FC236}">
                <a16:creationId xmlns:a16="http://schemas.microsoft.com/office/drawing/2014/main" id="{61A52E7C-D435-4DA4-B1BC-381313C1EA73}"/>
              </a:ext>
            </a:extLst>
          </p:cNvPr>
          <p:cNvSpPr/>
          <p:nvPr/>
        </p:nvSpPr>
        <p:spPr>
          <a:xfrm>
            <a:off x="606036"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31F3AED7-DD87-4AC7-B223-D68F0BB15DC7}"/>
              </a:ext>
            </a:extLst>
          </p:cNvPr>
          <p:cNvSpPr txBox="1"/>
          <p:nvPr/>
        </p:nvSpPr>
        <p:spPr>
          <a:xfrm>
            <a:off x="697476" y="2108954"/>
            <a:ext cx="1231427" cy="369332"/>
          </a:xfrm>
          <a:prstGeom prst="rect">
            <a:avLst/>
          </a:prstGeom>
          <a:noFill/>
        </p:spPr>
        <p:txBody>
          <a:bodyPr wrap="none" rtlCol="0">
            <a:spAutoFit/>
          </a:bodyPr>
          <a:lstStyle/>
          <a:p>
            <a:r>
              <a:rPr lang="en-US" b="1" dirty="0"/>
              <a:t>Quiz Game</a:t>
            </a:r>
          </a:p>
        </p:txBody>
      </p:sp>
      <p:sp>
        <p:nvSpPr>
          <p:cNvPr id="49" name="Rectangle: Rounded Corners 48">
            <a:extLst>
              <a:ext uri="{FF2B5EF4-FFF2-40B4-BE49-F238E27FC236}">
                <a16:creationId xmlns:a16="http://schemas.microsoft.com/office/drawing/2014/main" id="{F5E5A167-3B0E-4939-9531-554C12FA4B22}"/>
              </a:ext>
            </a:extLst>
          </p:cNvPr>
          <p:cNvSpPr/>
          <p:nvPr/>
        </p:nvSpPr>
        <p:spPr>
          <a:xfrm>
            <a:off x="3013956"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50" name="TextBox 49">
            <a:extLst>
              <a:ext uri="{FF2B5EF4-FFF2-40B4-BE49-F238E27FC236}">
                <a16:creationId xmlns:a16="http://schemas.microsoft.com/office/drawing/2014/main" id="{DC36C333-0210-4273-8903-EBB287DAC016}"/>
              </a:ext>
            </a:extLst>
          </p:cNvPr>
          <p:cNvSpPr txBox="1"/>
          <p:nvPr/>
        </p:nvSpPr>
        <p:spPr>
          <a:xfrm>
            <a:off x="3520686" y="2170509"/>
            <a:ext cx="691215" cy="246221"/>
          </a:xfrm>
          <a:prstGeom prst="rect">
            <a:avLst/>
          </a:prstGeom>
          <a:noFill/>
        </p:spPr>
        <p:txBody>
          <a:bodyPr wrap="none" rtlCol="0">
            <a:spAutoFit/>
          </a:bodyPr>
          <a:lstStyle/>
          <a:p>
            <a:r>
              <a:rPr lang="en-US" sz="1000" dirty="0" err="1"/>
              <a:t>hh:mm:ss</a:t>
            </a:r>
            <a:endParaRPr lang="en-US" sz="1000" dirty="0"/>
          </a:p>
        </p:txBody>
      </p:sp>
      <p:sp>
        <p:nvSpPr>
          <p:cNvPr id="51" name="Rectangle 50">
            <a:extLst>
              <a:ext uri="{FF2B5EF4-FFF2-40B4-BE49-F238E27FC236}">
                <a16:creationId xmlns:a16="http://schemas.microsoft.com/office/drawing/2014/main" id="{3398710D-FE03-4D58-8590-208B40E12EFB}"/>
              </a:ext>
            </a:extLst>
          </p:cNvPr>
          <p:cNvSpPr/>
          <p:nvPr/>
        </p:nvSpPr>
        <p:spPr>
          <a:xfrm>
            <a:off x="743196" y="30652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2" name="Rectangle 51">
            <a:extLst>
              <a:ext uri="{FF2B5EF4-FFF2-40B4-BE49-F238E27FC236}">
                <a16:creationId xmlns:a16="http://schemas.microsoft.com/office/drawing/2014/main" id="{6D480469-8183-405F-9EA3-72564C33652B}"/>
              </a:ext>
            </a:extLst>
          </p:cNvPr>
          <p:cNvSpPr/>
          <p:nvPr/>
        </p:nvSpPr>
        <p:spPr>
          <a:xfrm>
            <a:off x="758436" y="36595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Rectangle 52">
            <a:extLst>
              <a:ext uri="{FF2B5EF4-FFF2-40B4-BE49-F238E27FC236}">
                <a16:creationId xmlns:a16="http://schemas.microsoft.com/office/drawing/2014/main" id="{BA48974F-29FB-45ED-82FE-EACE60BC9422}"/>
              </a:ext>
            </a:extLst>
          </p:cNvPr>
          <p:cNvSpPr/>
          <p:nvPr/>
        </p:nvSpPr>
        <p:spPr>
          <a:xfrm>
            <a:off x="763043" y="425392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54" name="Rectangle 53">
            <a:extLst>
              <a:ext uri="{FF2B5EF4-FFF2-40B4-BE49-F238E27FC236}">
                <a16:creationId xmlns:a16="http://schemas.microsoft.com/office/drawing/2014/main" id="{ABE97378-56BE-42A1-A2AF-4B18728F6769}"/>
              </a:ext>
            </a:extLst>
          </p:cNvPr>
          <p:cNvSpPr/>
          <p:nvPr/>
        </p:nvSpPr>
        <p:spPr>
          <a:xfrm>
            <a:off x="758435" y="483206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AEE01AA3-2C1F-4817-9DE5-A1B2F32BB5C4}"/>
              </a:ext>
            </a:extLst>
          </p:cNvPr>
          <p:cNvSpPr/>
          <p:nvPr/>
        </p:nvSpPr>
        <p:spPr>
          <a:xfrm>
            <a:off x="758435" y="540915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56" name="Rectangle 55">
            <a:extLst>
              <a:ext uri="{FF2B5EF4-FFF2-40B4-BE49-F238E27FC236}">
                <a16:creationId xmlns:a16="http://schemas.microsoft.com/office/drawing/2014/main" id="{EDEA432F-78A3-4046-84A9-57E0A81A7C83}"/>
              </a:ext>
            </a:extLst>
          </p:cNvPr>
          <p:cNvSpPr/>
          <p:nvPr/>
        </p:nvSpPr>
        <p:spPr>
          <a:xfrm>
            <a:off x="2278626" y="296276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2455803-9D5F-4DF5-BC19-B68358BD99F3}"/>
              </a:ext>
            </a:extLst>
          </p:cNvPr>
          <p:cNvSpPr txBox="1"/>
          <p:nvPr/>
        </p:nvSpPr>
        <p:spPr>
          <a:xfrm>
            <a:off x="3207046" y="305588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0" name="Rectangle 59">
            <a:extLst>
              <a:ext uri="{FF2B5EF4-FFF2-40B4-BE49-F238E27FC236}">
                <a16:creationId xmlns:a16="http://schemas.microsoft.com/office/drawing/2014/main" id="{CB06ABA4-792A-460F-BB03-153820F6A33E}"/>
              </a:ext>
            </a:extLst>
          </p:cNvPr>
          <p:cNvSpPr/>
          <p:nvPr/>
        </p:nvSpPr>
        <p:spPr>
          <a:xfrm>
            <a:off x="2446266" y="311684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2</a:t>
            </a:r>
          </a:p>
        </p:txBody>
      </p:sp>
      <p:sp>
        <p:nvSpPr>
          <p:cNvPr id="61" name="Rectangle 60">
            <a:extLst>
              <a:ext uri="{FF2B5EF4-FFF2-40B4-BE49-F238E27FC236}">
                <a16:creationId xmlns:a16="http://schemas.microsoft.com/office/drawing/2014/main" id="{F92A1637-C3AE-43D3-B075-AE13247C1678}"/>
              </a:ext>
            </a:extLst>
          </p:cNvPr>
          <p:cNvSpPr/>
          <p:nvPr/>
        </p:nvSpPr>
        <p:spPr>
          <a:xfrm>
            <a:off x="2271691" y="369428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133E716-FE8E-4476-B84C-66B0DD3A1D10}"/>
              </a:ext>
            </a:extLst>
          </p:cNvPr>
          <p:cNvSpPr txBox="1"/>
          <p:nvPr/>
        </p:nvSpPr>
        <p:spPr>
          <a:xfrm>
            <a:off x="3200111" y="378740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3" name="Rectangle 62">
            <a:extLst>
              <a:ext uri="{FF2B5EF4-FFF2-40B4-BE49-F238E27FC236}">
                <a16:creationId xmlns:a16="http://schemas.microsoft.com/office/drawing/2014/main" id="{9E6FD287-EBF0-47CC-A2EB-597CDB1B80F2}"/>
              </a:ext>
            </a:extLst>
          </p:cNvPr>
          <p:cNvSpPr/>
          <p:nvPr/>
        </p:nvSpPr>
        <p:spPr>
          <a:xfrm>
            <a:off x="2439331" y="384836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4</a:t>
            </a:r>
          </a:p>
        </p:txBody>
      </p:sp>
      <p:sp>
        <p:nvSpPr>
          <p:cNvPr id="64" name="Rectangle 63">
            <a:extLst>
              <a:ext uri="{FF2B5EF4-FFF2-40B4-BE49-F238E27FC236}">
                <a16:creationId xmlns:a16="http://schemas.microsoft.com/office/drawing/2014/main" id="{8F7322B7-AF59-4C77-809A-D809834E53A8}"/>
              </a:ext>
            </a:extLst>
          </p:cNvPr>
          <p:cNvSpPr/>
          <p:nvPr/>
        </p:nvSpPr>
        <p:spPr>
          <a:xfrm>
            <a:off x="2278626" y="441233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64F36B8A-04C4-47EA-A3E2-8EF840F9A8D4}"/>
              </a:ext>
            </a:extLst>
          </p:cNvPr>
          <p:cNvSpPr txBox="1"/>
          <p:nvPr/>
        </p:nvSpPr>
        <p:spPr>
          <a:xfrm>
            <a:off x="3207046" y="450545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6" name="Rectangle 65">
            <a:extLst>
              <a:ext uri="{FF2B5EF4-FFF2-40B4-BE49-F238E27FC236}">
                <a16:creationId xmlns:a16="http://schemas.microsoft.com/office/drawing/2014/main" id="{27F329ED-829D-49C5-A094-ABDD3B221E5A}"/>
              </a:ext>
            </a:extLst>
          </p:cNvPr>
          <p:cNvSpPr/>
          <p:nvPr/>
        </p:nvSpPr>
        <p:spPr>
          <a:xfrm>
            <a:off x="2446266" y="4566413"/>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7" name="Rectangle 66">
            <a:extLst>
              <a:ext uri="{FF2B5EF4-FFF2-40B4-BE49-F238E27FC236}">
                <a16:creationId xmlns:a16="http://schemas.microsoft.com/office/drawing/2014/main" id="{7E2A3A90-1C51-406A-82E5-E88F7D414090}"/>
              </a:ext>
            </a:extLst>
          </p:cNvPr>
          <p:cNvSpPr/>
          <p:nvPr/>
        </p:nvSpPr>
        <p:spPr>
          <a:xfrm>
            <a:off x="2279311" y="515596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C2517C-9FF3-4426-AB82-372D3675536F}"/>
              </a:ext>
            </a:extLst>
          </p:cNvPr>
          <p:cNvSpPr txBox="1"/>
          <p:nvPr/>
        </p:nvSpPr>
        <p:spPr>
          <a:xfrm>
            <a:off x="3207731" y="524907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9" name="Rectangle 68">
            <a:extLst>
              <a:ext uri="{FF2B5EF4-FFF2-40B4-BE49-F238E27FC236}">
                <a16:creationId xmlns:a16="http://schemas.microsoft.com/office/drawing/2014/main" id="{FA7F291B-49CE-4151-AE77-7EE6C7EDB80C}"/>
              </a:ext>
            </a:extLst>
          </p:cNvPr>
          <p:cNvSpPr/>
          <p:nvPr/>
        </p:nvSpPr>
        <p:spPr>
          <a:xfrm>
            <a:off x="2446951" y="5310039"/>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1</a:t>
            </a:r>
          </a:p>
        </p:txBody>
      </p:sp>
      <p:sp>
        <p:nvSpPr>
          <p:cNvPr id="70" name="Rectangle 69">
            <a:extLst>
              <a:ext uri="{FF2B5EF4-FFF2-40B4-BE49-F238E27FC236}">
                <a16:creationId xmlns:a16="http://schemas.microsoft.com/office/drawing/2014/main" id="{52DEF2DF-D0C9-454C-B2FB-9FA859D03D43}"/>
              </a:ext>
            </a:extLst>
          </p:cNvPr>
          <p:cNvSpPr/>
          <p:nvPr/>
        </p:nvSpPr>
        <p:spPr>
          <a:xfrm>
            <a:off x="2278626" y="590616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3BCC723-77A4-4105-A818-1DEA8059ABC8}"/>
              </a:ext>
            </a:extLst>
          </p:cNvPr>
          <p:cNvSpPr txBox="1"/>
          <p:nvPr/>
        </p:nvSpPr>
        <p:spPr>
          <a:xfrm>
            <a:off x="3207046" y="599928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72" name="Rectangle 71">
            <a:extLst>
              <a:ext uri="{FF2B5EF4-FFF2-40B4-BE49-F238E27FC236}">
                <a16:creationId xmlns:a16="http://schemas.microsoft.com/office/drawing/2014/main" id="{9D102ACB-814B-46E7-9F2E-9C95F319AF78}"/>
              </a:ext>
            </a:extLst>
          </p:cNvPr>
          <p:cNvSpPr/>
          <p:nvPr/>
        </p:nvSpPr>
        <p:spPr>
          <a:xfrm>
            <a:off x="2446266" y="6060244"/>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5" name="Straight Arrow Connector 4">
            <a:extLst>
              <a:ext uri="{FF2B5EF4-FFF2-40B4-BE49-F238E27FC236}">
                <a16:creationId xmlns:a16="http://schemas.microsoft.com/office/drawing/2014/main" id="{A98D33F5-1085-4BD4-8FC6-FD979B4BA2B8}"/>
              </a:ext>
            </a:extLst>
          </p:cNvPr>
          <p:cNvCxnSpPr>
            <a:stCxn id="10" idx="1"/>
          </p:cNvCxnSpPr>
          <p:nvPr/>
        </p:nvCxnSpPr>
        <p:spPr>
          <a:xfrm flipH="1">
            <a:off x="4405709" y="1844577"/>
            <a:ext cx="551101" cy="75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E3A3BB27-4C02-452E-8AAE-1A9DFA888760}"/>
              </a:ext>
            </a:extLst>
          </p:cNvPr>
          <p:cNvSpPr/>
          <p:nvPr/>
        </p:nvSpPr>
        <p:spPr>
          <a:xfrm>
            <a:off x="733034" y="2484892"/>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Undo</a:t>
            </a:r>
          </a:p>
        </p:txBody>
      </p:sp>
    </p:spTree>
    <p:extLst>
      <p:ext uri="{BB962C8B-B14F-4D97-AF65-F5344CB8AC3E}">
        <p14:creationId xmlns:p14="http://schemas.microsoft.com/office/powerpoint/2010/main" val="217774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1410</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First Assignment Jump June 2019</vt:lpstr>
      <vt:lpstr>Table of Contents</vt:lpstr>
      <vt:lpstr>Goals</vt:lpstr>
      <vt:lpstr>Project 1– Add a data entry feature to the rawMVC app</vt:lpstr>
      <vt:lpstr>Project 1– Add a data entry feature to the rawMVC app</vt:lpstr>
      <vt:lpstr>Project 1– Add a data entry feature to the rawMVC app</vt:lpstr>
      <vt:lpstr>Project 2 – Interactive Quiz App</vt:lpstr>
      <vt:lpstr>Project 2 – Interactive Quiz App</vt:lpstr>
      <vt:lpstr>Project 2 – Interactive Quiz App</vt:lpstr>
      <vt:lpstr>Project 2 – Interactive Quiz App</vt:lpstr>
      <vt:lpstr>Project 2 – Interactive Quiz App</vt:lpstr>
      <vt:lpstr>Project 2 – Interactive Quiz App</vt:lpstr>
      <vt:lpstr>Deliverables</vt:lpstr>
      <vt:lpstr>Documentation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Assignment Jump June 2019</dc:title>
  <dc:creator>Claude Gauthier</dc:creator>
  <cp:lastModifiedBy>Claude Gauthier</cp:lastModifiedBy>
  <cp:revision>17</cp:revision>
  <dcterms:created xsi:type="dcterms:W3CDTF">2019-06-27T09:24:26Z</dcterms:created>
  <dcterms:modified xsi:type="dcterms:W3CDTF">2019-06-27T11:03:32Z</dcterms:modified>
</cp:coreProperties>
</file>