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259" r:id="rId3"/>
    <p:sldId id="260" r:id="rId4"/>
    <p:sldId id="267" r:id="rId5"/>
    <p:sldId id="268" r:id="rId6"/>
    <p:sldId id="271" r:id="rId7"/>
    <p:sldId id="270" r:id="rId8"/>
    <p:sldId id="274" r:id="rId9"/>
    <p:sldId id="261" r:id="rId10"/>
    <p:sldId id="273" r:id="rId11"/>
    <p:sldId id="275" r:id="rId12"/>
    <p:sldId id="276" r:id="rId13"/>
    <p:sldId id="277" r:id="rId14"/>
    <p:sldId id="278" r:id="rId15"/>
    <p:sldId id="279" r:id="rId16"/>
    <p:sldId id="280" r:id="rId17"/>
    <p:sldId id="281" r:id="rId18"/>
    <p:sldId id="282" r:id="rId19"/>
    <p:sldId id="283" r:id="rId20"/>
    <p:sldId id="284" r:id="rId21"/>
    <p:sldId id="285" r:id="rId22"/>
    <p:sldId id="272" r:id="rId23"/>
    <p:sldId id="286" r:id="rId24"/>
    <p:sldId id="298" r:id="rId25"/>
    <p:sldId id="262" r:id="rId26"/>
    <p:sldId id="299" r:id="rId27"/>
    <p:sldId id="287" r:id="rId28"/>
    <p:sldId id="300" r:id="rId29"/>
    <p:sldId id="301" r:id="rId30"/>
    <p:sldId id="302" r:id="rId31"/>
    <p:sldId id="289" r:id="rId32"/>
    <p:sldId id="303" r:id="rId33"/>
    <p:sldId id="304" r:id="rId34"/>
    <p:sldId id="290" r:id="rId35"/>
    <p:sldId id="305" r:id="rId36"/>
    <p:sldId id="291" r:id="rId37"/>
    <p:sldId id="294" r:id="rId38"/>
    <p:sldId id="295" r:id="rId39"/>
    <p:sldId id="296" r:id="rId40"/>
    <p:sldId id="297" r:id="rId41"/>
    <p:sldId id="263" r:id="rId42"/>
    <p:sldId id="306" r:id="rId43"/>
    <p:sldId id="307" r:id="rId44"/>
    <p:sldId id="308" r:id="rId45"/>
    <p:sldId id="309" r:id="rId46"/>
    <p:sldId id="311" r:id="rId47"/>
    <p:sldId id="313" r:id="rId48"/>
    <p:sldId id="314" r:id="rId49"/>
    <p:sldId id="264" r:id="rId50"/>
    <p:sldId id="315" r:id="rId51"/>
    <p:sldId id="328" r:id="rId52"/>
    <p:sldId id="329" r:id="rId53"/>
    <p:sldId id="330" r:id="rId54"/>
    <p:sldId id="316" r:id="rId55"/>
    <p:sldId id="317" r:id="rId56"/>
    <p:sldId id="318" r:id="rId57"/>
    <p:sldId id="331" r:id="rId58"/>
    <p:sldId id="319" r:id="rId59"/>
    <p:sldId id="321" r:id="rId60"/>
    <p:sldId id="332" r:id="rId61"/>
    <p:sldId id="322" r:id="rId62"/>
    <p:sldId id="333" r:id="rId63"/>
    <p:sldId id="334" r:id="rId64"/>
    <p:sldId id="324" r:id="rId65"/>
    <p:sldId id="326" r:id="rId66"/>
    <p:sldId id="327" r:id="rId67"/>
    <p:sldId id="265" r:id="rId68"/>
    <p:sldId id="335" r:id="rId69"/>
    <p:sldId id="346" r:id="rId70"/>
    <p:sldId id="345" r:id="rId71"/>
    <p:sldId id="347" r:id="rId72"/>
    <p:sldId id="348" r:id="rId73"/>
    <p:sldId id="336" r:id="rId74"/>
    <p:sldId id="337" r:id="rId75"/>
    <p:sldId id="349" r:id="rId76"/>
    <p:sldId id="338" r:id="rId77"/>
    <p:sldId id="339" r:id="rId78"/>
    <p:sldId id="350" r:id="rId79"/>
    <p:sldId id="341" r:id="rId80"/>
    <p:sldId id="342" r:id="rId81"/>
    <p:sldId id="344"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58" autoAdjust="0"/>
    <p:restoredTop sz="94660"/>
  </p:normalViewPr>
  <p:slideViewPr>
    <p:cSldViewPr snapToGrid="0">
      <p:cViewPr varScale="1">
        <p:scale>
          <a:sx n="51" d="100"/>
          <a:sy n="51" d="100"/>
        </p:scale>
        <p:origin x="106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08D60-18AB-4934-BB0B-091077C39137}" type="datetimeFigureOut">
              <a:rPr lang="en-US" smtClean="0"/>
              <a:t>7/2/2019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0AE1C2-6961-4872-B4DF-0F16DF777BEA}" type="slidenum">
              <a:rPr lang="en-US" smtClean="0"/>
              <a:t>‹#›</a:t>
            </a:fld>
            <a:endParaRPr lang="en-US"/>
          </a:p>
        </p:txBody>
      </p:sp>
    </p:spTree>
    <p:extLst>
      <p:ext uri="{BB962C8B-B14F-4D97-AF65-F5344CB8AC3E}">
        <p14:creationId xmlns:p14="http://schemas.microsoft.com/office/powerpoint/2010/main" val="1954778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0AE1C2-6961-4872-B4DF-0F16DF777BEA}" type="slidenum">
              <a:rPr lang="en-US" smtClean="0"/>
              <a:t>70</a:t>
            </a:fld>
            <a:endParaRPr lang="en-US"/>
          </a:p>
        </p:txBody>
      </p:sp>
    </p:spTree>
    <p:extLst>
      <p:ext uri="{BB962C8B-B14F-4D97-AF65-F5344CB8AC3E}">
        <p14:creationId xmlns:p14="http://schemas.microsoft.com/office/powerpoint/2010/main" val="3832971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1783210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3121113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857837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1148005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1CFA7D-E0F8-42F2-B82E-9EE46E477614}"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4292677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1CFA7D-E0F8-42F2-B82E-9EE46E477614}"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3866843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1CFA7D-E0F8-42F2-B82E-9EE46E477614}" type="datetimeFigureOut">
              <a:rPr lang="en-US" smtClean="0"/>
              <a:t>7/2/2019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44074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1CFA7D-E0F8-42F2-B82E-9EE46E477614}" type="datetimeFigureOut">
              <a:rPr lang="en-US" smtClean="0"/>
              <a:t>7/2/2019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3568899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CFA7D-E0F8-42F2-B82E-9EE46E477614}" type="datetimeFigureOut">
              <a:rPr lang="en-US" smtClean="0"/>
              <a:t>7/2/2019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2199818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CFA7D-E0F8-42F2-B82E-9EE46E477614}"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813784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CFA7D-E0F8-42F2-B82E-9EE46E477614}"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4246299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CFA7D-E0F8-42F2-B82E-9EE46E477614}" type="datetimeFigureOut">
              <a:rPr lang="en-US" smtClean="0"/>
              <a:t>7/2/2019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D97E4A-9D31-4A86-9C72-79C5429B7C1C}" type="slidenum">
              <a:rPr lang="en-US" smtClean="0"/>
              <a:t>‹#›</a:t>
            </a:fld>
            <a:endParaRPr lang="en-US"/>
          </a:p>
        </p:txBody>
      </p:sp>
    </p:spTree>
    <p:extLst>
      <p:ext uri="{BB962C8B-B14F-4D97-AF65-F5344CB8AC3E}">
        <p14:creationId xmlns:p14="http://schemas.microsoft.com/office/powerpoint/2010/main" val="3169110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programajama.com/courses/bit115/DocsInterest/CodeConventionsShortSheet.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List_of_Java_keyword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geeksforgeeks.org/java-identifier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geeksforgeeks.org/packages-in-jav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geeksforgeeks.org/literals-in-java/"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javatpoint.com/operators-in-jav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www.cs.bilkent.edu.tr/~guvenir/courses/CS101/op_precedenc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programiz.com/java-programming/if-else-statement"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geeksforgeeks.org/switch-statement-in-java/"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developer.com/java/data/using-different-types-of-java-loops-looping-in-java.html" TargetMode="External"/><Relationship Id="rId2" Type="http://schemas.openxmlformats.org/officeDocument/2006/relationships/hyperlink" Target="https://www.geeksforgeeks.org/loops-in-java/" TargetMode="External"/><Relationship Id="rId1" Type="http://schemas.openxmlformats.org/officeDocument/2006/relationships/slideLayout" Target="../slideLayouts/slideLayout2.xml"/><Relationship Id="rId4" Type="http://schemas.openxmlformats.org/officeDocument/2006/relationships/hyperlink" Target="https://www.oreilly.com/library/view/java-a-beginners/9780071606325/ch3lev1sec11.html" TargetMode="External"/></Relationships>
</file>

<file path=ppt/slides/_rels/slide46.xml.rels><?xml version="1.0" encoding="UTF-8" standalone="yes"?>
<Relationships xmlns="http://schemas.openxmlformats.org/package/2006/relationships"><Relationship Id="rId2" Type="http://schemas.openxmlformats.org/officeDocument/2006/relationships/hyperlink" Target="https://www.tutorialspoint.com/java/java_break_statement.htm"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tutorialspoint.com/java/java_continue_statement.ht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ww.geeksforgeeks.org/decision-making-javaif-else-switch-break-continue-jump/"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dzone.com/articles/java-memory-management"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www.w3schools.com/java/java_ref_string.asp" TargetMode="External"/><Relationship Id="rId2" Type="http://schemas.openxmlformats.org/officeDocument/2006/relationships/hyperlink" Target="https://www.edureka.co/blog/cheatsheets/java-string-cheat-shee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s://www.javatpoint.com/command-line-argument"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Java</a:t>
            </a:r>
            <a:endParaRPr lang="en-US" dirty="0"/>
          </a:p>
        </p:txBody>
      </p:sp>
      <p:sp>
        <p:nvSpPr>
          <p:cNvPr id="3" name="Subtitle 2"/>
          <p:cNvSpPr>
            <a:spLocks noGrp="1"/>
          </p:cNvSpPr>
          <p:nvPr>
            <p:ph type="subTitle" idx="1"/>
          </p:nvPr>
        </p:nvSpPr>
        <p:spPr/>
        <p:txBody>
          <a:bodyPr/>
          <a:lstStyle/>
          <a:p>
            <a:r>
              <a:rPr lang="en-US" dirty="0" smtClean="0"/>
              <a:t>JUMP June 2019</a:t>
            </a:r>
          </a:p>
          <a:p>
            <a:pPr algn="r"/>
            <a:r>
              <a:rPr lang="en-US" dirty="0" smtClean="0"/>
              <a:t>Draft: 07/02/2019</a:t>
            </a:r>
            <a:endParaRPr lang="en-US" dirty="0"/>
          </a:p>
        </p:txBody>
      </p:sp>
    </p:spTree>
    <p:extLst>
      <p:ext uri="{BB962C8B-B14F-4D97-AF65-F5344CB8AC3E}">
        <p14:creationId xmlns:p14="http://schemas.microsoft.com/office/powerpoint/2010/main" val="1841704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101 - Buzzwords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46673654"/>
              </p:ext>
            </p:extLst>
          </p:nvPr>
        </p:nvGraphicFramePr>
        <p:xfrm>
          <a:off x="932247" y="1397476"/>
          <a:ext cx="11041449" cy="5080960"/>
        </p:xfrm>
        <a:graphic>
          <a:graphicData uri="http://schemas.openxmlformats.org/drawingml/2006/table">
            <a:tbl>
              <a:tblPr firstRow="1" bandRow="1">
                <a:tableStyleId>{5C22544A-7EE6-4342-B048-85BDC9FD1C3A}</a:tableStyleId>
              </a:tblPr>
              <a:tblGrid>
                <a:gridCol w="2280510"/>
                <a:gridCol w="8760939"/>
              </a:tblGrid>
              <a:tr h="408042">
                <a:tc>
                  <a:txBody>
                    <a:bodyPr/>
                    <a:lstStyle/>
                    <a:p>
                      <a:r>
                        <a:rPr lang="en-US" sz="1800" dirty="0" smtClean="0">
                          <a:solidFill>
                            <a:schemeClr val="tx1"/>
                          </a:solidFill>
                        </a:rPr>
                        <a:t>Simple</a:t>
                      </a:r>
                      <a:endParaRPr lang="en-US" sz="1800" dirty="0">
                        <a:solidFill>
                          <a:schemeClr val="tx1"/>
                        </a:solidFill>
                      </a:endParaRPr>
                    </a:p>
                  </a:txBody>
                  <a:tcPr>
                    <a:noFill/>
                  </a:tcPr>
                </a:tc>
                <a:tc>
                  <a:txBody>
                    <a:bodyPr/>
                    <a:lstStyle/>
                    <a:p>
                      <a:r>
                        <a:rPr lang="en-US" sz="1800" b="0" dirty="0" smtClean="0">
                          <a:solidFill>
                            <a:schemeClr val="tx1"/>
                          </a:solidFill>
                        </a:rPr>
                        <a:t>Java</a:t>
                      </a:r>
                      <a:r>
                        <a:rPr lang="en-US" sz="1800" b="0" baseline="0" dirty="0" smtClean="0">
                          <a:solidFill>
                            <a:schemeClr val="tx1"/>
                          </a:solidFill>
                        </a:rPr>
                        <a:t> provides a concise set of features which facilitates learning and using it</a:t>
                      </a:r>
                      <a:endParaRPr lang="en-US" sz="1800" b="0" dirty="0">
                        <a:solidFill>
                          <a:schemeClr val="tx1"/>
                        </a:solidFill>
                      </a:endParaRPr>
                    </a:p>
                  </a:txBody>
                  <a:tcPr>
                    <a:noFill/>
                  </a:tcPr>
                </a:tc>
              </a:tr>
              <a:tr h="408042">
                <a:tc>
                  <a:txBody>
                    <a:bodyPr/>
                    <a:lstStyle/>
                    <a:p>
                      <a:r>
                        <a:rPr lang="en-US" sz="1800" b="1" dirty="0" smtClean="0">
                          <a:solidFill>
                            <a:schemeClr val="tx1"/>
                          </a:solidFill>
                        </a:rPr>
                        <a:t>Secure</a:t>
                      </a:r>
                      <a:endParaRPr lang="en-US" sz="1800" b="1" dirty="0">
                        <a:solidFill>
                          <a:schemeClr val="tx1"/>
                        </a:solidFill>
                      </a:endParaRPr>
                    </a:p>
                  </a:txBody>
                  <a:tcPr>
                    <a:noFill/>
                  </a:tcPr>
                </a:tc>
                <a:tc>
                  <a:txBody>
                    <a:bodyPr/>
                    <a:lstStyle/>
                    <a:p>
                      <a:r>
                        <a:rPr lang="en-US" sz="1800" b="0" dirty="0" smtClean="0">
                          <a:solidFill>
                            <a:schemeClr val="tx1"/>
                          </a:solidFill>
                        </a:rPr>
                        <a:t>Java provides</a:t>
                      </a:r>
                      <a:r>
                        <a:rPr lang="en-US" sz="1800" b="0" baseline="0" dirty="0" smtClean="0">
                          <a:solidFill>
                            <a:schemeClr val="tx1"/>
                          </a:solidFill>
                        </a:rPr>
                        <a:t> a secure means of creating Internet apps.</a:t>
                      </a:r>
                      <a:endParaRPr lang="en-US" sz="1800" b="0" dirty="0">
                        <a:solidFill>
                          <a:schemeClr val="tx1"/>
                        </a:solidFill>
                      </a:endParaRPr>
                    </a:p>
                  </a:txBody>
                  <a:tcPr>
                    <a:noFill/>
                  </a:tcPr>
                </a:tc>
              </a:tr>
              <a:tr h="408042">
                <a:tc>
                  <a:txBody>
                    <a:bodyPr/>
                    <a:lstStyle/>
                    <a:p>
                      <a:r>
                        <a:rPr lang="en-US" sz="1800" b="1" dirty="0" smtClean="0">
                          <a:solidFill>
                            <a:schemeClr val="tx1"/>
                          </a:solidFill>
                        </a:rPr>
                        <a:t>Portable</a:t>
                      </a:r>
                      <a:endParaRPr lang="en-US" sz="1800" b="1" dirty="0">
                        <a:solidFill>
                          <a:schemeClr val="tx1"/>
                        </a:solidFill>
                      </a:endParaRPr>
                    </a:p>
                  </a:txBody>
                  <a:tcPr>
                    <a:noFill/>
                  </a:tcPr>
                </a:tc>
                <a:tc>
                  <a:txBody>
                    <a:bodyPr/>
                    <a:lstStyle/>
                    <a:p>
                      <a:r>
                        <a:rPr lang="en-US" sz="1800" b="0" dirty="0" smtClean="0">
                          <a:solidFill>
                            <a:schemeClr val="tx1"/>
                          </a:solidFill>
                        </a:rPr>
                        <a:t>Java programs can execute in any environment</a:t>
                      </a:r>
                      <a:r>
                        <a:rPr lang="en-US" sz="1800" b="0" baseline="0" dirty="0" smtClean="0">
                          <a:solidFill>
                            <a:schemeClr val="tx1"/>
                          </a:solidFill>
                        </a:rPr>
                        <a:t> that provides  Java run-time system (JRE)</a:t>
                      </a:r>
                      <a:endParaRPr lang="en-US" sz="1800" b="0" dirty="0">
                        <a:solidFill>
                          <a:schemeClr val="tx1"/>
                        </a:solidFill>
                      </a:endParaRPr>
                    </a:p>
                  </a:txBody>
                  <a:tcPr>
                    <a:noFill/>
                  </a:tcPr>
                </a:tc>
              </a:tr>
              <a:tr h="408042">
                <a:tc>
                  <a:txBody>
                    <a:bodyPr/>
                    <a:lstStyle/>
                    <a:p>
                      <a:r>
                        <a:rPr lang="en-US" sz="1800" b="1" dirty="0" smtClean="0">
                          <a:solidFill>
                            <a:schemeClr val="tx1"/>
                          </a:solidFill>
                        </a:rPr>
                        <a:t>Object-oriented</a:t>
                      </a:r>
                      <a:endParaRPr lang="en-US" sz="1800" b="1" dirty="0">
                        <a:solidFill>
                          <a:schemeClr val="tx1"/>
                        </a:solidFill>
                      </a:endParaRPr>
                    </a:p>
                  </a:txBody>
                  <a:tcPr>
                    <a:noFill/>
                  </a:tcPr>
                </a:tc>
                <a:tc>
                  <a:txBody>
                    <a:bodyPr/>
                    <a:lstStyle/>
                    <a:p>
                      <a:r>
                        <a:rPr lang="en-US" sz="1800" b="0" dirty="0" smtClean="0">
                          <a:solidFill>
                            <a:schemeClr val="tx1"/>
                          </a:solidFill>
                        </a:rPr>
                        <a:t>Java</a:t>
                      </a:r>
                      <a:r>
                        <a:rPr lang="en-US" sz="1800" b="0" baseline="0" dirty="0" smtClean="0">
                          <a:solidFill>
                            <a:schemeClr val="tx1"/>
                          </a:solidFill>
                        </a:rPr>
                        <a:t> is a true object oriented programming language</a:t>
                      </a:r>
                      <a:endParaRPr lang="en-US" sz="1800" b="0" dirty="0">
                        <a:solidFill>
                          <a:schemeClr val="tx1"/>
                        </a:solidFill>
                      </a:endParaRPr>
                    </a:p>
                  </a:txBody>
                  <a:tcPr>
                    <a:noFill/>
                  </a:tcPr>
                </a:tc>
              </a:tr>
              <a:tr h="408042">
                <a:tc>
                  <a:txBody>
                    <a:bodyPr/>
                    <a:lstStyle/>
                    <a:p>
                      <a:r>
                        <a:rPr lang="en-US" sz="1800" b="1" dirty="0" smtClean="0">
                          <a:solidFill>
                            <a:schemeClr val="tx1"/>
                          </a:solidFill>
                        </a:rPr>
                        <a:t>Robust</a:t>
                      </a:r>
                      <a:endParaRPr lang="en-US" sz="1800" b="1" dirty="0">
                        <a:solidFill>
                          <a:schemeClr val="tx1"/>
                        </a:solidFill>
                      </a:endParaRPr>
                    </a:p>
                  </a:txBody>
                  <a:tcPr>
                    <a:noFill/>
                  </a:tcPr>
                </a:tc>
                <a:tc>
                  <a:txBody>
                    <a:bodyPr/>
                    <a:lstStyle/>
                    <a:p>
                      <a:r>
                        <a:rPr lang="en-US" sz="1800" b="0" dirty="0" smtClean="0">
                          <a:solidFill>
                            <a:schemeClr val="tx1"/>
                          </a:solidFill>
                        </a:rPr>
                        <a:t>Java is strongly</a:t>
                      </a:r>
                      <a:r>
                        <a:rPr lang="en-US" sz="1800" b="0" baseline="0" dirty="0" smtClean="0">
                          <a:solidFill>
                            <a:schemeClr val="tx1"/>
                          </a:solidFill>
                        </a:rPr>
                        <a:t> type and promotes error-free programming by performing run-time checks</a:t>
                      </a:r>
                      <a:endParaRPr lang="en-US" sz="1800" b="0" dirty="0">
                        <a:solidFill>
                          <a:schemeClr val="tx1"/>
                        </a:solidFill>
                      </a:endParaRPr>
                    </a:p>
                  </a:txBody>
                  <a:tcPr>
                    <a:noFill/>
                  </a:tcPr>
                </a:tc>
              </a:tr>
              <a:tr h="408042">
                <a:tc>
                  <a:txBody>
                    <a:bodyPr/>
                    <a:lstStyle/>
                    <a:p>
                      <a:r>
                        <a:rPr lang="en-US" sz="1800" b="1" dirty="0" smtClean="0">
                          <a:solidFill>
                            <a:schemeClr val="tx1"/>
                          </a:solidFill>
                        </a:rPr>
                        <a:t>Multithreaded</a:t>
                      </a:r>
                      <a:endParaRPr lang="en-US" sz="1800" b="1" dirty="0">
                        <a:solidFill>
                          <a:schemeClr val="tx1"/>
                        </a:solidFill>
                      </a:endParaRPr>
                    </a:p>
                  </a:txBody>
                  <a:tcPr>
                    <a:noFill/>
                  </a:tcPr>
                </a:tc>
                <a:tc>
                  <a:txBody>
                    <a:bodyPr/>
                    <a:lstStyle/>
                    <a:p>
                      <a:r>
                        <a:rPr lang="en-US" sz="1800" b="0" dirty="0" smtClean="0">
                          <a:solidFill>
                            <a:schemeClr val="tx1"/>
                          </a:solidFill>
                        </a:rPr>
                        <a:t>Java provides the ability</a:t>
                      </a:r>
                      <a:r>
                        <a:rPr lang="en-US" sz="1800" b="0" baseline="0" dirty="0" smtClean="0">
                          <a:solidFill>
                            <a:schemeClr val="tx1"/>
                          </a:solidFill>
                        </a:rPr>
                        <a:t> to support multithread programming and execution</a:t>
                      </a:r>
                      <a:endParaRPr lang="en-US" sz="1800" b="0" dirty="0">
                        <a:solidFill>
                          <a:schemeClr val="tx1"/>
                        </a:solidFill>
                      </a:endParaRPr>
                    </a:p>
                  </a:txBody>
                  <a:tcPr>
                    <a:noFill/>
                  </a:tcPr>
                </a:tc>
              </a:tr>
              <a:tr h="408042">
                <a:tc>
                  <a:txBody>
                    <a:bodyPr/>
                    <a:lstStyle/>
                    <a:p>
                      <a:r>
                        <a:rPr lang="en-US" sz="1800" b="1" dirty="0" smtClean="0">
                          <a:solidFill>
                            <a:schemeClr val="tx1"/>
                          </a:solidFill>
                        </a:rPr>
                        <a:t>Architecture-neutral</a:t>
                      </a:r>
                      <a:endParaRPr lang="en-US" sz="1800" b="1" dirty="0">
                        <a:solidFill>
                          <a:schemeClr val="tx1"/>
                        </a:solidFill>
                      </a:endParaRPr>
                    </a:p>
                  </a:txBody>
                  <a:tcPr>
                    <a:noFill/>
                  </a:tcPr>
                </a:tc>
                <a:tc>
                  <a:txBody>
                    <a:bodyPr/>
                    <a:lstStyle/>
                    <a:p>
                      <a:r>
                        <a:rPr lang="en-US" sz="1800" b="0" dirty="0" smtClean="0">
                          <a:solidFill>
                            <a:schemeClr val="tx1"/>
                          </a:solidFill>
                        </a:rPr>
                        <a:t>Java is not tied to any specific system/operating</a:t>
                      </a:r>
                      <a:r>
                        <a:rPr lang="en-US" sz="1800" b="0" baseline="0" dirty="0" smtClean="0">
                          <a:solidFill>
                            <a:schemeClr val="tx1"/>
                          </a:solidFill>
                        </a:rPr>
                        <a:t> system architecture</a:t>
                      </a:r>
                      <a:endParaRPr lang="en-US" sz="1800" b="0" dirty="0">
                        <a:solidFill>
                          <a:schemeClr val="tx1"/>
                        </a:solidFill>
                      </a:endParaRPr>
                    </a:p>
                  </a:txBody>
                  <a:tcPr>
                    <a:noFill/>
                  </a:tcPr>
                </a:tc>
              </a:tr>
              <a:tr h="704291">
                <a:tc>
                  <a:txBody>
                    <a:bodyPr/>
                    <a:lstStyle/>
                    <a:p>
                      <a:r>
                        <a:rPr lang="en-US" sz="1800" b="1" dirty="0" smtClean="0">
                          <a:solidFill>
                            <a:schemeClr val="tx1"/>
                          </a:solidFill>
                        </a:rPr>
                        <a:t>Interpreted</a:t>
                      </a:r>
                      <a:endParaRPr lang="en-US" sz="1800" b="1" dirty="0">
                        <a:solidFill>
                          <a:schemeClr val="tx1"/>
                        </a:solidFill>
                      </a:endParaRPr>
                    </a:p>
                  </a:txBody>
                  <a:tcPr>
                    <a:noFill/>
                  </a:tcPr>
                </a:tc>
                <a:tc>
                  <a:txBody>
                    <a:bodyPr/>
                    <a:lstStyle/>
                    <a:p>
                      <a:r>
                        <a:rPr lang="en-US" sz="1800" b="0" dirty="0" smtClean="0">
                          <a:solidFill>
                            <a:schemeClr val="tx1"/>
                          </a:solidFill>
                        </a:rPr>
                        <a:t>Java supports cross-platform</a:t>
                      </a:r>
                      <a:r>
                        <a:rPr lang="en-US" sz="1800" b="0" baseline="0" dirty="0" smtClean="0">
                          <a:solidFill>
                            <a:schemeClr val="tx1"/>
                          </a:solidFill>
                        </a:rPr>
                        <a:t> code execution via the use of Java Bytecode executing using Java Virtual Machine (JVM)</a:t>
                      </a:r>
                      <a:endParaRPr lang="en-US" sz="1800" b="0" dirty="0">
                        <a:solidFill>
                          <a:schemeClr val="tx1"/>
                        </a:solidFill>
                      </a:endParaRPr>
                    </a:p>
                  </a:txBody>
                  <a:tcPr>
                    <a:noFill/>
                  </a:tcPr>
                </a:tc>
              </a:tr>
              <a:tr h="408042">
                <a:tc>
                  <a:txBody>
                    <a:bodyPr/>
                    <a:lstStyle/>
                    <a:p>
                      <a:r>
                        <a:rPr lang="en-US" sz="1800" b="1" dirty="0" smtClean="0">
                          <a:solidFill>
                            <a:schemeClr val="tx1"/>
                          </a:solidFill>
                        </a:rPr>
                        <a:t>High performance</a:t>
                      </a:r>
                      <a:endParaRPr lang="en-US" sz="1800" b="1" dirty="0">
                        <a:solidFill>
                          <a:schemeClr val="tx1"/>
                        </a:solidFill>
                      </a:endParaRPr>
                    </a:p>
                  </a:txBody>
                  <a:tcPr>
                    <a:noFill/>
                  </a:tcPr>
                </a:tc>
                <a:tc>
                  <a:txBody>
                    <a:bodyPr/>
                    <a:lstStyle/>
                    <a:p>
                      <a:r>
                        <a:rPr lang="en-US" sz="1800" b="0" dirty="0" smtClean="0">
                          <a:solidFill>
                            <a:schemeClr val="tx1"/>
                          </a:solidFill>
                        </a:rPr>
                        <a:t>The</a:t>
                      </a:r>
                      <a:r>
                        <a:rPr lang="en-US" sz="1800" b="0" baseline="0" dirty="0" smtClean="0">
                          <a:solidFill>
                            <a:schemeClr val="tx1"/>
                          </a:solidFill>
                        </a:rPr>
                        <a:t> Bytecode is a highly optimized token designed for speed of execution</a:t>
                      </a:r>
                      <a:endParaRPr lang="en-US" sz="1800" b="0" dirty="0">
                        <a:solidFill>
                          <a:schemeClr val="tx1"/>
                        </a:solidFill>
                      </a:endParaRPr>
                    </a:p>
                  </a:txBody>
                  <a:tcPr>
                    <a:noFill/>
                  </a:tcPr>
                </a:tc>
              </a:tr>
              <a:tr h="408042">
                <a:tc>
                  <a:txBody>
                    <a:bodyPr/>
                    <a:lstStyle/>
                    <a:p>
                      <a:r>
                        <a:rPr lang="en-US" sz="1800" b="1" dirty="0" smtClean="0">
                          <a:solidFill>
                            <a:schemeClr val="tx1"/>
                          </a:solidFill>
                        </a:rPr>
                        <a:t>Distributed</a:t>
                      </a:r>
                      <a:endParaRPr lang="en-US" sz="1800" b="1" dirty="0">
                        <a:solidFill>
                          <a:schemeClr val="tx1"/>
                        </a:solidFill>
                      </a:endParaRPr>
                    </a:p>
                  </a:txBody>
                  <a:tcPr>
                    <a:noFill/>
                  </a:tcPr>
                </a:tc>
                <a:tc>
                  <a:txBody>
                    <a:bodyPr/>
                    <a:lstStyle/>
                    <a:p>
                      <a:r>
                        <a:rPr lang="en-US" sz="1800" b="0" dirty="0" smtClean="0">
                          <a:solidFill>
                            <a:schemeClr val="tx1"/>
                          </a:solidFill>
                        </a:rPr>
                        <a:t>Java</a:t>
                      </a:r>
                      <a:r>
                        <a:rPr lang="en-US" sz="1800" b="0" baseline="0" dirty="0" smtClean="0">
                          <a:solidFill>
                            <a:schemeClr val="tx1"/>
                          </a:solidFill>
                        </a:rPr>
                        <a:t> is designed for the Internet which is an ideal environment to distribute code and apps</a:t>
                      </a:r>
                      <a:endParaRPr lang="en-US" sz="1800" b="0" dirty="0">
                        <a:solidFill>
                          <a:schemeClr val="tx1"/>
                        </a:solidFill>
                      </a:endParaRPr>
                    </a:p>
                  </a:txBody>
                  <a:tcPr>
                    <a:noFill/>
                  </a:tcPr>
                </a:tc>
              </a:tr>
              <a:tr h="704291">
                <a:tc>
                  <a:txBody>
                    <a:bodyPr/>
                    <a:lstStyle/>
                    <a:p>
                      <a:r>
                        <a:rPr lang="en-US" sz="1800" b="1" dirty="0" smtClean="0">
                          <a:solidFill>
                            <a:schemeClr val="tx1"/>
                          </a:solidFill>
                        </a:rPr>
                        <a:t>Dynamic</a:t>
                      </a:r>
                      <a:endParaRPr lang="en-US" sz="1800" b="1" dirty="0">
                        <a:solidFill>
                          <a:schemeClr val="tx1"/>
                        </a:solidFill>
                      </a:endParaRPr>
                    </a:p>
                  </a:txBody>
                  <a:tcPr>
                    <a:noFill/>
                  </a:tcPr>
                </a:tc>
                <a:tc>
                  <a:txBody>
                    <a:bodyPr/>
                    <a:lstStyle/>
                    <a:p>
                      <a:r>
                        <a:rPr lang="en-US" sz="1800" b="0" dirty="0" smtClean="0">
                          <a:solidFill>
                            <a:schemeClr val="tx1"/>
                          </a:solidFill>
                        </a:rPr>
                        <a:t>Java apps</a:t>
                      </a:r>
                      <a:r>
                        <a:rPr lang="en-US" sz="1800" b="0" baseline="0" dirty="0" smtClean="0">
                          <a:solidFill>
                            <a:schemeClr val="tx1"/>
                          </a:solidFill>
                        </a:rPr>
                        <a:t> can carry substantial amounts of run-time type information that is resolved on-the-fly during execution.</a:t>
                      </a:r>
                      <a:endParaRPr lang="en-US" sz="1800" b="0" dirty="0">
                        <a:solidFill>
                          <a:schemeClr val="tx1"/>
                        </a:solidFill>
                      </a:endParaRPr>
                    </a:p>
                  </a:txBody>
                  <a:tcPr>
                    <a:noFill/>
                  </a:tcPr>
                </a:tc>
              </a:tr>
            </a:tbl>
          </a:graphicData>
        </a:graphic>
      </p:graphicFrame>
    </p:spTree>
    <p:extLst>
      <p:ext uri="{BB962C8B-B14F-4D97-AF65-F5344CB8AC3E}">
        <p14:creationId xmlns:p14="http://schemas.microsoft.com/office/powerpoint/2010/main" val="32911274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101 – Object Oriented Programming (OOP)</a:t>
            </a:r>
            <a:endParaRPr lang="en-US" dirty="0"/>
          </a:p>
        </p:txBody>
      </p:sp>
      <p:sp>
        <p:nvSpPr>
          <p:cNvPr id="3" name="Content Placeholder 2"/>
          <p:cNvSpPr>
            <a:spLocks noGrp="1"/>
          </p:cNvSpPr>
          <p:nvPr>
            <p:ph idx="1"/>
          </p:nvPr>
        </p:nvSpPr>
        <p:spPr>
          <a:xfrm>
            <a:off x="838200" y="1825625"/>
            <a:ext cx="4993257" cy="4351338"/>
          </a:xfrm>
        </p:spPr>
        <p:txBody>
          <a:bodyPr>
            <a:normAutofit/>
          </a:bodyPr>
          <a:lstStyle/>
          <a:p>
            <a:pPr marL="342900" indent="-342900">
              <a:buFont typeface="+mj-lt"/>
              <a:buAutoNum type="arabicPeriod"/>
            </a:pPr>
            <a:r>
              <a:rPr lang="en-US" sz="1800" dirty="0" smtClean="0"/>
              <a:t>Create programs organized around the data.</a:t>
            </a:r>
          </a:p>
          <a:p>
            <a:pPr marL="342900" indent="-342900">
              <a:buFont typeface="+mj-lt"/>
              <a:buAutoNum type="arabicPeriod"/>
            </a:pPr>
            <a:r>
              <a:rPr lang="en-US" sz="1800" dirty="0" smtClean="0"/>
              <a:t>Promote reusability and extensibility</a:t>
            </a:r>
          </a:p>
          <a:p>
            <a:pPr marL="342900" indent="-342900">
              <a:buFont typeface="+mj-lt"/>
              <a:buAutoNum type="arabicPeriod"/>
            </a:pPr>
            <a:r>
              <a:rPr lang="en-US" sz="1800" dirty="0" smtClean="0"/>
              <a:t>3 common traits of OOP</a:t>
            </a:r>
          </a:p>
          <a:p>
            <a:pPr marL="800100" lvl="1" indent="-342900">
              <a:buFont typeface="+mj-lt"/>
              <a:buAutoNum type="arabicPeriod"/>
            </a:pPr>
            <a:r>
              <a:rPr lang="en-US" sz="1800" b="1" dirty="0" smtClean="0"/>
              <a:t>Encapsulation 101</a:t>
            </a:r>
          </a:p>
          <a:p>
            <a:pPr lvl="2"/>
            <a:r>
              <a:rPr lang="en-US" sz="1800" dirty="0" smtClean="0"/>
              <a:t>Bind code and data together (black box)</a:t>
            </a:r>
          </a:p>
          <a:p>
            <a:pPr lvl="2"/>
            <a:r>
              <a:rPr lang="en-US" sz="1800" dirty="0" smtClean="0"/>
              <a:t>Private to the object means that the data cannot be access outside its scope</a:t>
            </a:r>
          </a:p>
          <a:p>
            <a:pPr lvl="2"/>
            <a:r>
              <a:rPr lang="en-US" sz="1800" dirty="0" smtClean="0"/>
              <a:t>Public means that the object allows its data to be access outside its scope</a:t>
            </a:r>
          </a:p>
          <a:p>
            <a:pPr marL="1257300" lvl="2" indent="-342900">
              <a:buFont typeface="+mj-lt"/>
              <a:buAutoNum type="arabicPeriod"/>
            </a:pPr>
            <a:endParaRPr lang="en-US" sz="1800" dirty="0" smtClean="0"/>
          </a:p>
          <a:p>
            <a:pPr marL="457200" lvl="1" indent="0">
              <a:buNone/>
            </a:pPr>
            <a:endParaRPr lang="en-US" sz="1800" dirty="0" smtClean="0"/>
          </a:p>
          <a:p>
            <a:pPr marL="514350" indent="-514350">
              <a:buFont typeface="+mj-lt"/>
              <a:buAutoNum type="arabicPeriod"/>
            </a:pPr>
            <a:endParaRPr lang="en-US" sz="1800" dirty="0" smtClean="0"/>
          </a:p>
          <a:p>
            <a:pPr marL="514350" indent="-514350">
              <a:buFont typeface="+mj-lt"/>
              <a:buAutoNum type="arabicPeriod"/>
            </a:pPr>
            <a:endParaRPr lang="en-US" sz="1800" dirty="0"/>
          </a:p>
          <a:p>
            <a:endParaRPr lang="en-US" sz="1800" dirty="0"/>
          </a:p>
        </p:txBody>
      </p:sp>
      <p:sp>
        <p:nvSpPr>
          <p:cNvPr id="4" name="Content Placeholder 2"/>
          <p:cNvSpPr txBox="1">
            <a:spLocks/>
          </p:cNvSpPr>
          <p:nvPr/>
        </p:nvSpPr>
        <p:spPr>
          <a:xfrm>
            <a:off x="6096000" y="1328468"/>
            <a:ext cx="4993257" cy="52103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0100" lvl="1" indent="-342900">
              <a:buFont typeface="+mj-lt"/>
              <a:buAutoNum type="arabicPeriod" startAt="2"/>
            </a:pPr>
            <a:r>
              <a:rPr lang="en-US" sz="1800" b="1" dirty="0" smtClean="0"/>
              <a:t>Polymorphism 101</a:t>
            </a:r>
          </a:p>
          <a:p>
            <a:pPr lvl="2"/>
            <a:r>
              <a:rPr lang="en-US" sz="1800" dirty="0" smtClean="0"/>
              <a:t>From Greek, meaning “Many Forms”</a:t>
            </a:r>
          </a:p>
          <a:p>
            <a:pPr lvl="2"/>
            <a:r>
              <a:rPr lang="en-US" sz="1800" dirty="0" smtClean="0"/>
              <a:t>Allows one interface to access a general class of actions</a:t>
            </a:r>
          </a:p>
          <a:p>
            <a:pPr lvl="2"/>
            <a:r>
              <a:rPr lang="en-US" sz="1800" dirty="0" smtClean="0"/>
              <a:t>Action is based on the exact nature of the situation</a:t>
            </a:r>
          </a:p>
          <a:p>
            <a:pPr marL="1257300" lvl="2" indent="-342900">
              <a:buFont typeface="+mj-lt"/>
              <a:buAutoNum type="arabicPeriod"/>
            </a:pPr>
            <a:endParaRPr lang="en-US" sz="1800" b="1" dirty="0" smtClean="0"/>
          </a:p>
          <a:p>
            <a:pPr marL="800100" lvl="1" indent="-342900">
              <a:buFont typeface="+mj-lt"/>
              <a:buAutoNum type="arabicPeriod" startAt="2"/>
            </a:pPr>
            <a:r>
              <a:rPr lang="en-US" sz="1800" b="1" dirty="0" smtClean="0"/>
              <a:t>Inheritance</a:t>
            </a:r>
          </a:p>
          <a:p>
            <a:pPr lvl="2"/>
            <a:r>
              <a:rPr lang="en-US" sz="1800" dirty="0" smtClean="0"/>
              <a:t>One object inherits the properties and methods of another</a:t>
            </a:r>
          </a:p>
          <a:p>
            <a:pPr lvl="2"/>
            <a:r>
              <a:rPr lang="en-US" sz="1800" dirty="0" smtClean="0"/>
              <a:t>Hierarchies allows for defining objects with increased characteristics</a:t>
            </a:r>
          </a:p>
          <a:p>
            <a:pPr lvl="2"/>
            <a:r>
              <a:rPr lang="en-US" sz="1800" dirty="0" smtClean="0"/>
              <a:t>Relationship between parent and child</a:t>
            </a:r>
          </a:p>
          <a:p>
            <a:pPr lvl="2"/>
            <a:r>
              <a:rPr lang="en-US" sz="1800" dirty="0" smtClean="0"/>
              <a:t>The application to a child is the subclass</a:t>
            </a:r>
          </a:p>
          <a:p>
            <a:pPr lvl="2"/>
            <a:r>
              <a:rPr lang="en-US" sz="1800" dirty="0" smtClean="0"/>
              <a:t>The parent is the super class</a:t>
            </a:r>
          </a:p>
          <a:p>
            <a:pPr marL="800100" lvl="1" indent="-342900">
              <a:buFont typeface="+mj-lt"/>
              <a:buAutoNum type="arabicPeriod" startAt="2"/>
            </a:pPr>
            <a:endParaRPr lang="en-US" sz="1800" dirty="0" smtClean="0"/>
          </a:p>
          <a:p>
            <a:pPr marL="514350" indent="-514350">
              <a:buFont typeface="+mj-lt"/>
              <a:buAutoNum type="arabicPeriod"/>
            </a:pPr>
            <a:endParaRPr lang="en-US" sz="1800" dirty="0" smtClean="0"/>
          </a:p>
          <a:p>
            <a:pPr marL="514350" indent="-514350">
              <a:buFont typeface="+mj-lt"/>
              <a:buAutoNum type="arabicPeriod"/>
            </a:pPr>
            <a:endParaRPr lang="en-US" sz="1800" dirty="0" smtClean="0"/>
          </a:p>
          <a:p>
            <a:endParaRPr lang="en-US" sz="1800" dirty="0"/>
          </a:p>
        </p:txBody>
      </p:sp>
    </p:spTree>
    <p:extLst>
      <p:ext uri="{BB962C8B-B14F-4D97-AF65-F5344CB8AC3E}">
        <p14:creationId xmlns:p14="http://schemas.microsoft.com/office/powerpoint/2010/main" val="3035840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101 – First Program – Hello World</a:t>
            </a:r>
            <a:endParaRPr lang="en-US" dirty="0"/>
          </a:p>
        </p:txBody>
      </p:sp>
      <p:sp>
        <p:nvSpPr>
          <p:cNvPr id="3" name="Content Placeholder 2"/>
          <p:cNvSpPr>
            <a:spLocks noGrp="1"/>
          </p:cNvSpPr>
          <p:nvPr>
            <p:ph idx="1"/>
          </p:nvPr>
        </p:nvSpPr>
        <p:spPr/>
        <p:txBody>
          <a:bodyPr>
            <a:normAutofit fontScale="92500" lnSpcReduction="10000"/>
          </a:bodyPr>
          <a:lstStyle/>
          <a:p>
            <a:pPr marL="342900" indent="-342900">
              <a:buFont typeface="+mj-lt"/>
              <a:buAutoNum type="arabicPeriod"/>
            </a:pPr>
            <a:r>
              <a:rPr lang="en-US" sz="1600" dirty="0" smtClean="0"/>
              <a:t>Going back to the STS setup</a:t>
            </a:r>
          </a:p>
          <a:p>
            <a:pPr marL="342900" indent="-342900">
              <a:buFont typeface="+mj-lt"/>
              <a:buAutoNum type="arabicPeriod"/>
            </a:pPr>
            <a:r>
              <a:rPr lang="en-US" sz="1600" dirty="0" smtClean="0"/>
              <a:t>Steps were</a:t>
            </a:r>
          </a:p>
          <a:p>
            <a:pPr marL="800100" lvl="1" indent="-342900">
              <a:buFont typeface="+mj-lt"/>
              <a:buAutoNum type="arabicPeriod"/>
            </a:pPr>
            <a:r>
              <a:rPr lang="en-US" sz="1600" dirty="0" smtClean="0"/>
              <a:t>Enter the Program</a:t>
            </a:r>
          </a:p>
          <a:p>
            <a:pPr marL="800100" lvl="1" indent="-342900">
              <a:buFont typeface="+mj-lt"/>
              <a:buAutoNum type="arabicPeriod"/>
            </a:pPr>
            <a:r>
              <a:rPr lang="en-US" sz="1600" dirty="0" smtClean="0"/>
              <a:t>Compile the Program</a:t>
            </a:r>
          </a:p>
          <a:p>
            <a:pPr marL="800100" lvl="1" indent="-342900">
              <a:buFont typeface="+mj-lt"/>
              <a:buAutoNum type="arabicPeriod"/>
            </a:pPr>
            <a:r>
              <a:rPr lang="en-US" sz="1600" dirty="0" smtClean="0"/>
              <a:t>Run the Program</a:t>
            </a:r>
          </a:p>
          <a:p>
            <a:pPr marL="800100" lvl="1" indent="-342900">
              <a:buFont typeface="+mj-lt"/>
              <a:buAutoNum type="arabicPeriod"/>
            </a:pPr>
            <a:r>
              <a:rPr lang="en-US" sz="1600" dirty="0" smtClean="0"/>
              <a:t>Note: STS was kind enough to ensure the code was compiled and executed with the Run command its IDE provides</a:t>
            </a:r>
          </a:p>
          <a:p>
            <a:pPr marL="800100" lvl="1" indent="-342900">
              <a:buFont typeface="+mj-lt"/>
              <a:buAutoNum type="arabicPeriod"/>
            </a:pPr>
            <a:endParaRPr lang="en-US" sz="1600" dirty="0"/>
          </a:p>
          <a:p>
            <a:pPr marL="0" indent="0">
              <a:buNone/>
            </a:pPr>
            <a:r>
              <a:rPr lang="en-US" sz="2000" b="1" dirty="0" smtClean="0"/>
              <a:t>Notes</a:t>
            </a:r>
          </a:p>
          <a:p>
            <a:r>
              <a:rPr lang="en-US" sz="2000" dirty="0" smtClean="0"/>
              <a:t>All source files will have an extension *.java</a:t>
            </a:r>
          </a:p>
          <a:p>
            <a:r>
              <a:rPr lang="en-US" sz="2000" dirty="0" smtClean="0"/>
              <a:t>You can use the </a:t>
            </a:r>
            <a:r>
              <a:rPr lang="en-US" sz="2000" dirty="0" err="1" smtClean="0"/>
              <a:t>javac</a:t>
            </a:r>
            <a:r>
              <a:rPr lang="en-US" sz="2000" dirty="0" smtClean="0"/>
              <a:t> command to compile code from the command prompt</a:t>
            </a:r>
          </a:p>
          <a:p>
            <a:pPr lvl="1"/>
            <a:r>
              <a:rPr lang="en-US" sz="1600" dirty="0" smtClean="0"/>
              <a:t>This creates a *.class file</a:t>
            </a:r>
          </a:p>
          <a:p>
            <a:r>
              <a:rPr lang="en-US" sz="2000" dirty="0" smtClean="0"/>
              <a:t>You can use the java command to execute compiled code (compiled into bytecode)</a:t>
            </a:r>
          </a:p>
          <a:p>
            <a:r>
              <a:rPr lang="en-US" sz="2000" dirty="0" smtClean="0"/>
              <a:t>/* */ allow you to enter multiline comments</a:t>
            </a:r>
          </a:p>
          <a:p>
            <a:r>
              <a:rPr lang="en-US" sz="2000" dirty="0" smtClean="0"/>
              <a:t>// allows you to ensure single line comment</a:t>
            </a:r>
          </a:p>
          <a:p>
            <a:endParaRPr lang="en-US" sz="2000" dirty="0" smtClean="0"/>
          </a:p>
        </p:txBody>
      </p:sp>
    </p:spTree>
    <p:extLst>
      <p:ext uri="{BB962C8B-B14F-4D97-AF65-F5344CB8AC3E}">
        <p14:creationId xmlns:p14="http://schemas.microsoft.com/office/powerpoint/2010/main" val="956009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101 – First Program – Hello World</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000" b="1" dirty="0" smtClean="0"/>
              <a:t>Notes</a:t>
            </a:r>
          </a:p>
          <a:p>
            <a:r>
              <a:rPr lang="en-US" sz="2000" dirty="0" smtClean="0"/>
              <a:t>Java is case sensitive!</a:t>
            </a:r>
          </a:p>
          <a:p>
            <a:r>
              <a:rPr lang="en-US" sz="2000" dirty="0" smtClean="0"/>
              <a:t>See the following on coding conventions in Java</a:t>
            </a:r>
          </a:p>
          <a:p>
            <a:pPr lvl="1"/>
            <a:r>
              <a:rPr lang="en-US" sz="1600" dirty="0">
                <a:hlinkClick r:id="rId2"/>
              </a:rPr>
              <a:t>http://</a:t>
            </a:r>
            <a:r>
              <a:rPr lang="en-US" sz="1600" dirty="0" smtClean="0">
                <a:hlinkClick r:id="rId2"/>
              </a:rPr>
              <a:t>www.programajama.com/courses/bit115/DocsInterest/CodeConventionsShortSheet.pdf</a:t>
            </a:r>
            <a:endParaRPr lang="en-US" sz="1600" dirty="0" smtClean="0"/>
          </a:p>
          <a:p>
            <a:pPr lvl="1"/>
            <a:endParaRPr lang="en-US" sz="1600" dirty="0" smtClean="0"/>
          </a:p>
          <a:p>
            <a:r>
              <a:rPr lang="en-US" sz="2000"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class Main {}</a:t>
            </a:r>
          </a:p>
          <a:p>
            <a:pPr lvl="1"/>
            <a:r>
              <a:rPr lang="en-US" sz="1600" dirty="0" smtClean="0">
                <a:cs typeface="Courier New" panose="02070309020205020404" pitchFamily="49" charset="0"/>
              </a:rPr>
              <a:t>Code block are always placed with {} </a:t>
            </a:r>
          </a:p>
          <a:p>
            <a:pPr lvl="1"/>
            <a:r>
              <a:rPr lang="en-US" sz="1600" dirty="0" smtClean="0">
                <a:cs typeface="Courier New" panose="02070309020205020404" pitchFamily="49" charset="0"/>
              </a:rPr>
              <a:t>This “class” is defined</a:t>
            </a:r>
          </a:p>
          <a:p>
            <a:pPr lvl="1"/>
            <a:endParaRPr lang="en-US" sz="1600" dirty="0" smtClean="0">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public static void main (String </a:t>
            </a:r>
            <a:r>
              <a:rPr lang="en-US" sz="2000" b="1" dirty="0" err="1" smtClean="0">
                <a:latin typeface="Courier New" panose="02070309020205020404" pitchFamily="49" charset="0"/>
                <a:cs typeface="Courier New" panose="02070309020205020404" pitchFamily="49" charset="0"/>
              </a:rPr>
              <a:t>args</a:t>
            </a:r>
            <a:r>
              <a:rPr lang="en-US" sz="2000" b="1" dirty="0" smtClean="0">
                <a:latin typeface="Courier New" panose="02070309020205020404" pitchFamily="49" charset="0"/>
                <a:cs typeface="Courier New" panose="02070309020205020404" pitchFamily="49" charset="0"/>
              </a:rPr>
              <a:t>[]) {</a:t>
            </a:r>
          </a:p>
          <a:p>
            <a:pPr lvl="1"/>
            <a:r>
              <a:rPr lang="en-US" sz="1600" dirty="0" smtClean="0">
                <a:cs typeface="Courier New" panose="02070309020205020404" pitchFamily="49" charset="0"/>
              </a:rPr>
              <a:t>main is the function name</a:t>
            </a:r>
          </a:p>
          <a:p>
            <a:pPr lvl="1"/>
            <a:r>
              <a:rPr lang="en-US" sz="1600" dirty="0" smtClean="0">
                <a:cs typeface="Courier New" panose="02070309020205020404" pitchFamily="49" charset="0"/>
              </a:rPr>
              <a:t>void is the return type (returns nothing)</a:t>
            </a:r>
          </a:p>
          <a:p>
            <a:pPr lvl="1"/>
            <a:r>
              <a:rPr lang="en-US" sz="1600" dirty="0">
                <a:cs typeface="Courier New" panose="02070309020205020404" pitchFamily="49" charset="0"/>
              </a:rPr>
              <a:t>s</a:t>
            </a:r>
            <a:r>
              <a:rPr lang="en-US" sz="1600" dirty="0" smtClean="0">
                <a:cs typeface="Courier New" panose="02070309020205020404" pitchFamily="49" charset="0"/>
              </a:rPr>
              <a:t>tatic means that main() can be called before an object of the class is created, in this case, without ‘static’ we wouldn’t be able to execute this app</a:t>
            </a:r>
          </a:p>
          <a:p>
            <a:pPr lvl="1"/>
            <a:r>
              <a:rPr lang="en-US" sz="1600" dirty="0" smtClean="0">
                <a:cs typeface="Courier New" panose="02070309020205020404" pitchFamily="49" charset="0"/>
              </a:rPr>
              <a:t>public is an access modifier and in this case, code outside of the class can access it’s members (properties, methods) and in this case because “main” is called before anything is create by the JVM, it is important to set it as public</a:t>
            </a:r>
          </a:p>
          <a:p>
            <a:pPr lvl="1"/>
            <a:endParaRPr lang="en-US" sz="1600" dirty="0" smtClean="0"/>
          </a:p>
          <a:p>
            <a:endParaRPr lang="en-US" sz="2000" dirty="0" smtClean="0"/>
          </a:p>
        </p:txBody>
      </p:sp>
    </p:spTree>
    <p:extLst>
      <p:ext uri="{BB962C8B-B14F-4D97-AF65-F5344CB8AC3E}">
        <p14:creationId xmlns:p14="http://schemas.microsoft.com/office/powerpoint/2010/main" val="41787524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101 – First Program – Hello World</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smtClean="0"/>
              <a:t>Notes</a:t>
            </a:r>
            <a:endParaRPr lang="en-US" sz="1600" dirty="0" smtClean="0"/>
          </a:p>
          <a:p>
            <a:r>
              <a:rPr lang="en-US" sz="2000" dirty="0">
                <a:latin typeface="Courier New" panose="02070309020205020404" pitchFamily="49" charset="0"/>
                <a:cs typeface="Courier New" panose="02070309020205020404" pitchFamily="49" charset="0"/>
              </a:rPr>
              <a:t> </a:t>
            </a:r>
            <a:r>
              <a:rPr lang="en-US" sz="2100" b="1" dirty="0" err="1">
                <a:latin typeface="Courier New" panose="02070309020205020404" pitchFamily="49" charset="0"/>
                <a:cs typeface="Courier New" panose="02070309020205020404" pitchFamily="49" charset="0"/>
              </a:rPr>
              <a:t>System.out.println</a:t>
            </a:r>
            <a:r>
              <a:rPr lang="en-US" sz="2100" b="1" dirty="0">
                <a:latin typeface="Courier New" panose="02070309020205020404" pitchFamily="49" charset="0"/>
                <a:cs typeface="Courier New" panose="02070309020205020404" pitchFamily="49" charset="0"/>
              </a:rPr>
              <a:t>("Hello World");</a:t>
            </a:r>
          </a:p>
          <a:p>
            <a:pPr lvl="1"/>
            <a:r>
              <a:rPr lang="en-US" sz="1600" dirty="0" smtClean="0">
                <a:cs typeface="Courier New" panose="02070309020205020404" pitchFamily="49" charset="0"/>
              </a:rPr>
              <a:t>Line outputs the string assigned followed by a new line to the screen. </a:t>
            </a:r>
            <a:r>
              <a:rPr lang="en-US" sz="1600" dirty="0" err="1" smtClean="0">
                <a:cs typeface="Courier New" panose="02070309020205020404" pitchFamily="49" charset="0"/>
              </a:rPr>
              <a:t>System.out</a:t>
            </a:r>
            <a:r>
              <a:rPr lang="en-US" sz="1600" dirty="0" smtClean="0">
                <a:cs typeface="Courier New" panose="02070309020205020404" pitchFamily="49" charset="0"/>
              </a:rPr>
              <a:t> is a predefined class so basic in Java that it incorporates it as a default without having to import the package.   The operation of </a:t>
            </a:r>
            <a:r>
              <a:rPr lang="en-US" sz="1600" dirty="0" err="1" smtClean="0">
                <a:cs typeface="Courier New" panose="02070309020205020404" pitchFamily="49" charset="0"/>
              </a:rPr>
              <a:t>System.out</a:t>
            </a:r>
            <a:r>
              <a:rPr lang="en-US" sz="1600" dirty="0" smtClean="0">
                <a:cs typeface="Courier New" panose="02070309020205020404" pitchFamily="49" charset="0"/>
              </a:rPr>
              <a:t> is an I/O operation.</a:t>
            </a:r>
          </a:p>
          <a:p>
            <a:pPr lvl="1"/>
            <a:endParaRPr lang="en-US" sz="1600" dirty="0" smtClean="0">
              <a:latin typeface="Courier New" panose="02070309020205020404" pitchFamily="49" charset="0"/>
              <a:cs typeface="Courier New" panose="02070309020205020404" pitchFamily="49" charset="0"/>
            </a:endParaRPr>
          </a:p>
          <a:p>
            <a:pPr lvl="1"/>
            <a:endParaRPr lang="en-US" sz="1600" dirty="0" smtClean="0"/>
          </a:p>
          <a:p>
            <a:endParaRPr lang="en-US" sz="2000" dirty="0" smtClean="0"/>
          </a:p>
        </p:txBody>
      </p:sp>
    </p:spTree>
    <p:extLst>
      <p:ext uri="{BB962C8B-B14F-4D97-AF65-F5344CB8AC3E}">
        <p14:creationId xmlns:p14="http://schemas.microsoft.com/office/powerpoint/2010/main" val="26686605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101 – Syntax Errors</a:t>
            </a:r>
            <a:endParaRPr lang="en-US" dirty="0"/>
          </a:p>
        </p:txBody>
      </p:sp>
      <p:sp>
        <p:nvSpPr>
          <p:cNvPr id="3" name="Content Placeholder 2"/>
          <p:cNvSpPr>
            <a:spLocks noGrp="1"/>
          </p:cNvSpPr>
          <p:nvPr>
            <p:ph idx="1"/>
          </p:nvPr>
        </p:nvSpPr>
        <p:spPr>
          <a:xfrm>
            <a:off x="838200" y="1825625"/>
            <a:ext cx="4337649" cy="4351338"/>
          </a:xfrm>
        </p:spPr>
        <p:txBody>
          <a:bodyPr>
            <a:normAutofit/>
          </a:bodyPr>
          <a:lstStyle/>
          <a:p>
            <a:pPr marL="342900" indent="-342900">
              <a:buFont typeface="+mj-lt"/>
              <a:buAutoNum type="arabicPeriod"/>
            </a:pPr>
            <a:r>
              <a:rPr lang="en-US" sz="1800" dirty="0" smtClean="0"/>
              <a:t>Syntax errors happen when you have typos in your code</a:t>
            </a:r>
          </a:p>
          <a:p>
            <a:pPr marL="800100" lvl="1" indent="-342900">
              <a:buFont typeface="+mj-lt"/>
              <a:buAutoNum type="arabicPeriod"/>
            </a:pPr>
            <a:r>
              <a:rPr lang="en-US" sz="1800" dirty="0" smtClean="0"/>
              <a:t>In an IDE, often, the error is displayed using a warning system</a:t>
            </a:r>
          </a:p>
          <a:p>
            <a:pPr marL="800100" lvl="1" indent="-342900">
              <a:buFont typeface="+mj-lt"/>
              <a:buAutoNum type="arabicPeriod"/>
            </a:pPr>
            <a:r>
              <a:rPr lang="en-US" sz="1800" dirty="0" smtClean="0"/>
              <a:t>In your console, the compiler will output the error.</a:t>
            </a:r>
          </a:p>
          <a:p>
            <a:pPr marL="800100" lvl="1" indent="-342900">
              <a:buFont typeface="+mj-lt"/>
              <a:buAutoNum type="arabicPeriod"/>
            </a:pPr>
            <a:r>
              <a:rPr lang="en-US" sz="1800" dirty="0" smtClean="0"/>
              <a:t>Depending on the nature of an error, it may cascade, so it is important to figure out the root cause typically, the first line reported</a:t>
            </a:r>
          </a:p>
          <a:p>
            <a:pPr marL="800100" lvl="1" indent="-342900">
              <a:buFont typeface="+mj-lt"/>
              <a:buAutoNum type="arabicPeriod"/>
            </a:pPr>
            <a:r>
              <a:rPr lang="en-US" sz="1800" dirty="0" smtClean="0"/>
              <a:t>Often, it is the preceding line that may also causing offense when a syntax error occurs</a:t>
            </a:r>
          </a:p>
        </p:txBody>
      </p:sp>
      <p:pic>
        <p:nvPicPr>
          <p:cNvPr id="4" name="Picture 3"/>
          <p:cNvPicPr>
            <a:picLocks noChangeAspect="1"/>
          </p:cNvPicPr>
          <p:nvPr/>
        </p:nvPicPr>
        <p:blipFill>
          <a:blip r:embed="rId2"/>
          <a:stretch>
            <a:fillRect/>
          </a:stretch>
        </p:blipFill>
        <p:spPr>
          <a:xfrm>
            <a:off x="5374256" y="1457363"/>
            <a:ext cx="6258615" cy="5228108"/>
          </a:xfrm>
          <a:prstGeom prst="rect">
            <a:avLst/>
          </a:prstGeom>
        </p:spPr>
      </p:pic>
    </p:spTree>
    <p:extLst>
      <p:ext uri="{BB962C8B-B14F-4D97-AF65-F5344CB8AC3E}">
        <p14:creationId xmlns:p14="http://schemas.microsoft.com/office/powerpoint/2010/main" val="18319765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101 – Second Program</a:t>
            </a:r>
            <a:endParaRPr lang="en-US" dirty="0"/>
          </a:p>
        </p:txBody>
      </p:sp>
      <p:sp>
        <p:nvSpPr>
          <p:cNvPr id="3" name="Content Placeholder 2"/>
          <p:cNvSpPr>
            <a:spLocks noGrp="1"/>
          </p:cNvSpPr>
          <p:nvPr>
            <p:ph idx="1"/>
          </p:nvPr>
        </p:nvSpPr>
        <p:spPr>
          <a:xfrm>
            <a:off x="838201" y="1825625"/>
            <a:ext cx="4242758" cy="4351338"/>
          </a:xfrm>
        </p:spPr>
        <p:txBody>
          <a:bodyPr>
            <a:normAutofit/>
          </a:bodyPr>
          <a:lstStyle/>
          <a:p>
            <a:pPr marL="342900" indent="-342900">
              <a:buFont typeface="+mj-lt"/>
              <a:buAutoNum type="arabicPeriod"/>
            </a:pPr>
            <a:r>
              <a:rPr lang="en-US" sz="1600" dirty="0" smtClean="0"/>
              <a:t>Create another Java project and name it </a:t>
            </a:r>
            <a:r>
              <a:rPr lang="en-US" sz="1600" dirty="0" err="1" smtClean="0"/>
              <a:t>secondProgram</a:t>
            </a:r>
            <a:endParaRPr lang="en-US" sz="1600" dirty="0" smtClean="0"/>
          </a:p>
          <a:p>
            <a:pPr marL="342900" indent="-342900">
              <a:buFont typeface="+mj-lt"/>
              <a:buAutoNum type="arabicPeriod"/>
            </a:pPr>
            <a:r>
              <a:rPr lang="en-US" sz="1600" dirty="0"/>
              <a:t>Following the instructions as per the section “Using STS to create our code samples and exercises” of this slide </a:t>
            </a:r>
            <a:r>
              <a:rPr lang="en-US" sz="1600" dirty="0" smtClean="0"/>
              <a:t>presentation</a:t>
            </a:r>
          </a:p>
          <a:p>
            <a:pPr marL="342900" indent="-342900">
              <a:buFont typeface="+mj-lt"/>
              <a:buAutoNum type="arabicPeriod"/>
            </a:pPr>
            <a:r>
              <a:rPr lang="en-US" sz="1600" dirty="0" smtClean="0"/>
              <a:t>Add the following code to it’s main class / main() function</a:t>
            </a:r>
          </a:p>
          <a:p>
            <a:pPr marL="0" indent="0">
              <a:buNone/>
            </a:pPr>
            <a:r>
              <a:rPr lang="en-US" sz="1600" b="1" dirty="0" smtClean="0"/>
              <a:t>Highlights of this code</a:t>
            </a:r>
          </a:p>
          <a:p>
            <a:r>
              <a:rPr lang="en-US" sz="1600" dirty="0" smtClean="0"/>
              <a:t>Uses of “</a:t>
            </a:r>
            <a:r>
              <a:rPr lang="en-US" sz="1600" dirty="0" err="1" smtClean="0"/>
              <a:t>int</a:t>
            </a:r>
            <a:r>
              <a:rPr lang="en-US" sz="1600" dirty="0" smtClean="0"/>
              <a:t>” to declare data type</a:t>
            </a:r>
          </a:p>
          <a:p>
            <a:r>
              <a:rPr lang="en-US" sz="1600" dirty="0" smtClean="0"/>
              <a:t>Assigning values using the assignment operator “=“</a:t>
            </a:r>
          </a:p>
          <a:p>
            <a:r>
              <a:rPr lang="en-US" sz="1600" dirty="0" smtClean="0"/>
              <a:t>Mathematical function where we are dividing the content of var1 by 2</a:t>
            </a:r>
            <a:endParaRPr lang="en-US" sz="1600" dirty="0"/>
          </a:p>
          <a:p>
            <a:pPr marL="342900" indent="-342900">
              <a:buFont typeface="+mj-lt"/>
              <a:buAutoNum type="arabicPeriod"/>
            </a:pPr>
            <a:endParaRPr lang="en-US" sz="1600" dirty="0"/>
          </a:p>
          <a:p>
            <a:pPr marL="342900" indent="-342900">
              <a:buFont typeface="+mj-lt"/>
              <a:buAutoNum type="arabicPeriod"/>
            </a:pPr>
            <a:endParaRPr lang="en-US" sz="1600" dirty="0"/>
          </a:p>
          <a:p>
            <a:pPr marL="342900" indent="-342900">
              <a:buFont typeface="+mj-lt"/>
              <a:buAutoNum type="arabicPeriod"/>
            </a:pPr>
            <a:endParaRPr lang="en-US" sz="1600" dirty="0"/>
          </a:p>
          <a:p>
            <a:pPr marL="342900" indent="-342900">
              <a:buFont typeface="+mj-lt"/>
              <a:buAutoNum type="arabicPeriod"/>
            </a:pPr>
            <a:endParaRPr lang="en-US" sz="1600" dirty="0"/>
          </a:p>
          <a:p>
            <a:pPr marL="342900" indent="-342900">
              <a:buFont typeface="+mj-lt"/>
              <a:buAutoNum type="arabicPeriod"/>
            </a:pPr>
            <a:endParaRPr lang="en-US" sz="1600" dirty="0"/>
          </a:p>
        </p:txBody>
      </p:sp>
      <p:sp>
        <p:nvSpPr>
          <p:cNvPr id="4" name="Content Placeholder 2"/>
          <p:cNvSpPr txBox="1">
            <a:spLocks/>
          </p:cNvSpPr>
          <p:nvPr/>
        </p:nvSpPr>
        <p:spPr>
          <a:xfrm>
            <a:off x="5167223" y="1825625"/>
            <a:ext cx="618657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var1; // this declares a variable </a:t>
            </a:r>
            <a:endParaRPr lang="en-US" sz="1600" b="1" dirty="0" smtClean="0">
              <a:latin typeface="Courier New" panose="02070309020205020404" pitchFamily="49" charset="0"/>
              <a:cs typeface="Courier New" panose="02070309020205020404" pitchFamily="49" charset="0"/>
            </a:endParaRPr>
          </a:p>
          <a:p>
            <a:pPr marL="0" indent="0">
              <a:buNone/>
            </a:pPr>
            <a:r>
              <a:rPr lang="en-US" sz="1600" b="1" dirty="0" err="1" smtClean="0">
                <a:latin typeface="Courier New" panose="02070309020205020404" pitchFamily="49" charset="0"/>
                <a:cs typeface="Courier New" panose="02070309020205020404" pitchFamily="49" charset="0"/>
              </a:rPr>
              <a:t>int</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var2; // this declares another </a:t>
            </a:r>
            <a:r>
              <a:rPr lang="en-US" sz="1600" b="1" dirty="0" smtClean="0">
                <a:latin typeface="Courier New" panose="02070309020205020404" pitchFamily="49" charset="0"/>
                <a:cs typeface="Courier New" panose="02070309020205020404" pitchFamily="49" charset="0"/>
              </a:rPr>
              <a:t>variable </a:t>
            </a:r>
          </a:p>
          <a:p>
            <a:pPr marL="0" indent="0">
              <a:buNone/>
            </a:pPr>
            <a:r>
              <a:rPr lang="en-US" sz="1600" b="1" dirty="0" smtClean="0">
                <a:latin typeface="Courier New" panose="02070309020205020404" pitchFamily="49" charset="0"/>
                <a:cs typeface="Courier New" panose="02070309020205020404" pitchFamily="49" charset="0"/>
              </a:rPr>
              <a:t>var1 </a:t>
            </a:r>
            <a:r>
              <a:rPr lang="en-US" sz="1600" b="1" dirty="0">
                <a:latin typeface="Courier New" panose="02070309020205020404" pitchFamily="49" charset="0"/>
                <a:cs typeface="Courier New" panose="02070309020205020404" pitchFamily="49" charset="0"/>
              </a:rPr>
              <a:t>= 1024; // this assigns 1024 to var1 </a:t>
            </a:r>
            <a:endParaRPr lang="en-US" sz="1600" b="1" dirty="0" smtClean="0">
              <a:latin typeface="Courier New" panose="02070309020205020404" pitchFamily="49" charset="0"/>
              <a:cs typeface="Courier New" panose="02070309020205020404" pitchFamily="49" charset="0"/>
            </a:endParaRPr>
          </a:p>
          <a:p>
            <a:pPr marL="0" indent="0">
              <a:buNone/>
            </a:pPr>
            <a:r>
              <a:rPr lang="en-US" sz="1600" b="1" dirty="0" err="1" smtClean="0">
                <a:latin typeface="Courier New" panose="02070309020205020404" pitchFamily="49" charset="0"/>
                <a:cs typeface="Courier New" panose="02070309020205020404" pitchFamily="49" charset="0"/>
              </a:rPr>
              <a:t>System.out.println</a:t>
            </a:r>
            <a:r>
              <a:rPr lang="en-US" sz="1600" b="1" dirty="0">
                <a:latin typeface="Courier New" panose="02070309020205020404" pitchFamily="49" charset="0"/>
                <a:cs typeface="Courier New" panose="02070309020205020404" pitchFamily="49" charset="0"/>
              </a:rPr>
              <a:t>("var1 contains " + var1</a:t>
            </a:r>
            <a:r>
              <a:rPr lang="en-US" sz="1600" b="1" dirty="0" smtClean="0">
                <a:latin typeface="Courier New" panose="02070309020205020404" pitchFamily="49" charset="0"/>
                <a:cs typeface="Courier New" panose="02070309020205020404" pitchFamily="49" charset="0"/>
              </a:rPr>
              <a:t>);</a:t>
            </a:r>
          </a:p>
          <a:p>
            <a:pPr marL="0" indent="0">
              <a:buNone/>
            </a:pPr>
            <a:r>
              <a:rPr lang="en-US" sz="1600" b="1" dirty="0" smtClean="0">
                <a:latin typeface="Courier New" panose="02070309020205020404" pitchFamily="49" charset="0"/>
                <a:cs typeface="Courier New" panose="02070309020205020404" pitchFamily="49" charset="0"/>
              </a:rPr>
              <a:t>var2 </a:t>
            </a:r>
            <a:r>
              <a:rPr lang="en-US" sz="1600" b="1" dirty="0">
                <a:latin typeface="Courier New" panose="02070309020205020404" pitchFamily="49" charset="0"/>
                <a:cs typeface="Courier New" panose="02070309020205020404" pitchFamily="49" charset="0"/>
              </a:rPr>
              <a:t>= var1 / 2; </a:t>
            </a:r>
            <a:endParaRPr lang="en-US" sz="1600" b="1" dirty="0" smtClean="0">
              <a:latin typeface="Courier New" panose="02070309020205020404" pitchFamily="49" charset="0"/>
              <a:cs typeface="Courier New" panose="02070309020205020404" pitchFamily="49" charset="0"/>
            </a:endParaRPr>
          </a:p>
          <a:p>
            <a:pPr marL="0" indent="0">
              <a:buNone/>
            </a:pPr>
            <a:r>
              <a:rPr lang="en-US" sz="1600" b="1" dirty="0" err="1" smtClean="0">
                <a:latin typeface="Courier New" panose="02070309020205020404" pitchFamily="49" charset="0"/>
                <a:cs typeface="Courier New" panose="02070309020205020404" pitchFamily="49" charset="0"/>
              </a:rPr>
              <a:t>System.out.print</a:t>
            </a:r>
            <a:r>
              <a:rPr lang="en-US" sz="1600" b="1" dirty="0">
                <a:latin typeface="Courier New" panose="02070309020205020404" pitchFamily="49" charset="0"/>
                <a:cs typeface="Courier New" panose="02070309020205020404" pitchFamily="49" charset="0"/>
              </a:rPr>
              <a:t>("var2 contains var1 / 2: "); </a:t>
            </a:r>
            <a:endParaRPr lang="en-US" sz="1600" b="1" dirty="0" smtClean="0">
              <a:latin typeface="Courier New" panose="02070309020205020404" pitchFamily="49" charset="0"/>
              <a:cs typeface="Courier New" panose="02070309020205020404" pitchFamily="49" charset="0"/>
            </a:endParaRPr>
          </a:p>
          <a:p>
            <a:pPr marL="0" indent="0">
              <a:buNone/>
            </a:pPr>
            <a:r>
              <a:rPr lang="en-US" sz="1600" b="1" dirty="0" err="1" smtClean="0">
                <a:latin typeface="Courier New" panose="02070309020205020404" pitchFamily="49" charset="0"/>
                <a:cs typeface="Courier New" panose="02070309020205020404" pitchFamily="49" charset="0"/>
              </a:rPr>
              <a:t>System.out.println</a:t>
            </a:r>
            <a:r>
              <a:rPr lang="en-US" sz="1600" b="1" dirty="0" smtClean="0">
                <a:latin typeface="Courier New" panose="02070309020205020404" pitchFamily="49" charset="0"/>
                <a:cs typeface="Courier New" panose="02070309020205020404" pitchFamily="49" charset="0"/>
              </a:rPr>
              <a:t>(var2</a:t>
            </a:r>
            <a:r>
              <a:rPr lang="en-US" sz="1600" b="1" dirty="0">
                <a:latin typeface="Courier New" panose="02070309020205020404" pitchFamily="49" charset="0"/>
                <a:cs typeface="Courier New" panose="02070309020205020404" pitchFamily="49" charset="0"/>
              </a:rPr>
              <a:t>); </a:t>
            </a:r>
            <a:endParaRPr lang="en-US" sz="1600" b="1" dirty="0" smtClean="0">
              <a:latin typeface="Courier New" panose="02070309020205020404" pitchFamily="49" charset="0"/>
              <a:cs typeface="Courier New" panose="02070309020205020404" pitchFamily="49" charset="0"/>
            </a:endParaRPr>
          </a:p>
          <a:p>
            <a:pPr marL="0" indent="0">
              <a:buNone/>
            </a:pPr>
            <a:endParaRPr lang="en-US" sz="1600" b="1" dirty="0" smtClean="0">
              <a:latin typeface="Courier New" panose="02070309020205020404" pitchFamily="49" charset="0"/>
              <a:cs typeface="Courier New" panose="02070309020205020404" pitchFamily="49" charset="0"/>
            </a:endParaRPr>
          </a:p>
          <a:p>
            <a:pPr marL="0" indent="0">
              <a:buNone/>
            </a:pPr>
            <a:endParaRPr lang="en-US" sz="1600" b="1" dirty="0" smtClean="0">
              <a:latin typeface="Courier New" panose="02070309020205020404" pitchFamily="49" charset="0"/>
              <a:cs typeface="Courier New" panose="02070309020205020404" pitchFamily="49" charset="0"/>
            </a:endParaRPr>
          </a:p>
          <a:p>
            <a:pPr marL="0" indent="0">
              <a:buNone/>
            </a:pPr>
            <a:endParaRPr lang="en-US" sz="1600" b="1" dirty="0" smtClean="0">
              <a:latin typeface="Courier New" panose="02070309020205020404" pitchFamily="49" charset="0"/>
              <a:cs typeface="Courier New" panose="02070309020205020404" pitchFamily="49" charset="0"/>
            </a:endParaRPr>
          </a:p>
          <a:p>
            <a:pPr marL="0" indent="0">
              <a:buNone/>
            </a:pPr>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897934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101 - </a:t>
            </a:r>
            <a:r>
              <a:rPr lang="en-US" dirty="0"/>
              <a:t>Another Data Type To Play With</a:t>
            </a:r>
          </a:p>
        </p:txBody>
      </p:sp>
      <p:sp>
        <p:nvSpPr>
          <p:cNvPr id="3" name="Content Placeholder 2"/>
          <p:cNvSpPr>
            <a:spLocks noGrp="1"/>
          </p:cNvSpPr>
          <p:nvPr>
            <p:ph idx="1"/>
          </p:nvPr>
        </p:nvSpPr>
        <p:spPr>
          <a:xfrm>
            <a:off x="838200" y="1825625"/>
            <a:ext cx="4055076" cy="4351338"/>
          </a:xfrm>
        </p:spPr>
        <p:txBody>
          <a:bodyPr>
            <a:normAutofit/>
          </a:bodyPr>
          <a:lstStyle/>
          <a:p>
            <a:pPr marL="342900" indent="-342900">
              <a:buFont typeface="+mj-lt"/>
              <a:buAutoNum type="arabicPeriod"/>
            </a:pPr>
            <a:r>
              <a:rPr lang="en-US" sz="1800" dirty="0" smtClean="0"/>
              <a:t>When it comes to numbers there are a few data types available, we can use </a:t>
            </a:r>
          </a:p>
          <a:p>
            <a:pPr marL="342900" indent="-342900">
              <a:buFont typeface="+mj-lt"/>
              <a:buAutoNum type="arabicPeriod"/>
            </a:pPr>
            <a:r>
              <a:rPr lang="en-US" sz="1800" dirty="0" smtClean="0"/>
              <a:t>“</a:t>
            </a:r>
            <a:r>
              <a:rPr lang="en-US" sz="1800" dirty="0" err="1" smtClean="0"/>
              <a:t>int</a:t>
            </a:r>
            <a:r>
              <a:rPr lang="en-US" sz="1800" dirty="0" smtClean="0"/>
              <a:t>” </a:t>
            </a:r>
            <a:r>
              <a:rPr lang="en-US" sz="1800" dirty="0" smtClean="0">
                <a:sym typeface="Wingdings" panose="05000000000000000000" pitchFamily="2" charset="2"/>
              </a:rPr>
              <a:t> whole numbers</a:t>
            </a:r>
          </a:p>
          <a:p>
            <a:pPr marL="342900" indent="-342900">
              <a:buFont typeface="+mj-lt"/>
              <a:buAutoNum type="arabicPeriod"/>
            </a:pPr>
            <a:r>
              <a:rPr lang="en-US" sz="1800" dirty="0" smtClean="0">
                <a:sym typeface="Wingdings" panose="05000000000000000000" pitchFamily="2" charset="2"/>
              </a:rPr>
              <a:t>“float” or “double”  numbers which contain decimal values</a:t>
            </a:r>
          </a:p>
          <a:p>
            <a:pPr marL="342900" indent="-342900">
              <a:buFont typeface="+mj-lt"/>
              <a:buAutoNum type="arabicPeriod"/>
            </a:pPr>
            <a:endParaRPr lang="en-US" sz="1800" dirty="0">
              <a:sym typeface="Wingdings" panose="05000000000000000000" pitchFamily="2" charset="2"/>
            </a:endParaRPr>
          </a:p>
          <a:p>
            <a:pPr marL="0" indent="0">
              <a:buNone/>
            </a:pPr>
            <a:r>
              <a:rPr lang="en-US" sz="1800" dirty="0" smtClean="0">
                <a:sym typeface="Wingdings" panose="05000000000000000000" pitchFamily="2" charset="2"/>
              </a:rPr>
              <a:t>When you run this, you will get </a:t>
            </a:r>
            <a:r>
              <a:rPr lang="en-US" sz="1800" b="1" dirty="0" smtClean="0">
                <a:sym typeface="Wingdings" panose="05000000000000000000" pitchFamily="2" charset="2"/>
              </a:rPr>
              <a:t>2.0</a:t>
            </a:r>
            <a:r>
              <a:rPr lang="en-US" sz="1800" dirty="0" smtClean="0">
                <a:sym typeface="Wingdings" panose="05000000000000000000" pitchFamily="2" charset="2"/>
              </a:rPr>
              <a:t> as an answer because you are dividing a double value with an integer.</a:t>
            </a:r>
          </a:p>
          <a:p>
            <a:pPr marL="0" indent="0">
              <a:buNone/>
            </a:pPr>
            <a:endParaRPr lang="en-US" sz="1800" dirty="0">
              <a:sym typeface="Wingdings" panose="05000000000000000000" pitchFamily="2" charset="2"/>
            </a:endParaRPr>
          </a:p>
          <a:p>
            <a:pPr marL="0" indent="0">
              <a:buNone/>
            </a:pPr>
            <a:r>
              <a:rPr lang="en-US" sz="1800" i="1" dirty="0" smtClean="0">
                <a:sym typeface="Wingdings" panose="05000000000000000000" pitchFamily="2" charset="2"/>
              </a:rPr>
              <a:t>Note: the use “print” instead of “</a:t>
            </a:r>
            <a:r>
              <a:rPr lang="en-US" sz="1800" i="1" dirty="0" err="1" smtClean="0">
                <a:sym typeface="Wingdings" panose="05000000000000000000" pitchFamily="2" charset="2"/>
              </a:rPr>
              <a:t>println</a:t>
            </a:r>
            <a:r>
              <a:rPr lang="en-US" sz="1800" i="1" dirty="0" smtClean="0">
                <a:sym typeface="Wingdings" panose="05000000000000000000" pitchFamily="2" charset="2"/>
              </a:rPr>
              <a:t>” and everything printed on the same line.</a:t>
            </a:r>
          </a:p>
          <a:p>
            <a:pPr marL="342900" indent="-342900">
              <a:buFont typeface="+mj-lt"/>
              <a:buAutoNum type="arabicPeriod"/>
            </a:pPr>
            <a:endParaRPr lang="en-US" sz="1800" dirty="0" smtClean="0"/>
          </a:p>
          <a:p>
            <a:pPr marL="514350" indent="-514350">
              <a:buFont typeface="+mj-lt"/>
              <a:buAutoNum type="arabicPeriod"/>
            </a:pPr>
            <a:endParaRPr lang="en-US" sz="1800" dirty="0" smtClean="0"/>
          </a:p>
          <a:p>
            <a:pPr marL="514350" indent="-514350">
              <a:buFont typeface="+mj-lt"/>
              <a:buAutoNum type="arabicPeriod"/>
            </a:pPr>
            <a:endParaRPr lang="en-US" sz="1800" dirty="0"/>
          </a:p>
          <a:p>
            <a:endParaRPr lang="en-US" sz="1800" dirty="0"/>
          </a:p>
        </p:txBody>
      </p:sp>
      <p:sp>
        <p:nvSpPr>
          <p:cNvPr id="4" name="Content Placeholder 2"/>
          <p:cNvSpPr txBox="1">
            <a:spLocks/>
          </p:cNvSpPr>
          <p:nvPr/>
        </p:nvSpPr>
        <p:spPr>
          <a:xfrm>
            <a:off x="5167223" y="1825625"/>
            <a:ext cx="676310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400" b="1" dirty="0">
              <a:latin typeface="Courier New" panose="02070309020205020404" pitchFamily="49" charset="0"/>
              <a:cs typeface="Courier New" panose="02070309020205020404" pitchFamily="49" charset="0"/>
            </a:endParaRPr>
          </a:p>
          <a:p>
            <a:pPr marL="0" indent="0">
              <a:buNone/>
            </a:pP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var1; // this declares a variable </a:t>
            </a:r>
            <a:endParaRPr lang="en-US" sz="1400" b="1" dirty="0" smtClean="0">
              <a:latin typeface="Courier New" panose="02070309020205020404" pitchFamily="49" charset="0"/>
              <a:cs typeface="Courier New" panose="02070309020205020404" pitchFamily="49" charset="0"/>
            </a:endParaRPr>
          </a:p>
          <a:p>
            <a:pPr marL="0" indent="0">
              <a:buNone/>
            </a:pPr>
            <a:r>
              <a:rPr lang="en-US" sz="1400" b="1" dirty="0" smtClean="0">
                <a:latin typeface="Courier New" panose="02070309020205020404" pitchFamily="49" charset="0"/>
                <a:cs typeface="Courier New" panose="02070309020205020404" pitchFamily="49" charset="0"/>
              </a:rPr>
              <a:t>double var2</a:t>
            </a:r>
            <a:r>
              <a:rPr lang="en-US" sz="1400" b="1" dirty="0">
                <a:latin typeface="Courier New" panose="02070309020205020404" pitchFamily="49" charset="0"/>
                <a:cs typeface="Courier New" panose="02070309020205020404" pitchFamily="49" charset="0"/>
              </a:rPr>
              <a:t>; // this declares another </a:t>
            </a:r>
            <a:r>
              <a:rPr lang="en-US" sz="1400" b="1" dirty="0" smtClean="0">
                <a:latin typeface="Courier New" panose="02070309020205020404" pitchFamily="49" charset="0"/>
                <a:cs typeface="Courier New" panose="02070309020205020404" pitchFamily="49" charset="0"/>
              </a:rPr>
              <a:t>variable as a double</a:t>
            </a:r>
          </a:p>
          <a:p>
            <a:pPr marL="0" indent="0">
              <a:buNone/>
            </a:pPr>
            <a:r>
              <a:rPr lang="en-US" sz="1400" b="1" dirty="0" smtClean="0">
                <a:latin typeface="Courier New" panose="02070309020205020404" pitchFamily="49" charset="0"/>
                <a:cs typeface="Courier New" panose="02070309020205020404" pitchFamily="49" charset="0"/>
              </a:rPr>
              <a:t>var1 </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10; </a:t>
            </a:r>
            <a:r>
              <a:rPr lang="en-US" sz="1400" b="1" dirty="0">
                <a:latin typeface="Courier New" panose="02070309020205020404" pitchFamily="49" charset="0"/>
                <a:cs typeface="Courier New" panose="02070309020205020404" pitchFamily="49" charset="0"/>
              </a:rPr>
              <a:t>// this assigns </a:t>
            </a:r>
            <a:r>
              <a:rPr lang="en-US" sz="1400" b="1" dirty="0" smtClean="0">
                <a:latin typeface="Courier New" panose="02070309020205020404" pitchFamily="49" charset="0"/>
                <a:cs typeface="Courier New" panose="02070309020205020404" pitchFamily="49" charset="0"/>
              </a:rPr>
              <a:t>10 to </a:t>
            </a:r>
            <a:r>
              <a:rPr lang="en-US" sz="1400" b="1" dirty="0">
                <a:latin typeface="Courier New" panose="02070309020205020404" pitchFamily="49" charset="0"/>
                <a:cs typeface="Courier New" panose="02070309020205020404" pitchFamily="49" charset="0"/>
              </a:rPr>
              <a:t>var1 </a:t>
            </a:r>
            <a:endParaRPr lang="en-US" sz="1400" b="1" dirty="0" smtClean="0">
              <a:latin typeface="Courier New" panose="02070309020205020404" pitchFamily="49" charset="0"/>
              <a:cs typeface="Courier New" panose="02070309020205020404" pitchFamily="49" charset="0"/>
            </a:endParaRPr>
          </a:p>
          <a:p>
            <a:pPr marL="0" indent="0">
              <a:buNone/>
            </a:pPr>
            <a:r>
              <a:rPr lang="en-US" sz="1400" b="1" dirty="0" smtClean="0">
                <a:latin typeface="Courier New" panose="02070309020205020404" pitchFamily="49" charset="0"/>
                <a:cs typeface="Courier New" panose="02070309020205020404" pitchFamily="49" charset="0"/>
              </a:rPr>
              <a:t>var2 = 20.0; </a:t>
            </a:r>
            <a:r>
              <a:rPr lang="en-US" sz="1400" b="1" dirty="0">
                <a:latin typeface="Courier New" panose="02070309020205020404" pitchFamily="49" charset="0"/>
                <a:cs typeface="Courier New" panose="02070309020205020404" pitchFamily="49" charset="0"/>
              </a:rPr>
              <a:t>// this assigns </a:t>
            </a:r>
            <a:r>
              <a:rPr lang="en-US" sz="1400" b="1" dirty="0" smtClean="0">
                <a:latin typeface="Courier New" panose="02070309020205020404" pitchFamily="49" charset="0"/>
                <a:cs typeface="Courier New" panose="02070309020205020404" pitchFamily="49" charset="0"/>
              </a:rPr>
              <a:t>20.0 </a:t>
            </a:r>
            <a:r>
              <a:rPr lang="en-US" sz="1400" b="1" dirty="0">
                <a:latin typeface="Courier New" panose="02070309020205020404" pitchFamily="49" charset="0"/>
                <a:cs typeface="Courier New" panose="02070309020205020404" pitchFamily="49" charset="0"/>
              </a:rPr>
              <a:t>to var1</a:t>
            </a:r>
            <a:endParaRPr lang="en-US" sz="1400" b="1" dirty="0" smtClean="0">
              <a:latin typeface="Courier New" panose="02070309020205020404" pitchFamily="49" charset="0"/>
              <a:cs typeface="Courier New" panose="02070309020205020404" pitchFamily="49" charset="0"/>
            </a:endParaRPr>
          </a:p>
          <a:p>
            <a:pPr marL="0" indent="0">
              <a:buNone/>
            </a:pPr>
            <a:r>
              <a:rPr lang="en-US" sz="1400" b="1" dirty="0" err="1" smtClean="0">
                <a:latin typeface="Courier New" panose="02070309020205020404" pitchFamily="49" charset="0"/>
                <a:cs typeface="Courier New" panose="02070309020205020404" pitchFamily="49" charset="0"/>
              </a:rPr>
              <a:t>System.out.print</a:t>
            </a:r>
            <a:r>
              <a:rPr lang="en-US" sz="1400" b="1" dirty="0">
                <a:latin typeface="Courier New" panose="02070309020205020404" pitchFamily="49" charset="0"/>
                <a:cs typeface="Courier New" panose="02070309020205020404" pitchFamily="49" charset="0"/>
              </a:rPr>
              <a:t>("var2 </a:t>
            </a:r>
            <a:r>
              <a:rPr lang="en-US" sz="1400" b="1" dirty="0" smtClean="0">
                <a:latin typeface="Courier New" panose="02070309020205020404" pitchFamily="49" charset="0"/>
                <a:cs typeface="Courier New" panose="02070309020205020404" pitchFamily="49" charset="0"/>
              </a:rPr>
              <a:t>/ var1 = "); </a:t>
            </a:r>
          </a:p>
          <a:p>
            <a:pPr marL="0" indent="0">
              <a:buNone/>
            </a:pPr>
            <a:r>
              <a:rPr lang="en-US" sz="1400" b="1" dirty="0" err="1" smtClean="0">
                <a:latin typeface="Courier New" panose="02070309020205020404" pitchFamily="49" charset="0"/>
                <a:cs typeface="Courier New" panose="02070309020205020404" pitchFamily="49" charset="0"/>
              </a:rPr>
              <a:t>System.out.println</a:t>
            </a:r>
            <a:r>
              <a:rPr lang="en-US" sz="1400" b="1" dirty="0" smtClean="0">
                <a:latin typeface="Courier New" panose="02070309020205020404" pitchFamily="49" charset="0"/>
                <a:cs typeface="Courier New" panose="02070309020205020404" pitchFamily="49" charset="0"/>
              </a:rPr>
              <a:t>(var2 / var1); // dividing 2</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numbers</a:t>
            </a:r>
          </a:p>
        </p:txBody>
      </p:sp>
    </p:spTree>
    <p:extLst>
      <p:ext uri="{BB962C8B-B14F-4D97-AF65-F5344CB8AC3E}">
        <p14:creationId xmlns:p14="http://schemas.microsoft.com/office/powerpoint/2010/main" val="38400546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101 – Control Statements</a:t>
            </a:r>
            <a:endParaRPr lang="en-US" dirty="0"/>
          </a:p>
        </p:txBody>
      </p:sp>
      <p:sp>
        <p:nvSpPr>
          <p:cNvPr id="3" name="Content Placeholder 2"/>
          <p:cNvSpPr>
            <a:spLocks noGrp="1"/>
          </p:cNvSpPr>
          <p:nvPr>
            <p:ph idx="1"/>
          </p:nvPr>
        </p:nvSpPr>
        <p:spPr>
          <a:xfrm>
            <a:off x="838199" y="1825625"/>
            <a:ext cx="2966049" cy="4351338"/>
          </a:xfrm>
        </p:spPr>
        <p:txBody>
          <a:bodyPr>
            <a:noAutofit/>
          </a:bodyPr>
          <a:lstStyle/>
          <a:p>
            <a:pPr marL="342900" indent="-342900">
              <a:buFont typeface="+mj-lt"/>
              <a:buAutoNum type="arabicPeriod"/>
            </a:pPr>
            <a:r>
              <a:rPr lang="en-US" sz="1200" dirty="0" smtClean="0"/>
              <a:t>If statement (branching)</a:t>
            </a:r>
          </a:p>
          <a:p>
            <a:pPr marL="342900" indent="-342900">
              <a:buFont typeface="+mj-lt"/>
              <a:buAutoNum type="arabicPeriod"/>
            </a:pPr>
            <a:r>
              <a:rPr lang="en-US" sz="1200" dirty="0" smtClean="0"/>
              <a:t>Operators</a:t>
            </a:r>
          </a:p>
          <a:p>
            <a:pPr lvl="1"/>
            <a:r>
              <a:rPr lang="en-US" sz="1200" dirty="0" smtClean="0"/>
              <a:t>&lt; Less Than</a:t>
            </a:r>
          </a:p>
          <a:p>
            <a:pPr lvl="1"/>
            <a:r>
              <a:rPr lang="en-US" sz="1200" dirty="0" smtClean="0"/>
              <a:t>&lt;= Less Than or Equal</a:t>
            </a:r>
          </a:p>
          <a:p>
            <a:pPr lvl="1"/>
            <a:r>
              <a:rPr lang="en-US" sz="1200" dirty="0" smtClean="0"/>
              <a:t>&gt; Greater Than</a:t>
            </a:r>
          </a:p>
          <a:p>
            <a:pPr lvl="1"/>
            <a:r>
              <a:rPr lang="en-US" sz="1200" dirty="0" smtClean="0"/>
              <a:t>&gt;= Greater Than or Equal</a:t>
            </a:r>
          </a:p>
          <a:p>
            <a:pPr lvl="1"/>
            <a:r>
              <a:rPr lang="en-US" sz="1200" dirty="0" smtClean="0"/>
              <a:t>== Equal</a:t>
            </a:r>
          </a:p>
          <a:p>
            <a:pPr lvl="1"/>
            <a:r>
              <a:rPr lang="en-US" sz="1200" dirty="0" smtClean="0"/>
              <a:t>!= Not Equal</a:t>
            </a:r>
          </a:p>
          <a:p>
            <a:pPr marL="342900" indent="-342900">
              <a:buFont typeface="+mj-lt"/>
              <a:buAutoNum type="arabicPeriod"/>
            </a:pPr>
            <a:r>
              <a:rPr lang="en-US" sz="1200" dirty="0" smtClean="0"/>
              <a:t>for loop (iterating and stopping on a condition)</a:t>
            </a:r>
          </a:p>
          <a:p>
            <a:pPr marL="0" indent="0">
              <a:buNone/>
            </a:pPr>
            <a:r>
              <a:rPr lang="en-US" sz="1200" b="1" dirty="0" smtClean="0"/>
              <a:t>Follow these steps</a:t>
            </a:r>
            <a:endParaRPr lang="en-US" sz="1200" b="1" dirty="0"/>
          </a:p>
          <a:p>
            <a:r>
              <a:rPr lang="en-US" sz="1200" dirty="0"/>
              <a:t>Create another Java project and name it </a:t>
            </a:r>
            <a:r>
              <a:rPr lang="en-US" sz="1200" dirty="0" err="1" smtClean="0"/>
              <a:t>controlStatements</a:t>
            </a:r>
            <a:endParaRPr lang="en-US" sz="1200" dirty="0"/>
          </a:p>
          <a:p>
            <a:r>
              <a:rPr lang="en-US" sz="1200" dirty="0"/>
              <a:t>Following the instructions as per the section “Using STS to create our code samples and exercises” of this slide presentation</a:t>
            </a:r>
          </a:p>
          <a:p>
            <a:r>
              <a:rPr lang="en-US" sz="1200" dirty="0"/>
              <a:t>Add the following code to it’s main class / main() function</a:t>
            </a:r>
          </a:p>
          <a:p>
            <a:pPr marL="342900" indent="-342900">
              <a:buFont typeface="+mj-lt"/>
              <a:buAutoNum type="arabicPeriod"/>
            </a:pPr>
            <a:endParaRPr lang="en-US" sz="1200" dirty="0" smtClean="0"/>
          </a:p>
        </p:txBody>
      </p:sp>
      <p:sp>
        <p:nvSpPr>
          <p:cNvPr id="4" name="Content Placeholder 2"/>
          <p:cNvSpPr txBox="1">
            <a:spLocks/>
          </p:cNvSpPr>
          <p:nvPr/>
        </p:nvSpPr>
        <p:spPr>
          <a:xfrm>
            <a:off x="3993331" y="1504349"/>
            <a:ext cx="7360469" cy="4970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var1; // this declares a variable</a:t>
            </a:r>
          </a:p>
          <a:p>
            <a:pPr marL="0" indent="0">
              <a:buNone/>
            </a:pP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var2; // this declares another variable </a:t>
            </a:r>
          </a:p>
          <a:p>
            <a:pPr marL="0" indent="0">
              <a:buNone/>
            </a:pPr>
            <a:r>
              <a:rPr lang="en-US" sz="1600" b="1" dirty="0">
                <a:latin typeface="Courier New" panose="02070309020205020404" pitchFamily="49" charset="0"/>
                <a:cs typeface="Courier New" panose="02070309020205020404" pitchFamily="49" charset="0"/>
              </a:rPr>
              <a:t>var1 = 10; // this assigns 10 to var1 </a:t>
            </a:r>
          </a:p>
          <a:p>
            <a:pPr marL="0" indent="0">
              <a:buNone/>
            </a:pPr>
            <a:r>
              <a:rPr lang="en-US" sz="1600" b="1" dirty="0">
                <a:latin typeface="Courier New" panose="02070309020205020404" pitchFamily="49" charset="0"/>
                <a:cs typeface="Courier New" panose="02070309020205020404" pitchFamily="49" charset="0"/>
              </a:rPr>
              <a:t>var2 = 20; // this assigns 20 to </a:t>
            </a:r>
            <a:r>
              <a:rPr lang="en-US" sz="1600" b="1" dirty="0" smtClean="0">
                <a:latin typeface="Courier New" panose="02070309020205020404" pitchFamily="49" charset="0"/>
                <a:cs typeface="Courier New" panose="02070309020205020404" pitchFamily="49" charset="0"/>
              </a:rPr>
              <a:t>var2</a:t>
            </a: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if(var1 &gt; var2) {</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System.out.println</a:t>
            </a:r>
            <a:r>
              <a:rPr lang="en-US" sz="1600" b="1" dirty="0">
                <a:latin typeface="Courier New" panose="02070309020205020404" pitchFamily="49" charset="0"/>
                <a:cs typeface="Courier New" panose="02070309020205020404" pitchFamily="49" charset="0"/>
              </a:rPr>
              <a:t>("var1 is greater than " + var2); </a:t>
            </a:r>
          </a:p>
          <a:p>
            <a:pPr marL="0" indent="0">
              <a:buNone/>
            </a:pP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if(var1 &lt; var2) {</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System.out.println</a:t>
            </a:r>
            <a:r>
              <a:rPr lang="en-US" sz="1600" b="1" dirty="0">
                <a:latin typeface="Courier New" panose="02070309020205020404" pitchFamily="49" charset="0"/>
                <a:cs typeface="Courier New" panose="02070309020205020404" pitchFamily="49" charset="0"/>
              </a:rPr>
              <a:t>("var1 is less than " + var2); </a:t>
            </a:r>
          </a:p>
          <a:p>
            <a:pPr marL="0" indent="0">
              <a:buNone/>
            </a:pP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pPr marL="0" indent="0">
              <a:buNone/>
            </a:pPr>
            <a:r>
              <a:rPr lang="en-US" sz="1600" b="1" dirty="0" err="1" smtClean="0">
                <a:latin typeface="Courier New" panose="02070309020205020404" pitchFamily="49" charset="0"/>
                <a:cs typeface="Courier New" panose="02070309020205020404" pitchFamily="49" charset="0"/>
              </a:rPr>
              <a:t>int</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x; // this declares </a:t>
            </a:r>
            <a:r>
              <a:rPr lang="en-US" sz="1600" b="1" dirty="0" smtClean="0">
                <a:latin typeface="Courier New" panose="02070309020205020404" pitchFamily="49" charset="0"/>
                <a:cs typeface="Courier New" panose="02070309020205020404" pitchFamily="49" charset="0"/>
              </a:rPr>
              <a:t>x</a:t>
            </a:r>
          </a:p>
          <a:p>
            <a:pPr marL="0" indent="0">
              <a:buNone/>
            </a:pPr>
            <a:r>
              <a:rPr lang="en-US" sz="1600" b="1" dirty="0" smtClean="0">
                <a:latin typeface="Courier New" panose="02070309020205020404" pitchFamily="49" charset="0"/>
                <a:cs typeface="Courier New" panose="02070309020205020404" pitchFamily="49" charset="0"/>
              </a:rPr>
              <a:t>for(x </a:t>
            </a:r>
            <a:r>
              <a:rPr lang="en-US" sz="1600" b="1" dirty="0">
                <a:latin typeface="Courier New" panose="02070309020205020404" pitchFamily="49" charset="0"/>
                <a:cs typeface="Courier New" panose="02070309020205020404" pitchFamily="49" charset="0"/>
              </a:rPr>
              <a:t>= 0; x &lt; var1; x = x + 1) {</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System.out.println</a:t>
            </a:r>
            <a:r>
              <a:rPr lang="en-US" sz="1600" b="1" dirty="0" smtClean="0">
                <a:latin typeface="Courier New" panose="02070309020205020404" pitchFamily="49" charset="0"/>
                <a:cs typeface="Courier New" panose="02070309020205020404" pitchFamily="49" charset="0"/>
              </a:rPr>
              <a:t>("x</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 x); </a:t>
            </a:r>
            <a:endParaRPr lang="en-US" sz="1600" b="1" dirty="0">
              <a:latin typeface="Courier New" panose="02070309020205020404" pitchFamily="49" charset="0"/>
              <a:cs typeface="Courier New" panose="02070309020205020404" pitchFamily="49" charset="0"/>
            </a:endParaRPr>
          </a:p>
          <a:p>
            <a:pPr marL="0" indent="0">
              <a:buNone/>
            </a:pPr>
            <a:r>
              <a:rPr lang="en-US" sz="1600" b="1"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184369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101 – Blocks of Code</a:t>
            </a:r>
            <a:endParaRPr lang="en-US" dirty="0"/>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US" dirty="0" smtClean="0"/>
              <a:t>All Blocks of Code in Java are enclosed in </a:t>
            </a:r>
            <a:r>
              <a:rPr lang="en-US" sz="4400" b="1" dirty="0" smtClean="0"/>
              <a:t>{ }</a:t>
            </a:r>
            <a:r>
              <a:rPr lang="en-US" dirty="0" smtClean="0"/>
              <a:t> brackets.</a:t>
            </a:r>
          </a:p>
          <a:p>
            <a:pPr marL="800100" lvl="1" indent="-342900">
              <a:buFont typeface="+mj-lt"/>
              <a:buAutoNum type="arabicPeriod"/>
            </a:pPr>
            <a:r>
              <a:rPr lang="en-US" sz="2800" dirty="0" smtClean="0"/>
              <a:t>Class</a:t>
            </a:r>
          </a:p>
          <a:p>
            <a:pPr marL="800100" lvl="1" indent="-342900">
              <a:buFont typeface="+mj-lt"/>
              <a:buAutoNum type="arabicPeriod"/>
            </a:pPr>
            <a:r>
              <a:rPr lang="en-US" sz="2800" dirty="0" smtClean="0"/>
              <a:t>Functions</a:t>
            </a:r>
          </a:p>
          <a:p>
            <a:pPr marL="800100" lvl="1" indent="-342900">
              <a:buFont typeface="+mj-lt"/>
              <a:buAutoNum type="arabicPeriod"/>
            </a:pPr>
            <a:r>
              <a:rPr lang="en-US" sz="2800" dirty="0" smtClean="0"/>
              <a:t>Control Statements</a:t>
            </a:r>
          </a:p>
          <a:p>
            <a:pPr marL="800100" lvl="1" indent="-342900">
              <a:buFont typeface="+mj-lt"/>
              <a:buAutoNum type="arabicPeriod"/>
            </a:pPr>
            <a:r>
              <a:rPr lang="en-US" sz="2800" dirty="0" smtClean="0"/>
              <a:t>Error Control</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2786416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600" dirty="0"/>
              <a:t>Using STS to create our code samples and </a:t>
            </a:r>
            <a:r>
              <a:rPr lang="en-US" sz="3600" dirty="0" smtClean="0"/>
              <a:t>exercises</a:t>
            </a:r>
            <a:endParaRPr lang="en-US" sz="3600" dirty="0"/>
          </a:p>
          <a:p>
            <a:pPr marL="514350" indent="-514350">
              <a:buFont typeface="+mj-lt"/>
              <a:buAutoNum type="arabicPeriod"/>
            </a:pPr>
            <a:r>
              <a:rPr lang="en-US" sz="3600" dirty="0"/>
              <a:t>Java </a:t>
            </a:r>
            <a:r>
              <a:rPr lang="en-US" sz="3600" dirty="0" smtClean="0"/>
              <a:t>101</a:t>
            </a:r>
          </a:p>
          <a:p>
            <a:pPr marL="514350" indent="-514350">
              <a:buFont typeface="+mj-lt"/>
              <a:buAutoNum type="arabicPeriod"/>
            </a:pPr>
            <a:r>
              <a:rPr lang="en-US" sz="3600" dirty="0"/>
              <a:t>Data Types and </a:t>
            </a:r>
            <a:r>
              <a:rPr lang="en-US" sz="3600" dirty="0" smtClean="0"/>
              <a:t>Operators</a:t>
            </a:r>
          </a:p>
          <a:p>
            <a:pPr marL="514350" indent="-514350">
              <a:buFont typeface="+mj-lt"/>
              <a:buAutoNum type="arabicPeriod"/>
            </a:pPr>
            <a:r>
              <a:rPr lang="en-US" sz="3600" dirty="0"/>
              <a:t>Program Control </a:t>
            </a:r>
            <a:r>
              <a:rPr lang="en-US" sz="3600" dirty="0" smtClean="0"/>
              <a:t>Statements</a:t>
            </a:r>
          </a:p>
          <a:p>
            <a:pPr marL="514350" indent="-514350">
              <a:buFont typeface="+mj-lt"/>
              <a:buAutoNum type="arabicPeriod"/>
            </a:pPr>
            <a:r>
              <a:rPr lang="en-US" sz="3600" dirty="0"/>
              <a:t>Classes, Objects and </a:t>
            </a:r>
            <a:r>
              <a:rPr lang="en-US" sz="3600" dirty="0" smtClean="0"/>
              <a:t>Methods</a:t>
            </a:r>
          </a:p>
          <a:p>
            <a:pPr marL="514350" indent="-514350">
              <a:buFont typeface="+mj-lt"/>
              <a:buAutoNum type="arabicPeriod"/>
            </a:pPr>
            <a:r>
              <a:rPr lang="en-US" sz="3600" dirty="0"/>
              <a:t>Data Types and Operators (Part 2</a:t>
            </a:r>
            <a:r>
              <a:rPr lang="en-US" sz="3600" dirty="0" smtClean="0"/>
              <a:t>)</a:t>
            </a:r>
            <a:endParaRPr lang="en-US" sz="3600" dirty="0" smtClean="0"/>
          </a:p>
          <a:p>
            <a:pPr marL="514350" indent="-514350">
              <a:buFont typeface="+mj-lt"/>
              <a:buAutoNum type="arabicPeriod"/>
            </a:pPr>
            <a:endParaRPr lang="en-US" sz="3600" dirty="0" smtClean="0"/>
          </a:p>
          <a:p>
            <a:pPr marL="514350" indent="-514350">
              <a:buFont typeface="+mj-lt"/>
              <a:buAutoNum type="arabicPeriod"/>
            </a:pPr>
            <a:endParaRPr lang="en-US" sz="3600" dirty="0" smtClean="0"/>
          </a:p>
          <a:p>
            <a:pPr marL="514350" indent="-514350">
              <a:buFont typeface="+mj-lt"/>
              <a:buAutoNum type="arabicPeriod"/>
            </a:pPr>
            <a:endParaRPr lang="en-US" sz="3600" dirty="0" smtClean="0"/>
          </a:p>
          <a:p>
            <a:pPr marL="514350" indent="-514350">
              <a:buFont typeface="+mj-lt"/>
              <a:buAutoNum type="arabicPeriod"/>
            </a:pPr>
            <a:endParaRPr lang="en-US" sz="3600" dirty="0" smtClean="0"/>
          </a:p>
          <a:p>
            <a:pPr marL="514350" indent="-514350">
              <a:buFont typeface="+mj-lt"/>
              <a:buAutoNum type="arabicPeriod"/>
            </a:pPr>
            <a:endParaRPr lang="en-US" sz="3600" dirty="0"/>
          </a:p>
          <a:p>
            <a:endParaRPr lang="en-US" sz="3600" dirty="0"/>
          </a:p>
        </p:txBody>
      </p:sp>
    </p:spTree>
    <p:extLst>
      <p:ext uri="{BB962C8B-B14F-4D97-AF65-F5344CB8AC3E}">
        <p14:creationId xmlns:p14="http://schemas.microsoft.com/office/powerpoint/2010/main" val="6980853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101 - </a:t>
            </a:r>
            <a:r>
              <a:rPr lang="en-US" dirty="0"/>
              <a:t>Pesky Semi Colons and Code Position</a:t>
            </a:r>
          </a:p>
        </p:txBody>
      </p:sp>
      <p:sp>
        <p:nvSpPr>
          <p:cNvPr id="3" name="Content Placeholder 2"/>
          <p:cNvSpPr>
            <a:spLocks noGrp="1"/>
          </p:cNvSpPr>
          <p:nvPr>
            <p:ph idx="1"/>
          </p:nvPr>
        </p:nvSpPr>
        <p:spPr/>
        <p:txBody>
          <a:bodyPr>
            <a:normAutofit/>
          </a:bodyPr>
          <a:lstStyle/>
          <a:p>
            <a:pPr marL="342900" indent="-342900">
              <a:buFont typeface="+mj-lt"/>
              <a:buAutoNum type="arabicPeriod"/>
            </a:pPr>
            <a:endParaRPr lang="en-US" dirty="0" smtClean="0"/>
          </a:p>
          <a:p>
            <a:pPr marL="342900" indent="-342900">
              <a:buFont typeface="+mj-lt"/>
              <a:buAutoNum type="arabicPeriod"/>
            </a:pPr>
            <a:r>
              <a:rPr lang="en-US" dirty="0" smtClean="0"/>
              <a:t>The semicolon </a:t>
            </a:r>
            <a:r>
              <a:rPr lang="en-US" sz="3600" b="1" dirty="0" smtClean="0"/>
              <a:t>“;”</a:t>
            </a:r>
            <a:r>
              <a:rPr lang="en-US" dirty="0" smtClean="0"/>
              <a:t> is a separator to terminate individual statements</a:t>
            </a:r>
          </a:p>
          <a:p>
            <a:pPr marL="342900" indent="-342900">
              <a:buFont typeface="+mj-lt"/>
              <a:buAutoNum type="arabicPeriod"/>
            </a:pPr>
            <a:r>
              <a:rPr lang="en-US" dirty="0" smtClean="0"/>
              <a:t>Blocks of code are not terminated with semicolon</a:t>
            </a:r>
          </a:p>
          <a:p>
            <a:pPr marL="342900" indent="-342900">
              <a:buFont typeface="+mj-lt"/>
              <a:buAutoNum type="arabicPeriod"/>
            </a:pPr>
            <a:r>
              <a:rPr lang="en-US" dirty="0" smtClean="0"/>
              <a:t>You can place several statements one after another separated by </a:t>
            </a:r>
            <a:r>
              <a:rPr lang="en-US" sz="3600" b="1" dirty="0" smtClean="0"/>
              <a:t>“;”,</a:t>
            </a:r>
            <a:r>
              <a:rPr lang="en-US" dirty="0" smtClean="0"/>
              <a:t> the compiler doesn’t care, however, it may make your code harder to understand and to debug</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21197099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101 – Indentation is your Friend</a:t>
            </a:r>
            <a:endParaRPr lang="en-US" dirty="0"/>
          </a:p>
        </p:txBody>
      </p:sp>
      <p:sp>
        <p:nvSpPr>
          <p:cNvPr id="3" name="Content Placeholder 2"/>
          <p:cNvSpPr>
            <a:spLocks noGrp="1"/>
          </p:cNvSpPr>
          <p:nvPr>
            <p:ph idx="1"/>
          </p:nvPr>
        </p:nvSpPr>
        <p:spPr>
          <a:xfrm>
            <a:off x="838200" y="1466491"/>
            <a:ext cx="10515600" cy="5046452"/>
          </a:xfrm>
        </p:spPr>
        <p:txBody>
          <a:bodyPr>
            <a:noAutofit/>
          </a:bodyPr>
          <a:lstStyle/>
          <a:p>
            <a:r>
              <a:rPr lang="en-US" dirty="0" smtClean="0"/>
              <a:t>Java is free form.</a:t>
            </a:r>
          </a:p>
          <a:p>
            <a:r>
              <a:rPr lang="en-US" dirty="0" smtClean="0"/>
              <a:t>You can have multiple statements in a single line, separated by semicolon.</a:t>
            </a:r>
          </a:p>
          <a:p>
            <a:r>
              <a:rPr lang="en-US" dirty="0" smtClean="0"/>
              <a:t>You can have blocks of code in a single line also.</a:t>
            </a:r>
          </a:p>
          <a:p>
            <a:r>
              <a:rPr lang="en-US" dirty="0" smtClean="0"/>
              <a:t>But.. The best code is the one where you use indentation as a mean of easily identifying your code’s structure.</a:t>
            </a:r>
          </a:p>
          <a:p>
            <a:r>
              <a:rPr lang="en-US" dirty="0" smtClean="0"/>
              <a:t>Indentation provides a means to easily locate areas of code which are embedded.</a:t>
            </a:r>
          </a:p>
          <a:p>
            <a:r>
              <a:rPr lang="en-US" dirty="0" smtClean="0"/>
              <a:t>Most IDEs and text editors geared towards programming will provide you with tools such as outline features to easily expand/collapse sections of code</a:t>
            </a:r>
          </a:p>
          <a:p>
            <a:endParaRPr lang="en-US" dirty="0" smtClean="0"/>
          </a:p>
          <a:p>
            <a:endParaRPr lang="en-US" dirty="0" smtClean="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39353291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101 - Restricted Java Keywords</a:t>
            </a:r>
            <a:endParaRPr lang="en-US" dirty="0"/>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US" sz="3200" dirty="0" smtClean="0"/>
              <a:t>Restricted keywords mean these words are part of the official vocabulary of Java and/or are reserved for later use as they could potentially become part of the lexicon.</a:t>
            </a:r>
          </a:p>
          <a:p>
            <a:pPr marL="342900" indent="-342900">
              <a:buFont typeface="+mj-lt"/>
              <a:buAutoNum type="arabicPeriod"/>
            </a:pPr>
            <a:r>
              <a:rPr lang="en-US" sz="3200" dirty="0" smtClean="0"/>
              <a:t>Follow this link to the Wikipedia: </a:t>
            </a:r>
            <a:r>
              <a:rPr lang="en-US" sz="3200" dirty="0">
                <a:hlinkClick r:id="rId2"/>
              </a:rPr>
              <a:t>https://en.wikipedia.org/wiki/List_of_Java_keywords</a:t>
            </a:r>
            <a:endParaRPr lang="en-US" sz="3200" dirty="0" smtClean="0"/>
          </a:p>
          <a:p>
            <a:pPr marL="514350" indent="-514350">
              <a:buFont typeface="+mj-lt"/>
              <a:buAutoNum type="arabicPeriod"/>
            </a:pPr>
            <a:endParaRPr lang="en-US" sz="3200" dirty="0" smtClean="0"/>
          </a:p>
          <a:p>
            <a:pPr marL="514350" indent="-514350">
              <a:buFont typeface="+mj-lt"/>
              <a:buAutoNum type="arabicPeriod"/>
            </a:pPr>
            <a:endParaRPr lang="en-US" sz="3200" dirty="0" smtClean="0"/>
          </a:p>
          <a:p>
            <a:pPr marL="514350" indent="-514350">
              <a:buFont typeface="+mj-lt"/>
              <a:buAutoNum type="arabicPeriod"/>
            </a:pPr>
            <a:endParaRPr lang="en-US" sz="3200" dirty="0"/>
          </a:p>
          <a:p>
            <a:endParaRPr lang="en-US" sz="3200" dirty="0"/>
          </a:p>
        </p:txBody>
      </p:sp>
    </p:spTree>
    <p:extLst>
      <p:ext uri="{BB962C8B-B14F-4D97-AF65-F5344CB8AC3E}">
        <p14:creationId xmlns:p14="http://schemas.microsoft.com/office/powerpoint/2010/main" val="27249254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101 – Identifiers In Java</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smtClean="0"/>
              <a:t>In </a:t>
            </a:r>
            <a:r>
              <a:rPr lang="en-US" sz="4000" dirty="0"/>
              <a:t>programming languages, identifiers are used for identification purpose. In Java, an identifier can be a class name, method name, variable name or a label. </a:t>
            </a:r>
            <a:endParaRPr lang="en-US" sz="4000" dirty="0" smtClean="0"/>
          </a:p>
          <a:p>
            <a:pPr marL="0" indent="0">
              <a:buNone/>
            </a:pPr>
            <a:r>
              <a:rPr lang="en-US" sz="4000" dirty="0">
                <a:hlinkClick r:id="rId2"/>
              </a:rPr>
              <a:t>https://www.geeksforgeeks.org/java-identifiers/</a:t>
            </a:r>
            <a:endParaRPr lang="en-US" sz="4000" dirty="0" smtClean="0"/>
          </a:p>
          <a:p>
            <a:pPr marL="514350" indent="-514350">
              <a:buFont typeface="+mj-lt"/>
              <a:buAutoNum type="arabicPeriod"/>
            </a:pPr>
            <a:endParaRPr lang="en-US" sz="4000" dirty="0" smtClean="0"/>
          </a:p>
          <a:p>
            <a:pPr marL="514350" indent="-514350">
              <a:buFont typeface="+mj-lt"/>
              <a:buAutoNum type="arabicPeriod"/>
            </a:pPr>
            <a:endParaRPr lang="en-US" sz="4000" dirty="0"/>
          </a:p>
          <a:p>
            <a:endParaRPr lang="en-US" sz="4000" dirty="0"/>
          </a:p>
        </p:txBody>
      </p:sp>
    </p:spTree>
    <p:extLst>
      <p:ext uri="{BB962C8B-B14F-4D97-AF65-F5344CB8AC3E}">
        <p14:creationId xmlns:p14="http://schemas.microsoft.com/office/powerpoint/2010/main" val="22665003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101 – The Java Class Libraries</a:t>
            </a:r>
            <a:endParaRPr lang="en-US" dirty="0"/>
          </a:p>
        </p:txBody>
      </p:sp>
      <p:sp>
        <p:nvSpPr>
          <p:cNvPr id="3" name="Content Placeholder 2"/>
          <p:cNvSpPr>
            <a:spLocks noGrp="1"/>
          </p:cNvSpPr>
          <p:nvPr>
            <p:ph idx="1"/>
          </p:nvPr>
        </p:nvSpPr>
        <p:spPr/>
        <p:txBody>
          <a:bodyPr>
            <a:normAutofit fontScale="62500" lnSpcReduction="20000"/>
          </a:bodyPr>
          <a:lstStyle/>
          <a:p>
            <a:r>
              <a:rPr lang="en-US" sz="4000" dirty="0" smtClean="0"/>
              <a:t>Java provides predefined classes</a:t>
            </a:r>
          </a:p>
          <a:p>
            <a:r>
              <a:rPr lang="en-US" sz="4000" dirty="0" smtClean="0"/>
              <a:t>Methods such as </a:t>
            </a:r>
            <a:r>
              <a:rPr lang="en-US" sz="4000" dirty="0" err="1" smtClean="0"/>
              <a:t>println</a:t>
            </a:r>
            <a:r>
              <a:rPr lang="en-US" sz="4000" dirty="0" smtClean="0"/>
              <a:t>() and print() are accessed through </a:t>
            </a:r>
            <a:r>
              <a:rPr lang="en-US" sz="4000" dirty="0" err="1" smtClean="0"/>
              <a:t>System.out</a:t>
            </a:r>
            <a:r>
              <a:rPr lang="en-US" sz="4000" dirty="0" smtClean="0"/>
              <a:t>.  </a:t>
            </a:r>
          </a:p>
          <a:p>
            <a:r>
              <a:rPr lang="en-US" sz="4000" dirty="0" smtClean="0"/>
              <a:t>System is a predefined class by Java that is automatically included in your program.</a:t>
            </a:r>
          </a:p>
          <a:p>
            <a:r>
              <a:rPr lang="en-US" sz="4000" dirty="0" smtClean="0"/>
              <a:t>Classes are imported as packages</a:t>
            </a:r>
          </a:p>
          <a:p>
            <a:r>
              <a:rPr lang="en-US" sz="4000" dirty="0" smtClean="0"/>
              <a:t>The import method is used to include packages into a java program.</a:t>
            </a:r>
          </a:p>
          <a:p>
            <a:endParaRPr lang="en-US" sz="4000" dirty="0" smtClean="0"/>
          </a:p>
          <a:p>
            <a:pPr marL="0" indent="0">
              <a:buNone/>
            </a:pPr>
            <a:r>
              <a:rPr lang="en-US" sz="4000" i="1" dirty="0" smtClean="0"/>
              <a:t>Note: In this training, you will learn how to create your own packages, this is one of the main pragmatic feature of Java, which is to create reusable pieces of code that can be added to any program as required.</a:t>
            </a:r>
          </a:p>
          <a:p>
            <a:pPr marL="0" indent="0">
              <a:buNone/>
            </a:pPr>
            <a:endParaRPr lang="en-US" sz="4000" i="1" dirty="0" smtClean="0"/>
          </a:p>
          <a:p>
            <a:pPr marL="0" indent="0">
              <a:buNone/>
            </a:pPr>
            <a:r>
              <a:rPr lang="en-US" sz="4000" dirty="0" smtClean="0"/>
              <a:t>Ref: </a:t>
            </a:r>
            <a:r>
              <a:rPr lang="en-US" sz="4000" dirty="0">
                <a:hlinkClick r:id="rId2"/>
              </a:rPr>
              <a:t>https://www.geeksforgeeks.org/packages-in-java/</a:t>
            </a:r>
            <a:endParaRPr lang="en-US" sz="4000" dirty="0" smtClean="0"/>
          </a:p>
          <a:p>
            <a:pPr marL="0" indent="0">
              <a:buNone/>
            </a:pPr>
            <a:endParaRPr lang="en-US" sz="4000" dirty="0" smtClean="0"/>
          </a:p>
          <a:p>
            <a:pPr marL="514350" indent="-514350">
              <a:buFont typeface="+mj-lt"/>
              <a:buAutoNum type="arabicPeriod"/>
            </a:pPr>
            <a:endParaRPr lang="en-US" sz="4000" dirty="0"/>
          </a:p>
          <a:p>
            <a:endParaRPr lang="en-US" sz="4000" dirty="0"/>
          </a:p>
        </p:txBody>
      </p:sp>
    </p:spTree>
    <p:extLst>
      <p:ext uri="{BB962C8B-B14F-4D97-AF65-F5344CB8AC3E}">
        <p14:creationId xmlns:p14="http://schemas.microsoft.com/office/powerpoint/2010/main" val="40399784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Operators</a:t>
            </a:r>
          </a:p>
        </p:txBody>
      </p:sp>
      <p:sp>
        <p:nvSpPr>
          <p:cNvPr id="3" name="Content Placeholder 2"/>
          <p:cNvSpPr>
            <a:spLocks noGrp="1"/>
          </p:cNvSpPr>
          <p:nvPr>
            <p:ph idx="1"/>
          </p:nvPr>
        </p:nvSpPr>
        <p:spPr>
          <a:xfrm>
            <a:off x="838200" y="1825625"/>
            <a:ext cx="4892040" cy="4351338"/>
          </a:xfrm>
        </p:spPr>
        <p:txBody>
          <a:bodyPr>
            <a:normAutofit/>
          </a:bodyPr>
          <a:lstStyle/>
          <a:p>
            <a:pPr marL="514350" indent="-514350">
              <a:buFont typeface="+mj-lt"/>
              <a:buAutoNum type="arabicPeriod"/>
            </a:pPr>
            <a:r>
              <a:rPr lang="en-US" dirty="0" smtClean="0"/>
              <a:t>Strong Data Type Support Benefits</a:t>
            </a:r>
          </a:p>
          <a:p>
            <a:pPr marL="514350" indent="-514350">
              <a:buFont typeface="+mj-lt"/>
              <a:buAutoNum type="arabicPeriod"/>
            </a:pPr>
            <a:r>
              <a:rPr lang="en-US" dirty="0" smtClean="0"/>
              <a:t>Primitives</a:t>
            </a:r>
            <a:endParaRPr lang="en-US" dirty="0"/>
          </a:p>
          <a:p>
            <a:pPr marL="514350" indent="-514350">
              <a:buFont typeface="+mj-lt"/>
              <a:buAutoNum type="arabicPeriod"/>
            </a:pPr>
            <a:r>
              <a:rPr lang="en-US" dirty="0"/>
              <a:t>Boolean</a:t>
            </a:r>
          </a:p>
          <a:p>
            <a:pPr marL="514350" indent="-514350">
              <a:buFont typeface="+mj-lt"/>
              <a:buAutoNum type="arabicPeriod"/>
            </a:pPr>
            <a:r>
              <a:rPr lang="en-US" dirty="0" smtClean="0"/>
              <a:t>Literals</a:t>
            </a:r>
          </a:p>
          <a:p>
            <a:pPr marL="514350" indent="-514350">
              <a:buFont typeface="+mj-lt"/>
              <a:buAutoNum type="arabicPeriod"/>
            </a:pPr>
            <a:r>
              <a:rPr lang="en-US" dirty="0" smtClean="0"/>
              <a:t>Escape Characters</a:t>
            </a:r>
          </a:p>
          <a:p>
            <a:pPr marL="514350" indent="-514350">
              <a:buFont typeface="+mj-lt"/>
              <a:buAutoNum type="arabicPeriod"/>
            </a:pPr>
            <a:r>
              <a:rPr lang="en-US" dirty="0" smtClean="0"/>
              <a:t>Declaration and Initialization</a:t>
            </a:r>
            <a:endParaRPr lang="en-US" dirty="0"/>
          </a:p>
          <a:p>
            <a:pPr marL="514350" indent="-514350">
              <a:buFont typeface="+mj-lt"/>
              <a:buAutoNum type="arabicPeriod"/>
            </a:pPr>
            <a:r>
              <a:rPr lang="en-US" dirty="0"/>
              <a:t>Scope</a:t>
            </a:r>
          </a:p>
          <a:p>
            <a:pPr marL="514350" indent="-514350">
              <a:buFont typeface="+mj-lt"/>
              <a:buAutoNum type="arabicPeriod"/>
            </a:pPr>
            <a:endParaRPr lang="en-US" dirty="0"/>
          </a:p>
        </p:txBody>
      </p:sp>
      <p:sp>
        <p:nvSpPr>
          <p:cNvPr id="4" name="Content Placeholder 2"/>
          <p:cNvSpPr txBox="1">
            <a:spLocks/>
          </p:cNvSpPr>
          <p:nvPr/>
        </p:nvSpPr>
        <p:spPr>
          <a:xfrm>
            <a:off x="6224452" y="1825625"/>
            <a:ext cx="48920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8"/>
            </a:pPr>
            <a:r>
              <a:rPr lang="en-US" dirty="0"/>
              <a:t>Operators</a:t>
            </a:r>
            <a:endParaRPr lang="en-US" dirty="0" smtClean="0"/>
          </a:p>
          <a:p>
            <a:pPr marL="514350" indent="-514350">
              <a:buFont typeface="+mj-lt"/>
              <a:buAutoNum type="arabicPeriod" startAt="8"/>
            </a:pPr>
            <a:r>
              <a:rPr lang="en-US" dirty="0" smtClean="0"/>
              <a:t>Type Conversion</a:t>
            </a:r>
          </a:p>
          <a:p>
            <a:pPr marL="514350" indent="-514350">
              <a:buFont typeface="+mj-lt"/>
              <a:buAutoNum type="arabicPeriod" startAt="8"/>
            </a:pPr>
            <a:r>
              <a:rPr lang="en-US" dirty="0" smtClean="0"/>
              <a:t>Casting and the Issues that arises</a:t>
            </a:r>
          </a:p>
          <a:p>
            <a:pPr marL="514350" indent="-514350">
              <a:buFont typeface="+mj-lt"/>
              <a:buAutoNum type="arabicPeriod" startAt="8"/>
            </a:pPr>
            <a:r>
              <a:rPr lang="en-US" dirty="0" smtClean="0"/>
              <a:t>Operator Precedence</a:t>
            </a:r>
          </a:p>
          <a:p>
            <a:pPr marL="514350" indent="-514350">
              <a:buFont typeface="+mj-lt"/>
              <a:buAutoNum type="arabicPeriod" startAt="8"/>
            </a:pPr>
            <a:r>
              <a:rPr lang="en-US" dirty="0" smtClean="0"/>
              <a:t>Expressions</a:t>
            </a:r>
          </a:p>
          <a:p>
            <a:pPr marL="514350" indent="-514350">
              <a:buFont typeface="+mj-lt"/>
              <a:buAutoNum type="arabicPeriod" startAt="8"/>
            </a:pPr>
            <a:endParaRPr lang="en-US" dirty="0" smtClean="0"/>
          </a:p>
          <a:p>
            <a:pPr marL="514350" indent="-514350">
              <a:buFont typeface="+mj-lt"/>
              <a:buAutoNum type="arabicPeriod" startAt="8"/>
            </a:pPr>
            <a:endParaRPr lang="en-US" dirty="0" smtClean="0"/>
          </a:p>
          <a:p>
            <a:endParaRPr lang="en-US" dirty="0"/>
          </a:p>
        </p:txBody>
      </p:sp>
    </p:spTree>
    <p:extLst>
      <p:ext uri="{BB962C8B-B14F-4D97-AF65-F5344CB8AC3E}">
        <p14:creationId xmlns:p14="http://schemas.microsoft.com/office/powerpoint/2010/main" val="27864238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Operators </a:t>
            </a:r>
            <a:r>
              <a:rPr lang="en-US" dirty="0"/>
              <a:t>- Strong Data Type Support Benefits</a:t>
            </a:r>
          </a:p>
        </p:txBody>
      </p:sp>
      <p:sp>
        <p:nvSpPr>
          <p:cNvPr id="3" name="Content Placeholder 2"/>
          <p:cNvSpPr>
            <a:spLocks noGrp="1"/>
          </p:cNvSpPr>
          <p:nvPr>
            <p:ph idx="1"/>
          </p:nvPr>
        </p:nvSpPr>
        <p:spPr/>
        <p:txBody>
          <a:bodyPr>
            <a:normAutofit/>
          </a:bodyPr>
          <a:lstStyle/>
          <a:p>
            <a:r>
              <a:rPr lang="en-US" sz="3200" dirty="0" smtClean="0"/>
              <a:t>All operations are “type” checked by the compiler.</a:t>
            </a:r>
          </a:p>
          <a:p>
            <a:r>
              <a:rPr lang="en-US" sz="3200" dirty="0" smtClean="0"/>
              <a:t>Illegal operations are not compiled</a:t>
            </a:r>
          </a:p>
          <a:p>
            <a:r>
              <a:rPr lang="en-US" sz="3200" dirty="0" smtClean="0"/>
              <a:t>The net effect is to:</a:t>
            </a:r>
          </a:p>
          <a:p>
            <a:pPr lvl="1"/>
            <a:r>
              <a:rPr lang="en-US" sz="3200" dirty="0" smtClean="0"/>
              <a:t>Prevent errors</a:t>
            </a:r>
          </a:p>
          <a:p>
            <a:pPr lvl="1"/>
            <a:r>
              <a:rPr lang="en-US" sz="3200" dirty="0" smtClean="0"/>
              <a:t>Enhance reliability</a:t>
            </a:r>
          </a:p>
          <a:p>
            <a:r>
              <a:rPr lang="en-US" sz="3200" dirty="0" smtClean="0"/>
              <a:t>Data Types determines what operations are allowed on a variable</a:t>
            </a:r>
          </a:p>
          <a:p>
            <a:pPr marL="514350" indent="-514350">
              <a:buFont typeface="+mj-lt"/>
              <a:buAutoNum type="arabicPeriod"/>
            </a:pPr>
            <a:endParaRPr lang="en-US" sz="3200" dirty="0"/>
          </a:p>
          <a:p>
            <a:endParaRPr lang="en-US" sz="3200" dirty="0"/>
          </a:p>
        </p:txBody>
      </p:sp>
    </p:spTree>
    <p:extLst>
      <p:ext uri="{BB962C8B-B14F-4D97-AF65-F5344CB8AC3E}">
        <p14:creationId xmlns:p14="http://schemas.microsoft.com/office/powerpoint/2010/main" val="9458050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Operators - Primitives</a:t>
            </a:r>
            <a:endParaRPr lang="en-US" dirty="0"/>
          </a:p>
        </p:txBody>
      </p:sp>
      <p:sp>
        <p:nvSpPr>
          <p:cNvPr id="3" name="Content Placeholder 2"/>
          <p:cNvSpPr>
            <a:spLocks noGrp="1"/>
          </p:cNvSpPr>
          <p:nvPr>
            <p:ph idx="1"/>
          </p:nvPr>
        </p:nvSpPr>
        <p:spPr>
          <a:xfrm>
            <a:off x="838199" y="1387733"/>
            <a:ext cx="6461184" cy="2097339"/>
          </a:xfrm>
        </p:spPr>
        <p:txBody>
          <a:bodyPr>
            <a:normAutofit/>
          </a:bodyPr>
          <a:lstStyle/>
          <a:p>
            <a:r>
              <a:rPr lang="en-US" sz="2000" dirty="0" smtClean="0"/>
              <a:t>A primitive data type is non-object oriented.</a:t>
            </a:r>
          </a:p>
          <a:p>
            <a:r>
              <a:rPr lang="en-US" sz="2000" dirty="0" smtClean="0"/>
              <a:t>Java has eight (8) primitive data types</a:t>
            </a:r>
          </a:p>
          <a:p>
            <a:r>
              <a:rPr lang="en-US" sz="2000" dirty="0" smtClean="0"/>
              <a:t>These data types are referred to by value, as they are stored in a specific area of memory</a:t>
            </a:r>
          </a:p>
          <a:p>
            <a:r>
              <a:rPr lang="en-US" sz="2000" dirty="0" smtClean="0"/>
              <a:t>Java doesn’t support “unsigned” integers</a:t>
            </a:r>
            <a:endParaRPr lang="en-US" sz="2000" dirty="0"/>
          </a:p>
          <a:p>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4215029343"/>
              </p:ext>
            </p:extLst>
          </p:nvPr>
        </p:nvGraphicFramePr>
        <p:xfrm>
          <a:off x="7927675" y="1429527"/>
          <a:ext cx="4054417" cy="3017520"/>
        </p:xfrm>
        <a:graphic>
          <a:graphicData uri="http://schemas.openxmlformats.org/drawingml/2006/table">
            <a:tbl>
              <a:tblPr firstRow="1" bandRow="1">
                <a:tableStyleId>{5C22544A-7EE6-4342-B048-85BDC9FD1C3A}</a:tableStyleId>
              </a:tblPr>
              <a:tblGrid>
                <a:gridCol w="1182847"/>
                <a:gridCol w="2871570"/>
              </a:tblGrid>
              <a:tr h="0">
                <a:tc>
                  <a:txBody>
                    <a:bodyPr/>
                    <a:lstStyle/>
                    <a:p>
                      <a:r>
                        <a:rPr lang="en-US" sz="1600" dirty="0" smtClean="0"/>
                        <a:t>Type</a:t>
                      </a:r>
                      <a:endParaRPr lang="en-US" sz="1600" dirty="0"/>
                    </a:p>
                  </a:txBody>
                  <a:tcPr/>
                </a:tc>
                <a:tc>
                  <a:txBody>
                    <a:bodyPr/>
                    <a:lstStyle/>
                    <a:p>
                      <a:r>
                        <a:rPr lang="en-US" sz="1600" dirty="0" smtClean="0"/>
                        <a:t>Meaning</a:t>
                      </a:r>
                      <a:endParaRPr lang="en-US" sz="1600" dirty="0"/>
                    </a:p>
                  </a:txBody>
                  <a:tcPr/>
                </a:tc>
              </a:tr>
              <a:tr h="0">
                <a:tc>
                  <a:txBody>
                    <a:bodyPr/>
                    <a:lstStyle/>
                    <a:p>
                      <a:r>
                        <a:rPr lang="en-US" sz="1600" dirty="0" smtClean="0"/>
                        <a:t> </a:t>
                      </a:r>
                      <a:r>
                        <a:rPr lang="en-US" sz="1600" dirty="0" err="1" smtClean="0"/>
                        <a:t>boolean</a:t>
                      </a:r>
                      <a:endParaRPr lang="en-US" sz="1600" dirty="0"/>
                    </a:p>
                  </a:txBody>
                  <a:tcPr/>
                </a:tc>
                <a:tc>
                  <a:txBody>
                    <a:bodyPr/>
                    <a:lstStyle/>
                    <a:p>
                      <a:r>
                        <a:rPr lang="en-US" sz="1600" dirty="0" smtClean="0"/>
                        <a:t>A</a:t>
                      </a:r>
                      <a:r>
                        <a:rPr lang="en-US" sz="1600" baseline="0" dirty="0" smtClean="0"/>
                        <a:t> true/false value</a:t>
                      </a:r>
                      <a:endParaRPr lang="en-US" sz="1600" dirty="0"/>
                    </a:p>
                  </a:txBody>
                  <a:tcPr/>
                </a:tc>
              </a:tr>
              <a:tr h="0">
                <a:tc>
                  <a:txBody>
                    <a:bodyPr/>
                    <a:lstStyle/>
                    <a:p>
                      <a:r>
                        <a:rPr lang="en-US" sz="1600" baseline="0" dirty="0" smtClean="0"/>
                        <a:t> b</a:t>
                      </a:r>
                      <a:r>
                        <a:rPr lang="en-US" sz="1600" dirty="0" smtClean="0"/>
                        <a:t>yte</a:t>
                      </a:r>
                      <a:endParaRPr lang="en-US" sz="1600" dirty="0"/>
                    </a:p>
                  </a:txBody>
                  <a:tcPr/>
                </a:tc>
                <a:tc>
                  <a:txBody>
                    <a:bodyPr/>
                    <a:lstStyle/>
                    <a:p>
                      <a:r>
                        <a:rPr lang="en-US" sz="1600" dirty="0" smtClean="0"/>
                        <a:t>8 bit integer</a:t>
                      </a:r>
                      <a:endParaRPr lang="en-US" sz="1600" dirty="0"/>
                    </a:p>
                  </a:txBody>
                  <a:tcPr/>
                </a:tc>
              </a:tr>
              <a:tr h="0">
                <a:tc>
                  <a:txBody>
                    <a:bodyPr/>
                    <a:lstStyle/>
                    <a:p>
                      <a:r>
                        <a:rPr lang="en-US" sz="1600" dirty="0" smtClean="0"/>
                        <a:t> char</a:t>
                      </a:r>
                      <a:endParaRPr lang="en-US" sz="1600" dirty="0"/>
                    </a:p>
                  </a:txBody>
                  <a:tcPr/>
                </a:tc>
                <a:tc>
                  <a:txBody>
                    <a:bodyPr/>
                    <a:lstStyle/>
                    <a:p>
                      <a:r>
                        <a:rPr lang="en-US" sz="1600" dirty="0" smtClean="0"/>
                        <a:t>A character</a:t>
                      </a:r>
                      <a:endParaRPr lang="en-US" sz="1600" dirty="0"/>
                    </a:p>
                  </a:txBody>
                  <a:tcPr/>
                </a:tc>
              </a:tr>
              <a:tr h="0">
                <a:tc>
                  <a:txBody>
                    <a:bodyPr/>
                    <a:lstStyle/>
                    <a:p>
                      <a:r>
                        <a:rPr lang="en-US" sz="1600" dirty="0" smtClean="0"/>
                        <a:t> double</a:t>
                      </a:r>
                      <a:endParaRPr lang="en-US" sz="1600" dirty="0"/>
                    </a:p>
                  </a:txBody>
                  <a:tcPr/>
                </a:tc>
                <a:tc>
                  <a:txBody>
                    <a:bodyPr/>
                    <a:lstStyle/>
                    <a:p>
                      <a:r>
                        <a:rPr lang="en-US" sz="1600" dirty="0" smtClean="0"/>
                        <a:t>Double-precision</a:t>
                      </a:r>
                      <a:r>
                        <a:rPr lang="en-US" sz="1600" baseline="0" dirty="0" smtClean="0"/>
                        <a:t> floating point</a:t>
                      </a:r>
                      <a:endParaRPr lang="en-US" sz="1600" dirty="0"/>
                    </a:p>
                  </a:txBody>
                  <a:tcPr/>
                </a:tc>
              </a:tr>
              <a:tr h="0">
                <a:tc>
                  <a:txBody>
                    <a:bodyPr/>
                    <a:lstStyle/>
                    <a:p>
                      <a:r>
                        <a:rPr lang="en-US" sz="1600" dirty="0" smtClean="0"/>
                        <a:t> float</a:t>
                      </a:r>
                      <a:endParaRPr lang="en-US" sz="1600" dirty="0"/>
                    </a:p>
                  </a:txBody>
                  <a:tcPr/>
                </a:tc>
                <a:tc>
                  <a:txBody>
                    <a:bodyPr/>
                    <a:lstStyle/>
                    <a:p>
                      <a:r>
                        <a:rPr lang="en-US" sz="1600" dirty="0" smtClean="0"/>
                        <a:t>Single-precision</a:t>
                      </a:r>
                      <a:r>
                        <a:rPr lang="en-US" sz="1600" baseline="0" dirty="0" smtClean="0"/>
                        <a:t> floating point</a:t>
                      </a:r>
                      <a:endParaRPr lang="en-US" sz="1600" dirty="0"/>
                    </a:p>
                  </a:txBody>
                  <a:tcPr/>
                </a:tc>
              </a:tr>
              <a:tr h="0">
                <a:tc>
                  <a:txBody>
                    <a:bodyPr/>
                    <a:lstStyle/>
                    <a:p>
                      <a:r>
                        <a:rPr lang="en-US" sz="1600" dirty="0" smtClean="0"/>
                        <a:t> </a:t>
                      </a:r>
                      <a:r>
                        <a:rPr lang="en-US" sz="1600" dirty="0" err="1" smtClean="0"/>
                        <a:t>int</a:t>
                      </a:r>
                      <a:endParaRPr lang="en-US" sz="1600" dirty="0"/>
                    </a:p>
                  </a:txBody>
                  <a:tcPr/>
                </a:tc>
                <a:tc>
                  <a:txBody>
                    <a:bodyPr/>
                    <a:lstStyle/>
                    <a:p>
                      <a:r>
                        <a:rPr lang="en-US" sz="1600" dirty="0" smtClean="0"/>
                        <a:t>Integer</a:t>
                      </a:r>
                      <a:endParaRPr lang="en-US" sz="1600" dirty="0"/>
                    </a:p>
                  </a:txBody>
                  <a:tcPr/>
                </a:tc>
              </a:tr>
              <a:tr h="0">
                <a:tc>
                  <a:txBody>
                    <a:bodyPr/>
                    <a:lstStyle/>
                    <a:p>
                      <a:r>
                        <a:rPr lang="en-US" sz="1600" dirty="0" smtClean="0"/>
                        <a:t> long</a:t>
                      </a:r>
                      <a:endParaRPr lang="en-US" sz="1600" dirty="0"/>
                    </a:p>
                  </a:txBody>
                  <a:tcPr/>
                </a:tc>
                <a:tc>
                  <a:txBody>
                    <a:bodyPr/>
                    <a:lstStyle/>
                    <a:p>
                      <a:r>
                        <a:rPr lang="en-US" sz="1600" dirty="0" smtClean="0"/>
                        <a:t>Long integer</a:t>
                      </a:r>
                      <a:endParaRPr lang="en-US" sz="1600" dirty="0"/>
                    </a:p>
                  </a:txBody>
                  <a:tcPr/>
                </a:tc>
              </a:tr>
              <a:tr h="0">
                <a:tc>
                  <a:txBody>
                    <a:bodyPr/>
                    <a:lstStyle/>
                    <a:p>
                      <a:r>
                        <a:rPr lang="en-US" sz="1600" dirty="0" smtClean="0"/>
                        <a:t> short</a:t>
                      </a:r>
                      <a:endParaRPr lang="en-US" sz="1600" dirty="0"/>
                    </a:p>
                  </a:txBody>
                  <a:tcPr/>
                </a:tc>
                <a:tc>
                  <a:txBody>
                    <a:bodyPr/>
                    <a:lstStyle/>
                    <a:p>
                      <a:r>
                        <a:rPr lang="en-US" sz="1600" dirty="0" smtClean="0"/>
                        <a:t>Short integer</a:t>
                      </a:r>
                      <a:endParaRPr lang="en-US" sz="1600" dirty="0"/>
                    </a:p>
                  </a:txBody>
                  <a:tcPr/>
                </a:tc>
              </a:tr>
            </a:tbl>
          </a:graphicData>
        </a:graphic>
      </p:graphicFrame>
      <p:sp>
        <p:nvSpPr>
          <p:cNvPr id="5" name="TextBox 4"/>
          <p:cNvSpPr txBox="1"/>
          <p:nvPr/>
        </p:nvSpPr>
        <p:spPr>
          <a:xfrm>
            <a:off x="9946256" y="1027906"/>
            <a:ext cx="2149050" cy="369332"/>
          </a:xfrm>
          <a:prstGeom prst="rect">
            <a:avLst/>
          </a:prstGeom>
          <a:noFill/>
        </p:spPr>
        <p:txBody>
          <a:bodyPr wrap="none" rtlCol="0">
            <a:spAutoFit/>
          </a:bodyPr>
          <a:lstStyle/>
          <a:p>
            <a:r>
              <a:rPr lang="en-US" b="1" dirty="0" smtClean="0"/>
              <a:t>Primitive Data Types</a:t>
            </a:r>
            <a:endParaRPr lang="en-US" b="1" dirty="0"/>
          </a:p>
        </p:txBody>
      </p:sp>
      <p:graphicFrame>
        <p:nvGraphicFramePr>
          <p:cNvPr id="6" name="Table 5"/>
          <p:cNvGraphicFramePr>
            <a:graphicFrameLocks noGrp="1"/>
          </p:cNvGraphicFramePr>
          <p:nvPr>
            <p:extLst>
              <p:ext uri="{D42A27DB-BD31-4B8C-83A1-F6EECF244321}">
                <p14:modId xmlns:p14="http://schemas.microsoft.com/office/powerpoint/2010/main" val="1677883544"/>
              </p:ext>
            </p:extLst>
          </p:nvPr>
        </p:nvGraphicFramePr>
        <p:xfrm>
          <a:off x="945072" y="4447047"/>
          <a:ext cx="6361502" cy="2062480"/>
        </p:xfrm>
        <a:graphic>
          <a:graphicData uri="http://schemas.openxmlformats.org/drawingml/2006/table">
            <a:tbl>
              <a:tblPr firstRow="1" bandRow="1">
                <a:tableStyleId>{5C22544A-7EE6-4342-B048-85BDC9FD1C3A}</a:tableStyleId>
              </a:tblPr>
              <a:tblGrid>
                <a:gridCol w="917903"/>
                <a:gridCol w="1278265"/>
                <a:gridCol w="4165334"/>
              </a:tblGrid>
              <a:tr h="370840">
                <a:tc>
                  <a:txBody>
                    <a:bodyPr/>
                    <a:lstStyle/>
                    <a:p>
                      <a:r>
                        <a:rPr lang="en-US" sz="1100" dirty="0" smtClean="0"/>
                        <a:t>Type</a:t>
                      </a:r>
                      <a:endParaRPr lang="en-US" sz="1100" dirty="0"/>
                    </a:p>
                  </a:txBody>
                  <a:tcPr/>
                </a:tc>
                <a:tc>
                  <a:txBody>
                    <a:bodyPr/>
                    <a:lstStyle/>
                    <a:p>
                      <a:r>
                        <a:rPr lang="en-US" sz="1100" dirty="0" smtClean="0"/>
                        <a:t>Width in Bits</a:t>
                      </a:r>
                      <a:endParaRPr lang="en-US" sz="1100" dirty="0"/>
                    </a:p>
                  </a:txBody>
                  <a:tcPr/>
                </a:tc>
                <a:tc>
                  <a:txBody>
                    <a:bodyPr/>
                    <a:lstStyle/>
                    <a:p>
                      <a:r>
                        <a:rPr lang="en-US" sz="1600" dirty="0" smtClean="0"/>
                        <a:t>Range</a:t>
                      </a:r>
                      <a:endParaRPr lang="en-US" sz="1600" dirty="0"/>
                    </a:p>
                  </a:txBody>
                  <a:tcPr/>
                </a:tc>
              </a:tr>
              <a:tr h="370840">
                <a:tc>
                  <a:txBody>
                    <a:bodyPr/>
                    <a:lstStyle/>
                    <a:p>
                      <a:r>
                        <a:rPr lang="en-US" sz="1100" baseline="0" dirty="0" smtClean="0"/>
                        <a:t> byte</a:t>
                      </a:r>
                      <a:endParaRPr lang="en-US" sz="1100" dirty="0"/>
                    </a:p>
                  </a:txBody>
                  <a:tcPr/>
                </a:tc>
                <a:tc>
                  <a:txBody>
                    <a:bodyPr/>
                    <a:lstStyle/>
                    <a:p>
                      <a:r>
                        <a:rPr lang="en-US" sz="1100" dirty="0" smtClean="0"/>
                        <a:t>8</a:t>
                      </a:r>
                      <a:endParaRPr lang="en-US" sz="1100" dirty="0"/>
                    </a:p>
                  </a:txBody>
                  <a:tcPr/>
                </a:tc>
                <a:tc>
                  <a:txBody>
                    <a:bodyPr/>
                    <a:lstStyle/>
                    <a:p>
                      <a:r>
                        <a:rPr lang="en-US" sz="1600" dirty="0" smtClean="0"/>
                        <a:t>-128</a:t>
                      </a:r>
                      <a:r>
                        <a:rPr lang="en-US" sz="1600" baseline="0" dirty="0" smtClean="0"/>
                        <a:t> to 127</a:t>
                      </a:r>
                      <a:endParaRPr lang="en-US" sz="1600" dirty="0"/>
                    </a:p>
                  </a:txBody>
                  <a:tcPr/>
                </a:tc>
              </a:tr>
              <a:tr h="370840">
                <a:tc>
                  <a:txBody>
                    <a:bodyPr/>
                    <a:lstStyle/>
                    <a:p>
                      <a:r>
                        <a:rPr lang="en-US" sz="1100" dirty="0" smtClean="0"/>
                        <a:t> short</a:t>
                      </a:r>
                      <a:endParaRPr lang="en-US" sz="1100" dirty="0"/>
                    </a:p>
                  </a:txBody>
                  <a:tcPr/>
                </a:tc>
                <a:tc>
                  <a:txBody>
                    <a:bodyPr/>
                    <a:lstStyle/>
                    <a:p>
                      <a:r>
                        <a:rPr lang="en-US" sz="1100" dirty="0" smtClean="0"/>
                        <a:t>16</a:t>
                      </a:r>
                      <a:endParaRPr lang="en-US" sz="1100" dirty="0"/>
                    </a:p>
                  </a:txBody>
                  <a:tcPr/>
                </a:tc>
                <a:tc>
                  <a:txBody>
                    <a:bodyPr/>
                    <a:lstStyle/>
                    <a:p>
                      <a:r>
                        <a:rPr lang="en-US" sz="1600" dirty="0" smtClean="0"/>
                        <a:t>-32,768 to 32,767</a:t>
                      </a:r>
                      <a:endParaRPr lang="en-US" sz="1600" dirty="0"/>
                    </a:p>
                  </a:txBody>
                  <a:tcPr/>
                </a:tc>
              </a:tr>
              <a:tr h="370840">
                <a:tc>
                  <a:txBody>
                    <a:bodyPr/>
                    <a:lstStyle/>
                    <a:p>
                      <a:r>
                        <a:rPr lang="en-US" sz="1100" dirty="0" smtClean="0"/>
                        <a:t> </a:t>
                      </a:r>
                      <a:r>
                        <a:rPr lang="en-US" sz="1100" dirty="0" err="1" smtClean="0"/>
                        <a:t>int</a:t>
                      </a:r>
                      <a:endParaRPr lang="en-US" sz="1100" dirty="0"/>
                    </a:p>
                  </a:txBody>
                  <a:tcPr/>
                </a:tc>
                <a:tc>
                  <a:txBody>
                    <a:bodyPr/>
                    <a:lstStyle/>
                    <a:p>
                      <a:r>
                        <a:rPr lang="en-US" sz="1100" dirty="0" smtClean="0"/>
                        <a:t>32</a:t>
                      </a:r>
                      <a:endParaRPr lang="en-US" sz="1100" dirty="0"/>
                    </a:p>
                  </a:txBody>
                  <a:tcPr/>
                </a:tc>
                <a:tc>
                  <a:txBody>
                    <a:bodyPr/>
                    <a:lstStyle/>
                    <a:p>
                      <a:r>
                        <a:rPr lang="en-US" sz="1600" b="0" i="0" u="none" strike="noStrike" kern="1200" baseline="0" dirty="0" smtClean="0">
                          <a:solidFill>
                            <a:schemeClr val="dk1"/>
                          </a:solidFill>
                          <a:latin typeface="+mn-lt"/>
                          <a:ea typeface="+mn-ea"/>
                          <a:cs typeface="+mn-cs"/>
                        </a:rPr>
                        <a:t>–2,147,483,648 to 2,147,483,647</a:t>
                      </a:r>
                    </a:p>
                  </a:txBody>
                  <a:tcPr/>
                </a:tc>
              </a:tr>
              <a:tr h="370840">
                <a:tc>
                  <a:txBody>
                    <a:bodyPr/>
                    <a:lstStyle/>
                    <a:p>
                      <a:r>
                        <a:rPr lang="en-US" sz="1100" dirty="0" smtClean="0"/>
                        <a:t> long</a:t>
                      </a:r>
                      <a:endParaRPr lang="en-US" sz="1100" dirty="0"/>
                    </a:p>
                  </a:txBody>
                  <a:tcPr/>
                </a:tc>
                <a:tc>
                  <a:txBody>
                    <a:bodyPr/>
                    <a:lstStyle/>
                    <a:p>
                      <a:r>
                        <a:rPr lang="en-US" sz="1100" dirty="0" smtClean="0"/>
                        <a:t> 64</a:t>
                      </a:r>
                      <a:endParaRPr lang="en-US" sz="1100" dirty="0"/>
                    </a:p>
                  </a:txBody>
                  <a:tcPr/>
                </a:tc>
                <a:tc>
                  <a:txBody>
                    <a:bodyPr/>
                    <a:lstStyle/>
                    <a:p>
                      <a:r>
                        <a:rPr lang="en-US" sz="1600" b="0" i="0" u="none" strike="noStrike" kern="1200" baseline="0" dirty="0" smtClean="0">
                          <a:solidFill>
                            <a:schemeClr val="dk1"/>
                          </a:solidFill>
                          <a:latin typeface="+mn-lt"/>
                          <a:ea typeface="+mn-ea"/>
                          <a:cs typeface="+mn-cs"/>
                        </a:rPr>
                        <a:t>–9,223,372,036,854,775,808 to 9,223,372,036,854,775,807	</a:t>
                      </a:r>
                    </a:p>
                  </a:txBody>
                  <a:tcPr/>
                </a:tc>
              </a:tr>
            </a:tbl>
          </a:graphicData>
        </a:graphic>
      </p:graphicFrame>
      <p:sp>
        <p:nvSpPr>
          <p:cNvPr id="7" name="TextBox 6"/>
          <p:cNvSpPr txBox="1"/>
          <p:nvPr/>
        </p:nvSpPr>
        <p:spPr>
          <a:xfrm>
            <a:off x="838200" y="4077715"/>
            <a:ext cx="951864" cy="369332"/>
          </a:xfrm>
          <a:prstGeom prst="rect">
            <a:avLst/>
          </a:prstGeom>
          <a:noFill/>
        </p:spPr>
        <p:txBody>
          <a:bodyPr wrap="none" rtlCol="0">
            <a:spAutoFit/>
          </a:bodyPr>
          <a:lstStyle/>
          <a:p>
            <a:r>
              <a:rPr lang="en-US" b="1" dirty="0" smtClean="0"/>
              <a:t>Integers</a:t>
            </a:r>
            <a:endParaRPr lang="en-US" b="1" dirty="0"/>
          </a:p>
        </p:txBody>
      </p:sp>
      <p:sp>
        <p:nvSpPr>
          <p:cNvPr id="8" name="TextBox 7"/>
          <p:cNvSpPr txBox="1"/>
          <p:nvPr/>
        </p:nvSpPr>
        <p:spPr>
          <a:xfrm>
            <a:off x="8139022" y="4785789"/>
            <a:ext cx="3631721" cy="1384995"/>
          </a:xfrm>
          <a:prstGeom prst="rect">
            <a:avLst/>
          </a:prstGeom>
          <a:noFill/>
        </p:spPr>
        <p:txBody>
          <a:bodyPr wrap="square" rtlCol="0">
            <a:spAutoFit/>
          </a:bodyPr>
          <a:lstStyle/>
          <a:p>
            <a:r>
              <a:rPr lang="en-US" sz="1400" i="1" dirty="0" smtClean="0"/>
              <a:t>Tip: The more efficient and small the data type, the faster it processes, therefore, when possible, always consider the range of values in your code and use the more efficient one.</a:t>
            </a:r>
          </a:p>
          <a:p>
            <a:r>
              <a:rPr lang="en-US" sz="1400" i="1" dirty="0" smtClean="0"/>
              <a:t>If you do loops which never exceed 100 items, you would use a “byte” for example.</a:t>
            </a:r>
          </a:p>
        </p:txBody>
      </p:sp>
    </p:spTree>
    <p:extLst>
      <p:ext uri="{BB962C8B-B14F-4D97-AF65-F5344CB8AC3E}">
        <p14:creationId xmlns:p14="http://schemas.microsoft.com/office/powerpoint/2010/main" val="23467286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Operators - Primitives</a:t>
            </a:r>
            <a:endParaRPr lang="en-US" dirty="0"/>
          </a:p>
        </p:txBody>
      </p:sp>
      <p:sp>
        <p:nvSpPr>
          <p:cNvPr id="3" name="Content Placeholder 2"/>
          <p:cNvSpPr>
            <a:spLocks noGrp="1"/>
          </p:cNvSpPr>
          <p:nvPr>
            <p:ph idx="1"/>
          </p:nvPr>
        </p:nvSpPr>
        <p:spPr>
          <a:xfrm>
            <a:off x="838200" y="1387733"/>
            <a:ext cx="4130616" cy="4178117"/>
          </a:xfrm>
        </p:spPr>
        <p:txBody>
          <a:bodyPr>
            <a:noAutofit/>
          </a:bodyPr>
          <a:lstStyle/>
          <a:p>
            <a:pPr marL="0" indent="0">
              <a:buNone/>
            </a:pPr>
            <a:r>
              <a:rPr lang="en-US" b="1" dirty="0" smtClean="0"/>
              <a:t>Floating-Point Types</a:t>
            </a:r>
          </a:p>
          <a:p>
            <a:r>
              <a:rPr lang="en-US" dirty="0" smtClean="0"/>
              <a:t>These numbers can contain fractional values</a:t>
            </a:r>
          </a:p>
          <a:p>
            <a:r>
              <a:rPr lang="en-US" dirty="0" smtClean="0"/>
              <a:t>While “float” is more efficient, “double” is most popular since all math functions in Java uses “double” values.</a:t>
            </a:r>
            <a:endParaRPr lang="en-US" dirty="0"/>
          </a:p>
          <a:p>
            <a:endParaRPr lang="en-US" dirty="0"/>
          </a:p>
        </p:txBody>
      </p:sp>
      <p:sp>
        <p:nvSpPr>
          <p:cNvPr id="9" name="Content Placeholder 2"/>
          <p:cNvSpPr txBox="1">
            <a:spLocks/>
          </p:cNvSpPr>
          <p:nvPr/>
        </p:nvSpPr>
        <p:spPr>
          <a:xfrm>
            <a:off x="4968816" y="1214512"/>
            <a:ext cx="6883878"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400" b="1"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a:t>
            </a:r>
          </a:p>
          <a:p>
            <a:pPr marL="0" indent="0">
              <a:buNone/>
            </a:pPr>
            <a:r>
              <a:rPr lang="en-US" sz="1400" b="1" dirty="0" smtClean="0">
                <a:latin typeface="Courier New" panose="02070309020205020404" pitchFamily="49" charset="0"/>
                <a:cs typeface="Courier New" panose="02070309020205020404" pitchFamily="49" charset="0"/>
              </a:rPr>
              <a:t>Use </a:t>
            </a:r>
            <a:r>
              <a:rPr lang="en-US" sz="1400" b="1" dirty="0">
                <a:latin typeface="Courier New" panose="02070309020205020404" pitchFamily="49" charset="0"/>
                <a:cs typeface="Courier New" panose="02070309020205020404" pitchFamily="49" charset="0"/>
              </a:rPr>
              <a:t>the Pythagorean theorem to find the length of </a:t>
            </a:r>
            <a:r>
              <a:rPr lang="en-US" sz="1400" b="1" dirty="0" smtClean="0">
                <a:latin typeface="Courier New" panose="02070309020205020404" pitchFamily="49" charset="0"/>
                <a:cs typeface="Courier New" panose="02070309020205020404" pitchFamily="49" charset="0"/>
              </a:rPr>
              <a:t>the </a:t>
            </a:r>
            <a:r>
              <a:rPr lang="en-US" sz="1400" b="1" dirty="0">
                <a:latin typeface="Courier New" panose="02070309020205020404" pitchFamily="49" charset="0"/>
                <a:cs typeface="Courier New" panose="02070309020205020404" pitchFamily="49" charset="0"/>
              </a:rPr>
              <a:t>hypotenuse given the lengths of the two opposing sides.</a:t>
            </a:r>
          </a:p>
          <a:p>
            <a:pPr marL="0" indent="0">
              <a:buNone/>
            </a:pPr>
            <a:r>
              <a:rPr lang="en-US" sz="1400" b="1" dirty="0">
                <a:latin typeface="Courier New" panose="02070309020205020404" pitchFamily="49" charset="0"/>
                <a:cs typeface="Courier New" panose="02070309020205020404" pitchFamily="49" charset="0"/>
              </a:rPr>
              <a:t>*/</a:t>
            </a:r>
          </a:p>
          <a:p>
            <a:pPr marL="0" indent="0">
              <a:buNone/>
            </a:pPr>
            <a:endParaRPr lang="en-US" sz="1400" b="1"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class </a:t>
            </a:r>
            <a:r>
              <a:rPr lang="en-US" sz="1400" b="1" dirty="0" err="1">
                <a:latin typeface="Courier New" panose="02070309020205020404" pitchFamily="49" charset="0"/>
                <a:cs typeface="Courier New" panose="02070309020205020404" pitchFamily="49" charset="0"/>
              </a:rPr>
              <a:t>Hypot</a:t>
            </a: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	public static void main(String </a:t>
            </a:r>
            <a:r>
              <a:rPr lang="en-US" sz="1400" b="1" dirty="0" err="1">
                <a:latin typeface="Courier New" panose="02070309020205020404" pitchFamily="49" charset="0"/>
                <a:cs typeface="Courier New" panose="02070309020205020404" pitchFamily="49" charset="0"/>
              </a:rPr>
              <a:t>args</a:t>
            </a: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		double x, y, z;</a:t>
            </a:r>
          </a:p>
          <a:p>
            <a:pPr marL="0" indent="0">
              <a:buNone/>
            </a:pPr>
            <a:r>
              <a:rPr lang="en-US" sz="1400" b="1" dirty="0">
                <a:latin typeface="Courier New" panose="02070309020205020404" pitchFamily="49" charset="0"/>
                <a:cs typeface="Courier New" panose="02070309020205020404" pitchFamily="49" charset="0"/>
              </a:rPr>
              <a:t>		x = 3;</a:t>
            </a:r>
          </a:p>
          <a:p>
            <a:pPr marL="0" indent="0">
              <a:buNone/>
            </a:pPr>
            <a:r>
              <a:rPr lang="en-US" sz="1400" b="1" dirty="0">
                <a:latin typeface="Courier New" panose="02070309020205020404" pitchFamily="49" charset="0"/>
                <a:cs typeface="Courier New" panose="02070309020205020404" pitchFamily="49" charset="0"/>
              </a:rPr>
              <a:t>		y = 4;</a:t>
            </a:r>
          </a:p>
          <a:p>
            <a:pPr marL="0" indent="0">
              <a:buNone/>
            </a:pPr>
            <a:r>
              <a:rPr lang="en-US" sz="1400" b="1" dirty="0">
                <a:latin typeface="Courier New" panose="02070309020205020404" pitchFamily="49" charset="0"/>
                <a:cs typeface="Courier New" panose="02070309020205020404" pitchFamily="49" charset="0"/>
              </a:rPr>
              <a:t>		z = </a:t>
            </a:r>
            <a:r>
              <a:rPr lang="en-US" sz="1400" b="1" dirty="0" err="1">
                <a:latin typeface="Courier New" panose="02070309020205020404" pitchFamily="49" charset="0"/>
                <a:cs typeface="Courier New" panose="02070309020205020404" pitchFamily="49" charset="0"/>
              </a:rPr>
              <a:t>Math.sqrt</a:t>
            </a:r>
            <a:r>
              <a:rPr lang="en-US" sz="1400" b="1" dirty="0">
                <a:latin typeface="Courier New" panose="02070309020205020404" pitchFamily="49" charset="0"/>
                <a:cs typeface="Courier New" panose="02070309020205020404" pitchFamily="49" charset="0"/>
              </a:rPr>
              <a:t>(x*x + y*y);</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("Hypotenuse is " +z);</a:t>
            </a:r>
          </a:p>
          <a:p>
            <a:pPr marL="0" indent="0">
              <a:buNone/>
            </a:pP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a:t>
            </a:r>
            <a:endParaRPr lang="en-US" sz="1400" b="1" dirty="0" smtClean="0">
              <a:latin typeface="Courier New" panose="02070309020205020404" pitchFamily="49" charset="0"/>
              <a:cs typeface="Courier New" panose="02070309020205020404" pitchFamily="49" charset="0"/>
            </a:endParaRPr>
          </a:p>
          <a:p>
            <a:pPr marL="0" indent="0">
              <a:buNone/>
            </a:pPr>
            <a:endParaRPr lang="en-US" sz="1400" b="1" dirty="0" smtClean="0">
              <a:latin typeface="Courier New" panose="02070309020205020404" pitchFamily="49" charset="0"/>
              <a:cs typeface="Courier New" panose="02070309020205020404" pitchFamily="49" charset="0"/>
            </a:endParaRPr>
          </a:p>
          <a:p>
            <a:pPr marL="0" indent="0">
              <a:buNone/>
            </a:pPr>
            <a:endParaRPr lang="en-US" sz="1400" b="1" dirty="0" smtClean="0">
              <a:latin typeface="Courier New" panose="02070309020205020404" pitchFamily="49" charset="0"/>
              <a:cs typeface="Courier New" panose="02070309020205020404" pitchFamily="49" charset="0"/>
            </a:endParaRPr>
          </a:p>
          <a:p>
            <a:pPr marL="0" indent="0">
              <a:buNone/>
            </a:pPr>
            <a:endParaRPr lang="en-US" sz="1400" b="1" dirty="0">
              <a:latin typeface="Courier New" panose="02070309020205020404" pitchFamily="49" charset="0"/>
              <a:cs typeface="Courier New" panose="02070309020205020404" pitchFamily="49" charset="0"/>
            </a:endParaRPr>
          </a:p>
        </p:txBody>
      </p:sp>
      <p:cxnSp>
        <p:nvCxnSpPr>
          <p:cNvPr id="11" name="Straight Arrow Connector 10"/>
          <p:cNvCxnSpPr/>
          <p:nvPr/>
        </p:nvCxnSpPr>
        <p:spPr>
          <a:xfrm flipV="1">
            <a:off x="7241876" y="4873926"/>
            <a:ext cx="194094" cy="1218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68816" y="6092071"/>
            <a:ext cx="4546120" cy="646331"/>
          </a:xfrm>
          <a:prstGeom prst="rect">
            <a:avLst/>
          </a:prstGeom>
          <a:noFill/>
          <a:ln>
            <a:solidFill>
              <a:schemeClr val="accent1"/>
            </a:solidFill>
          </a:ln>
        </p:spPr>
        <p:txBody>
          <a:bodyPr wrap="square" rtlCol="0">
            <a:spAutoFit/>
          </a:bodyPr>
          <a:lstStyle/>
          <a:p>
            <a:r>
              <a:rPr lang="en-US" i="1" dirty="0" smtClean="0"/>
              <a:t>Math is another predefined class which Java exposes automatically.</a:t>
            </a:r>
            <a:endParaRPr lang="en-US" i="1" dirty="0"/>
          </a:p>
        </p:txBody>
      </p:sp>
    </p:spTree>
    <p:extLst>
      <p:ext uri="{BB962C8B-B14F-4D97-AF65-F5344CB8AC3E}">
        <p14:creationId xmlns:p14="http://schemas.microsoft.com/office/powerpoint/2010/main" val="12129495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Operators - Primitives</a:t>
            </a:r>
            <a:endParaRPr lang="en-US" dirty="0"/>
          </a:p>
        </p:txBody>
      </p:sp>
      <p:sp>
        <p:nvSpPr>
          <p:cNvPr id="3" name="Content Placeholder 2"/>
          <p:cNvSpPr>
            <a:spLocks noGrp="1"/>
          </p:cNvSpPr>
          <p:nvPr>
            <p:ph idx="1"/>
          </p:nvPr>
        </p:nvSpPr>
        <p:spPr>
          <a:xfrm>
            <a:off x="838200" y="1387733"/>
            <a:ext cx="4130616" cy="4704338"/>
          </a:xfrm>
        </p:spPr>
        <p:txBody>
          <a:bodyPr>
            <a:noAutofit/>
          </a:bodyPr>
          <a:lstStyle/>
          <a:p>
            <a:pPr marL="0" indent="0">
              <a:buNone/>
            </a:pPr>
            <a:r>
              <a:rPr lang="en-US" b="1" dirty="0" smtClean="0"/>
              <a:t>Characters (char)</a:t>
            </a:r>
          </a:p>
          <a:p>
            <a:r>
              <a:rPr lang="en-US" dirty="0" smtClean="0"/>
              <a:t>Java uses Unicode for its characters</a:t>
            </a:r>
          </a:p>
          <a:p>
            <a:r>
              <a:rPr lang="en-US" dirty="0" smtClean="0"/>
              <a:t>“char” is unsigned and a 16 bits value</a:t>
            </a:r>
          </a:p>
          <a:p>
            <a:r>
              <a:rPr lang="en-US" dirty="0" smtClean="0"/>
              <a:t>Range from 0 to 65,536</a:t>
            </a:r>
          </a:p>
          <a:p>
            <a:r>
              <a:rPr lang="en-US" dirty="0" smtClean="0"/>
              <a:t>The first 128 characters (0 – 127) are ASCII</a:t>
            </a:r>
          </a:p>
          <a:p>
            <a:r>
              <a:rPr lang="en-US" dirty="0" smtClean="0"/>
              <a:t>You can treat “char” like integers</a:t>
            </a:r>
            <a:endParaRPr lang="en-US" dirty="0"/>
          </a:p>
          <a:p>
            <a:endParaRPr lang="en-US" dirty="0"/>
          </a:p>
        </p:txBody>
      </p:sp>
      <p:sp>
        <p:nvSpPr>
          <p:cNvPr id="9" name="Content Placeholder 2"/>
          <p:cNvSpPr txBox="1">
            <a:spLocks/>
          </p:cNvSpPr>
          <p:nvPr/>
        </p:nvSpPr>
        <p:spPr>
          <a:xfrm>
            <a:off x="4968816" y="1454330"/>
            <a:ext cx="6883878" cy="50422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Character variables can be handled like integers.</a:t>
            </a:r>
          </a:p>
          <a:p>
            <a:pPr marL="0" indent="0">
              <a:buNone/>
            </a:pPr>
            <a:r>
              <a:rPr lang="en-US" sz="1400" b="1" dirty="0">
                <a:latin typeface="Courier New" panose="02070309020205020404" pitchFamily="49" charset="0"/>
                <a:cs typeface="Courier New" panose="02070309020205020404" pitchFamily="49" charset="0"/>
              </a:rPr>
              <a:t>class </a:t>
            </a:r>
            <a:r>
              <a:rPr lang="en-US" sz="1400" b="1" dirty="0" err="1">
                <a:latin typeface="Courier New" panose="02070309020205020404" pitchFamily="49" charset="0"/>
                <a:cs typeface="Courier New" panose="02070309020205020404" pitchFamily="49" charset="0"/>
              </a:rPr>
              <a:t>CharArithDemo</a:t>
            </a: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	public static void main(String </a:t>
            </a:r>
            <a:r>
              <a:rPr lang="en-US" sz="1400" b="1" dirty="0" err="1">
                <a:latin typeface="Courier New" panose="02070309020205020404" pitchFamily="49" charset="0"/>
                <a:cs typeface="Courier New" panose="02070309020205020404" pitchFamily="49" charset="0"/>
              </a:rPr>
              <a:t>args</a:t>
            </a: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		char </a:t>
            </a:r>
            <a:r>
              <a:rPr lang="en-US" sz="1400" b="1" dirty="0" err="1">
                <a:latin typeface="Courier New" panose="02070309020205020404" pitchFamily="49" charset="0"/>
                <a:cs typeface="Courier New" panose="02070309020205020404" pitchFamily="49" charset="0"/>
              </a:rPr>
              <a:t>ch</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ch</a:t>
            </a:r>
            <a:r>
              <a:rPr lang="en-US" sz="1400" b="1" dirty="0">
                <a:latin typeface="Courier New" panose="02070309020205020404" pitchFamily="49" charset="0"/>
                <a:cs typeface="Courier New" panose="02070309020205020404" pitchFamily="49" charset="0"/>
              </a:rPr>
              <a:t> = 'X';</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ch</a:t>
            </a:r>
            <a:r>
              <a:rPr lang="en-US" sz="1400" b="1" dirty="0">
                <a:latin typeface="Courier New" panose="02070309020205020404" pitchFamily="49" charset="0"/>
                <a:cs typeface="Courier New" panose="02070309020205020404" pitchFamily="49" charset="0"/>
              </a:rPr>
              <a:t> contains " + </a:t>
            </a:r>
            <a:r>
              <a:rPr lang="en-US" sz="1400" b="1" dirty="0" err="1">
                <a:latin typeface="Courier New" panose="02070309020205020404" pitchFamily="49" charset="0"/>
                <a:cs typeface="Courier New" panose="02070309020205020404" pitchFamily="49" charset="0"/>
              </a:rPr>
              <a:t>ch</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ch</a:t>
            </a:r>
            <a:r>
              <a:rPr lang="en-US" sz="1400" b="1" dirty="0">
                <a:latin typeface="Courier New" panose="02070309020205020404" pitchFamily="49" charset="0"/>
                <a:cs typeface="Courier New" panose="02070309020205020404" pitchFamily="49" charset="0"/>
              </a:rPr>
              <a:t>++; // increment </a:t>
            </a:r>
            <a:r>
              <a:rPr lang="en-US" sz="1400" b="1" dirty="0" err="1">
                <a:latin typeface="Courier New" panose="02070309020205020404" pitchFamily="49" charset="0"/>
                <a:cs typeface="Courier New" panose="02070309020205020404" pitchFamily="49" charset="0"/>
              </a:rPr>
              <a:t>ch</a:t>
            </a:r>
            <a:endParaRPr lang="en-US" sz="1400" b="1"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ch</a:t>
            </a:r>
            <a:r>
              <a:rPr lang="en-US" sz="1400" b="1" dirty="0">
                <a:latin typeface="Courier New" panose="02070309020205020404" pitchFamily="49" charset="0"/>
                <a:cs typeface="Courier New" panose="02070309020205020404" pitchFamily="49" charset="0"/>
              </a:rPr>
              <a:t> is now " + </a:t>
            </a:r>
            <a:r>
              <a:rPr lang="en-US" sz="1400" b="1" dirty="0" err="1">
                <a:latin typeface="Courier New" panose="02070309020205020404" pitchFamily="49" charset="0"/>
                <a:cs typeface="Courier New" panose="02070309020205020404" pitchFamily="49" charset="0"/>
              </a:rPr>
              <a:t>ch</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ch</a:t>
            </a:r>
            <a:r>
              <a:rPr lang="en-US" sz="1400" b="1" dirty="0">
                <a:latin typeface="Courier New" panose="02070309020205020404" pitchFamily="49" charset="0"/>
                <a:cs typeface="Courier New" panose="02070309020205020404" pitchFamily="49" charset="0"/>
              </a:rPr>
              <a:t> = 90; // give </a:t>
            </a:r>
            <a:r>
              <a:rPr lang="en-US" sz="1400" b="1" dirty="0" err="1">
                <a:latin typeface="Courier New" panose="02070309020205020404" pitchFamily="49" charset="0"/>
                <a:cs typeface="Courier New" panose="02070309020205020404" pitchFamily="49" charset="0"/>
              </a:rPr>
              <a:t>ch</a:t>
            </a:r>
            <a:r>
              <a:rPr lang="en-US" sz="1400" b="1" dirty="0">
                <a:latin typeface="Courier New" panose="02070309020205020404" pitchFamily="49" charset="0"/>
                <a:cs typeface="Courier New" panose="02070309020205020404" pitchFamily="49" charset="0"/>
              </a:rPr>
              <a:t> the value Z</a:t>
            </a:r>
          </a:p>
          <a:p>
            <a:pPr marL="0" indent="0">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ch</a:t>
            </a:r>
            <a:r>
              <a:rPr lang="en-US" sz="1400" b="1" dirty="0">
                <a:latin typeface="Courier New" panose="02070309020205020404" pitchFamily="49" charset="0"/>
                <a:cs typeface="Courier New" panose="02070309020205020404" pitchFamily="49" charset="0"/>
              </a:rPr>
              <a:t> is now " + </a:t>
            </a:r>
            <a:r>
              <a:rPr lang="en-US" sz="1400" b="1" dirty="0" err="1">
                <a:latin typeface="Courier New" panose="02070309020205020404" pitchFamily="49" charset="0"/>
                <a:cs typeface="Courier New" panose="02070309020205020404" pitchFamily="49" charset="0"/>
              </a:rPr>
              <a:t>ch</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a:t>
            </a:r>
            <a:endParaRPr lang="en-US" sz="1400" b="1" dirty="0" smtClean="0">
              <a:latin typeface="Courier New" panose="02070309020205020404" pitchFamily="49" charset="0"/>
              <a:cs typeface="Courier New" panose="02070309020205020404" pitchFamily="49" charset="0"/>
            </a:endParaRPr>
          </a:p>
          <a:p>
            <a:pPr marL="0" indent="0">
              <a:buNone/>
            </a:pPr>
            <a:endParaRPr lang="en-US" sz="1400" b="1" dirty="0" smtClean="0">
              <a:latin typeface="Courier New" panose="02070309020205020404" pitchFamily="49" charset="0"/>
              <a:cs typeface="Courier New" panose="02070309020205020404" pitchFamily="49" charset="0"/>
            </a:endParaRPr>
          </a:p>
          <a:p>
            <a:pPr marL="0" indent="0">
              <a:buNone/>
            </a:pPr>
            <a:endParaRPr lang="en-US" sz="1400" b="1" dirty="0">
              <a:latin typeface="Courier New" panose="02070309020205020404" pitchFamily="49" charset="0"/>
              <a:cs typeface="Courier New" panose="02070309020205020404" pitchFamily="49" charset="0"/>
            </a:endParaRPr>
          </a:p>
        </p:txBody>
      </p:sp>
      <p:cxnSp>
        <p:nvCxnSpPr>
          <p:cNvPr id="11" name="Straight Arrow Connector 10"/>
          <p:cNvCxnSpPr/>
          <p:nvPr/>
        </p:nvCxnSpPr>
        <p:spPr>
          <a:xfrm flipV="1">
            <a:off x="4774722" y="3570514"/>
            <a:ext cx="2026672" cy="1995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931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STS to create our code samples and </a:t>
            </a:r>
            <a:r>
              <a:rPr lang="en-US" dirty="0" smtClean="0"/>
              <a:t>exercises (1 of 5)</a:t>
            </a:r>
            <a:endParaRPr lang="en-US" dirty="0"/>
          </a:p>
        </p:txBody>
      </p:sp>
      <p:sp>
        <p:nvSpPr>
          <p:cNvPr id="3" name="Content Placeholder 2"/>
          <p:cNvSpPr>
            <a:spLocks noGrp="1"/>
          </p:cNvSpPr>
          <p:nvPr>
            <p:ph idx="1"/>
          </p:nvPr>
        </p:nvSpPr>
        <p:spPr>
          <a:xfrm>
            <a:off x="838200" y="1825625"/>
            <a:ext cx="5069440" cy="4351338"/>
          </a:xfrm>
        </p:spPr>
        <p:txBody>
          <a:bodyPr>
            <a:normAutofit lnSpcReduction="10000"/>
          </a:bodyPr>
          <a:lstStyle/>
          <a:p>
            <a:pPr marL="0" indent="0">
              <a:buNone/>
            </a:pPr>
            <a:r>
              <a:rPr lang="en-US" dirty="0" smtClean="0"/>
              <a:t>Use this ‘templated’ approached to create all your code samples and exercises, until otherwise instructed.</a:t>
            </a:r>
          </a:p>
          <a:p>
            <a:pPr marL="0" indent="0">
              <a:buNone/>
            </a:pPr>
            <a:r>
              <a:rPr lang="en-US" dirty="0" smtClean="0"/>
              <a:t>In STS</a:t>
            </a:r>
          </a:p>
          <a:p>
            <a:pPr marL="514350" indent="-514350">
              <a:buFont typeface="+mj-lt"/>
              <a:buAutoNum type="arabicPeriod"/>
            </a:pPr>
            <a:r>
              <a:rPr lang="en-US" dirty="0" smtClean="0"/>
              <a:t>File… New… Java Project</a:t>
            </a:r>
          </a:p>
          <a:p>
            <a:pPr marL="514350" indent="-514350">
              <a:buFont typeface="+mj-lt"/>
              <a:buAutoNum type="arabicPeriod"/>
            </a:pPr>
            <a:r>
              <a:rPr lang="en-US" dirty="0" smtClean="0"/>
              <a:t>Add a Project Name</a:t>
            </a:r>
          </a:p>
          <a:p>
            <a:pPr marL="514350" indent="-514350">
              <a:buFont typeface="+mj-lt"/>
              <a:buAutoNum type="arabicPeriod"/>
            </a:pPr>
            <a:r>
              <a:rPr lang="en-US" dirty="0" smtClean="0"/>
              <a:t>Set up a directory to store the project</a:t>
            </a:r>
          </a:p>
          <a:p>
            <a:pPr marL="514350" indent="-514350">
              <a:buFont typeface="+mj-lt"/>
              <a:buAutoNum type="arabicPeriod"/>
            </a:pPr>
            <a:r>
              <a:rPr lang="en-US" dirty="0" smtClean="0"/>
              <a:t>Click Finish.</a:t>
            </a:r>
          </a:p>
          <a:p>
            <a:pPr marL="0" indent="0">
              <a:buNone/>
            </a:pPr>
            <a:endParaRPr lang="en-US" sz="700" dirty="0" smtClean="0"/>
          </a:p>
          <a:p>
            <a:pPr marL="514350" indent="-514350">
              <a:buFont typeface="+mj-lt"/>
              <a:buAutoNum type="arabicPeriod"/>
            </a:pPr>
            <a:endParaRPr lang="en-US" dirty="0" smtClean="0"/>
          </a:p>
          <a:p>
            <a:pPr marL="514350" indent="-514350">
              <a:buFont typeface="+mj-lt"/>
              <a:buAutoNum type="arabicPeriod"/>
            </a:pPr>
            <a:endParaRPr lang="en-US" dirty="0"/>
          </a:p>
          <a:p>
            <a:endParaRPr lang="en-US" dirty="0"/>
          </a:p>
        </p:txBody>
      </p:sp>
      <p:pic>
        <p:nvPicPr>
          <p:cNvPr id="4" name="Picture 3"/>
          <p:cNvPicPr>
            <a:picLocks noChangeAspect="1"/>
          </p:cNvPicPr>
          <p:nvPr/>
        </p:nvPicPr>
        <p:blipFill>
          <a:blip r:embed="rId2"/>
          <a:stretch>
            <a:fillRect/>
          </a:stretch>
        </p:blipFill>
        <p:spPr>
          <a:xfrm>
            <a:off x="6769823" y="1387502"/>
            <a:ext cx="4691000" cy="4582648"/>
          </a:xfrm>
          <a:prstGeom prst="rect">
            <a:avLst/>
          </a:prstGeom>
        </p:spPr>
      </p:pic>
    </p:spTree>
    <p:extLst>
      <p:ext uri="{BB962C8B-B14F-4D97-AF65-F5344CB8AC3E}">
        <p14:creationId xmlns:p14="http://schemas.microsoft.com/office/powerpoint/2010/main" val="31540296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Operators - Primitives</a:t>
            </a:r>
            <a:endParaRPr lang="en-US" dirty="0"/>
          </a:p>
        </p:txBody>
      </p:sp>
      <p:sp>
        <p:nvSpPr>
          <p:cNvPr id="3" name="Content Placeholder 2"/>
          <p:cNvSpPr>
            <a:spLocks noGrp="1"/>
          </p:cNvSpPr>
          <p:nvPr>
            <p:ph idx="1"/>
          </p:nvPr>
        </p:nvSpPr>
        <p:spPr>
          <a:xfrm>
            <a:off x="838200" y="1387733"/>
            <a:ext cx="4130616" cy="4704338"/>
          </a:xfrm>
        </p:spPr>
        <p:txBody>
          <a:bodyPr>
            <a:noAutofit/>
          </a:bodyPr>
          <a:lstStyle/>
          <a:p>
            <a:pPr marL="0" indent="0">
              <a:buNone/>
            </a:pPr>
            <a:r>
              <a:rPr lang="en-US" b="1" dirty="0" smtClean="0"/>
              <a:t>Boolean</a:t>
            </a:r>
          </a:p>
          <a:p>
            <a:r>
              <a:rPr lang="en-US" dirty="0" smtClean="0"/>
              <a:t>Can be only 2 values</a:t>
            </a:r>
          </a:p>
          <a:p>
            <a:pPr lvl="1"/>
            <a:r>
              <a:rPr lang="en-US" dirty="0" smtClean="0"/>
              <a:t> true</a:t>
            </a:r>
          </a:p>
          <a:p>
            <a:pPr lvl="1"/>
            <a:r>
              <a:rPr lang="en-US" dirty="0" smtClean="0"/>
              <a:t> false</a:t>
            </a:r>
          </a:p>
          <a:p>
            <a:r>
              <a:rPr lang="en-US" dirty="0" smtClean="0"/>
              <a:t>“true” and “false” are reserved keywords</a:t>
            </a:r>
            <a:endParaRPr lang="en-US" dirty="0"/>
          </a:p>
          <a:p>
            <a:endParaRPr lang="en-US" dirty="0"/>
          </a:p>
        </p:txBody>
      </p:sp>
      <p:sp>
        <p:nvSpPr>
          <p:cNvPr id="9" name="Content Placeholder 2"/>
          <p:cNvSpPr txBox="1">
            <a:spLocks/>
          </p:cNvSpPr>
          <p:nvPr/>
        </p:nvSpPr>
        <p:spPr>
          <a:xfrm>
            <a:off x="4968816" y="1454330"/>
            <a:ext cx="6883878" cy="50422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lnSpc>
                <a:spcPct val="100000"/>
              </a:lnSpc>
              <a:spcBef>
                <a:spcPts val="0"/>
              </a:spcBef>
              <a:buNone/>
            </a:pPr>
            <a:r>
              <a:rPr lang="en-US" sz="1400" b="1" dirty="0">
                <a:latin typeface="Courier New" panose="02070309020205020404" pitchFamily="49" charset="0"/>
                <a:cs typeface="Courier New" panose="02070309020205020404" pitchFamily="49" charset="0"/>
              </a:rPr>
              <a:t>// Demonstrate </a:t>
            </a:r>
            <a:r>
              <a:rPr lang="en-US" sz="1400" b="1" dirty="0" err="1">
                <a:latin typeface="Courier New" panose="02070309020205020404" pitchFamily="49" charset="0"/>
                <a:cs typeface="Courier New" panose="02070309020205020404" pitchFamily="49" charset="0"/>
              </a:rPr>
              <a:t>boolean</a:t>
            </a:r>
            <a:r>
              <a:rPr lang="en-US" sz="1400" b="1" dirty="0">
                <a:latin typeface="Courier New" panose="02070309020205020404" pitchFamily="49" charset="0"/>
                <a:cs typeface="Courier New" panose="02070309020205020404" pitchFamily="49" charset="0"/>
              </a:rPr>
              <a:t> values.</a:t>
            </a:r>
          </a:p>
          <a:p>
            <a:pPr marL="0" indent="0" defTabSz="457200">
              <a:lnSpc>
                <a:spcPct val="100000"/>
              </a:lnSpc>
              <a:spcBef>
                <a:spcPts val="0"/>
              </a:spcBef>
              <a:buNone/>
            </a:pPr>
            <a:r>
              <a:rPr lang="en-US" sz="1400" b="1" dirty="0">
                <a:latin typeface="Courier New" panose="02070309020205020404" pitchFamily="49" charset="0"/>
                <a:cs typeface="Courier New" panose="02070309020205020404" pitchFamily="49" charset="0"/>
              </a:rPr>
              <a:t>class </a:t>
            </a:r>
            <a:r>
              <a:rPr lang="en-US" sz="1400" b="1" dirty="0" err="1">
                <a:latin typeface="Courier New" panose="02070309020205020404" pitchFamily="49" charset="0"/>
                <a:cs typeface="Courier New" panose="02070309020205020404" pitchFamily="49" charset="0"/>
              </a:rPr>
              <a:t>BoolDemo</a:t>
            </a:r>
            <a:r>
              <a:rPr lang="en-US" sz="1400" b="1" dirty="0">
                <a:latin typeface="Courier New" panose="02070309020205020404" pitchFamily="49" charset="0"/>
                <a:cs typeface="Courier New" panose="02070309020205020404" pitchFamily="49" charset="0"/>
              </a:rPr>
              <a:t> {</a:t>
            </a:r>
          </a:p>
          <a:p>
            <a:pPr marL="0" indent="0" defTabSz="457200">
              <a:lnSpc>
                <a:spcPct val="100000"/>
              </a:lnSpc>
              <a:spcBef>
                <a:spcPts val="0"/>
              </a:spcBef>
              <a:buNone/>
            </a:pPr>
            <a:r>
              <a:rPr lang="en-US" sz="1400" b="1" dirty="0">
                <a:latin typeface="Courier New" panose="02070309020205020404" pitchFamily="49" charset="0"/>
                <a:cs typeface="Courier New" panose="02070309020205020404" pitchFamily="49" charset="0"/>
              </a:rPr>
              <a:t>	public static void main(String </a:t>
            </a:r>
            <a:r>
              <a:rPr lang="en-US" sz="1400" b="1" dirty="0" err="1">
                <a:latin typeface="Courier New" panose="02070309020205020404" pitchFamily="49" charset="0"/>
                <a:cs typeface="Courier New" panose="02070309020205020404" pitchFamily="49" charset="0"/>
              </a:rPr>
              <a:t>args</a:t>
            </a:r>
            <a:r>
              <a:rPr lang="en-US" sz="1400" b="1" dirty="0">
                <a:latin typeface="Courier New" panose="02070309020205020404" pitchFamily="49" charset="0"/>
                <a:cs typeface="Courier New" panose="02070309020205020404" pitchFamily="49" charset="0"/>
              </a:rPr>
              <a:t>[]) {</a:t>
            </a:r>
          </a:p>
          <a:p>
            <a:pPr marL="0" indent="0" defTabSz="45720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boolean</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b;</a:t>
            </a:r>
            <a:br>
              <a:rPr lang="en-US" sz="1400" b="1" dirty="0" smtClean="0">
                <a:latin typeface="Courier New" panose="02070309020205020404" pitchFamily="49" charset="0"/>
                <a:cs typeface="Courier New" panose="02070309020205020404" pitchFamily="49" charset="0"/>
              </a:rPr>
            </a:br>
            <a:r>
              <a:rPr lang="en-US" sz="1400" b="1" dirty="0" smtClean="0">
                <a:latin typeface="Courier New" panose="02070309020205020404" pitchFamily="49" charset="0"/>
                <a:cs typeface="Courier New" panose="02070309020205020404" pitchFamily="49" charset="0"/>
              </a:rPr>
              <a:t>		b </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false;</a:t>
            </a:r>
            <a:br>
              <a:rPr lang="en-US" sz="1400" b="1" dirty="0" smtClean="0">
                <a:latin typeface="Courier New" panose="02070309020205020404" pitchFamily="49" charset="0"/>
                <a:cs typeface="Courier New" panose="02070309020205020404" pitchFamily="49" charset="0"/>
              </a:rPr>
            </a:b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("b is " + b</a:t>
            </a:r>
            <a:r>
              <a:rPr lang="en-US" sz="1400" b="1" dirty="0" smtClean="0">
                <a:latin typeface="Courier New" panose="02070309020205020404" pitchFamily="49" charset="0"/>
                <a:cs typeface="Courier New" panose="02070309020205020404" pitchFamily="49" charset="0"/>
              </a:rPr>
              <a:t>);</a:t>
            </a:r>
            <a:br>
              <a:rPr lang="en-US" sz="1400" b="1" dirty="0" smtClean="0">
                <a:latin typeface="Courier New" panose="02070309020205020404" pitchFamily="49" charset="0"/>
                <a:cs typeface="Courier New" panose="02070309020205020404" pitchFamily="49" charset="0"/>
              </a:rPr>
            </a:br>
            <a:r>
              <a:rPr lang="en-US" sz="1400" b="1" dirty="0" smtClean="0">
                <a:latin typeface="Courier New" panose="02070309020205020404" pitchFamily="49" charset="0"/>
                <a:cs typeface="Courier New" panose="02070309020205020404" pitchFamily="49" charset="0"/>
              </a:rPr>
              <a:t>		b </a:t>
            </a:r>
            <a:r>
              <a:rPr lang="en-US" sz="1400" b="1" dirty="0">
                <a:latin typeface="Courier New" panose="02070309020205020404" pitchFamily="49" charset="0"/>
                <a:cs typeface="Courier New" panose="02070309020205020404" pitchFamily="49" charset="0"/>
              </a:rPr>
              <a:t>= true;</a:t>
            </a:r>
          </a:p>
          <a:p>
            <a:pPr marL="0" indent="0" defTabSz="45720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("b is " + b);</a:t>
            </a:r>
          </a:p>
          <a:p>
            <a:pPr marL="0" indent="0" defTabSz="457200">
              <a:lnSpc>
                <a:spcPct val="100000"/>
              </a:lnSpc>
              <a:spcBef>
                <a:spcPts val="0"/>
              </a:spcBef>
              <a:buNone/>
            </a:pPr>
            <a:r>
              <a:rPr lang="en-US" sz="1400" b="1" dirty="0">
                <a:latin typeface="Courier New" panose="02070309020205020404" pitchFamily="49" charset="0"/>
                <a:cs typeface="Courier New" panose="02070309020205020404" pitchFamily="49" charset="0"/>
              </a:rPr>
              <a:t>		// a </a:t>
            </a:r>
            <a:r>
              <a:rPr lang="en-US" sz="1400" b="1" dirty="0" err="1">
                <a:latin typeface="Courier New" panose="02070309020205020404" pitchFamily="49" charset="0"/>
                <a:cs typeface="Courier New" panose="02070309020205020404" pitchFamily="49" charset="0"/>
              </a:rPr>
              <a:t>boolean</a:t>
            </a:r>
            <a:r>
              <a:rPr lang="en-US" sz="1400" b="1" dirty="0">
                <a:latin typeface="Courier New" panose="02070309020205020404" pitchFamily="49" charset="0"/>
                <a:cs typeface="Courier New" panose="02070309020205020404" pitchFamily="49" charset="0"/>
              </a:rPr>
              <a:t> value can control the if statement</a:t>
            </a:r>
          </a:p>
          <a:p>
            <a:pPr marL="0" indent="0" defTabSz="457200">
              <a:lnSpc>
                <a:spcPct val="100000"/>
              </a:lnSpc>
              <a:spcBef>
                <a:spcPts val="0"/>
              </a:spcBef>
              <a:buNone/>
            </a:pPr>
            <a:r>
              <a:rPr lang="en-US" sz="1400" b="1" dirty="0">
                <a:latin typeface="Courier New" panose="02070309020205020404" pitchFamily="49" charset="0"/>
                <a:cs typeface="Courier New" panose="02070309020205020404" pitchFamily="49" charset="0"/>
              </a:rPr>
              <a:t>		if(b) </a:t>
            </a:r>
            <a:r>
              <a:rPr lang="en-US" sz="1400" b="1" dirty="0" smtClean="0">
                <a:latin typeface="Courier New" panose="02070309020205020404" pitchFamily="49" charset="0"/>
                <a:cs typeface="Courier New" panose="02070309020205020404" pitchFamily="49" charset="0"/>
              </a:rPr>
              <a:t>{</a:t>
            </a:r>
            <a:br>
              <a:rPr lang="en-US" sz="1400" b="1" dirty="0" smtClean="0">
                <a:latin typeface="Courier New" panose="02070309020205020404" pitchFamily="49" charset="0"/>
                <a:cs typeface="Courier New" panose="02070309020205020404" pitchFamily="49" charset="0"/>
              </a:rPr>
            </a:b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("This is executed</a:t>
            </a:r>
            <a:r>
              <a:rPr lang="en-US" sz="1400" b="1" dirty="0" smtClean="0">
                <a:latin typeface="Courier New" panose="02070309020205020404" pitchFamily="49" charset="0"/>
                <a:cs typeface="Courier New" panose="02070309020205020404" pitchFamily="49" charset="0"/>
              </a:rPr>
              <a:t>.");</a:t>
            </a:r>
            <a:br>
              <a:rPr lang="en-US" sz="1400" b="1" dirty="0" smtClean="0">
                <a:latin typeface="Courier New" panose="02070309020205020404" pitchFamily="49" charset="0"/>
                <a:cs typeface="Courier New" panose="02070309020205020404" pitchFamily="49" charset="0"/>
              </a:rPr>
            </a:br>
            <a:r>
              <a:rPr lang="en-US" sz="1400" b="1" dirty="0" smtClean="0">
                <a:latin typeface="Courier New" panose="02070309020205020404" pitchFamily="49" charset="0"/>
                <a:cs typeface="Courier New" panose="02070309020205020404" pitchFamily="49" charset="0"/>
              </a:rPr>
              <a:t>		}</a:t>
            </a:r>
            <a:endParaRPr lang="en-US" sz="1400" b="1" dirty="0">
              <a:latin typeface="Courier New" panose="02070309020205020404" pitchFamily="49" charset="0"/>
              <a:cs typeface="Courier New" panose="02070309020205020404" pitchFamily="49" charset="0"/>
            </a:endParaRPr>
          </a:p>
          <a:p>
            <a:pPr marL="0" indent="0" defTabSz="457200">
              <a:lnSpc>
                <a:spcPct val="100000"/>
              </a:lnSpc>
              <a:spcBef>
                <a:spcPts val="0"/>
              </a:spcBef>
              <a:buNone/>
            </a:pPr>
            <a:r>
              <a:rPr lang="en-US" sz="1400" b="1" dirty="0">
                <a:latin typeface="Courier New" panose="02070309020205020404" pitchFamily="49" charset="0"/>
                <a:cs typeface="Courier New" panose="02070309020205020404" pitchFamily="49" charset="0"/>
              </a:rPr>
              <a:t>		b = false;</a:t>
            </a:r>
          </a:p>
          <a:p>
            <a:pPr marL="0" indent="0" defTabSz="457200">
              <a:lnSpc>
                <a:spcPct val="100000"/>
              </a:lnSpc>
              <a:spcBef>
                <a:spcPts val="0"/>
              </a:spcBef>
              <a:buNone/>
            </a:pPr>
            <a:r>
              <a:rPr lang="en-US" sz="1400" b="1" dirty="0">
                <a:latin typeface="Courier New" panose="02070309020205020404" pitchFamily="49" charset="0"/>
                <a:cs typeface="Courier New" panose="02070309020205020404" pitchFamily="49" charset="0"/>
              </a:rPr>
              <a:t>		if(b) </a:t>
            </a:r>
            <a:r>
              <a:rPr lang="en-US" sz="1400" b="1" dirty="0" smtClean="0">
                <a:latin typeface="Courier New" panose="02070309020205020404" pitchFamily="49" charset="0"/>
                <a:cs typeface="Courier New" panose="02070309020205020404" pitchFamily="49" charset="0"/>
              </a:rPr>
              <a:t>{</a:t>
            </a:r>
            <a:br>
              <a:rPr lang="en-US" sz="1400" b="1" dirty="0" smtClean="0">
                <a:latin typeface="Courier New" panose="02070309020205020404" pitchFamily="49" charset="0"/>
                <a:cs typeface="Courier New" panose="02070309020205020404" pitchFamily="49" charset="0"/>
              </a:rPr>
            </a:b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("This is not executed</a:t>
            </a:r>
            <a:r>
              <a:rPr lang="en-US" sz="1400" b="1" dirty="0" smtClean="0">
                <a:latin typeface="Courier New" panose="02070309020205020404" pitchFamily="49" charset="0"/>
                <a:cs typeface="Courier New" panose="02070309020205020404" pitchFamily="49" charset="0"/>
              </a:rPr>
              <a:t>.");</a:t>
            </a:r>
            <a:br>
              <a:rPr lang="en-US" sz="1400" b="1" dirty="0" smtClean="0">
                <a:latin typeface="Courier New" panose="02070309020205020404" pitchFamily="49" charset="0"/>
                <a:cs typeface="Courier New" panose="02070309020205020404" pitchFamily="49" charset="0"/>
              </a:rPr>
            </a:br>
            <a:r>
              <a:rPr lang="en-US" sz="1400" b="1" dirty="0" smtClean="0">
                <a:latin typeface="Courier New" panose="02070309020205020404" pitchFamily="49" charset="0"/>
                <a:cs typeface="Courier New" panose="02070309020205020404" pitchFamily="49" charset="0"/>
              </a:rPr>
              <a:t>		}</a:t>
            </a:r>
            <a:endParaRPr lang="en-US" sz="1400" b="1" dirty="0">
              <a:latin typeface="Courier New" panose="02070309020205020404" pitchFamily="49" charset="0"/>
              <a:cs typeface="Courier New" panose="02070309020205020404" pitchFamily="49" charset="0"/>
            </a:endParaRPr>
          </a:p>
          <a:p>
            <a:pPr marL="0" indent="0" defTabSz="457200">
              <a:lnSpc>
                <a:spcPct val="100000"/>
              </a:lnSpc>
              <a:spcBef>
                <a:spcPts val="0"/>
              </a:spcBef>
              <a:buNone/>
            </a:pPr>
            <a:r>
              <a:rPr lang="en-US" sz="1400" b="1" dirty="0">
                <a:latin typeface="Courier New" panose="02070309020205020404" pitchFamily="49" charset="0"/>
                <a:cs typeface="Courier New" panose="02070309020205020404" pitchFamily="49" charset="0"/>
              </a:rPr>
              <a:t>		// outcome of a relational operator is a </a:t>
            </a:r>
            <a:r>
              <a:rPr lang="en-US" sz="1400" b="1" dirty="0" err="1">
                <a:latin typeface="Courier New" panose="02070309020205020404" pitchFamily="49" charset="0"/>
                <a:cs typeface="Courier New" panose="02070309020205020404" pitchFamily="49" charset="0"/>
              </a:rPr>
              <a:t>boolean</a:t>
            </a:r>
            <a:r>
              <a:rPr lang="en-US" sz="1400" b="1" dirty="0">
                <a:latin typeface="Courier New" panose="02070309020205020404" pitchFamily="49" charset="0"/>
                <a:cs typeface="Courier New" panose="02070309020205020404" pitchFamily="49" charset="0"/>
              </a:rPr>
              <a:t> value</a:t>
            </a:r>
          </a:p>
          <a:p>
            <a:pPr marL="0" indent="0" defTabSz="45720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("10 &gt; 9 is " + (10 &gt; 9));</a:t>
            </a:r>
          </a:p>
          <a:p>
            <a:pPr marL="0" indent="0" defTabSz="457200">
              <a:lnSpc>
                <a:spcPct val="100000"/>
              </a:lnSpc>
              <a:spcBef>
                <a:spcPts val="0"/>
              </a:spcBef>
              <a:buNone/>
            </a:pPr>
            <a:r>
              <a:rPr lang="en-US" sz="1400" b="1" dirty="0">
                <a:latin typeface="Courier New" panose="02070309020205020404" pitchFamily="49" charset="0"/>
                <a:cs typeface="Courier New" panose="02070309020205020404" pitchFamily="49" charset="0"/>
              </a:rPr>
              <a:t>	}</a:t>
            </a:r>
          </a:p>
          <a:p>
            <a:pPr marL="0" indent="0" defTabSz="457200">
              <a:lnSpc>
                <a:spcPct val="100000"/>
              </a:lnSpc>
              <a:spcBef>
                <a:spcPts val="0"/>
              </a:spcBef>
              <a:buNone/>
            </a:pPr>
            <a:r>
              <a:rPr lang="en-US"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766017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Operators - Literals</a:t>
            </a:r>
            <a:endParaRPr lang="en-US" dirty="0"/>
          </a:p>
        </p:txBody>
      </p:sp>
      <p:sp>
        <p:nvSpPr>
          <p:cNvPr id="3" name="Content Placeholder 2"/>
          <p:cNvSpPr>
            <a:spLocks noGrp="1"/>
          </p:cNvSpPr>
          <p:nvPr>
            <p:ph idx="1"/>
          </p:nvPr>
        </p:nvSpPr>
        <p:spPr/>
        <p:txBody>
          <a:bodyPr>
            <a:normAutofit/>
          </a:bodyPr>
          <a:lstStyle/>
          <a:p>
            <a:r>
              <a:rPr lang="en-US" sz="4000" dirty="0" smtClean="0"/>
              <a:t>Literals are fixed values which are human readable</a:t>
            </a:r>
          </a:p>
          <a:p>
            <a:r>
              <a:rPr lang="en-US" sz="4000" dirty="0" smtClean="0"/>
              <a:t>Any primitive data type can be a literal</a:t>
            </a:r>
          </a:p>
          <a:p>
            <a:r>
              <a:rPr lang="en-US" sz="4000" dirty="0" smtClean="0"/>
              <a:t>See the following for more info on java literals</a:t>
            </a:r>
          </a:p>
          <a:p>
            <a:r>
              <a:rPr lang="en-US" sz="4000" dirty="0">
                <a:hlinkClick r:id="rId2"/>
              </a:rPr>
              <a:t>https://www.geeksforgeeks.org/literals-in-java/</a:t>
            </a:r>
            <a:endParaRPr lang="en-US" sz="4000" dirty="0" smtClean="0"/>
          </a:p>
        </p:txBody>
      </p:sp>
    </p:spTree>
    <p:extLst>
      <p:ext uri="{BB962C8B-B14F-4D97-AF65-F5344CB8AC3E}">
        <p14:creationId xmlns:p14="http://schemas.microsoft.com/office/powerpoint/2010/main" val="41121641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Operators – Escape Characters</a:t>
            </a:r>
            <a:endParaRPr lang="en-US" dirty="0"/>
          </a:p>
        </p:txBody>
      </p:sp>
      <p:sp>
        <p:nvSpPr>
          <p:cNvPr id="3" name="Content Placeholder 2"/>
          <p:cNvSpPr>
            <a:spLocks noGrp="1"/>
          </p:cNvSpPr>
          <p:nvPr>
            <p:ph idx="1"/>
          </p:nvPr>
        </p:nvSpPr>
        <p:spPr>
          <a:xfrm>
            <a:off x="838200" y="1690688"/>
            <a:ext cx="5092337" cy="2567803"/>
          </a:xfrm>
        </p:spPr>
        <p:txBody>
          <a:bodyPr>
            <a:normAutofit/>
          </a:bodyPr>
          <a:lstStyle/>
          <a:p>
            <a:r>
              <a:rPr lang="en-US" sz="2400" dirty="0" smtClean="0"/>
              <a:t>Some characters can be troublesome in printing since they may have programmatic meaning</a:t>
            </a:r>
          </a:p>
          <a:p>
            <a:r>
              <a:rPr lang="en-US" sz="2400" dirty="0" smtClean="0"/>
              <a:t>For this purpose, we have the ability to escape a character’s purpose and use as ‘literally’ for printing and display purposes</a:t>
            </a:r>
          </a:p>
        </p:txBody>
      </p:sp>
      <p:graphicFrame>
        <p:nvGraphicFramePr>
          <p:cNvPr id="4" name="Table 3"/>
          <p:cNvGraphicFramePr>
            <a:graphicFrameLocks noGrp="1"/>
          </p:cNvGraphicFramePr>
          <p:nvPr>
            <p:extLst>
              <p:ext uri="{D42A27DB-BD31-4B8C-83A1-F6EECF244321}">
                <p14:modId xmlns:p14="http://schemas.microsoft.com/office/powerpoint/2010/main" val="785886984"/>
              </p:ext>
            </p:extLst>
          </p:nvPr>
        </p:nvGraphicFramePr>
        <p:xfrm>
          <a:off x="7173684" y="2086912"/>
          <a:ext cx="4180115" cy="3475697"/>
        </p:xfrm>
        <a:graphic>
          <a:graphicData uri="http://schemas.openxmlformats.org/drawingml/2006/table">
            <a:tbl>
              <a:tblPr firstRow="1" bandRow="1">
                <a:tableStyleId>{5C22544A-7EE6-4342-B048-85BDC9FD1C3A}</a:tableStyleId>
              </a:tblPr>
              <a:tblGrid>
                <a:gridCol w="1543596"/>
                <a:gridCol w="2636519"/>
              </a:tblGrid>
              <a:tr h="427697">
                <a:tc>
                  <a:txBody>
                    <a:bodyPr/>
                    <a:lstStyle/>
                    <a:p>
                      <a:r>
                        <a:rPr lang="en-US" sz="1400" dirty="0" smtClean="0"/>
                        <a:t>Escape</a:t>
                      </a:r>
                      <a:r>
                        <a:rPr lang="en-US" sz="1400" baseline="0" dirty="0" smtClean="0"/>
                        <a:t> Sequence</a:t>
                      </a:r>
                      <a:endParaRPr lang="en-US" sz="1400" dirty="0"/>
                    </a:p>
                  </a:txBody>
                  <a:tcPr/>
                </a:tc>
                <a:tc>
                  <a:txBody>
                    <a:bodyPr/>
                    <a:lstStyle/>
                    <a:p>
                      <a:r>
                        <a:rPr lang="en-US" sz="1400" dirty="0" smtClean="0"/>
                        <a:t>Description</a:t>
                      </a:r>
                      <a:endParaRPr lang="en-US" sz="1400" dirty="0"/>
                    </a:p>
                  </a:txBody>
                  <a:tcPr/>
                </a:tc>
              </a:tr>
              <a:tr h="295437">
                <a:tc>
                  <a:txBody>
                    <a:bodyPr/>
                    <a:lstStyle/>
                    <a:p>
                      <a:r>
                        <a:rPr lang="en-US" sz="1400" dirty="0" smtClean="0"/>
                        <a:t>\’</a:t>
                      </a:r>
                      <a:endParaRPr lang="en-US" sz="1400" dirty="0"/>
                    </a:p>
                  </a:txBody>
                  <a:tcPr/>
                </a:tc>
                <a:tc>
                  <a:txBody>
                    <a:bodyPr/>
                    <a:lstStyle/>
                    <a:p>
                      <a:r>
                        <a:rPr lang="en-US" sz="1400" dirty="0" smtClean="0"/>
                        <a:t>Single Quote</a:t>
                      </a:r>
                      <a:endParaRPr lang="en-US" sz="1400" dirty="0"/>
                    </a:p>
                  </a:txBody>
                  <a:tcPr/>
                </a:tc>
              </a:tr>
              <a:tr h="295437">
                <a:tc>
                  <a:txBody>
                    <a:bodyPr/>
                    <a:lstStyle/>
                    <a:p>
                      <a:r>
                        <a:rPr lang="en-US" sz="1400" dirty="0" smtClean="0"/>
                        <a:t>\”</a:t>
                      </a:r>
                      <a:endParaRPr lang="en-US" sz="1400" dirty="0"/>
                    </a:p>
                  </a:txBody>
                  <a:tcPr/>
                </a:tc>
                <a:tc>
                  <a:txBody>
                    <a:bodyPr/>
                    <a:lstStyle/>
                    <a:p>
                      <a:r>
                        <a:rPr lang="en-US" sz="1400" dirty="0" smtClean="0"/>
                        <a:t>Double</a:t>
                      </a:r>
                      <a:r>
                        <a:rPr lang="en-US" sz="1400" baseline="0" dirty="0" smtClean="0"/>
                        <a:t> Quote</a:t>
                      </a:r>
                      <a:endParaRPr lang="en-US" sz="1400" dirty="0"/>
                    </a:p>
                  </a:txBody>
                  <a:tcPr/>
                </a:tc>
              </a:tr>
              <a:tr h="295437">
                <a:tc>
                  <a:txBody>
                    <a:bodyPr/>
                    <a:lstStyle/>
                    <a:p>
                      <a:r>
                        <a:rPr lang="en-US" sz="1400" dirty="0" smtClean="0"/>
                        <a:t>\\</a:t>
                      </a:r>
                      <a:endParaRPr lang="en-US" sz="1400" dirty="0"/>
                    </a:p>
                  </a:txBody>
                  <a:tcPr/>
                </a:tc>
                <a:tc>
                  <a:txBody>
                    <a:bodyPr/>
                    <a:lstStyle/>
                    <a:p>
                      <a:r>
                        <a:rPr lang="en-US" sz="1400" dirty="0" smtClean="0"/>
                        <a:t>Backslash</a:t>
                      </a:r>
                      <a:endParaRPr lang="en-US" sz="1400" dirty="0"/>
                    </a:p>
                  </a:txBody>
                  <a:tcPr/>
                </a:tc>
              </a:tr>
              <a:tr h="295437">
                <a:tc>
                  <a:txBody>
                    <a:bodyPr/>
                    <a:lstStyle/>
                    <a:p>
                      <a:r>
                        <a:rPr lang="en-US" sz="1400" dirty="0" smtClean="0"/>
                        <a:t>\r</a:t>
                      </a:r>
                      <a:endParaRPr lang="en-US" sz="1400" dirty="0"/>
                    </a:p>
                  </a:txBody>
                  <a:tcPr/>
                </a:tc>
                <a:tc>
                  <a:txBody>
                    <a:bodyPr/>
                    <a:lstStyle/>
                    <a:p>
                      <a:r>
                        <a:rPr lang="en-US" sz="1400" dirty="0" smtClean="0"/>
                        <a:t>Carriage Return</a:t>
                      </a:r>
                      <a:endParaRPr lang="en-US" sz="1400" dirty="0"/>
                    </a:p>
                  </a:txBody>
                  <a:tcPr/>
                </a:tc>
              </a:tr>
              <a:tr h="295437">
                <a:tc>
                  <a:txBody>
                    <a:bodyPr/>
                    <a:lstStyle/>
                    <a:p>
                      <a:r>
                        <a:rPr lang="en-US" sz="1400" dirty="0" smtClean="0"/>
                        <a:t>\n</a:t>
                      </a:r>
                      <a:endParaRPr lang="en-US" sz="1400" dirty="0"/>
                    </a:p>
                  </a:txBody>
                  <a:tcPr/>
                </a:tc>
                <a:tc>
                  <a:txBody>
                    <a:bodyPr/>
                    <a:lstStyle/>
                    <a:p>
                      <a:r>
                        <a:rPr lang="en-US" sz="1400" dirty="0" smtClean="0"/>
                        <a:t>New Line</a:t>
                      </a:r>
                      <a:endParaRPr lang="en-US" sz="1400" dirty="0"/>
                    </a:p>
                  </a:txBody>
                  <a:tcPr/>
                </a:tc>
              </a:tr>
              <a:tr h="295437">
                <a:tc>
                  <a:txBody>
                    <a:bodyPr/>
                    <a:lstStyle/>
                    <a:p>
                      <a:r>
                        <a:rPr lang="en-US" sz="1400" dirty="0" smtClean="0"/>
                        <a:t>\f</a:t>
                      </a:r>
                      <a:endParaRPr lang="en-US" sz="1400" dirty="0"/>
                    </a:p>
                  </a:txBody>
                  <a:tcPr/>
                </a:tc>
                <a:tc>
                  <a:txBody>
                    <a:bodyPr/>
                    <a:lstStyle/>
                    <a:p>
                      <a:r>
                        <a:rPr lang="en-US" sz="1400" dirty="0" smtClean="0"/>
                        <a:t>Form Feed</a:t>
                      </a:r>
                      <a:endParaRPr lang="en-US" sz="1400" dirty="0"/>
                    </a:p>
                  </a:txBody>
                  <a:tcPr/>
                </a:tc>
              </a:tr>
              <a:tr h="295437">
                <a:tc>
                  <a:txBody>
                    <a:bodyPr/>
                    <a:lstStyle/>
                    <a:p>
                      <a:r>
                        <a:rPr lang="en-US" sz="1400" dirty="0" smtClean="0"/>
                        <a:t>\t</a:t>
                      </a:r>
                      <a:endParaRPr lang="en-US" sz="1400" dirty="0"/>
                    </a:p>
                  </a:txBody>
                  <a:tcPr/>
                </a:tc>
                <a:tc>
                  <a:txBody>
                    <a:bodyPr/>
                    <a:lstStyle/>
                    <a:p>
                      <a:r>
                        <a:rPr lang="en-US" sz="1400" dirty="0" smtClean="0"/>
                        <a:t>Horizontal Tab</a:t>
                      </a:r>
                      <a:endParaRPr lang="en-US" sz="1400" dirty="0"/>
                    </a:p>
                  </a:txBody>
                  <a:tcPr/>
                </a:tc>
              </a:tr>
              <a:tr h="295437">
                <a:tc>
                  <a:txBody>
                    <a:bodyPr/>
                    <a:lstStyle/>
                    <a:p>
                      <a:r>
                        <a:rPr lang="en-US" sz="1400" dirty="0" smtClean="0"/>
                        <a:t>\b</a:t>
                      </a:r>
                      <a:endParaRPr lang="en-US" sz="1400" dirty="0"/>
                    </a:p>
                  </a:txBody>
                  <a:tcPr/>
                </a:tc>
                <a:tc>
                  <a:txBody>
                    <a:bodyPr/>
                    <a:lstStyle/>
                    <a:p>
                      <a:r>
                        <a:rPr lang="en-US" sz="1400" dirty="0" smtClean="0"/>
                        <a:t>Backspace</a:t>
                      </a:r>
                      <a:endParaRPr lang="en-US" sz="1400" dirty="0"/>
                    </a:p>
                  </a:txBody>
                  <a:tcPr/>
                </a:tc>
              </a:tr>
              <a:tr h="295437">
                <a:tc>
                  <a:txBody>
                    <a:bodyPr/>
                    <a:lstStyle/>
                    <a:p>
                      <a:r>
                        <a:rPr lang="en-US" sz="1400" dirty="0" smtClean="0"/>
                        <a:t>\</a:t>
                      </a:r>
                      <a:r>
                        <a:rPr lang="en-US" sz="1400" dirty="0" err="1" smtClean="0"/>
                        <a:t>ddd</a:t>
                      </a:r>
                      <a:endParaRPr lang="en-US" sz="1400" dirty="0"/>
                    </a:p>
                  </a:txBody>
                  <a:tcPr/>
                </a:tc>
                <a:tc>
                  <a:txBody>
                    <a:bodyPr/>
                    <a:lstStyle/>
                    <a:p>
                      <a:r>
                        <a:rPr lang="en-US" sz="1400" dirty="0" smtClean="0"/>
                        <a:t>Octal</a:t>
                      </a:r>
                      <a:r>
                        <a:rPr lang="en-US" sz="1400" baseline="0" dirty="0" smtClean="0"/>
                        <a:t> constant (</a:t>
                      </a:r>
                      <a:r>
                        <a:rPr lang="en-US" sz="1400" baseline="0" dirty="0" err="1" smtClean="0"/>
                        <a:t>ddd</a:t>
                      </a:r>
                      <a:r>
                        <a:rPr lang="en-US" sz="1400" baseline="0" dirty="0" smtClean="0"/>
                        <a:t>)</a:t>
                      </a:r>
                      <a:endParaRPr lang="en-US" sz="1400" dirty="0"/>
                    </a:p>
                  </a:txBody>
                  <a:tcPr/>
                </a:tc>
              </a:tr>
              <a:tr h="295437">
                <a:tc>
                  <a:txBody>
                    <a:bodyPr/>
                    <a:lstStyle/>
                    <a:p>
                      <a:r>
                        <a:rPr lang="en-US" sz="1400" dirty="0" smtClean="0"/>
                        <a:t>\</a:t>
                      </a:r>
                      <a:r>
                        <a:rPr lang="en-US" sz="1400" dirty="0" err="1" smtClean="0"/>
                        <a:t>uxxxx</a:t>
                      </a:r>
                      <a:endParaRPr lang="en-US" sz="1400" dirty="0"/>
                    </a:p>
                  </a:txBody>
                  <a:tcPr/>
                </a:tc>
                <a:tc>
                  <a:txBody>
                    <a:bodyPr/>
                    <a:lstStyle/>
                    <a:p>
                      <a:r>
                        <a:rPr lang="en-US" sz="1400" dirty="0" smtClean="0"/>
                        <a:t>Hexadecimal (</a:t>
                      </a:r>
                      <a:r>
                        <a:rPr lang="en-US" sz="1400" dirty="0" err="1" smtClean="0"/>
                        <a:t>xxxx</a:t>
                      </a:r>
                      <a:r>
                        <a:rPr lang="en-US" sz="1400" dirty="0" smtClean="0"/>
                        <a:t>)</a:t>
                      </a:r>
                      <a:endParaRPr lang="en-US" sz="1400" dirty="0"/>
                    </a:p>
                  </a:txBody>
                  <a:tcPr/>
                </a:tc>
              </a:tr>
            </a:tbl>
          </a:graphicData>
        </a:graphic>
      </p:graphicFrame>
      <p:sp>
        <p:nvSpPr>
          <p:cNvPr id="5" name="Content Placeholder 2"/>
          <p:cNvSpPr txBox="1">
            <a:spLocks/>
          </p:cNvSpPr>
          <p:nvPr/>
        </p:nvSpPr>
        <p:spPr>
          <a:xfrm>
            <a:off x="1036319" y="4258491"/>
            <a:ext cx="5652191" cy="23077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smtClean="0">
                <a:latin typeface="Courier New" panose="02070309020205020404" pitchFamily="49" charset="0"/>
                <a:cs typeface="Courier New" panose="02070309020205020404" pitchFamily="49" charset="0"/>
              </a:rPr>
              <a:t>// Code snippet</a:t>
            </a:r>
          </a:p>
          <a:p>
            <a:pPr marL="0" indent="0">
              <a:buNone/>
            </a:pPr>
            <a:r>
              <a:rPr lang="en-US" sz="1400" b="1" dirty="0" err="1" smtClean="0">
                <a:latin typeface="Courier New" panose="02070309020205020404" pitchFamily="49" charset="0"/>
                <a:cs typeface="Courier New" panose="02070309020205020404" pitchFamily="49" charset="0"/>
              </a:rPr>
              <a:t>System.out.println</a:t>
            </a:r>
            <a:r>
              <a:rPr lang="en-US" sz="1400" b="1" dirty="0" smtClean="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First line\</a:t>
            </a:r>
            <a:r>
              <a:rPr lang="en-US" sz="1400" b="1" dirty="0" err="1">
                <a:latin typeface="Courier New" panose="02070309020205020404" pitchFamily="49" charset="0"/>
                <a:cs typeface="Courier New" panose="02070309020205020404" pitchFamily="49" charset="0"/>
              </a:rPr>
              <a:t>nSecond</a:t>
            </a:r>
            <a:r>
              <a:rPr lang="en-US" sz="1400" b="1" dirty="0">
                <a:latin typeface="Courier New" panose="02070309020205020404" pitchFamily="49" charset="0"/>
                <a:cs typeface="Courier New" panose="02070309020205020404" pitchFamily="49" charset="0"/>
              </a:rPr>
              <a:t> line</a:t>
            </a:r>
            <a:r>
              <a:rPr lang="en-US" sz="1400" b="1" dirty="0" smtClean="0">
                <a:latin typeface="Courier New" panose="02070309020205020404" pitchFamily="49" charset="0"/>
                <a:cs typeface="Courier New" panose="02070309020205020404" pitchFamily="49" charset="0"/>
              </a:rPr>
              <a:t>");</a:t>
            </a:r>
            <a:br>
              <a:rPr lang="en-US" sz="1400" b="1" dirty="0" smtClean="0">
                <a:latin typeface="Courier New" panose="02070309020205020404" pitchFamily="49" charset="0"/>
                <a:cs typeface="Courier New" panose="02070309020205020404" pitchFamily="49" charset="0"/>
              </a:rPr>
            </a:br>
            <a:r>
              <a:rPr lang="en-US" sz="1400" b="1" dirty="0" err="1" smtClean="0">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("A\</a:t>
            </a:r>
            <a:r>
              <a:rPr lang="en-US" sz="1400" b="1" dirty="0" err="1">
                <a:latin typeface="Courier New" panose="02070309020205020404" pitchFamily="49" charset="0"/>
                <a:cs typeface="Courier New" panose="02070309020205020404" pitchFamily="49" charset="0"/>
              </a:rPr>
              <a:t>tB</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tC</a:t>
            </a:r>
            <a:r>
              <a:rPr lang="en-US" sz="1400" b="1" dirty="0" smtClean="0">
                <a:latin typeface="Courier New" panose="02070309020205020404" pitchFamily="49" charset="0"/>
                <a:cs typeface="Courier New" panose="02070309020205020404" pitchFamily="49" charset="0"/>
              </a:rPr>
              <a:t>");</a:t>
            </a:r>
            <a:br>
              <a:rPr lang="en-US" sz="1400" b="1" dirty="0" smtClean="0">
                <a:latin typeface="Courier New" panose="02070309020205020404" pitchFamily="49" charset="0"/>
                <a:cs typeface="Courier New" panose="02070309020205020404" pitchFamily="49" charset="0"/>
              </a:rPr>
            </a:br>
            <a:r>
              <a:rPr lang="en-US" sz="1400" b="1" dirty="0" err="1" smtClean="0">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("D\</a:t>
            </a:r>
            <a:r>
              <a:rPr lang="en-US" sz="1400" b="1" dirty="0" err="1">
                <a:latin typeface="Courier New" panose="02070309020205020404" pitchFamily="49" charset="0"/>
                <a:cs typeface="Courier New" panose="02070309020205020404" pitchFamily="49" charset="0"/>
              </a:rPr>
              <a:t>tE</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tF</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pPr marL="0" indent="0">
              <a:buNone/>
            </a:pPr>
            <a:r>
              <a:rPr lang="en-US" sz="1400" b="1" dirty="0" smtClean="0">
                <a:latin typeface="Courier New" panose="02070309020205020404" pitchFamily="49" charset="0"/>
                <a:cs typeface="Courier New" panose="02070309020205020404" pitchFamily="49" charset="0"/>
              </a:rPr>
              <a:t>// Output</a:t>
            </a:r>
          </a:p>
          <a:p>
            <a:pPr marL="0" indent="0">
              <a:buNone/>
            </a:pPr>
            <a:r>
              <a:rPr lang="en-US" sz="1400" b="1" dirty="0">
                <a:latin typeface="Courier New" panose="02070309020205020404" pitchFamily="49" charset="0"/>
                <a:cs typeface="Courier New" panose="02070309020205020404" pitchFamily="49" charset="0"/>
              </a:rPr>
              <a:t>First </a:t>
            </a:r>
            <a:r>
              <a:rPr lang="en-US" sz="1400" b="1" dirty="0" smtClean="0">
                <a:latin typeface="Courier New" panose="02070309020205020404" pitchFamily="49" charset="0"/>
                <a:cs typeface="Courier New" panose="02070309020205020404" pitchFamily="49" charset="0"/>
              </a:rPr>
              <a:t>line</a:t>
            </a:r>
            <a:br>
              <a:rPr lang="en-US" sz="1400" b="1" dirty="0" smtClean="0">
                <a:latin typeface="Courier New" panose="02070309020205020404" pitchFamily="49" charset="0"/>
                <a:cs typeface="Courier New" panose="02070309020205020404" pitchFamily="49" charset="0"/>
              </a:rPr>
            </a:br>
            <a:r>
              <a:rPr lang="en-US" sz="1400" b="1" dirty="0" smtClean="0">
                <a:latin typeface="Courier New" panose="02070309020205020404" pitchFamily="49" charset="0"/>
                <a:cs typeface="Courier New" panose="02070309020205020404" pitchFamily="49" charset="0"/>
              </a:rPr>
              <a:t>Second line</a:t>
            </a:r>
            <a:br>
              <a:rPr lang="en-US" sz="1400" b="1" dirty="0" smtClean="0">
                <a:latin typeface="Courier New" panose="02070309020205020404" pitchFamily="49" charset="0"/>
                <a:cs typeface="Courier New" panose="02070309020205020404" pitchFamily="49" charset="0"/>
              </a:rPr>
            </a:br>
            <a:r>
              <a:rPr lang="en-US" sz="1400" b="1" dirty="0" smtClean="0">
                <a:latin typeface="Courier New" panose="02070309020205020404" pitchFamily="49" charset="0"/>
                <a:cs typeface="Courier New" panose="02070309020205020404" pitchFamily="49" charset="0"/>
              </a:rPr>
              <a:t>A	B	C</a:t>
            </a:r>
            <a:br>
              <a:rPr lang="en-US" sz="1400" b="1" dirty="0" smtClean="0">
                <a:latin typeface="Courier New" panose="02070309020205020404" pitchFamily="49" charset="0"/>
                <a:cs typeface="Courier New" panose="02070309020205020404" pitchFamily="49" charset="0"/>
              </a:rPr>
            </a:br>
            <a:r>
              <a:rPr lang="en-US" sz="1400" b="1" dirty="0" smtClean="0">
                <a:latin typeface="Courier New" panose="02070309020205020404" pitchFamily="49" charset="0"/>
                <a:cs typeface="Courier New" panose="02070309020205020404" pitchFamily="49" charset="0"/>
              </a:rPr>
              <a:t>D	E	F</a:t>
            </a: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529343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Operators </a:t>
            </a:r>
            <a:r>
              <a:rPr lang="en-US" dirty="0"/>
              <a:t>- Declaration and Initialization</a:t>
            </a:r>
          </a:p>
        </p:txBody>
      </p:sp>
      <p:sp>
        <p:nvSpPr>
          <p:cNvPr id="3" name="Content Placeholder 2"/>
          <p:cNvSpPr>
            <a:spLocks noGrp="1"/>
          </p:cNvSpPr>
          <p:nvPr>
            <p:ph idx="1"/>
          </p:nvPr>
        </p:nvSpPr>
        <p:spPr>
          <a:xfrm>
            <a:off x="838200" y="1825625"/>
            <a:ext cx="4839789" cy="3861072"/>
          </a:xfrm>
        </p:spPr>
        <p:txBody>
          <a:bodyPr>
            <a:normAutofit/>
          </a:bodyPr>
          <a:lstStyle/>
          <a:p>
            <a:pPr marL="0" indent="0">
              <a:buNone/>
            </a:pPr>
            <a:r>
              <a:rPr lang="en-US" sz="2000" b="1" dirty="0" smtClean="0"/>
              <a:t>Declaring a variable</a:t>
            </a:r>
          </a:p>
          <a:p>
            <a:r>
              <a:rPr lang="en-US" sz="2000" dirty="0" smtClean="0"/>
              <a:t>To reserve a space in memory to hold data</a:t>
            </a:r>
          </a:p>
          <a:p>
            <a:pPr marL="0" indent="0">
              <a:buNone/>
            </a:pPr>
            <a:r>
              <a:rPr lang="en-US" sz="2000" b="1" dirty="0" smtClean="0"/>
              <a:t>Initializing a variable</a:t>
            </a:r>
          </a:p>
          <a:p>
            <a:r>
              <a:rPr lang="en-US" sz="2000" dirty="0" smtClean="0"/>
              <a:t>Seed a value to the variable</a:t>
            </a:r>
          </a:p>
          <a:p>
            <a:r>
              <a:rPr lang="en-US" sz="2000" dirty="0" smtClean="0"/>
              <a:t>Two in one combo (declaring and initializing) in one statement</a:t>
            </a:r>
          </a:p>
          <a:p>
            <a:r>
              <a:rPr lang="en-US" sz="2000" dirty="0" smtClean="0"/>
              <a:t>Using the ‘,’ operator to mix and match declaring variables of the same data type</a:t>
            </a:r>
          </a:p>
          <a:p>
            <a:pPr marL="0" indent="0">
              <a:buNone/>
            </a:pPr>
            <a:r>
              <a:rPr lang="en-US" sz="2000" b="1" dirty="0" smtClean="0"/>
              <a:t>Dynamic Initialization</a:t>
            </a:r>
          </a:p>
          <a:p>
            <a:r>
              <a:rPr lang="en-US" sz="2000" dirty="0" smtClean="0"/>
              <a:t>A variable can be initialized at run-time</a:t>
            </a:r>
          </a:p>
          <a:p>
            <a:pPr marL="0" indent="0">
              <a:buNone/>
            </a:pPr>
            <a:endParaRPr lang="en-US" sz="2000" dirty="0" smtClean="0"/>
          </a:p>
        </p:txBody>
      </p:sp>
      <p:sp>
        <p:nvSpPr>
          <p:cNvPr id="4" name="Content Placeholder 2"/>
          <p:cNvSpPr txBox="1">
            <a:spLocks/>
          </p:cNvSpPr>
          <p:nvPr/>
        </p:nvSpPr>
        <p:spPr>
          <a:xfrm>
            <a:off x="5869575" y="2073864"/>
            <a:ext cx="5843453" cy="45098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lnSpc>
                <a:spcPct val="100000"/>
              </a:lnSpc>
              <a:spcBef>
                <a:spcPts val="0"/>
              </a:spcBef>
              <a:buNone/>
            </a:pP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e; // this is a declaration</a:t>
            </a:r>
          </a:p>
          <a:p>
            <a:pPr marL="0" indent="0" defTabSz="457200">
              <a:lnSpc>
                <a:spcPct val="100000"/>
              </a:lnSpc>
              <a:spcBef>
                <a:spcPts val="0"/>
              </a:spcBef>
              <a:buNone/>
            </a:pP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count = 10; // give count an initial value of 10</a:t>
            </a:r>
          </a:p>
          <a:p>
            <a:pPr marL="0" indent="0" defTabSz="457200">
              <a:lnSpc>
                <a:spcPct val="100000"/>
              </a:lnSpc>
              <a:spcBef>
                <a:spcPts val="0"/>
              </a:spcBef>
              <a:buNone/>
            </a:pPr>
            <a:r>
              <a:rPr lang="en-US" sz="1400" b="1" dirty="0">
                <a:latin typeface="Courier New" panose="02070309020205020404" pitchFamily="49" charset="0"/>
                <a:cs typeface="Courier New" panose="02070309020205020404" pitchFamily="49" charset="0"/>
              </a:rPr>
              <a:t>char </a:t>
            </a:r>
            <a:r>
              <a:rPr lang="en-US" sz="1400" b="1" dirty="0" err="1">
                <a:latin typeface="Courier New" panose="02070309020205020404" pitchFamily="49" charset="0"/>
                <a:cs typeface="Courier New" panose="02070309020205020404" pitchFamily="49" charset="0"/>
              </a:rPr>
              <a:t>ch</a:t>
            </a:r>
            <a:r>
              <a:rPr lang="en-US" sz="1400" b="1" dirty="0">
                <a:latin typeface="Courier New" panose="02070309020205020404" pitchFamily="49" charset="0"/>
                <a:cs typeface="Courier New" panose="02070309020205020404" pitchFamily="49" charset="0"/>
              </a:rPr>
              <a:t> = 'X'; // initialize </a:t>
            </a:r>
            <a:r>
              <a:rPr lang="en-US" sz="1400" b="1" dirty="0" err="1">
                <a:latin typeface="Courier New" panose="02070309020205020404" pitchFamily="49" charset="0"/>
                <a:cs typeface="Courier New" panose="02070309020205020404" pitchFamily="49" charset="0"/>
              </a:rPr>
              <a:t>ch</a:t>
            </a:r>
            <a:r>
              <a:rPr lang="en-US" sz="1400" b="1" dirty="0">
                <a:latin typeface="Courier New" panose="02070309020205020404" pitchFamily="49" charset="0"/>
                <a:cs typeface="Courier New" panose="02070309020205020404" pitchFamily="49" charset="0"/>
              </a:rPr>
              <a:t> with the letter X</a:t>
            </a:r>
          </a:p>
          <a:p>
            <a:pPr marL="0" indent="0" defTabSz="457200">
              <a:lnSpc>
                <a:spcPct val="100000"/>
              </a:lnSpc>
              <a:spcBef>
                <a:spcPts val="0"/>
              </a:spcBef>
              <a:buNone/>
            </a:pPr>
            <a:r>
              <a:rPr lang="en-US" sz="1400" b="1" dirty="0">
                <a:latin typeface="Courier New" panose="02070309020205020404" pitchFamily="49" charset="0"/>
                <a:cs typeface="Courier New" panose="02070309020205020404" pitchFamily="49" charset="0"/>
              </a:rPr>
              <a:t>float f = 1.2F; // f is initialized with 1.2</a:t>
            </a:r>
          </a:p>
          <a:p>
            <a:pPr marL="0" indent="0" defTabSz="457200">
              <a:lnSpc>
                <a:spcPct val="10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defTabSz="457200">
              <a:lnSpc>
                <a:spcPct val="100000"/>
              </a:lnSpc>
              <a:spcBef>
                <a:spcPts val="0"/>
              </a:spcBef>
              <a:buNone/>
            </a:pPr>
            <a:r>
              <a:rPr lang="en-US" sz="1400" b="1" dirty="0">
                <a:latin typeface="Courier New" panose="02070309020205020404" pitchFamily="49" charset="0"/>
                <a:cs typeface="Courier New" panose="02070309020205020404" pitchFamily="49" charset="0"/>
              </a:rPr>
              <a:t>/*</a:t>
            </a:r>
          </a:p>
          <a:p>
            <a:pPr marL="0" indent="0" defTabSz="457200">
              <a:lnSpc>
                <a:spcPct val="100000"/>
              </a:lnSpc>
              <a:spcBef>
                <a:spcPts val="0"/>
              </a:spcBef>
              <a:buNone/>
            </a:pPr>
            <a:r>
              <a:rPr lang="en-US" sz="1400" b="1" dirty="0">
                <a:latin typeface="Courier New" panose="02070309020205020404" pitchFamily="49" charset="0"/>
                <a:cs typeface="Courier New" panose="02070309020205020404" pitchFamily="49" charset="0"/>
              </a:rPr>
              <a:t>When declaring two or more variables of the same type using a comma-separated list, you can give one or more of those variables an initial value. For example:</a:t>
            </a:r>
          </a:p>
          <a:p>
            <a:pPr marL="0" indent="0" defTabSz="457200">
              <a:lnSpc>
                <a:spcPct val="100000"/>
              </a:lnSpc>
              <a:spcBef>
                <a:spcPts val="0"/>
              </a:spcBef>
              <a:buNone/>
            </a:pPr>
            <a:r>
              <a:rPr lang="en-US" sz="1400" b="1" dirty="0">
                <a:latin typeface="Courier New" panose="02070309020205020404" pitchFamily="49" charset="0"/>
                <a:cs typeface="Courier New" panose="02070309020205020404" pitchFamily="49" charset="0"/>
              </a:rPr>
              <a:t>*/</a:t>
            </a:r>
          </a:p>
          <a:p>
            <a:pPr marL="0" indent="0" defTabSz="457200">
              <a:lnSpc>
                <a:spcPct val="10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defTabSz="457200">
              <a:lnSpc>
                <a:spcPct val="100000"/>
              </a:lnSpc>
              <a:spcBef>
                <a:spcPts val="0"/>
              </a:spcBef>
              <a:buNone/>
            </a:pP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 b = 8, c = 19, d; // b and c have </a:t>
            </a:r>
            <a:r>
              <a:rPr lang="en-US" sz="1400" b="1" dirty="0" smtClean="0">
                <a:latin typeface="Courier New" panose="02070309020205020404" pitchFamily="49" charset="0"/>
                <a:cs typeface="Courier New" panose="02070309020205020404" pitchFamily="49" charset="0"/>
              </a:rPr>
              <a:t>initializations</a:t>
            </a:r>
          </a:p>
          <a:p>
            <a:pPr marL="0" indent="0" defTabSz="457200">
              <a:lnSpc>
                <a:spcPct val="10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defTabSz="457200">
              <a:lnSpc>
                <a:spcPct val="100000"/>
              </a:lnSpc>
              <a:spcBef>
                <a:spcPts val="0"/>
              </a:spcBef>
              <a:buNone/>
            </a:pPr>
            <a:r>
              <a:rPr lang="en-US" sz="1400" b="1" dirty="0" smtClean="0">
                <a:latin typeface="Courier New" panose="02070309020205020404" pitchFamily="49" charset="0"/>
                <a:cs typeface="Courier New" panose="02070309020205020404" pitchFamily="49" charset="0"/>
              </a:rPr>
              <a:t>/* dynamic initialization</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a:t>
            </a:r>
          </a:p>
          <a:p>
            <a:pPr marL="0" indent="0" defTabSz="457200">
              <a:lnSpc>
                <a:spcPct val="100000"/>
              </a:lnSpc>
              <a:spcBef>
                <a:spcPts val="0"/>
              </a:spcBef>
              <a:buNone/>
            </a:pPr>
            <a:r>
              <a:rPr lang="en-US" sz="1400" b="1" dirty="0">
                <a:latin typeface="Courier New" panose="02070309020205020404" pitchFamily="49" charset="0"/>
                <a:cs typeface="Courier New" panose="02070309020205020404" pitchFamily="49" charset="0"/>
              </a:rPr>
              <a:t>double radius = 4, height = 5;</a:t>
            </a:r>
          </a:p>
          <a:p>
            <a:pPr marL="0" indent="0" defTabSz="457200">
              <a:lnSpc>
                <a:spcPct val="100000"/>
              </a:lnSpc>
              <a:spcBef>
                <a:spcPts val="0"/>
              </a:spcBef>
              <a:buNone/>
            </a:pPr>
            <a:r>
              <a:rPr lang="en-US" sz="1400" b="1" dirty="0">
                <a:latin typeface="Courier New" panose="02070309020205020404" pitchFamily="49" charset="0"/>
                <a:cs typeface="Courier New" panose="02070309020205020404" pitchFamily="49" charset="0"/>
              </a:rPr>
              <a:t>// dynamically initialize volume</a:t>
            </a:r>
          </a:p>
          <a:p>
            <a:pPr marL="0" indent="0" defTabSz="457200">
              <a:lnSpc>
                <a:spcPct val="100000"/>
              </a:lnSpc>
              <a:spcBef>
                <a:spcPts val="0"/>
              </a:spcBef>
              <a:buNone/>
            </a:pPr>
            <a:r>
              <a:rPr lang="en-US" sz="1400" b="1" dirty="0">
                <a:latin typeface="Courier New" panose="02070309020205020404" pitchFamily="49" charset="0"/>
                <a:cs typeface="Courier New" panose="02070309020205020404" pitchFamily="49" charset="0"/>
              </a:rPr>
              <a:t>double volume = 3.1416 * radius * radius * height</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pPr marL="0" indent="0" defTabSz="457200">
              <a:lnSpc>
                <a:spcPct val="100000"/>
              </a:lnSpc>
              <a:spcBef>
                <a:spcPts val="0"/>
              </a:spcBef>
              <a:buNone/>
            </a:pPr>
            <a:endParaRPr lang="en-US" sz="1400" b="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1099459" y="5686697"/>
            <a:ext cx="4186646" cy="923330"/>
          </a:xfrm>
          <a:prstGeom prst="rect">
            <a:avLst/>
          </a:prstGeom>
          <a:noFill/>
          <a:ln>
            <a:solidFill>
              <a:schemeClr val="accent1"/>
            </a:solidFill>
          </a:ln>
        </p:spPr>
        <p:txBody>
          <a:bodyPr wrap="square" rtlCol="0">
            <a:spAutoFit/>
          </a:bodyPr>
          <a:lstStyle/>
          <a:p>
            <a:r>
              <a:rPr lang="en-US" i="1" dirty="0" smtClean="0"/>
              <a:t>Tip: declaring your variables at the top of your block of code makes it easier to understand the flow of data.</a:t>
            </a:r>
            <a:endParaRPr lang="en-US" i="1" dirty="0"/>
          </a:p>
        </p:txBody>
      </p:sp>
    </p:spTree>
    <p:extLst>
      <p:ext uri="{BB962C8B-B14F-4D97-AF65-F5344CB8AC3E}">
        <p14:creationId xmlns:p14="http://schemas.microsoft.com/office/powerpoint/2010/main" val="4203373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Operators - Scope</a:t>
            </a:r>
            <a:endParaRPr lang="en-US"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smtClean="0"/>
              <a:t>Java allows for variables to be declared in any block of code</a:t>
            </a:r>
          </a:p>
          <a:p>
            <a:pPr marL="514350" indent="-514350">
              <a:buFont typeface="+mj-lt"/>
              <a:buAutoNum type="arabicPeriod"/>
            </a:pPr>
            <a:r>
              <a:rPr lang="en-US" dirty="0" smtClean="0"/>
              <a:t>Blocks are defined as open and close curly brackets </a:t>
            </a:r>
            <a:r>
              <a:rPr lang="en-US" sz="3200" b="1" dirty="0" smtClean="0"/>
              <a:t>“{ }”</a:t>
            </a:r>
          </a:p>
          <a:p>
            <a:pPr marL="514350" indent="-514350">
              <a:buFont typeface="+mj-lt"/>
              <a:buAutoNum type="arabicPeriod"/>
            </a:pPr>
            <a:r>
              <a:rPr lang="en-US" dirty="0" smtClean="0"/>
              <a:t>A block defines the scope of a variable</a:t>
            </a:r>
          </a:p>
          <a:p>
            <a:pPr marL="514350" indent="-514350">
              <a:buFont typeface="+mj-lt"/>
              <a:buAutoNum type="arabicPeriod"/>
            </a:pPr>
            <a:r>
              <a:rPr lang="en-US" dirty="0" smtClean="0"/>
              <a:t>Each new block sets a new scope</a:t>
            </a:r>
          </a:p>
          <a:p>
            <a:pPr marL="514350" indent="-514350">
              <a:buFont typeface="+mj-lt"/>
              <a:buAutoNum type="arabicPeriod"/>
            </a:pPr>
            <a:r>
              <a:rPr lang="en-US" dirty="0" smtClean="0"/>
              <a:t>In a function block, parameters are also part of the scope.</a:t>
            </a:r>
          </a:p>
          <a:p>
            <a:pPr marL="514350" indent="-514350">
              <a:buFont typeface="+mj-lt"/>
              <a:buAutoNum type="arabicPeriod"/>
            </a:pPr>
            <a:r>
              <a:rPr lang="en-US" dirty="0" smtClean="0"/>
              <a:t>A general rule of thumb is that inner scope variables are never available to outer scope block (think parent for outer and child for inner)</a:t>
            </a:r>
          </a:p>
          <a:p>
            <a:pPr marL="514350" indent="-514350">
              <a:buFont typeface="+mj-lt"/>
              <a:buAutoNum type="arabicPeriod"/>
            </a:pPr>
            <a:r>
              <a:rPr lang="en-US" dirty="0" smtClean="0"/>
              <a:t>Outer scope variables are available to inner scope block</a:t>
            </a:r>
          </a:p>
          <a:p>
            <a:pPr marL="514350" indent="-514350">
              <a:buFont typeface="+mj-lt"/>
              <a:buAutoNum type="arabicPeriod"/>
            </a:pPr>
            <a:r>
              <a:rPr lang="en-US" dirty="0" smtClean="0"/>
              <a:t>Code blocks can be nested and this implies that scope is nested as well</a:t>
            </a:r>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31520245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Operators - Scope</a:t>
            </a:r>
            <a:endParaRPr lang="en-US" dirty="0"/>
          </a:p>
        </p:txBody>
      </p:sp>
      <p:sp>
        <p:nvSpPr>
          <p:cNvPr id="5" name="Content Placeholder 2"/>
          <p:cNvSpPr txBox="1">
            <a:spLocks/>
          </p:cNvSpPr>
          <p:nvPr/>
        </p:nvSpPr>
        <p:spPr>
          <a:xfrm>
            <a:off x="899160" y="1490390"/>
            <a:ext cx="5431971" cy="32557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Demonstrate block scope.</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class </a:t>
            </a:r>
            <a:r>
              <a:rPr lang="en-US" sz="1200" b="1" dirty="0" err="1">
                <a:latin typeface="Courier New" panose="02070309020205020404" pitchFamily="49" charset="0"/>
                <a:cs typeface="Courier New" panose="02070309020205020404" pitchFamily="49" charset="0"/>
              </a:rPr>
              <a:t>ScopeDemo</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public static void main(String </a:t>
            </a:r>
            <a:r>
              <a:rPr lang="en-US" sz="1200" b="1" dirty="0" err="1">
                <a:latin typeface="Courier New" panose="02070309020205020404" pitchFamily="49" charset="0"/>
                <a:cs typeface="Courier New" panose="02070309020205020404" pitchFamily="49" charset="0"/>
              </a:rPr>
              <a:t>args</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x; // known to all code within main</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x = 10;</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if(x == 10) { // start new scope</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y = 20; // known only to this block</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 x and y both known here.</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System.out.println</a:t>
            </a:r>
            <a:r>
              <a:rPr lang="en-US" sz="1200" b="1" dirty="0">
                <a:latin typeface="Courier New" panose="02070309020205020404" pitchFamily="49" charset="0"/>
                <a:cs typeface="Courier New" panose="02070309020205020404" pitchFamily="49" charset="0"/>
              </a:rPr>
              <a:t>("x and y: " + x + " " + y);</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x = y * 2;</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 y = 100; // Error! y not known here</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 x is still known here.</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System.out.println</a:t>
            </a:r>
            <a:r>
              <a:rPr lang="en-US" sz="1200" b="1" dirty="0">
                <a:latin typeface="Courier New" panose="02070309020205020404" pitchFamily="49" charset="0"/>
                <a:cs typeface="Courier New" panose="02070309020205020404" pitchFamily="49" charset="0"/>
              </a:rPr>
              <a:t>("x is " + x);</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endParaRPr lang="en-US" sz="1200" b="1" dirty="0" smtClean="0">
              <a:latin typeface="Courier New" panose="02070309020205020404" pitchFamily="49" charset="0"/>
              <a:cs typeface="Courier New" panose="02070309020205020404" pitchFamily="49" charset="0"/>
            </a:endParaRPr>
          </a:p>
        </p:txBody>
      </p:sp>
      <p:sp>
        <p:nvSpPr>
          <p:cNvPr id="6" name="Content Placeholder 2"/>
          <p:cNvSpPr txBox="1">
            <a:spLocks/>
          </p:cNvSpPr>
          <p:nvPr/>
        </p:nvSpPr>
        <p:spPr>
          <a:xfrm>
            <a:off x="6096000" y="3602218"/>
            <a:ext cx="6013938" cy="32557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x;</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for(x = 0; x &lt; 3; x++)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y = -1; // y is initialized each time block is entered</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System.out.println</a:t>
            </a:r>
            <a:r>
              <a:rPr lang="en-US" sz="1200" b="1" dirty="0">
                <a:latin typeface="Courier New" panose="02070309020205020404" pitchFamily="49" charset="0"/>
                <a:cs typeface="Courier New" panose="02070309020205020404" pitchFamily="49" charset="0"/>
              </a:rPr>
              <a:t>("y is: " + y); // this always prints -1</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y = 100;</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System.out.println</a:t>
            </a:r>
            <a:r>
              <a:rPr lang="en-US" sz="1200" b="1" dirty="0">
                <a:latin typeface="Courier New" panose="02070309020205020404" pitchFamily="49" charset="0"/>
                <a:cs typeface="Courier New" panose="02070309020205020404" pitchFamily="49" charset="0"/>
              </a:rPr>
              <a:t>("y is now: " + y);</a:t>
            </a:r>
          </a:p>
          <a:p>
            <a:pPr marL="0" indent="0" defTabSz="274320">
              <a:lnSpc>
                <a:spcPct val="100000"/>
              </a:lnSpc>
              <a:spcBef>
                <a:spcPts val="0"/>
              </a:spcBef>
              <a:buNone/>
            </a:pPr>
            <a:r>
              <a:rPr lang="en-US" sz="1200" b="1" dirty="0" smtClean="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200" b="1" dirty="0" smtClean="0">
                <a:latin typeface="Courier New" panose="02070309020205020404" pitchFamily="49" charset="0"/>
                <a:cs typeface="Courier New" panose="02070309020205020404" pitchFamily="49" charset="0"/>
              </a:rPr>
              <a:t>// output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y is: -1</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y is now: 100</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y is: -1</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y is now: 100</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y is: -1</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y is now: 100</a:t>
            </a:r>
            <a:endParaRPr lang="en-US" sz="1200" b="1" dirty="0" smtClean="0">
              <a:latin typeface="Courier New" panose="02070309020205020404" pitchFamily="49" charset="0"/>
              <a:cs typeface="Courier New" panose="02070309020205020404" pitchFamily="49" charset="0"/>
            </a:endParaRPr>
          </a:p>
        </p:txBody>
      </p:sp>
      <p:sp>
        <p:nvSpPr>
          <p:cNvPr id="7" name="TextBox 6"/>
          <p:cNvSpPr txBox="1"/>
          <p:nvPr/>
        </p:nvSpPr>
        <p:spPr>
          <a:xfrm>
            <a:off x="8240151" y="2955887"/>
            <a:ext cx="3787727" cy="646331"/>
          </a:xfrm>
          <a:prstGeom prst="rect">
            <a:avLst/>
          </a:prstGeom>
          <a:noFill/>
        </p:spPr>
        <p:txBody>
          <a:bodyPr wrap="square" rtlCol="0">
            <a:spAutoFit/>
          </a:bodyPr>
          <a:lstStyle/>
          <a:p>
            <a:r>
              <a:rPr lang="en-US" b="1" dirty="0" smtClean="0"/>
              <a:t>Variables declared in a block of code are always reinitialized when in use.</a:t>
            </a:r>
            <a:endParaRPr lang="en-US" b="1" dirty="0"/>
          </a:p>
        </p:txBody>
      </p:sp>
    </p:spTree>
    <p:extLst>
      <p:ext uri="{BB962C8B-B14F-4D97-AF65-F5344CB8AC3E}">
        <p14:creationId xmlns:p14="http://schemas.microsoft.com/office/powerpoint/2010/main" val="26288839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Operators - Operators</a:t>
            </a:r>
            <a:endParaRPr lang="en-US" dirty="0"/>
          </a:p>
        </p:txBody>
      </p:sp>
      <p:sp>
        <p:nvSpPr>
          <p:cNvPr id="3" name="Content Placeholder 2"/>
          <p:cNvSpPr>
            <a:spLocks noGrp="1"/>
          </p:cNvSpPr>
          <p:nvPr>
            <p:ph idx="1"/>
          </p:nvPr>
        </p:nvSpPr>
        <p:spPr>
          <a:xfrm>
            <a:off x="899746" y="1491517"/>
            <a:ext cx="10574216" cy="5260975"/>
          </a:xfrm>
        </p:spPr>
        <p:txBody>
          <a:bodyPr>
            <a:noAutofit/>
          </a:bodyPr>
          <a:lstStyle/>
          <a:p>
            <a:pPr marL="0" indent="0">
              <a:buNone/>
            </a:pPr>
            <a:r>
              <a:rPr lang="en-US" sz="2400" dirty="0" smtClean="0"/>
              <a:t>Operators tells the compiler to perform a mathematical or logical manipulations</a:t>
            </a:r>
          </a:p>
          <a:p>
            <a:pPr marL="0" indent="0">
              <a:buNone/>
            </a:pPr>
            <a:r>
              <a:rPr lang="en-US" sz="2400" dirty="0" smtClean="0"/>
              <a:t>There are 4 general classes of operators in Java:</a:t>
            </a:r>
            <a:br>
              <a:rPr lang="en-US" sz="2400" dirty="0" smtClean="0"/>
            </a:br>
            <a:endParaRPr lang="en-US" sz="2400" dirty="0" smtClean="0"/>
          </a:p>
          <a:p>
            <a:r>
              <a:rPr lang="en-US" sz="2400" dirty="0" smtClean="0"/>
              <a:t>Arithmetic</a:t>
            </a:r>
          </a:p>
          <a:p>
            <a:r>
              <a:rPr lang="en-US" sz="2400" dirty="0" smtClean="0"/>
              <a:t>Bitwise</a:t>
            </a:r>
          </a:p>
          <a:p>
            <a:r>
              <a:rPr lang="en-US" sz="2400" dirty="0" smtClean="0"/>
              <a:t>Relational</a:t>
            </a:r>
          </a:p>
          <a:p>
            <a:r>
              <a:rPr lang="en-US" sz="2400" dirty="0" smtClean="0"/>
              <a:t>Logical</a:t>
            </a:r>
          </a:p>
          <a:p>
            <a:endParaRPr lang="en-US" sz="2400" dirty="0"/>
          </a:p>
          <a:p>
            <a:pPr marL="0" indent="0">
              <a:buNone/>
            </a:pPr>
            <a:r>
              <a:rPr lang="en-US" sz="2400" dirty="0" smtClean="0"/>
              <a:t>There are also some special types of operators to handle special requirements, for example the “assignment” operator.</a:t>
            </a:r>
            <a:br>
              <a:rPr lang="en-US" sz="2400" dirty="0" smtClean="0"/>
            </a:br>
            <a:endParaRPr lang="en-US" sz="2400" dirty="0"/>
          </a:p>
          <a:p>
            <a:pPr marL="0" indent="0">
              <a:buNone/>
            </a:pPr>
            <a:r>
              <a:rPr lang="en-US" sz="2400" dirty="0" smtClean="0"/>
              <a:t>Follow this link for references on operators:</a:t>
            </a:r>
            <a:br>
              <a:rPr lang="en-US" sz="2400" dirty="0" smtClean="0"/>
            </a:br>
            <a:r>
              <a:rPr lang="en-US" sz="2400" dirty="0" smtClean="0">
                <a:hlinkClick r:id="rId2"/>
              </a:rPr>
              <a:t>https</a:t>
            </a:r>
            <a:r>
              <a:rPr lang="en-US" sz="2400" dirty="0">
                <a:hlinkClick r:id="rId2"/>
              </a:rPr>
              <a:t>://www.javatpoint.com/operators-in-java</a:t>
            </a:r>
            <a:endParaRPr lang="en-US" sz="2400" dirty="0"/>
          </a:p>
        </p:txBody>
      </p:sp>
    </p:spTree>
    <p:extLst>
      <p:ext uri="{BB962C8B-B14F-4D97-AF65-F5344CB8AC3E}">
        <p14:creationId xmlns:p14="http://schemas.microsoft.com/office/powerpoint/2010/main" val="187487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Operators – Type Conversion</a:t>
            </a:r>
            <a:endParaRPr lang="en-US" dirty="0"/>
          </a:p>
        </p:txBody>
      </p:sp>
      <p:sp>
        <p:nvSpPr>
          <p:cNvPr id="3" name="Content Placeholder 2"/>
          <p:cNvSpPr>
            <a:spLocks noGrp="1"/>
          </p:cNvSpPr>
          <p:nvPr>
            <p:ph idx="1"/>
          </p:nvPr>
        </p:nvSpPr>
        <p:spPr/>
        <p:txBody>
          <a:bodyPr/>
          <a:lstStyle/>
          <a:p>
            <a:r>
              <a:rPr lang="en-US" dirty="0" smtClean="0"/>
              <a:t>Some type conversion are possible in Java</a:t>
            </a:r>
          </a:p>
          <a:p>
            <a:r>
              <a:rPr lang="en-US" dirty="0" smtClean="0"/>
              <a:t>When compatible types are mixed, the value of the right side is converted to the type on the left side</a:t>
            </a:r>
          </a:p>
          <a:p>
            <a:r>
              <a:rPr lang="en-US" dirty="0" smtClean="0"/>
              <a:t>Not all types are compatible to be converted automatically because of Java’s strict type checking</a:t>
            </a:r>
          </a:p>
          <a:p>
            <a:r>
              <a:rPr lang="en-US" dirty="0" smtClean="0"/>
              <a:t>Automatic type conversion will take place if:</a:t>
            </a:r>
          </a:p>
          <a:p>
            <a:pPr lvl="1"/>
            <a:r>
              <a:rPr lang="en-US" dirty="0" smtClean="0"/>
              <a:t>Two types are compatible</a:t>
            </a:r>
          </a:p>
          <a:p>
            <a:pPr lvl="1"/>
            <a:r>
              <a:rPr lang="en-US" dirty="0" smtClean="0"/>
              <a:t>The destination type can contain a larger value than the source type</a:t>
            </a:r>
          </a:p>
          <a:p>
            <a:pPr lvl="1"/>
            <a:r>
              <a:rPr lang="en-US" dirty="0" smtClean="0"/>
              <a:t>This is called a “widening” conversion</a:t>
            </a:r>
            <a:endParaRPr lang="en-US" dirty="0"/>
          </a:p>
          <a:p>
            <a:endParaRPr lang="en-US" dirty="0"/>
          </a:p>
        </p:txBody>
      </p:sp>
    </p:spTree>
    <p:extLst>
      <p:ext uri="{BB962C8B-B14F-4D97-AF65-F5344CB8AC3E}">
        <p14:creationId xmlns:p14="http://schemas.microsoft.com/office/powerpoint/2010/main" val="8901471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Operators – Casting and The Issues that Arises</a:t>
            </a:r>
            <a:endParaRPr lang="en-US" dirty="0"/>
          </a:p>
        </p:txBody>
      </p:sp>
      <p:sp>
        <p:nvSpPr>
          <p:cNvPr id="3" name="Content Placeholder 2"/>
          <p:cNvSpPr>
            <a:spLocks noGrp="1"/>
          </p:cNvSpPr>
          <p:nvPr>
            <p:ph idx="1"/>
          </p:nvPr>
        </p:nvSpPr>
        <p:spPr>
          <a:xfrm>
            <a:off x="838200" y="1825625"/>
            <a:ext cx="4850423" cy="4351338"/>
          </a:xfrm>
        </p:spPr>
        <p:txBody>
          <a:bodyPr>
            <a:normAutofit fontScale="77500" lnSpcReduction="20000"/>
          </a:bodyPr>
          <a:lstStyle/>
          <a:p>
            <a:pPr marL="0" indent="0">
              <a:buNone/>
            </a:pPr>
            <a:r>
              <a:rPr lang="en-US" dirty="0" smtClean="0"/>
              <a:t>Automatic Casting doesn’t always happen, but it is possible to “force” casting in Java.</a:t>
            </a:r>
          </a:p>
          <a:p>
            <a:pPr marL="0" indent="0">
              <a:buNone/>
            </a:pPr>
            <a:r>
              <a:rPr lang="en-US" dirty="0" smtClean="0"/>
              <a:t>The expression format is:</a:t>
            </a:r>
          </a:p>
          <a:p>
            <a:pPr marL="0" indent="0">
              <a:buNone/>
            </a:pPr>
            <a:r>
              <a:rPr lang="en-US" dirty="0"/>
              <a:t>	</a:t>
            </a:r>
            <a:r>
              <a:rPr lang="en-US" dirty="0" smtClean="0"/>
              <a:t>(target-type) expression</a:t>
            </a:r>
          </a:p>
          <a:p>
            <a:pPr marL="0" indent="0">
              <a:buNone/>
            </a:pPr>
            <a:r>
              <a:rPr lang="en-US" dirty="0" smtClean="0"/>
              <a:t>Example</a:t>
            </a:r>
          </a:p>
          <a:p>
            <a:pPr marL="0" indent="0">
              <a:buNone/>
            </a:pPr>
            <a:r>
              <a:rPr lang="en-US" dirty="0" smtClean="0">
                <a:latin typeface="Courier New" panose="02070309020205020404" pitchFamily="49" charset="0"/>
                <a:cs typeface="Courier New" panose="02070309020205020404" pitchFamily="49" charset="0"/>
              </a:rPr>
              <a:t> double x, y</a:t>
            </a:r>
          </a:p>
          <a:p>
            <a:pPr marL="0" indent="0">
              <a:buNone/>
            </a:pPr>
            <a:r>
              <a:rPr lang="en-US" dirty="0" smtClean="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(x / y)</a:t>
            </a:r>
          </a:p>
          <a:p>
            <a:pPr marL="0" indent="0">
              <a:buNone/>
            </a:pPr>
            <a:endParaRPr lang="en-US" dirty="0"/>
          </a:p>
          <a:p>
            <a:pPr marL="0" indent="0">
              <a:buNone/>
            </a:pPr>
            <a:r>
              <a:rPr lang="en-US" dirty="0" smtClean="0"/>
              <a:t>Although we initialized x and y as double variables, we are forcing the operation to be done as integer.</a:t>
            </a:r>
            <a:endParaRPr lang="en-US" dirty="0"/>
          </a:p>
          <a:p>
            <a:endParaRPr lang="en-US" dirty="0"/>
          </a:p>
        </p:txBody>
      </p:sp>
      <p:sp>
        <p:nvSpPr>
          <p:cNvPr id="4" name="Content Placeholder 2"/>
          <p:cNvSpPr txBox="1">
            <a:spLocks/>
          </p:cNvSpPr>
          <p:nvPr/>
        </p:nvSpPr>
        <p:spPr>
          <a:xfrm>
            <a:off x="5934808" y="1143000"/>
            <a:ext cx="6186854" cy="55303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double x, y;</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byte b;</a:t>
            </a:r>
          </a:p>
          <a:p>
            <a:pPr marL="0" indent="0" defTabSz="274320">
              <a:lnSpc>
                <a:spcPct val="100000"/>
              </a:lnSpc>
              <a:spcBef>
                <a:spcPts val="0"/>
              </a:spcBef>
              <a:buNone/>
            </a:pP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char </a:t>
            </a:r>
            <a:r>
              <a:rPr lang="en-US" sz="1200" b="1" dirty="0" err="1">
                <a:latin typeface="Courier New" panose="02070309020205020404" pitchFamily="49" charset="0"/>
                <a:cs typeface="Courier New" panose="02070309020205020404" pitchFamily="49" charset="0"/>
              </a:rPr>
              <a:t>ch</a:t>
            </a: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x = 10.0;</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y = 3.0;</a:t>
            </a:r>
          </a:p>
          <a:p>
            <a:pPr marL="0" indent="0" defTabSz="274320">
              <a:lnSpc>
                <a:spcPct val="100000"/>
              </a:lnSpc>
              <a:spcBef>
                <a:spcPts val="0"/>
              </a:spcBef>
              <a:buNone/>
            </a:pPr>
            <a:endParaRPr lang="en-US" sz="1200" b="1" dirty="0" smtClean="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Truncation will occur in this </a:t>
            </a:r>
            <a:r>
              <a:rPr lang="en-US" sz="1200" b="1" dirty="0" smtClean="0">
                <a:latin typeface="Courier New" panose="02070309020205020404" pitchFamily="49" charset="0"/>
                <a:cs typeface="Courier New" panose="02070309020205020404" pitchFamily="49" charset="0"/>
              </a:rPr>
              <a:t>conversion</a:t>
            </a:r>
            <a:endParaRPr lang="en-US" sz="12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200" b="1" dirty="0" err="1" smtClean="0">
                <a:latin typeface="Courier New" panose="02070309020205020404" pitchFamily="49" charset="0"/>
                <a:cs typeface="Courier New" panose="02070309020205020404" pitchFamily="49" charset="0"/>
              </a:rPr>
              <a:t>i</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(x / y); // cast double to </a:t>
            </a:r>
            <a:r>
              <a:rPr lang="en-US" sz="1200" b="1" dirty="0" err="1">
                <a:latin typeface="Courier New" panose="02070309020205020404" pitchFamily="49" charset="0"/>
                <a:cs typeface="Courier New" panose="02070309020205020404" pitchFamily="49" charset="0"/>
              </a:rPr>
              <a:t>int</a:t>
            </a:r>
            <a:endParaRPr lang="en-US" sz="12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200" b="1" dirty="0" err="1">
                <a:latin typeface="Courier New" panose="02070309020205020404" pitchFamily="49" charset="0"/>
                <a:cs typeface="Courier New" panose="02070309020205020404" pitchFamily="49" charset="0"/>
              </a:rPr>
              <a:t>System.out.println</a:t>
            </a:r>
            <a:r>
              <a:rPr lang="en-US" sz="1200" b="1" dirty="0">
                <a:latin typeface="Courier New" panose="02070309020205020404" pitchFamily="49" charset="0"/>
                <a:cs typeface="Courier New" panose="02070309020205020404" pitchFamily="49" charset="0"/>
              </a:rPr>
              <a:t>("Integer outcome of x / y: " + </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endParaRPr lang="en-US" sz="1200" b="1" dirty="0" smtClean="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No loss of info here. A byte can hold the value </a:t>
            </a:r>
            <a:r>
              <a:rPr lang="en-US" sz="1200" b="1" dirty="0" smtClean="0">
                <a:latin typeface="Courier New" panose="02070309020205020404" pitchFamily="49" charset="0"/>
                <a:cs typeface="Courier New" panose="02070309020205020404" pitchFamily="49" charset="0"/>
              </a:rPr>
              <a:t>100</a:t>
            </a:r>
            <a:endParaRPr lang="en-US" sz="12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200" b="1" dirty="0" err="1" smtClean="0">
                <a:latin typeface="Courier New" panose="02070309020205020404" pitchFamily="49" charset="0"/>
                <a:cs typeface="Courier New" panose="02070309020205020404" pitchFamily="49" charset="0"/>
              </a:rPr>
              <a:t>i</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100;</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b = (byte) </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err="1">
                <a:latin typeface="Courier New" panose="02070309020205020404" pitchFamily="49" charset="0"/>
                <a:cs typeface="Courier New" panose="02070309020205020404" pitchFamily="49" charset="0"/>
              </a:rPr>
              <a:t>System.out.println</a:t>
            </a:r>
            <a:r>
              <a:rPr lang="en-US" sz="1200" b="1" dirty="0">
                <a:latin typeface="Courier New" panose="02070309020205020404" pitchFamily="49" charset="0"/>
                <a:cs typeface="Courier New" panose="02070309020205020404" pitchFamily="49" charset="0"/>
              </a:rPr>
              <a:t>("Value of b: " + b);</a:t>
            </a:r>
          </a:p>
          <a:p>
            <a:pPr marL="0" indent="0" defTabSz="274320">
              <a:lnSpc>
                <a:spcPct val="100000"/>
              </a:lnSpc>
              <a:spcBef>
                <a:spcPts val="0"/>
              </a:spcBef>
              <a:buNone/>
            </a:pPr>
            <a:endParaRPr lang="en-US" sz="1200" b="1" dirty="0" smtClean="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Information loss this time. A byte cannot hold the value </a:t>
            </a:r>
            <a:r>
              <a:rPr lang="en-US" sz="1200" b="1" dirty="0" smtClean="0">
                <a:latin typeface="Courier New" panose="02070309020205020404" pitchFamily="49" charset="0"/>
                <a:cs typeface="Courier New" panose="02070309020205020404" pitchFamily="49" charset="0"/>
              </a:rPr>
              <a:t>257</a:t>
            </a:r>
            <a:endParaRPr lang="en-US" sz="12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200" b="1" dirty="0" err="1" smtClean="0">
                <a:latin typeface="Courier New" panose="02070309020205020404" pitchFamily="49" charset="0"/>
                <a:cs typeface="Courier New" panose="02070309020205020404" pitchFamily="49" charset="0"/>
              </a:rPr>
              <a:t>i</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257;</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b = (byte) </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err="1">
                <a:latin typeface="Courier New" panose="02070309020205020404" pitchFamily="49" charset="0"/>
                <a:cs typeface="Courier New" panose="02070309020205020404" pitchFamily="49" charset="0"/>
              </a:rPr>
              <a:t>System.out.println</a:t>
            </a:r>
            <a:r>
              <a:rPr lang="en-US" sz="1200" b="1" dirty="0">
                <a:latin typeface="Courier New" panose="02070309020205020404" pitchFamily="49" charset="0"/>
                <a:cs typeface="Courier New" panose="02070309020205020404" pitchFamily="49" charset="0"/>
              </a:rPr>
              <a:t>("Value of b: " + b);</a:t>
            </a:r>
          </a:p>
          <a:p>
            <a:pPr marL="0" indent="0" defTabSz="274320">
              <a:lnSpc>
                <a:spcPct val="100000"/>
              </a:lnSpc>
              <a:spcBef>
                <a:spcPts val="0"/>
              </a:spcBef>
              <a:buNone/>
            </a:pPr>
            <a:endParaRPr lang="en-US" sz="1200" b="1" dirty="0" smtClean="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Cast between incompatible types</a:t>
            </a:r>
          </a:p>
          <a:p>
            <a:pPr marL="0" indent="0" defTabSz="274320">
              <a:lnSpc>
                <a:spcPct val="100000"/>
              </a:lnSpc>
              <a:spcBef>
                <a:spcPts val="0"/>
              </a:spcBef>
              <a:buNone/>
            </a:pPr>
            <a:r>
              <a:rPr lang="en-US" sz="1200" b="1" dirty="0" smtClean="0">
                <a:latin typeface="Courier New" panose="02070309020205020404" pitchFamily="49" charset="0"/>
                <a:cs typeface="Courier New" panose="02070309020205020404" pitchFamily="49" charset="0"/>
              </a:rPr>
              <a:t>b </a:t>
            </a:r>
            <a:r>
              <a:rPr lang="en-US" sz="1200" b="1" dirty="0">
                <a:latin typeface="Courier New" panose="02070309020205020404" pitchFamily="49" charset="0"/>
                <a:cs typeface="Courier New" panose="02070309020205020404" pitchFamily="49" charset="0"/>
              </a:rPr>
              <a:t>= 88; // ASCII code for X</a:t>
            </a:r>
          </a:p>
          <a:p>
            <a:pPr marL="0" indent="0" defTabSz="274320">
              <a:lnSpc>
                <a:spcPct val="100000"/>
              </a:lnSpc>
              <a:spcBef>
                <a:spcPts val="0"/>
              </a:spcBef>
              <a:buNone/>
            </a:pPr>
            <a:r>
              <a:rPr lang="en-US" sz="1200" b="1" dirty="0" err="1">
                <a:latin typeface="Courier New" panose="02070309020205020404" pitchFamily="49" charset="0"/>
                <a:cs typeface="Courier New" panose="02070309020205020404" pitchFamily="49" charset="0"/>
              </a:rPr>
              <a:t>ch</a:t>
            </a:r>
            <a:r>
              <a:rPr lang="en-US" sz="1200" b="1" dirty="0">
                <a:latin typeface="Courier New" panose="02070309020205020404" pitchFamily="49" charset="0"/>
                <a:cs typeface="Courier New" panose="02070309020205020404" pitchFamily="49" charset="0"/>
              </a:rPr>
              <a:t> = (char) b;</a:t>
            </a:r>
          </a:p>
          <a:p>
            <a:pPr marL="0" indent="0" defTabSz="274320">
              <a:lnSpc>
                <a:spcPct val="100000"/>
              </a:lnSpc>
              <a:spcBef>
                <a:spcPts val="0"/>
              </a:spcBef>
              <a:buNone/>
            </a:pPr>
            <a:r>
              <a:rPr lang="en-US" sz="1200" b="1" dirty="0" err="1">
                <a:latin typeface="Courier New" panose="02070309020205020404" pitchFamily="49" charset="0"/>
                <a:cs typeface="Courier New" panose="02070309020205020404" pitchFamily="49" charset="0"/>
              </a:rPr>
              <a:t>System.out.println</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ch</a:t>
            </a:r>
            <a:r>
              <a:rPr lang="en-US" sz="1200" b="1" dirty="0">
                <a:latin typeface="Courier New" panose="02070309020205020404" pitchFamily="49" charset="0"/>
                <a:cs typeface="Courier New" panose="02070309020205020404" pitchFamily="49" charset="0"/>
              </a:rPr>
              <a:t>: " + </a:t>
            </a:r>
            <a:r>
              <a:rPr lang="en-US" sz="1200" b="1" dirty="0" err="1">
                <a:latin typeface="Courier New" panose="02070309020205020404" pitchFamily="49" charset="0"/>
                <a:cs typeface="Courier New" panose="02070309020205020404" pitchFamily="49" charset="0"/>
              </a:rPr>
              <a:t>ch</a:t>
            </a:r>
            <a:r>
              <a:rPr lang="en-US" sz="1200" b="1" dirty="0" smtClean="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309411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Operators – Operator Precedence</a:t>
            </a:r>
            <a:endParaRPr lang="en-US" dirty="0"/>
          </a:p>
        </p:txBody>
      </p:sp>
      <p:sp>
        <p:nvSpPr>
          <p:cNvPr id="3" name="Content Placeholder 2"/>
          <p:cNvSpPr>
            <a:spLocks noGrp="1"/>
          </p:cNvSpPr>
          <p:nvPr>
            <p:ph idx="1"/>
          </p:nvPr>
        </p:nvSpPr>
        <p:spPr>
          <a:xfrm>
            <a:off x="838200" y="1825625"/>
            <a:ext cx="11172092" cy="4351338"/>
          </a:xfrm>
        </p:spPr>
        <p:txBody>
          <a:bodyPr/>
          <a:lstStyle/>
          <a:p>
            <a:pPr marL="0" indent="0">
              <a:buNone/>
            </a:pPr>
            <a:r>
              <a:rPr lang="en-US" dirty="0" smtClean="0"/>
              <a:t>Building statements in Java often requires the use of operators.</a:t>
            </a:r>
          </a:p>
          <a:p>
            <a:pPr marL="0" indent="0">
              <a:buNone/>
            </a:pPr>
            <a:r>
              <a:rPr lang="en-US" dirty="0" smtClean="0"/>
              <a:t>It is important to understand Java’s order of operator precedence which is a superset of the standard mathematical order of precedence.</a:t>
            </a:r>
          </a:p>
          <a:p>
            <a:pPr marL="0" indent="0">
              <a:buNone/>
            </a:pPr>
            <a:r>
              <a:rPr lang="en-US" dirty="0" smtClean="0"/>
              <a:t>The following characters </a:t>
            </a:r>
            <a:r>
              <a:rPr lang="en-US" sz="3600" b="1" dirty="0" smtClean="0">
                <a:latin typeface="Courier New" panose="02070309020205020404" pitchFamily="49" charset="0"/>
                <a:cs typeface="Courier New" panose="02070309020205020404" pitchFamily="49" charset="0"/>
              </a:rPr>
              <a:t>[]</a:t>
            </a:r>
            <a:r>
              <a:rPr lang="en-US" dirty="0" smtClean="0"/>
              <a:t>, </a:t>
            </a:r>
            <a:r>
              <a:rPr lang="en-US" sz="3600" b="1" dirty="0">
                <a:latin typeface="Courier New" panose="02070309020205020404" pitchFamily="49" charset="0"/>
                <a:cs typeface="Courier New" panose="02070309020205020404" pitchFamily="49" charset="0"/>
              </a:rPr>
              <a:t>()</a:t>
            </a:r>
            <a:r>
              <a:rPr lang="en-US" dirty="0" smtClean="0"/>
              <a:t> and </a:t>
            </a:r>
            <a:r>
              <a:rPr lang="en-US" sz="3600" b="1" dirty="0">
                <a:latin typeface="Courier New" panose="02070309020205020404" pitchFamily="49" charset="0"/>
                <a:cs typeface="Courier New" panose="02070309020205020404" pitchFamily="49" charset="0"/>
              </a:rPr>
              <a:t>.</a:t>
            </a:r>
            <a:r>
              <a:rPr lang="en-US" dirty="0" smtClean="0"/>
              <a:t> also act as operators and in that capacity they have the highest precedence in a statement.</a:t>
            </a:r>
          </a:p>
          <a:p>
            <a:pPr marL="0" indent="0">
              <a:buNone/>
            </a:pPr>
            <a:endParaRPr lang="en-US" dirty="0"/>
          </a:p>
          <a:p>
            <a:pPr marL="0" indent="0">
              <a:buNone/>
            </a:pPr>
            <a:r>
              <a:rPr lang="en-US" dirty="0" smtClean="0"/>
              <a:t>Follow this link for a complete reference from highest to lowest.</a:t>
            </a:r>
          </a:p>
          <a:p>
            <a:pPr marL="0" indent="0">
              <a:buNone/>
            </a:pPr>
            <a:r>
              <a:rPr lang="en-US" dirty="0">
                <a:hlinkClick r:id="rId2"/>
              </a:rPr>
              <a:t>http://www.cs.bilkent.edu.tr/~guvenir/courses/CS101/op_precedence.html</a:t>
            </a:r>
            <a:endParaRPr lang="en-US" dirty="0" smtClean="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237536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STS to create our code samples and </a:t>
            </a:r>
            <a:r>
              <a:rPr lang="en-US" dirty="0" smtClean="0"/>
              <a:t>exercises (2 of 5)</a:t>
            </a:r>
            <a:endParaRPr lang="en-US" dirty="0"/>
          </a:p>
        </p:txBody>
      </p:sp>
      <p:sp>
        <p:nvSpPr>
          <p:cNvPr id="3" name="Content Placeholder 2"/>
          <p:cNvSpPr>
            <a:spLocks noGrp="1"/>
          </p:cNvSpPr>
          <p:nvPr>
            <p:ph idx="1"/>
          </p:nvPr>
        </p:nvSpPr>
        <p:spPr>
          <a:xfrm>
            <a:off x="838200" y="1825625"/>
            <a:ext cx="5069440" cy="4351338"/>
          </a:xfrm>
        </p:spPr>
        <p:txBody>
          <a:bodyPr>
            <a:normAutofit/>
          </a:bodyPr>
          <a:lstStyle/>
          <a:p>
            <a:pPr marL="0" indent="0">
              <a:buNone/>
            </a:pPr>
            <a:r>
              <a:rPr lang="en-US" dirty="0" smtClean="0"/>
              <a:t>Click Don’t Create for New module-info.java </a:t>
            </a:r>
          </a:p>
          <a:p>
            <a:pPr marL="0" indent="0">
              <a:buNone/>
            </a:pPr>
            <a:endParaRPr lang="en-US" dirty="0" smtClean="0"/>
          </a:p>
          <a:p>
            <a:pPr marL="0" indent="0">
              <a:buNone/>
            </a:pPr>
            <a:endParaRPr lang="en-US" sz="700" dirty="0" smtClean="0"/>
          </a:p>
          <a:p>
            <a:pPr marL="514350" indent="-514350">
              <a:buFont typeface="+mj-lt"/>
              <a:buAutoNum type="arabicPeriod"/>
            </a:pPr>
            <a:endParaRPr lang="en-US" dirty="0" smtClean="0"/>
          </a:p>
          <a:p>
            <a:pPr marL="514350" indent="-514350">
              <a:buFont typeface="+mj-lt"/>
              <a:buAutoNum type="arabicPeriod"/>
            </a:pPr>
            <a:endParaRPr lang="en-US" dirty="0"/>
          </a:p>
          <a:p>
            <a:endParaRPr lang="en-US" dirty="0"/>
          </a:p>
        </p:txBody>
      </p:sp>
      <p:pic>
        <p:nvPicPr>
          <p:cNvPr id="5" name="Picture 4"/>
          <p:cNvPicPr>
            <a:picLocks noChangeAspect="1"/>
          </p:cNvPicPr>
          <p:nvPr/>
        </p:nvPicPr>
        <p:blipFill>
          <a:blip r:embed="rId2"/>
          <a:stretch>
            <a:fillRect/>
          </a:stretch>
        </p:blipFill>
        <p:spPr>
          <a:xfrm>
            <a:off x="5907640" y="1825625"/>
            <a:ext cx="5743575" cy="3600450"/>
          </a:xfrm>
          <a:prstGeom prst="rect">
            <a:avLst/>
          </a:prstGeom>
        </p:spPr>
      </p:pic>
    </p:spTree>
    <p:extLst>
      <p:ext uri="{BB962C8B-B14F-4D97-AF65-F5344CB8AC3E}">
        <p14:creationId xmlns:p14="http://schemas.microsoft.com/office/powerpoint/2010/main" val="17565627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Operators - Expressions</a:t>
            </a:r>
            <a:endParaRPr lang="en-US" dirty="0"/>
          </a:p>
        </p:txBody>
      </p:sp>
      <p:sp>
        <p:nvSpPr>
          <p:cNvPr id="3" name="Content Placeholder 2"/>
          <p:cNvSpPr>
            <a:spLocks noGrp="1"/>
          </p:cNvSpPr>
          <p:nvPr>
            <p:ph idx="1"/>
          </p:nvPr>
        </p:nvSpPr>
        <p:spPr/>
        <p:txBody>
          <a:bodyPr/>
          <a:lstStyle/>
          <a:p>
            <a:r>
              <a:rPr lang="en-US" sz="3200" dirty="0" smtClean="0"/>
              <a:t>Operators, variables and literals are constituents of expressions.</a:t>
            </a:r>
          </a:p>
          <a:p>
            <a:r>
              <a:rPr lang="en-US" sz="3200" dirty="0" smtClean="0"/>
              <a:t>Expressions are algebraic in code.</a:t>
            </a:r>
          </a:p>
          <a:p>
            <a:r>
              <a:rPr lang="en-US" sz="3200" dirty="0" smtClean="0"/>
              <a:t>You can mix data types in expressions</a:t>
            </a:r>
          </a:p>
          <a:p>
            <a:r>
              <a:rPr lang="en-US" sz="3200" dirty="0" smtClean="0"/>
              <a:t>The mixing of different data types in an expression is accomplished via Java’s type promotion rules</a:t>
            </a:r>
          </a:p>
          <a:p>
            <a:r>
              <a:rPr lang="en-US" sz="3200" dirty="0" smtClean="0"/>
              <a:t>To make expressions easier to read, provide spacing as required and indent your code using tabs.</a:t>
            </a:r>
          </a:p>
          <a:p>
            <a:pPr marL="0" indent="0">
              <a:buNone/>
            </a:pPr>
            <a:endParaRPr lang="en-US" dirty="0" smtClean="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37225212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Control Statements</a:t>
            </a:r>
          </a:p>
        </p:txBody>
      </p:sp>
      <p:sp>
        <p:nvSpPr>
          <p:cNvPr id="3" name="Content Placeholder 2"/>
          <p:cNvSpPr>
            <a:spLocks noGrp="1"/>
          </p:cNvSpPr>
          <p:nvPr>
            <p:ph idx="1"/>
          </p:nvPr>
        </p:nvSpPr>
        <p:spPr/>
        <p:txBody>
          <a:bodyPr/>
          <a:lstStyle/>
          <a:p>
            <a:pPr marL="514350" indent="-514350">
              <a:buFont typeface="+mj-lt"/>
              <a:buAutoNum type="arabicPeriod"/>
            </a:pPr>
            <a:r>
              <a:rPr lang="en-US" sz="1600" dirty="0"/>
              <a:t>Input from Keyboard</a:t>
            </a:r>
          </a:p>
          <a:p>
            <a:pPr marL="514350" indent="-514350">
              <a:buFont typeface="+mj-lt"/>
              <a:buAutoNum type="arabicPeriod"/>
            </a:pPr>
            <a:r>
              <a:rPr lang="en-US" sz="1600" dirty="0" smtClean="0"/>
              <a:t>if</a:t>
            </a:r>
            <a:endParaRPr lang="en-US" sz="1600" dirty="0"/>
          </a:p>
          <a:p>
            <a:pPr marL="514350" indent="-514350">
              <a:buFont typeface="+mj-lt"/>
              <a:buAutoNum type="arabicPeriod"/>
            </a:pPr>
            <a:r>
              <a:rPr lang="en-US" sz="1600" dirty="0" smtClean="0"/>
              <a:t>switch</a:t>
            </a:r>
            <a:endParaRPr lang="en-US" sz="1600" dirty="0"/>
          </a:p>
          <a:p>
            <a:pPr marL="514350" indent="-514350">
              <a:buFont typeface="+mj-lt"/>
              <a:buAutoNum type="arabicPeriod"/>
            </a:pPr>
            <a:r>
              <a:rPr lang="en-US" sz="1600" dirty="0" smtClean="0"/>
              <a:t>Loops in Java</a:t>
            </a:r>
            <a:endParaRPr lang="en-US" sz="1600" dirty="0"/>
          </a:p>
          <a:p>
            <a:pPr marL="514350" indent="-514350">
              <a:buFont typeface="+mj-lt"/>
              <a:buAutoNum type="arabicPeriod"/>
            </a:pPr>
            <a:r>
              <a:rPr lang="en-US" sz="1600" dirty="0" smtClean="0"/>
              <a:t>Exit a block of code “break”;</a:t>
            </a:r>
            <a:endParaRPr lang="en-US" sz="1600" dirty="0"/>
          </a:p>
          <a:p>
            <a:pPr marL="514350" indent="-514350">
              <a:buFont typeface="+mj-lt"/>
              <a:buAutoNum type="arabicPeriod"/>
            </a:pPr>
            <a:r>
              <a:rPr lang="en-US" sz="1600" dirty="0" smtClean="0"/>
              <a:t>continue</a:t>
            </a:r>
            <a:endParaRPr lang="en-US" sz="1600" dirty="0"/>
          </a:p>
          <a:p>
            <a:pPr marL="514350" indent="-514350">
              <a:buFont typeface="+mj-lt"/>
              <a:buAutoNum type="arabicPeriod"/>
            </a:pPr>
            <a:r>
              <a:rPr lang="en-US" sz="1600" dirty="0" smtClean="0"/>
              <a:t>Nesting</a:t>
            </a:r>
            <a:endParaRPr lang="en-US" sz="1600" dirty="0"/>
          </a:p>
        </p:txBody>
      </p:sp>
    </p:spTree>
    <p:extLst>
      <p:ext uri="{BB962C8B-B14F-4D97-AF65-F5344CB8AC3E}">
        <p14:creationId xmlns:p14="http://schemas.microsoft.com/office/powerpoint/2010/main" val="6989595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Control </a:t>
            </a:r>
            <a:r>
              <a:rPr lang="en-US" dirty="0" smtClean="0"/>
              <a:t>Statements – Input From Keyboard</a:t>
            </a:r>
            <a:endParaRPr lang="en-US" dirty="0"/>
          </a:p>
        </p:txBody>
      </p:sp>
      <p:sp>
        <p:nvSpPr>
          <p:cNvPr id="3" name="Content Placeholder 2"/>
          <p:cNvSpPr>
            <a:spLocks noGrp="1"/>
          </p:cNvSpPr>
          <p:nvPr>
            <p:ph idx="1"/>
          </p:nvPr>
        </p:nvSpPr>
        <p:spPr>
          <a:xfrm>
            <a:off x="933994" y="1834332"/>
            <a:ext cx="5658395" cy="4836433"/>
          </a:xfrm>
        </p:spPr>
        <p:txBody>
          <a:bodyPr>
            <a:normAutofit lnSpcReduction="10000"/>
          </a:bodyPr>
          <a:lstStyle/>
          <a:p>
            <a:pPr marL="0" indent="0">
              <a:buNone/>
            </a:pPr>
            <a:r>
              <a:rPr lang="en-US" sz="1600" dirty="0" smtClean="0"/>
              <a:t>Keyboard Input is not a program control statement, but to make our code snippets more valuable, it would be time to learn how to use basic keyboard input techniques in Java.</a:t>
            </a:r>
          </a:p>
          <a:p>
            <a:pPr marL="0" indent="0">
              <a:buNone/>
            </a:pPr>
            <a:r>
              <a:rPr lang="en-US" sz="1600" dirty="0" smtClean="0"/>
              <a:t>This will provide us with the ability to create interactive programs.</a:t>
            </a:r>
          </a:p>
          <a:p>
            <a:pPr marL="0" indent="0">
              <a:buNone/>
            </a:pPr>
            <a:r>
              <a:rPr lang="en-US" sz="1600" dirty="0" smtClean="0"/>
              <a:t>To read characters</a:t>
            </a:r>
          </a:p>
          <a:p>
            <a:pPr marL="0" indent="0">
              <a:buNone/>
            </a:pPr>
            <a:r>
              <a:rPr lang="en-US" sz="1600" b="1" dirty="0" err="1" smtClean="0"/>
              <a:t>System.in.read</a:t>
            </a:r>
            <a:r>
              <a:rPr lang="en-US" sz="1600" b="1" dirty="0" smtClean="0"/>
              <a:t>()</a:t>
            </a:r>
          </a:p>
          <a:p>
            <a:r>
              <a:rPr lang="en-US" sz="1600" dirty="0" smtClean="0"/>
              <a:t>System.in is the complement to </a:t>
            </a:r>
            <a:r>
              <a:rPr lang="en-US" sz="1600" dirty="0" err="1" smtClean="0"/>
              <a:t>System.out</a:t>
            </a:r>
            <a:r>
              <a:rPr lang="en-US" sz="1600" dirty="0" smtClean="0"/>
              <a:t>.  </a:t>
            </a:r>
          </a:p>
          <a:p>
            <a:r>
              <a:rPr lang="en-US" sz="1600" dirty="0" smtClean="0"/>
              <a:t>It is the input object that by default is attached to the keyboard.  </a:t>
            </a:r>
          </a:p>
          <a:p>
            <a:r>
              <a:rPr lang="en-US" sz="1600" dirty="0" smtClean="0"/>
              <a:t>The read() method waits until the user presses a key and then returns the result.  </a:t>
            </a:r>
          </a:p>
          <a:p>
            <a:r>
              <a:rPr lang="en-US" sz="1600" dirty="0" smtClean="0"/>
              <a:t>The character is returned as an integer, so it must be cast as a “char” to assign it to a “char” variable.</a:t>
            </a:r>
          </a:p>
          <a:p>
            <a:r>
              <a:rPr lang="en-US" sz="1600" dirty="0" smtClean="0"/>
              <a:t>By default console input is “line buffered”.  The term “buffer” refers to a small portion of memory reserved to hold data, in this case the characters before they are read by your program.</a:t>
            </a:r>
          </a:p>
          <a:p>
            <a:r>
              <a:rPr lang="en-US" sz="1600" dirty="0" smtClean="0"/>
              <a:t>Pressing “Enter” is how you access a complete line of text stored in a buffer.</a:t>
            </a:r>
          </a:p>
          <a:p>
            <a:pPr marL="0" indent="0">
              <a:buNone/>
            </a:pPr>
            <a:endParaRPr lang="en-US" sz="1600" dirty="0" smtClean="0"/>
          </a:p>
          <a:p>
            <a:pPr marL="0" indent="0">
              <a:buNone/>
            </a:pPr>
            <a:endParaRPr lang="en-US" sz="1600" dirty="0"/>
          </a:p>
        </p:txBody>
      </p:sp>
      <p:sp>
        <p:nvSpPr>
          <p:cNvPr id="4" name="Content Placeholder 2"/>
          <p:cNvSpPr txBox="1">
            <a:spLocks/>
          </p:cNvSpPr>
          <p:nvPr/>
        </p:nvSpPr>
        <p:spPr>
          <a:xfrm>
            <a:off x="6653348" y="1143000"/>
            <a:ext cx="5468313" cy="30109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Read a character from the keyboard.</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class </a:t>
            </a:r>
            <a:r>
              <a:rPr lang="en-US" sz="1200" b="1" dirty="0" err="1">
                <a:latin typeface="Courier New" panose="02070309020205020404" pitchFamily="49" charset="0"/>
                <a:cs typeface="Courier New" panose="02070309020205020404" pitchFamily="49" charset="0"/>
              </a:rPr>
              <a:t>KbIn</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public static void main(String </a:t>
            </a:r>
            <a:r>
              <a:rPr lang="en-US" sz="1200" b="1" dirty="0" err="1">
                <a:latin typeface="Courier New" panose="02070309020205020404" pitchFamily="49" charset="0"/>
                <a:cs typeface="Courier New" panose="02070309020205020404" pitchFamily="49" charset="0"/>
              </a:rPr>
              <a:t>args</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r>
            <a:br>
              <a:rPr lang="en-US" sz="1200" b="1" dirty="0" smtClean="0">
                <a:latin typeface="Courier New" panose="02070309020205020404" pitchFamily="49" charset="0"/>
                <a:cs typeface="Courier New" panose="02070309020205020404" pitchFamily="49" charset="0"/>
              </a:rPr>
            </a:br>
            <a:r>
              <a:rPr lang="en-US" sz="1200" b="1" dirty="0" smtClean="0">
                <a:latin typeface="Courier New" panose="02070309020205020404" pitchFamily="49" charset="0"/>
                <a:cs typeface="Courier New" panose="02070309020205020404" pitchFamily="49" charset="0"/>
              </a:rPr>
              <a:t>	  throws </a:t>
            </a:r>
            <a:r>
              <a:rPr lang="en-US" sz="1200" b="1" dirty="0" err="1">
                <a:latin typeface="Courier New" panose="02070309020205020404" pitchFamily="49" charset="0"/>
                <a:cs typeface="Courier New" panose="02070309020205020404" pitchFamily="49" charset="0"/>
              </a:rPr>
              <a:t>java.io.IOException</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char </a:t>
            </a:r>
            <a:r>
              <a:rPr lang="en-US" sz="1200" b="1" dirty="0" err="1">
                <a:latin typeface="Courier New" panose="02070309020205020404" pitchFamily="49" charset="0"/>
                <a:cs typeface="Courier New" panose="02070309020205020404" pitchFamily="49" charset="0"/>
              </a:rPr>
              <a:t>ch</a:t>
            </a: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System.out.print</a:t>
            </a:r>
            <a:r>
              <a:rPr lang="en-US" sz="1200" b="1" dirty="0">
                <a:latin typeface="Courier New" panose="02070309020205020404" pitchFamily="49" charset="0"/>
                <a:cs typeface="Courier New" panose="02070309020205020404" pitchFamily="49" charset="0"/>
              </a:rPr>
              <a:t>("Press a key followed by ENTER: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ch</a:t>
            </a:r>
            <a:r>
              <a:rPr lang="en-US" sz="1200" b="1" dirty="0">
                <a:latin typeface="Courier New" panose="02070309020205020404" pitchFamily="49" charset="0"/>
                <a:cs typeface="Courier New" panose="02070309020205020404" pitchFamily="49" charset="0"/>
              </a:rPr>
              <a:t> = (char) </a:t>
            </a:r>
            <a:r>
              <a:rPr lang="en-US" sz="1200" b="1" dirty="0" err="1">
                <a:latin typeface="Courier New" panose="02070309020205020404" pitchFamily="49" charset="0"/>
                <a:cs typeface="Courier New" panose="02070309020205020404" pitchFamily="49" charset="0"/>
              </a:rPr>
              <a:t>System.in.read</a:t>
            </a:r>
            <a:r>
              <a:rPr lang="en-US" sz="1200" b="1" dirty="0">
                <a:latin typeface="Courier New" panose="02070309020205020404" pitchFamily="49" charset="0"/>
                <a:cs typeface="Courier New" panose="02070309020205020404" pitchFamily="49" charset="0"/>
              </a:rPr>
              <a:t>(); // get a char</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System.out.println</a:t>
            </a:r>
            <a:r>
              <a:rPr lang="en-US" sz="1200" b="1" dirty="0">
                <a:latin typeface="Courier New" panose="02070309020205020404" pitchFamily="49" charset="0"/>
                <a:cs typeface="Courier New" panose="02070309020205020404" pitchFamily="49" charset="0"/>
              </a:rPr>
              <a:t>("Your key is: " + </a:t>
            </a:r>
            <a:r>
              <a:rPr lang="en-US" sz="1200" b="1" dirty="0" err="1">
                <a:latin typeface="Courier New" panose="02070309020205020404" pitchFamily="49" charset="0"/>
                <a:cs typeface="Courier New" panose="02070309020205020404" pitchFamily="49" charset="0"/>
              </a:rPr>
              <a:t>ch</a:t>
            </a: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Here is a sample run:</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Press a key followed by ENTER: 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Your key is: t</a:t>
            </a:r>
          </a:p>
        </p:txBody>
      </p:sp>
      <p:sp>
        <p:nvSpPr>
          <p:cNvPr id="5" name="TextBox 4"/>
          <p:cNvSpPr txBox="1"/>
          <p:nvPr/>
        </p:nvSpPr>
        <p:spPr>
          <a:xfrm>
            <a:off x="7247626" y="4604240"/>
            <a:ext cx="3874644" cy="1600438"/>
          </a:xfrm>
          <a:prstGeom prst="rect">
            <a:avLst/>
          </a:prstGeom>
          <a:noFill/>
          <a:ln>
            <a:solidFill>
              <a:schemeClr val="accent1"/>
            </a:solidFill>
          </a:ln>
        </p:spPr>
        <p:txBody>
          <a:bodyPr wrap="square" rtlCol="0">
            <a:spAutoFit/>
          </a:bodyPr>
          <a:lstStyle/>
          <a:p>
            <a:r>
              <a:rPr lang="en-US" sz="1400" i="1" dirty="0" smtClean="0"/>
              <a:t>The declaration of the main() function includes a “</a:t>
            </a:r>
            <a:r>
              <a:rPr lang="en-US" sz="1400" b="1" i="1" dirty="0" smtClean="0"/>
              <a:t>throws </a:t>
            </a:r>
            <a:r>
              <a:rPr lang="en-US" sz="1400" b="1" i="1" dirty="0" err="1" smtClean="0"/>
              <a:t>java.io.IOException</a:t>
            </a:r>
            <a:r>
              <a:rPr lang="en-US" sz="1400" i="1" dirty="0" smtClean="0"/>
              <a:t>” clause in its definition. This is necessary to handle input errors.  For now, take it at face value that any function that deals with I/O functionality such as read/write should use this clause.  We will cover Java’s exception handling mechanism later in the course.</a:t>
            </a:r>
            <a:endParaRPr lang="en-US" sz="1400" i="1" dirty="0"/>
          </a:p>
        </p:txBody>
      </p:sp>
    </p:spTree>
    <p:extLst>
      <p:ext uri="{BB962C8B-B14F-4D97-AF65-F5344CB8AC3E}">
        <p14:creationId xmlns:p14="http://schemas.microsoft.com/office/powerpoint/2010/main" val="23223192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Control </a:t>
            </a:r>
            <a:r>
              <a:rPr lang="en-US" dirty="0" smtClean="0"/>
              <a:t>Statements – “if”</a:t>
            </a:r>
            <a:endParaRPr lang="en-US" dirty="0"/>
          </a:p>
        </p:txBody>
      </p:sp>
      <p:sp>
        <p:nvSpPr>
          <p:cNvPr id="3" name="Content Placeholder 2"/>
          <p:cNvSpPr>
            <a:spLocks noGrp="1"/>
          </p:cNvSpPr>
          <p:nvPr>
            <p:ph idx="1"/>
          </p:nvPr>
        </p:nvSpPr>
        <p:spPr/>
        <p:txBody>
          <a:bodyPr>
            <a:noAutofit/>
          </a:bodyPr>
          <a:lstStyle/>
          <a:p>
            <a:pPr marL="514350" indent="-514350">
              <a:buFont typeface="+mj-lt"/>
              <a:buAutoNum type="arabicPeriod"/>
            </a:pPr>
            <a:r>
              <a:rPr lang="en-US" sz="3200" dirty="0" smtClean="0"/>
              <a:t>If statements allow for conditional branching in your code</a:t>
            </a:r>
          </a:p>
          <a:p>
            <a:pPr marL="514350" indent="-514350">
              <a:buFont typeface="+mj-lt"/>
              <a:buAutoNum type="arabicPeriod"/>
            </a:pPr>
            <a:r>
              <a:rPr lang="en-US" sz="3200" dirty="0" smtClean="0"/>
              <a:t>Based on values, the program can selectively execute or ignore blocks of code</a:t>
            </a:r>
          </a:p>
          <a:p>
            <a:pPr marL="514350" indent="-514350">
              <a:buFont typeface="+mj-lt"/>
              <a:buAutoNum type="arabicPeriod"/>
            </a:pPr>
            <a:r>
              <a:rPr lang="en-US" sz="3200" dirty="0" smtClean="0"/>
              <a:t>Here’s a complete reference to Java’s if statement implementation:</a:t>
            </a:r>
          </a:p>
          <a:p>
            <a:pPr marL="514350" indent="-514350">
              <a:buFont typeface="+mj-lt"/>
              <a:buAutoNum type="arabicPeriod"/>
            </a:pPr>
            <a:r>
              <a:rPr lang="en-US" sz="3200" dirty="0">
                <a:hlinkClick r:id="rId2"/>
              </a:rPr>
              <a:t>https://</a:t>
            </a:r>
            <a:r>
              <a:rPr lang="en-US" sz="3200" dirty="0" smtClean="0">
                <a:hlinkClick r:id="rId2"/>
              </a:rPr>
              <a:t>www.programiz.com/java-programming/if-else-statement</a:t>
            </a:r>
            <a:endParaRPr lang="en-US" sz="3200" dirty="0" smtClean="0"/>
          </a:p>
          <a:p>
            <a:r>
              <a:rPr lang="en-US" sz="2000" b="1" i="1" dirty="0" smtClean="0"/>
              <a:t>Tip: never create any form of statement without using {} curly brackets, even though it is legal in single statement or next line statement to do so, this makes your code harder to read and understand</a:t>
            </a:r>
            <a:endParaRPr lang="en-US" sz="2000" b="1" i="1" dirty="0"/>
          </a:p>
        </p:txBody>
      </p:sp>
    </p:spTree>
    <p:extLst>
      <p:ext uri="{BB962C8B-B14F-4D97-AF65-F5344CB8AC3E}">
        <p14:creationId xmlns:p14="http://schemas.microsoft.com/office/powerpoint/2010/main" val="29647365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Control </a:t>
            </a:r>
            <a:r>
              <a:rPr lang="en-US" dirty="0" smtClean="0"/>
              <a:t>Statements – “switch”</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smtClean="0"/>
              <a:t>As you saw earlier, you can create a bunch of if/else statements.  But when code needs to branch out depending on the value of an expression, the “switch” control statement makes it easier to write code which is easy to understand and less repetitive.</a:t>
            </a:r>
          </a:p>
          <a:p>
            <a:pPr marL="514350" indent="-514350">
              <a:buFont typeface="+mj-lt"/>
              <a:buAutoNum type="arabicPeriod"/>
            </a:pPr>
            <a:r>
              <a:rPr lang="en-US" sz="3200" dirty="0" smtClean="0"/>
              <a:t>Here’s a complete reference of Java’s “switch” statement:</a:t>
            </a:r>
          </a:p>
          <a:p>
            <a:pPr marL="514350" indent="-514350">
              <a:buFont typeface="+mj-lt"/>
              <a:buAutoNum type="arabicPeriod"/>
            </a:pPr>
            <a:r>
              <a:rPr lang="en-US" sz="3200" dirty="0">
                <a:hlinkClick r:id="rId2"/>
              </a:rPr>
              <a:t>https://www.geeksforgeeks.org/switch-statement-in-java/</a:t>
            </a:r>
            <a:endParaRPr lang="en-US" sz="3200" dirty="0" smtClean="0"/>
          </a:p>
        </p:txBody>
      </p:sp>
    </p:spTree>
    <p:extLst>
      <p:ext uri="{BB962C8B-B14F-4D97-AF65-F5344CB8AC3E}">
        <p14:creationId xmlns:p14="http://schemas.microsoft.com/office/powerpoint/2010/main" val="38126834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Control </a:t>
            </a:r>
            <a:r>
              <a:rPr lang="en-US" dirty="0" smtClean="0"/>
              <a:t>Statements – Loops in Java</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Iteration is the term used when we need to repeat blocks of code sequentially.  Often the nature of the iteration is to work with values provided via a list/array or a counter.</a:t>
            </a:r>
          </a:p>
          <a:p>
            <a:pPr marL="514350" indent="-514350">
              <a:buFont typeface="+mj-lt"/>
              <a:buAutoNum type="arabicPeriod"/>
            </a:pPr>
            <a:r>
              <a:rPr lang="en-US" dirty="0" smtClean="0"/>
              <a:t>In Java we have “while”, “do while” and “for” loops to handle such type of program control.</a:t>
            </a:r>
          </a:p>
          <a:p>
            <a:pPr marL="514350" indent="-514350">
              <a:buFont typeface="+mj-lt"/>
              <a:buAutoNum type="arabicPeriod"/>
            </a:pPr>
            <a:r>
              <a:rPr lang="en-US" dirty="0" smtClean="0"/>
              <a:t>For a complete reference to loops in Java, please use the following:</a:t>
            </a:r>
          </a:p>
          <a:p>
            <a:pPr marL="514350" indent="-514350">
              <a:buFont typeface="+mj-lt"/>
              <a:buAutoNum type="arabicPeriod"/>
            </a:pPr>
            <a:r>
              <a:rPr lang="en-US" dirty="0">
                <a:hlinkClick r:id="rId2"/>
              </a:rPr>
              <a:t>https://www.geeksforgeeks.org/loops-in-java</a:t>
            </a:r>
            <a:r>
              <a:rPr lang="en-US" dirty="0" smtClean="0">
                <a:hlinkClick r:id="rId2"/>
              </a:rPr>
              <a:t>/</a:t>
            </a:r>
            <a:endParaRPr lang="en-US" dirty="0" smtClean="0"/>
          </a:p>
          <a:p>
            <a:pPr marL="514350" indent="-514350">
              <a:buFont typeface="+mj-lt"/>
              <a:buAutoNum type="arabicPeriod"/>
            </a:pPr>
            <a:r>
              <a:rPr lang="en-US" dirty="0">
                <a:hlinkClick r:id="rId3"/>
              </a:rPr>
              <a:t>https://</a:t>
            </a:r>
            <a:r>
              <a:rPr lang="en-US" dirty="0" smtClean="0">
                <a:hlinkClick r:id="rId3"/>
              </a:rPr>
              <a:t>www.developer.com/java/data/using-different-types-of-java-loops-looping-in-java.html</a:t>
            </a:r>
            <a:endParaRPr lang="en-US" dirty="0" smtClean="0"/>
          </a:p>
          <a:p>
            <a:pPr marL="514350" indent="-514350">
              <a:buFont typeface="+mj-lt"/>
              <a:buAutoNum type="arabicPeriod"/>
            </a:pPr>
            <a:r>
              <a:rPr lang="en-US" dirty="0">
                <a:hlinkClick r:id="rId4"/>
              </a:rPr>
              <a:t>https://</a:t>
            </a:r>
            <a:r>
              <a:rPr lang="en-US" dirty="0" smtClean="0">
                <a:hlinkClick r:id="rId4"/>
              </a:rPr>
              <a:t>www.oreilly.com/library/view/java-a-beginners/9780071606325/ch3lev1sec11.html</a:t>
            </a:r>
            <a:r>
              <a:rPr lang="en-US" dirty="0" smtClean="0"/>
              <a:t> (loops with no body)</a:t>
            </a:r>
            <a:endParaRPr lang="en-US" dirty="0"/>
          </a:p>
        </p:txBody>
      </p:sp>
    </p:spTree>
    <p:extLst>
      <p:ext uri="{BB962C8B-B14F-4D97-AF65-F5344CB8AC3E}">
        <p14:creationId xmlns:p14="http://schemas.microsoft.com/office/powerpoint/2010/main" val="5951039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Control </a:t>
            </a:r>
            <a:r>
              <a:rPr lang="en-US" dirty="0" smtClean="0"/>
              <a:t>Statements </a:t>
            </a:r>
            <a:r>
              <a:rPr lang="en-US" dirty="0"/>
              <a:t>– Exit a block of code “break”;</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There are times when we wish to exit a block of code in Java.  The switch statement allows you to use the keyword “break” as a means of exiting a portion of code. The same keyword can be used to terminate loops.</a:t>
            </a:r>
          </a:p>
          <a:p>
            <a:pPr marL="514350" indent="-514350">
              <a:buFont typeface="+mj-lt"/>
              <a:buAutoNum type="arabicPeriod"/>
            </a:pPr>
            <a:r>
              <a:rPr lang="en-US" dirty="0" smtClean="0"/>
              <a:t>Please follow this link for a complete reference on “break” in Java:</a:t>
            </a:r>
          </a:p>
          <a:p>
            <a:pPr marL="514350" indent="-514350">
              <a:buFont typeface="+mj-lt"/>
              <a:buAutoNum type="arabicPeriod"/>
            </a:pPr>
            <a:r>
              <a:rPr lang="en-US" dirty="0">
                <a:hlinkClick r:id="rId2"/>
              </a:rPr>
              <a:t>https://www.tutorialspoint.com/java/java_break_statement.htm</a:t>
            </a:r>
            <a:endParaRPr lang="en-US" dirty="0"/>
          </a:p>
        </p:txBody>
      </p:sp>
    </p:spTree>
    <p:extLst>
      <p:ext uri="{BB962C8B-B14F-4D97-AF65-F5344CB8AC3E}">
        <p14:creationId xmlns:p14="http://schemas.microsoft.com/office/powerpoint/2010/main" val="12098441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Control </a:t>
            </a:r>
            <a:r>
              <a:rPr lang="en-US" dirty="0" smtClean="0"/>
              <a:t>Statements – “continue”</a:t>
            </a:r>
            <a:endParaRPr lang="en-US" dirty="0"/>
          </a:p>
        </p:txBody>
      </p:sp>
      <p:sp>
        <p:nvSpPr>
          <p:cNvPr id="3" name="Content Placeholder 2"/>
          <p:cNvSpPr>
            <a:spLocks noGrp="1"/>
          </p:cNvSpPr>
          <p:nvPr>
            <p:ph idx="1"/>
          </p:nvPr>
        </p:nvSpPr>
        <p:spPr/>
        <p:txBody>
          <a:bodyPr>
            <a:normAutofit/>
          </a:bodyPr>
          <a:lstStyle/>
          <a:p>
            <a:r>
              <a:rPr lang="en-US" dirty="0" smtClean="0"/>
              <a:t>Where as “break” cause a loop to exit, “continue” is basically instructing the loop to skip a portion of code and immediately jump to the next iteration step.  And  as such, do think of “continue” as a means of skipping a condition when it is met.</a:t>
            </a:r>
            <a:endParaRPr lang="en-US" dirty="0"/>
          </a:p>
          <a:p>
            <a:r>
              <a:rPr lang="en-US" dirty="0" smtClean="0"/>
              <a:t>Follow this link for a reference on the “continue” keyword in Java:</a:t>
            </a:r>
          </a:p>
          <a:p>
            <a:r>
              <a:rPr lang="en-US" dirty="0">
                <a:hlinkClick r:id="rId2"/>
              </a:rPr>
              <a:t>https://www.tutorialspoint.com/java/java_continue_statement.htm</a:t>
            </a:r>
            <a:endParaRPr lang="en-US" dirty="0" smtClean="0"/>
          </a:p>
        </p:txBody>
      </p:sp>
    </p:spTree>
    <p:extLst>
      <p:ext uri="{BB962C8B-B14F-4D97-AF65-F5344CB8AC3E}">
        <p14:creationId xmlns:p14="http://schemas.microsoft.com/office/powerpoint/2010/main" val="40168109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Control </a:t>
            </a:r>
            <a:r>
              <a:rPr lang="en-US" dirty="0" smtClean="0"/>
              <a:t>Statements - Nesting</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smtClean="0"/>
              <a:t>All forms of program control can be nested as required.   And each use “break” and “continue” keywords within their respective block of code.  A mix and match of nesting is very possible, indeed, often required.  </a:t>
            </a:r>
          </a:p>
          <a:p>
            <a:pPr marL="514350" indent="-514350">
              <a:buFont typeface="+mj-lt"/>
              <a:buAutoNum type="arabicPeriod"/>
            </a:pPr>
            <a:r>
              <a:rPr lang="en-US" sz="3200" dirty="0" smtClean="0"/>
              <a:t>Follow this link to view examples of nesting:</a:t>
            </a:r>
          </a:p>
          <a:p>
            <a:pPr marL="514350" indent="-514350">
              <a:buFont typeface="+mj-lt"/>
              <a:buAutoNum type="arabicPeriod"/>
            </a:pPr>
            <a:r>
              <a:rPr lang="en-US" sz="3200" dirty="0">
                <a:hlinkClick r:id="rId2"/>
              </a:rPr>
              <a:t>https://www.geeksforgeeks.org/decision-making-javaif-else-switch-break-continue-jump/</a:t>
            </a:r>
            <a:endParaRPr lang="en-US" sz="3200" dirty="0"/>
          </a:p>
        </p:txBody>
      </p:sp>
    </p:spTree>
    <p:extLst>
      <p:ext uri="{BB962C8B-B14F-4D97-AF65-F5344CB8AC3E}">
        <p14:creationId xmlns:p14="http://schemas.microsoft.com/office/powerpoint/2010/main" val="39094721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Objects and Methods</a:t>
            </a:r>
          </a:p>
        </p:txBody>
      </p:sp>
      <p:sp>
        <p:nvSpPr>
          <p:cNvPr id="3" name="Content Placeholder 2"/>
          <p:cNvSpPr>
            <a:spLocks noGrp="1"/>
          </p:cNvSpPr>
          <p:nvPr>
            <p:ph idx="1"/>
          </p:nvPr>
        </p:nvSpPr>
        <p:spPr/>
        <p:txBody>
          <a:bodyPr>
            <a:noAutofit/>
          </a:bodyPr>
          <a:lstStyle/>
          <a:p>
            <a:pPr marL="342900" indent="-342900">
              <a:buFont typeface="+mj-lt"/>
              <a:buAutoNum type="arabicPeriod"/>
            </a:pPr>
            <a:r>
              <a:rPr lang="en-US" sz="2400" dirty="0" smtClean="0"/>
              <a:t>Class 101</a:t>
            </a:r>
          </a:p>
          <a:p>
            <a:pPr marL="342900" indent="-342900">
              <a:buFont typeface="+mj-lt"/>
              <a:buAutoNum type="arabicPeriod"/>
            </a:pPr>
            <a:r>
              <a:rPr lang="en-US" sz="2400" dirty="0" smtClean="0"/>
              <a:t>The </a:t>
            </a:r>
            <a:r>
              <a:rPr lang="en-US" sz="2400" dirty="0"/>
              <a:t>How-To on Object </a:t>
            </a:r>
            <a:r>
              <a:rPr lang="en-US" sz="2400" dirty="0" smtClean="0"/>
              <a:t>Creation</a:t>
            </a:r>
          </a:p>
          <a:p>
            <a:pPr marL="342900" indent="-342900">
              <a:buFont typeface="+mj-lt"/>
              <a:buAutoNum type="arabicPeriod"/>
            </a:pPr>
            <a:r>
              <a:rPr lang="en-US" sz="2400" dirty="0" smtClean="0"/>
              <a:t>Reference </a:t>
            </a:r>
            <a:r>
              <a:rPr lang="en-US" sz="2400" dirty="0"/>
              <a:t>Variables and </a:t>
            </a:r>
            <a:r>
              <a:rPr lang="en-US" sz="2400" dirty="0" smtClean="0"/>
              <a:t>Assignment</a:t>
            </a:r>
          </a:p>
          <a:p>
            <a:pPr marL="342900" indent="-342900">
              <a:buFont typeface="+mj-lt"/>
              <a:buAutoNum type="arabicPeriod"/>
            </a:pPr>
            <a:r>
              <a:rPr lang="en-US" sz="2400" dirty="0" smtClean="0"/>
              <a:t>Methods </a:t>
            </a:r>
            <a:r>
              <a:rPr lang="en-US" sz="2400" dirty="0"/>
              <a:t>(</a:t>
            </a:r>
            <a:r>
              <a:rPr lang="en-US" sz="2400" dirty="0" smtClean="0"/>
              <a:t>Functions)</a:t>
            </a:r>
          </a:p>
          <a:p>
            <a:pPr marL="342900" indent="-342900">
              <a:buFont typeface="+mj-lt"/>
              <a:buAutoNum type="arabicPeriod"/>
            </a:pPr>
            <a:r>
              <a:rPr lang="en-US" sz="2400" dirty="0" smtClean="0"/>
              <a:t>Return </a:t>
            </a:r>
            <a:r>
              <a:rPr lang="en-US" sz="2400" dirty="0"/>
              <a:t>from a </a:t>
            </a:r>
            <a:r>
              <a:rPr lang="en-US" sz="2400" dirty="0" smtClean="0"/>
              <a:t>Method</a:t>
            </a:r>
          </a:p>
          <a:p>
            <a:pPr marL="342900" indent="-342900">
              <a:buFont typeface="+mj-lt"/>
              <a:buAutoNum type="arabicPeriod"/>
            </a:pPr>
            <a:r>
              <a:rPr lang="en-US" sz="2400" dirty="0" smtClean="0"/>
              <a:t>Parameters</a:t>
            </a:r>
          </a:p>
          <a:p>
            <a:pPr marL="342900" indent="-342900">
              <a:buFont typeface="+mj-lt"/>
              <a:buAutoNum type="arabicPeriod"/>
            </a:pPr>
            <a:r>
              <a:rPr lang="en-US" sz="2400" dirty="0" smtClean="0"/>
              <a:t>Constructors</a:t>
            </a:r>
          </a:p>
          <a:p>
            <a:pPr marL="342900" indent="-342900">
              <a:buFont typeface="+mj-lt"/>
              <a:buAutoNum type="arabicPeriod"/>
            </a:pPr>
            <a:r>
              <a:rPr lang="en-US" sz="2400" dirty="0" smtClean="0"/>
              <a:t>New Operator and Garbage Collection</a:t>
            </a:r>
          </a:p>
          <a:p>
            <a:pPr marL="342900" indent="-342900">
              <a:buFont typeface="+mj-lt"/>
              <a:buAutoNum type="arabicPeriod"/>
            </a:pPr>
            <a:r>
              <a:rPr lang="en-US" sz="2400" dirty="0" smtClean="0"/>
              <a:t>finalize() Method</a:t>
            </a:r>
          </a:p>
          <a:p>
            <a:pPr marL="342900" indent="-342900">
              <a:buFont typeface="+mj-lt"/>
              <a:buAutoNum type="arabicPeriod"/>
            </a:pPr>
            <a:r>
              <a:rPr lang="en-US" sz="2400" dirty="0" smtClean="0"/>
              <a:t>The </a:t>
            </a:r>
            <a:r>
              <a:rPr lang="en-US" sz="2400" dirty="0"/>
              <a:t>“this” </a:t>
            </a:r>
            <a:r>
              <a:rPr lang="en-US" sz="2400" dirty="0" smtClean="0"/>
              <a:t>keyword</a:t>
            </a:r>
            <a:endParaRPr lang="en-US" sz="2400" dirty="0"/>
          </a:p>
        </p:txBody>
      </p:sp>
    </p:spTree>
    <p:extLst>
      <p:ext uri="{BB962C8B-B14F-4D97-AF65-F5344CB8AC3E}">
        <p14:creationId xmlns:p14="http://schemas.microsoft.com/office/powerpoint/2010/main" val="2265622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STS to create our code samples and </a:t>
            </a:r>
            <a:r>
              <a:rPr lang="en-US" dirty="0" smtClean="0"/>
              <a:t>exercises (3 of 5)</a:t>
            </a:r>
            <a:endParaRPr lang="en-US" dirty="0"/>
          </a:p>
        </p:txBody>
      </p:sp>
      <p:sp>
        <p:nvSpPr>
          <p:cNvPr id="3" name="Content Placeholder 2"/>
          <p:cNvSpPr>
            <a:spLocks noGrp="1"/>
          </p:cNvSpPr>
          <p:nvPr>
            <p:ph idx="1"/>
          </p:nvPr>
        </p:nvSpPr>
        <p:spPr>
          <a:xfrm>
            <a:off x="838200" y="1825625"/>
            <a:ext cx="5069440" cy="4351338"/>
          </a:xfrm>
        </p:spPr>
        <p:txBody>
          <a:bodyPr>
            <a:normAutofit/>
          </a:bodyPr>
          <a:lstStyle/>
          <a:p>
            <a:pPr marL="0" indent="0">
              <a:buNone/>
            </a:pPr>
            <a:r>
              <a:rPr lang="en-US" dirty="0" smtClean="0"/>
              <a:t>In the Package Explorer pane, there should be a “Template” folder.  Expand it and context-menu click the </a:t>
            </a:r>
            <a:r>
              <a:rPr lang="en-US" dirty="0" err="1" smtClean="0"/>
              <a:t>src</a:t>
            </a:r>
            <a:r>
              <a:rPr lang="en-US" dirty="0" smtClean="0"/>
              <a:t> folder.</a:t>
            </a:r>
          </a:p>
          <a:p>
            <a:pPr marL="0" indent="0">
              <a:buNone/>
            </a:pPr>
            <a:endParaRPr lang="en-US" dirty="0" smtClean="0"/>
          </a:p>
          <a:p>
            <a:pPr marL="0" indent="0">
              <a:buNone/>
            </a:pPr>
            <a:r>
              <a:rPr lang="en-US" dirty="0" smtClean="0"/>
              <a:t>Select the New… Class..</a:t>
            </a:r>
          </a:p>
          <a:p>
            <a:pPr marL="0" indent="0">
              <a:buNone/>
            </a:pPr>
            <a:endParaRPr lang="en-US" dirty="0" smtClean="0"/>
          </a:p>
          <a:p>
            <a:pPr marL="0" indent="0">
              <a:buNone/>
            </a:pPr>
            <a:endParaRPr lang="en-US" sz="700" dirty="0" smtClean="0"/>
          </a:p>
          <a:p>
            <a:pPr marL="514350" indent="-514350">
              <a:buFont typeface="+mj-lt"/>
              <a:buAutoNum type="arabicPeriod"/>
            </a:pPr>
            <a:endParaRPr lang="en-US" dirty="0" smtClean="0"/>
          </a:p>
          <a:p>
            <a:pPr marL="514350" indent="-514350">
              <a:buFont typeface="+mj-lt"/>
              <a:buAutoNum type="arabicPeriod"/>
            </a:pPr>
            <a:endParaRPr lang="en-US" dirty="0"/>
          </a:p>
          <a:p>
            <a:endParaRPr lang="en-US" dirty="0"/>
          </a:p>
        </p:txBody>
      </p:sp>
      <p:pic>
        <p:nvPicPr>
          <p:cNvPr id="5" name="Picture 4"/>
          <p:cNvPicPr>
            <a:picLocks noChangeAspect="1"/>
          </p:cNvPicPr>
          <p:nvPr/>
        </p:nvPicPr>
        <p:blipFill>
          <a:blip r:embed="rId2"/>
          <a:stretch>
            <a:fillRect/>
          </a:stretch>
        </p:blipFill>
        <p:spPr>
          <a:xfrm>
            <a:off x="5907640" y="1825625"/>
            <a:ext cx="5743575" cy="3600450"/>
          </a:xfrm>
          <a:prstGeom prst="rect">
            <a:avLst/>
          </a:prstGeom>
        </p:spPr>
      </p:pic>
    </p:spTree>
    <p:extLst>
      <p:ext uri="{BB962C8B-B14F-4D97-AF65-F5344CB8AC3E}">
        <p14:creationId xmlns:p14="http://schemas.microsoft.com/office/powerpoint/2010/main" val="34846839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Objects and </a:t>
            </a:r>
            <a:r>
              <a:rPr lang="en-US" dirty="0" smtClean="0"/>
              <a:t>Methods – Class 101</a:t>
            </a:r>
            <a:endParaRPr lang="en-US" dirty="0"/>
          </a:p>
        </p:txBody>
      </p:sp>
      <p:sp>
        <p:nvSpPr>
          <p:cNvPr id="3" name="Content Placeholder 2"/>
          <p:cNvSpPr>
            <a:spLocks noGrp="1"/>
          </p:cNvSpPr>
          <p:nvPr>
            <p:ph idx="1"/>
          </p:nvPr>
        </p:nvSpPr>
        <p:spPr>
          <a:xfrm>
            <a:off x="838200" y="1825625"/>
            <a:ext cx="5127171" cy="4351338"/>
          </a:xfrm>
        </p:spPr>
        <p:txBody>
          <a:bodyPr>
            <a:noAutofit/>
          </a:bodyPr>
          <a:lstStyle/>
          <a:p>
            <a:pPr marL="342900" indent="-342900">
              <a:buFont typeface="+mj-lt"/>
              <a:buAutoNum type="arabicPeriod"/>
            </a:pPr>
            <a:r>
              <a:rPr lang="en-US" sz="1800" dirty="0" smtClean="0"/>
              <a:t>The nature of Java is all about classes</a:t>
            </a:r>
          </a:p>
          <a:p>
            <a:pPr marL="342900" indent="-342900">
              <a:buFont typeface="+mj-lt"/>
              <a:buAutoNum type="arabicPeriod"/>
            </a:pPr>
            <a:r>
              <a:rPr lang="en-US" sz="1800" dirty="0" smtClean="0"/>
              <a:t>Java is based on code and data which acts on the data</a:t>
            </a:r>
          </a:p>
          <a:p>
            <a:pPr marL="342900" indent="-342900">
              <a:buFont typeface="+mj-lt"/>
              <a:buAutoNum type="arabicPeriod"/>
            </a:pPr>
            <a:r>
              <a:rPr lang="en-US" sz="1800" dirty="0" smtClean="0"/>
              <a:t>Classes are comprised of</a:t>
            </a:r>
          </a:p>
          <a:p>
            <a:pPr marL="800100" lvl="1" indent="-342900">
              <a:buFont typeface="+mj-lt"/>
              <a:buAutoNum type="arabicPeriod"/>
            </a:pPr>
            <a:r>
              <a:rPr lang="en-US" sz="1800" dirty="0" smtClean="0"/>
              <a:t>Methods</a:t>
            </a:r>
          </a:p>
          <a:p>
            <a:pPr marL="800100" lvl="1" indent="-342900">
              <a:buFont typeface="+mj-lt"/>
              <a:buAutoNum type="arabicPeriod"/>
            </a:pPr>
            <a:r>
              <a:rPr lang="en-US" sz="1800" dirty="0" smtClean="0"/>
              <a:t>Properties</a:t>
            </a:r>
          </a:p>
          <a:p>
            <a:pPr marL="342900" indent="-342900">
              <a:buFont typeface="+mj-lt"/>
              <a:buAutoNum type="arabicPeriod"/>
            </a:pPr>
            <a:r>
              <a:rPr lang="en-US" sz="1800" dirty="0" smtClean="0"/>
              <a:t>The instance of a class is an object</a:t>
            </a:r>
          </a:p>
          <a:p>
            <a:pPr marL="342900" indent="-342900">
              <a:buFont typeface="+mj-lt"/>
              <a:buAutoNum type="arabicPeriod"/>
            </a:pPr>
            <a:r>
              <a:rPr lang="en-US" sz="1800" dirty="0" smtClean="0"/>
              <a:t>An instance is a functioning piece of code</a:t>
            </a:r>
          </a:p>
          <a:p>
            <a:pPr marL="342900" indent="-342900">
              <a:buFont typeface="+mj-lt"/>
              <a:buAutoNum type="arabicPeriod"/>
            </a:pPr>
            <a:r>
              <a:rPr lang="en-US" sz="1800" dirty="0" smtClean="0"/>
              <a:t>Java creates instances in the form of objects</a:t>
            </a:r>
          </a:p>
          <a:p>
            <a:pPr marL="342900" indent="-342900">
              <a:buFont typeface="+mj-lt"/>
              <a:buAutoNum type="arabicPeriod"/>
            </a:pPr>
            <a:r>
              <a:rPr lang="en-US" sz="1800" dirty="0" smtClean="0"/>
              <a:t>Objects will be acted upon to perform tasks</a:t>
            </a:r>
          </a:p>
          <a:p>
            <a:pPr marL="342900" indent="-342900">
              <a:buFont typeface="+mj-lt"/>
              <a:buAutoNum type="arabicPeriod"/>
            </a:pPr>
            <a:r>
              <a:rPr lang="en-US" sz="1800" dirty="0" smtClean="0"/>
              <a:t>Objects are meant to be named based on the nature of their purpose and/or functionality</a:t>
            </a:r>
          </a:p>
          <a:p>
            <a:pPr marL="342900" indent="-342900">
              <a:buFont typeface="+mj-lt"/>
              <a:buAutoNum type="arabicPeriod"/>
            </a:pPr>
            <a:r>
              <a:rPr lang="en-US" sz="1800" dirty="0" smtClean="0"/>
              <a:t>A class is a logical abstraction and an object is a physical representation in memory of that class</a:t>
            </a:r>
          </a:p>
          <a:p>
            <a:pPr marL="342900" indent="-342900">
              <a:buFont typeface="+mj-lt"/>
              <a:buAutoNum type="arabicPeriod"/>
            </a:pPr>
            <a:endParaRPr lang="en-US" sz="1800" dirty="0"/>
          </a:p>
        </p:txBody>
      </p:sp>
      <p:sp>
        <p:nvSpPr>
          <p:cNvPr id="4" name="Content Placeholder 2"/>
          <p:cNvSpPr txBox="1">
            <a:spLocks/>
          </p:cNvSpPr>
          <p:nvPr/>
        </p:nvSpPr>
        <p:spPr>
          <a:xfrm>
            <a:off x="6529995" y="1690688"/>
            <a:ext cx="5468313" cy="35214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class </a:t>
            </a:r>
            <a:r>
              <a:rPr lang="en-US" sz="1200" b="1" dirty="0" err="1">
                <a:latin typeface="Courier New" panose="02070309020205020404" pitchFamily="49" charset="0"/>
                <a:cs typeface="Courier New" panose="02070309020205020404" pitchFamily="49" charset="0"/>
              </a:rPr>
              <a:t>classname</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 declare instance variables</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type var1;</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type var2;</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type </a:t>
            </a:r>
            <a:r>
              <a:rPr lang="en-US" sz="1200" b="1" dirty="0" err="1">
                <a:latin typeface="Courier New" panose="02070309020205020404" pitchFamily="49" charset="0"/>
                <a:cs typeface="Courier New" panose="02070309020205020404" pitchFamily="49" charset="0"/>
              </a:rPr>
              <a:t>varN</a:t>
            </a: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 declare methods</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type method1(parameters)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 body of method</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type method2(parameters)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 body of method</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type </a:t>
            </a:r>
            <a:r>
              <a:rPr lang="en-US" sz="1200" b="1" dirty="0" err="1">
                <a:latin typeface="Courier New" panose="02070309020205020404" pitchFamily="49" charset="0"/>
                <a:cs typeface="Courier New" panose="02070309020205020404" pitchFamily="49" charset="0"/>
              </a:rPr>
              <a:t>methodN</a:t>
            </a:r>
            <a:r>
              <a:rPr lang="en-US" sz="1200" b="1" dirty="0">
                <a:latin typeface="Courier New" panose="02070309020205020404" pitchFamily="49" charset="0"/>
                <a:cs typeface="Courier New" panose="02070309020205020404" pitchFamily="49" charset="0"/>
              </a:rPr>
              <a:t>(parameters)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 body of method</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a:t>
            </a:r>
          </a:p>
        </p:txBody>
      </p:sp>
      <p:sp>
        <p:nvSpPr>
          <p:cNvPr id="5" name="TextBox 4"/>
          <p:cNvSpPr txBox="1"/>
          <p:nvPr/>
        </p:nvSpPr>
        <p:spPr>
          <a:xfrm>
            <a:off x="6529995" y="1367259"/>
            <a:ext cx="2393091" cy="369332"/>
          </a:xfrm>
          <a:prstGeom prst="rect">
            <a:avLst/>
          </a:prstGeom>
          <a:noFill/>
        </p:spPr>
        <p:txBody>
          <a:bodyPr wrap="none" rtlCol="0">
            <a:spAutoFit/>
          </a:bodyPr>
          <a:lstStyle/>
          <a:p>
            <a:r>
              <a:rPr lang="en-US" b="1" dirty="0" smtClean="0"/>
              <a:t>General form of a Class</a:t>
            </a:r>
            <a:endParaRPr lang="en-US" b="1" dirty="0"/>
          </a:p>
        </p:txBody>
      </p:sp>
      <p:sp>
        <p:nvSpPr>
          <p:cNvPr id="6" name="TextBox 5"/>
          <p:cNvSpPr txBox="1"/>
          <p:nvPr/>
        </p:nvSpPr>
        <p:spPr>
          <a:xfrm>
            <a:off x="6721582" y="5212126"/>
            <a:ext cx="4935584" cy="1323439"/>
          </a:xfrm>
          <a:prstGeom prst="rect">
            <a:avLst/>
          </a:prstGeom>
          <a:noFill/>
          <a:ln>
            <a:solidFill>
              <a:schemeClr val="accent1"/>
            </a:solidFill>
          </a:ln>
        </p:spPr>
        <p:txBody>
          <a:bodyPr wrap="square" rtlCol="0">
            <a:spAutoFit/>
          </a:bodyPr>
          <a:lstStyle/>
          <a:p>
            <a:r>
              <a:rPr lang="en-US" sz="1600" b="1" i="1" dirty="0" smtClean="0"/>
              <a:t>Tip: While there are no syntactic rule to enforce the following, a well designed class should define only one logical entity.  For example, a class that is meant to store names and telephone numbers should not be storing information about sunspot or types of music</a:t>
            </a:r>
            <a:endParaRPr lang="en-US" sz="1600" b="1" i="1" dirty="0"/>
          </a:p>
        </p:txBody>
      </p:sp>
    </p:spTree>
    <p:extLst>
      <p:ext uri="{BB962C8B-B14F-4D97-AF65-F5344CB8AC3E}">
        <p14:creationId xmlns:p14="http://schemas.microsoft.com/office/powerpoint/2010/main" val="838741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Objects and </a:t>
            </a:r>
            <a:r>
              <a:rPr lang="en-US" dirty="0" smtClean="0"/>
              <a:t>Methods – Class 101</a:t>
            </a:r>
            <a:endParaRPr lang="en-US" dirty="0"/>
          </a:p>
        </p:txBody>
      </p:sp>
      <p:sp>
        <p:nvSpPr>
          <p:cNvPr id="3" name="Content Placeholder 2"/>
          <p:cNvSpPr>
            <a:spLocks noGrp="1"/>
          </p:cNvSpPr>
          <p:nvPr>
            <p:ph idx="1"/>
          </p:nvPr>
        </p:nvSpPr>
        <p:spPr>
          <a:xfrm>
            <a:off x="838201" y="1825625"/>
            <a:ext cx="4476750" cy="4351338"/>
          </a:xfrm>
        </p:spPr>
        <p:txBody>
          <a:bodyPr>
            <a:normAutofit lnSpcReduction="10000"/>
          </a:bodyPr>
          <a:lstStyle/>
          <a:p>
            <a:pPr marL="342900" indent="-342900">
              <a:buFont typeface="+mj-lt"/>
              <a:buAutoNum type="arabicPeriod"/>
            </a:pPr>
            <a:r>
              <a:rPr lang="en-US" sz="2400" dirty="0" smtClean="0"/>
              <a:t>Classes can have more than one method.</a:t>
            </a:r>
          </a:p>
          <a:p>
            <a:pPr marL="342900" indent="-342900">
              <a:buFont typeface="+mj-lt"/>
              <a:buAutoNum type="arabicPeriod"/>
            </a:pPr>
            <a:r>
              <a:rPr lang="en-US" sz="2400" dirty="0" smtClean="0"/>
              <a:t>Not all applications require a main() function as a point of entry, for example, applets don’t require them.</a:t>
            </a:r>
          </a:p>
          <a:p>
            <a:pPr marL="342900" indent="-342900">
              <a:buFont typeface="+mj-lt"/>
              <a:buAutoNum type="arabicPeriod"/>
            </a:pPr>
            <a:r>
              <a:rPr lang="en-US" sz="2400" dirty="0" smtClean="0"/>
              <a:t>Classes do not need methods, we can create data-only classes.</a:t>
            </a:r>
          </a:p>
          <a:p>
            <a:pPr marL="342900" indent="-342900">
              <a:buFont typeface="+mj-lt"/>
              <a:buAutoNum type="arabicPeriod"/>
            </a:pPr>
            <a:r>
              <a:rPr lang="en-US" sz="2400" dirty="0" smtClean="0"/>
              <a:t>All class definition should always use a token which is Capitalize as this is a convention in Java</a:t>
            </a:r>
          </a:p>
          <a:p>
            <a:pPr marL="342900" indent="-342900">
              <a:buFont typeface="+mj-lt"/>
              <a:buAutoNum type="arabicPeriod"/>
            </a:pPr>
            <a:endParaRPr lang="en-US" sz="2400" dirty="0"/>
          </a:p>
        </p:txBody>
      </p:sp>
      <p:sp>
        <p:nvSpPr>
          <p:cNvPr id="4" name="Content Placeholder 2"/>
          <p:cNvSpPr txBox="1">
            <a:spLocks/>
          </p:cNvSpPr>
          <p:nvPr/>
        </p:nvSpPr>
        <p:spPr>
          <a:xfrm>
            <a:off x="5734051" y="1858963"/>
            <a:ext cx="6216016" cy="35214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define a class</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class </a:t>
            </a:r>
            <a:r>
              <a:rPr lang="en-US" sz="1400" b="1" dirty="0">
                <a:latin typeface="Courier New" panose="02070309020205020404" pitchFamily="49" charset="0"/>
                <a:cs typeface="Courier New" panose="02070309020205020404" pitchFamily="49" charset="0"/>
              </a:rPr>
              <a:t>Vehicle {</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int</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passengers; // number of passengers</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int</a:t>
            </a:r>
            <a:r>
              <a:rPr lang="en-US" sz="1400" b="1" dirty="0" smtClean="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fuelcap</a:t>
            </a:r>
            <a:r>
              <a:rPr lang="en-US" sz="1400" b="1" dirty="0">
                <a:latin typeface="Courier New" panose="02070309020205020404" pitchFamily="49" charset="0"/>
                <a:cs typeface="Courier New" panose="02070309020205020404" pitchFamily="49" charset="0"/>
              </a:rPr>
              <a:t>; // fuel capacity in gallons</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int</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mpg; // fuel consumption in miles per gallon</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create an instance of a class “object” called minivan</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Vehicle minivan = new Vehicle(); </a:t>
            </a:r>
            <a:endParaRPr lang="en-US" sz="1400" b="1" dirty="0" smtClean="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endParaRPr lang="en-US" sz="1400" b="1" dirty="0" smtClean="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to access members of a class we use the dot “.” operator.</a:t>
            </a:r>
          </a:p>
          <a:p>
            <a:pPr marL="0" indent="0" defTabSz="274320">
              <a:lnSpc>
                <a:spcPct val="100000"/>
              </a:lnSpc>
              <a:spcBef>
                <a:spcPts val="0"/>
              </a:spcBef>
              <a:buNone/>
            </a:pPr>
            <a:r>
              <a:rPr lang="en-US" sz="1400" b="1" dirty="0" err="1" smtClean="0">
                <a:latin typeface="Courier New" panose="02070309020205020404" pitchFamily="49" charset="0"/>
                <a:cs typeface="Courier New" panose="02070309020205020404" pitchFamily="49" charset="0"/>
              </a:rPr>
              <a:t>Minivan.fuelcap</a:t>
            </a:r>
            <a:r>
              <a:rPr lang="en-US" sz="1400" b="1" dirty="0" smtClean="0">
                <a:latin typeface="Courier New" panose="02070309020205020404" pitchFamily="49" charset="0"/>
                <a:cs typeface="Courier New" panose="02070309020205020404" pitchFamily="49" charset="0"/>
              </a:rPr>
              <a:t> = 16;</a:t>
            </a:r>
          </a:p>
          <a:p>
            <a:pPr marL="0" indent="0" defTabSz="274320">
              <a:lnSpc>
                <a:spcPct val="10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endParaRPr lang="en-US" sz="1400" b="1" dirty="0">
              <a:latin typeface="Courier New" panose="02070309020205020404" pitchFamily="49" charset="0"/>
              <a:cs typeface="Courier New" panose="02070309020205020404" pitchFamily="49" charset="0"/>
            </a:endParaRPr>
          </a:p>
        </p:txBody>
      </p:sp>
      <p:sp>
        <p:nvSpPr>
          <p:cNvPr id="5" name="TextBox 4"/>
          <p:cNvSpPr txBox="1"/>
          <p:nvPr/>
        </p:nvSpPr>
        <p:spPr>
          <a:xfrm>
            <a:off x="6529995" y="1367259"/>
            <a:ext cx="1675908" cy="369332"/>
          </a:xfrm>
          <a:prstGeom prst="rect">
            <a:avLst/>
          </a:prstGeom>
          <a:noFill/>
        </p:spPr>
        <p:txBody>
          <a:bodyPr wrap="none" rtlCol="0">
            <a:spAutoFit/>
          </a:bodyPr>
          <a:lstStyle/>
          <a:p>
            <a:r>
              <a:rPr lang="en-US" b="1" dirty="0" smtClean="0"/>
              <a:t>Data-Only Class</a:t>
            </a:r>
            <a:endParaRPr lang="en-US" b="1" dirty="0"/>
          </a:p>
        </p:txBody>
      </p:sp>
    </p:spTree>
    <p:extLst>
      <p:ext uri="{BB962C8B-B14F-4D97-AF65-F5344CB8AC3E}">
        <p14:creationId xmlns:p14="http://schemas.microsoft.com/office/powerpoint/2010/main" val="38844015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Objects and </a:t>
            </a:r>
            <a:r>
              <a:rPr lang="en-US" dirty="0" smtClean="0"/>
              <a:t>Methods – Class 101</a:t>
            </a:r>
            <a:endParaRPr lang="en-US" dirty="0"/>
          </a:p>
        </p:txBody>
      </p:sp>
      <p:sp>
        <p:nvSpPr>
          <p:cNvPr id="3" name="Content Placeholder 2"/>
          <p:cNvSpPr>
            <a:spLocks noGrp="1"/>
          </p:cNvSpPr>
          <p:nvPr>
            <p:ph idx="1"/>
          </p:nvPr>
        </p:nvSpPr>
        <p:spPr>
          <a:xfrm>
            <a:off x="899161" y="1808208"/>
            <a:ext cx="3098073" cy="2833461"/>
          </a:xfrm>
        </p:spPr>
        <p:txBody>
          <a:bodyPr>
            <a:noAutofit/>
          </a:bodyPr>
          <a:lstStyle/>
          <a:p>
            <a:pPr marL="342900" indent="-342900">
              <a:buFont typeface="+mj-lt"/>
              <a:buAutoNum type="arabicPeriod"/>
            </a:pPr>
            <a:r>
              <a:rPr lang="en-US" sz="2000" dirty="0" smtClean="0"/>
              <a:t>Each class must be in their own file and should be name identically to the class definition</a:t>
            </a:r>
            <a:br>
              <a:rPr lang="en-US" sz="2000" dirty="0" smtClean="0"/>
            </a:br>
            <a:r>
              <a:rPr lang="en-US" sz="2000" dirty="0" smtClean="0"/>
              <a:t/>
            </a:r>
            <a:br>
              <a:rPr lang="en-US" sz="2000" dirty="0" smtClean="0"/>
            </a:br>
            <a:r>
              <a:rPr lang="en-US" sz="2000" dirty="0" smtClean="0"/>
              <a:t>For example:</a:t>
            </a:r>
          </a:p>
          <a:p>
            <a:pPr marL="457200" lvl="1" indent="0">
              <a:buNone/>
            </a:pPr>
            <a:r>
              <a:rPr lang="en-US" sz="2000" dirty="0" smtClean="0"/>
              <a:t> class Vehicle &gt; </a:t>
            </a:r>
            <a:r>
              <a:rPr lang="en-US" sz="2000" dirty="0" smtClean="0"/>
              <a:t>Vehicle.java</a:t>
            </a:r>
            <a:endParaRPr lang="en-US" sz="2000" dirty="0" smtClean="0"/>
          </a:p>
          <a:p>
            <a:pPr marL="457200" lvl="1" indent="0">
              <a:buNone/>
            </a:pPr>
            <a:r>
              <a:rPr lang="en-US" sz="2000" dirty="0"/>
              <a:t> </a:t>
            </a:r>
            <a:r>
              <a:rPr lang="en-US" sz="2000" dirty="0" smtClean="0"/>
              <a:t>class </a:t>
            </a:r>
            <a:r>
              <a:rPr lang="en-US" sz="2000" dirty="0" err="1" smtClean="0"/>
              <a:t>VehicleDemo</a:t>
            </a:r>
            <a:r>
              <a:rPr lang="en-US" sz="2000" dirty="0" smtClean="0"/>
              <a:t> &gt; </a:t>
            </a:r>
            <a:r>
              <a:rPr lang="en-US" sz="2000" dirty="0" smtClean="0"/>
              <a:t>VehicleDemo.java</a:t>
            </a:r>
            <a:endParaRPr lang="en-US" sz="2000" dirty="0" smtClean="0"/>
          </a:p>
          <a:p>
            <a:pPr marL="0" indent="0">
              <a:buNone/>
            </a:pPr>
            <a:r>
              <a:rPr lang="en-US" sz="2000" dirty="0" smtClean="0"/>
              <a:t/>
            </a:r>
            <a:br>
              <a:rPr lang="en-US" sz="2000" dirty="0" smtClean="0"/>
            </a:br>
            <a:endParaRPr lang="en-US" sz="2000" dirty="0" smtClean="0"/>
          </a:p>
          <a:p>
            <a:pPr marL="342900" indent="-342900">
              <a:buFont typeface="+mj-lt"/>
              <a:buAutoNum type="arabicPeriod"/>
            </a:pPr>
            <a:endParaRPr lang="en-US" sz="2000" dirty="0"/>
          </a:p>
        </p:txBody>
      </p:sp>
      <p:sp>
        <p:nvSpPr>
          <p:cNvPr id="4" name="Content Placeholder 2"/>
          <p:cNvSpPr txBox="1">
            <a:spLocks/>
          </p:cNvSpPr>
          <p:nvPr/>
        </p:nvSpPr>
        <p:spPr>
          <a:xfrm>
            <a:off x="3997234" y="1690688"/>
            <a:ext cx="8046720" cy="49147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Program using the Vehicle Class */</a:t>
            </a:r>
          </a:p>
          <a:p>
            <a:pPr marL="0" indent="0" defTabSz="274320">
              <a:lnSpc>
                <a:spcPct val="100000"/>
              </a:lnSpc>
              <a:spcBef>
                <a:spcPts val="0"/>
              </a:spcBef>
              <a:buNone/>
            </a:pPr>
            <a:endParaRPr lang="en-US" sz="1400" b="1" dirty="0" smtClean="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class </a:t>
            </a:r>
            <a:r>
              <a:rPr lang="en-US" sz="1400" b="1" dirty="0">
                <a:latin typeface="Courier New" panose="02070309020205020404" pitchFamily="49" charset="0"/>
                <a:cs typeface="Courier New" panose="02070309020205020404" pitchFamily="49" charset="0"/>
              </a:rPr>
              <a:t>Vehicle {</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int</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passengers; // number of passengers</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int</a:t>
            </a:r>
            <a:r>
              <a:rPr lang="en-US" sz="1400" b="1" dirty="0" smtClean="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fuelcap</a:t>
            </a:r>
            <a:r>
              <a:rPr lang="en-US" sz="1400" b="1" dirty="0">
                <a:latin typeface="Courier New" panose="02070309020205020404" pitchFamily="49" charset="0"/>
                <a:cs typeface="Courier New" panose="02070309020205020404" pitchFamily="49" charset="0"/>
              </a:rPr>
              <a:t>; // fuel capacity in gallons</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int</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mpg; // fuel consumption in miles per gallon</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class </a:t>
            </a:r>
            <a:r>
              <a:rPr lang="en-US" sz="1400" b="1" dirty="0" err="1">
                <a:latin typeface="Courier New" panose="02070309020205020404" pitchFamily="49" charset="0"/>
                <a:cs typeface="Courier New" panose="02070309020205020404" pitchFamily="49" charset="0"/>
              </a:rPr>
              <a:t>VehicleDemo</a:t>
            </a: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public </a:t>
            </a:r>
            <a:r>
              <a:rPr lang="en-US" sz="1400" b="1" dirty="0">
                <a:latin typeface="Courier New" panose="02070309020205020404" pitchFamily="49" charset="0"/>
                <a:cs typeface="Courier New" panose="02070309020205020404" pitchFamily="49" charset="0"/>
              </a:rPr>
              <a:t>static void main(String </a:t>
            </a:r>
            <a:r>
              <a:rPr lang="en-US" sz="1400" b="1" dirty="0" err="1">
                <a:latin typeface="Courier New" panose="02070309020205020404" pitchFamily="49" charset="0"/>
                <a:cs typeface="Courier New" panose="02070309020205020404" pitchFamily="49" charset="0"/>
              </a:rPr>
              <a:t>args</a:t>
            </a: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Vehicle </a:t>
            </a:r>
            <a:r>
              <a:rPr lang="en-US" sz="1400" b="1" dirty="0">
                <a:latin typeface="Courier New" panose="02070309020205020404" pitchFamily="49" charset="0"/>
                <a:cs typeface="Courier New" panose="02070309020205020404" pitchFamily="49" charset="0"/>
              </a:rPr>
              <a:t>minivan = new Vehicle();</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int</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range;</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assign values to fields in minivan</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minivan.passengers</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 7;</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minivan.fuelcap</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 16;</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minivan.mpg </a:t>
            </a:r>
            <a:r>
              <a:rPr lang="en-US" sz="1400" b="1" dirty="0">
                <a:latin typeface="Courier New" panose="02070309020205020404" pitchFamily="49" charset="0"/>
                <a:cs typeface="Courier New" panose="02070309020205020404" pitchFamily="49" charset="0"/>
              </a:rPr>
              <a:t>= 21;</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compute the range assuming a full tank of gas</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range </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minivan.fuelcap</a:t>
            </a:r>
            <a:r>
              <a:rPr lang="en-US" sz="1400" b="1" dirty="0">
                <a:latin typeface="Courier New" panose="02070309020205020404" pitchFamily="49" charset="0"/>
                <a:cs typeface="Courier New" panose="02070309020205020404" pitchFamily="49" charset="0"/>
              </a:rPr>
              <a:t> * minivan.mpg;</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("Minivan can carry " + </a:t>
            </a:r>
            <a:r>
              <a:rPr lang="en-US" sz="1400" b="1" dirty="0" err="1">
                <a:latin typeface="Courier New" panose="02070309020205020404" pitchFamily="49" charset="0"/>
                <a:cs typeface="Courier New" panose="02070309020205020404" pitchFamily="49" charset="0"/>
              </a:rPr>
              <a:t>minivan.passengers</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with a range of " + range);</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endParaRPr lang="en-US" sz="1400" b="1"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V="1">
            <a:off x="2994212" y="2689412"/>
            <a:ext cx="1003022" cy="1362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693459" y="4823012"/>
            <a:ext cx="717176" cy="17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33410" y="6263013"/>
            <a:ext cx="3774367" cy="369332"/>
          </a:xfrm>
          <a:prstGeom prst="rect">
            <a:avLst/>
          </a:prstGeom>
          <a:noFill/>
        </p:spPr>
        <p:txBody>
          <a:bodyPr wrap="none" rtlCol="0">
            <a:spAutoFit/>
          </a:bodyPr>
          <a:lstStyle/>
          <a:p>
            <a:r>
              <a:rPr lang="en-US" b="1" i="1" dirty="0" smtClean="0"/>
              <a:t>Tip: Save each class in their own file.  </a:t>
            </a:r>
            <a:endParaRPr lang="en-US" b="1" i="1" dirty="0"/>
          </a:p>
        </p:txBody>
      </p:sp>
    </p:spTree>
    <p:extLst>
      <p:ext uri="{BB962C8B-B14F-4D97-AF65-F5344CB8AC3E}">
        <p14:creationId xmlns:p14="http://schemas.microsoft.com/office/powerpoint/2010/main" val="4433102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Objects and </a:t>
            </a:r>
            <a:r>
              <a:rPr lang="en-US" dirty="0" smtClean="0"/>
              <a:t>Methods – Class 101</a:t>
            </a:r>
            <a:endParaRPr lang="en-US" dirty="0"/>
          </a:p>
        </p:txBody>
      </p:sp>
      <p:sp>
        <p:nvSpPr>
          <p:cNvPr id="3" name="Content Placeholder 2"/>
          <p:cNvSpPr>
            <a:spLocks noGrp="1"/>
          </p:cNvSpPr>
          <p:nvPr>
            <p:ph idx="1"/>
          </p:nvPr>
        </p:nvSpPr>
        <p:spPr>
          <a:xfrm>
            <a:off x="899161" y="1546951"/>
            <a:ext cx="3646713" cy="752112"/>
          </a:xfrm>
        </p:spPr>
        <p:txBody>
          <a:bodyPr>
            <a:noAutofit/>
          </a:bodyPr>
          <a:lstStyle/>
          <a:p>
            <a:pPr marL="0" indent="0">
              <a:buNone/>
            </a:pPr>
            <a:r>
              <a:rPr lang="en-US" sz="2000" b="1" dirty="0" smtClean="0"/>
              <a:t>Let’s create two Vehicle objects.</a:t>
            </a:r>
            <a:br>
              <a:rPr lang="en-US" sz="2000" b="1" dirty="0" smtClean="0"/>
            </a:br>
            <a:endParaRPr lang="en-US" sz="2000" b="1" dirty="0" smtClean="0"/>
          </a:p>
          <a:p>
            <a:pPr marL="0" indent="0">
              <a:buNone/>
            </a:pPr>
            <a:endParaRPr lang="en-US" sz="2000" b="1" dirty="0"/>
          </a:p>
        </p:txBody>
      </p:sp>
      <p:sp>
        <p:nvSpPr>
          <p:cNvPr id="4" name="Content Placeholder 2"/>
          <p:cNvSpPr txBox="1">
            <a:spLocks/>
          </p:cNvSpPr>
          <p:nvPr/>
        </p:nvSpPr>
        <p:spPr>
          <a:xfrm>
            <a:off x="1010194" y="1943100"/>
            <a:ext cx="10807337" cy="46275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class </a:t>
            </a:r>
            <a:r>
              <a:rPr lang="en-US" sz="1400" b="1" dirty="0" err="1">
                <a:latin typeface="Courier New" panose="02070309020205020404" pitchFamily="49" charset="0"/>
                <a:cs typeface="Courier New" panose="02070309020205020404" pitchFamily="49" charset="0"/>
              </a:rPr>
              <a:t>TwoVehicles</a:t>
            </a: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public </a:t>
            </a:r>
            <a:r>
              <a:rPr lang="en-US" sz="1400" b="1" dirty="0">
                <a:latin typeface="Courier New" panose="02070309020205020404" pitchFamily="49" charset="0"/>
                <a:cs typeface="Courier New" panose="02070309020205020404" pitchFamily="49" charset="0"/>
              </a:rPr>
              <a:t>static void main(String </a:t>
            </a:r>
            <a:r>
              <a:rPr lang="en-US" sz="1400" b="1" dirty="0" err="1">
                <a:latin typeface="Courier New" panose="02070309020205020404" pitchFamily="49" charset="0"/>
                <a:cs typeface="Courier New" panose="02070309020205020404" pitchFamily="49" charset="0"/>
              </a:rPr>
              <a:t>args</a:t>
            </a: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Vehicle </a:t>
            </a:r>
            <a:r>
              <a:rPr lang="en-US" sz="1400" b="1" dirty="0">
                <a:latin typeface="Courier New" panose="02070309020205020404" pitchFamily="49" charset="0"/>
                <a:cs typeface="Courier New" panose="02070309020205020404" pitchFamily="49" charset="0"/>
              </a:rPr>
              <a:t>minivan = new Vehicle();</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Vehicle </a:t>
            </a:r>
            <a:r>
              <a:rPr lang="en-US" sz="1400" b="1" dirty="0" err="1">
                <a:latin typeface="Courier New" panose="02070309020205020404" pitchFamily="49" charset="0"/>
                <a:cs typeface="Courier New" panose="02070309020205020404" pitchFamily="49" charset="0"/>
              </a:rPr>
              <a:t>sportscar</a:t>
            </a:r>
            <a:r>
              <a:rPr lang="en-US" sz="1400" b="1" dirty="0">
                <a:latin typeface="Courier New" panose="02070309020205020404" pitchFamily="49" charset="0"/>
                <a:cs typeface="Courier New" panose="02070309020205020404" pitchFamily="49" charset="0"/>
              </a:rPr>
              <a:t> = new Vehicle();</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int</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range1, range2;</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assign values to fields in minivan</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minivan.passengers</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 7;</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minivan.fuelcap</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 16;</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minivan.mpg </a:t>
            </a:r>
            <a:r>
              <a:rPr lang="en-US" sz="1400" b="1" dirty="0">
                <a:latin typeface="Courier New" panose="02070309020205020404" pitchFamily="49" charset="0"/>
                <a:cs typeface="Courier New" panose="02070309020205020404" pitchFamily="49" charset="0"/>
              </a:rPr>
              <a:t>= 21;</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assign values to fields in </a:t>
            </a:r>
            <a:r>
              <a:rPr lang="en-US" sz="1400" b="1" dirty="0" err="1">
                <a:latin typeface="Courier New" panose="02070309020205020404" pitchFamily="49" charset="0"/>
                <a:cs typeface="Courier New" panose="02070309020205020404" pitchFamily="49" charset="0"/>
              </a:rPr>
              <a:t>sportscar</a:t>
            </a:r>
            <a:endParaRPr lang="en-US" sz="14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sportscar.passengers</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 2;</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sportscar.fuelcap</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 14;</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sportscar.mpg </a:t>
            </a:r>
            <a:r>
              <a:rPr lang="en-US" sz="1400" b="1" dirty="0">
                <a:latin typeface="Courier New" panose="02070309020205020404" pitchFamily="49" charset="0"/>
                <a:cs typeface="Courier New" panose="02070309020205020404" pitchFamily="49" charset="0"/>
              </a:rPr>
              <a:t>= 12;</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compute the ranges assuming a full tank of gas</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range1 </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minivan.fuelcap</a:t>
            </a:r>
            <a:r>
              <a:rPr lang="en-US" sz="1400" b="1" dirty="0">
                <a:latin typeface="Courier New" panose="02070309020205020404" pitchFamily="49" charset="0"/>
                <a:cs typeface="Courier New" panose="02070309020205020404" pitchFamily="49" charset="0"/>
              </a:rPr>
              <a:t> * minivan.mpg;</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range2 </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sportscar.fuelcap</a:t>
            </a:r>
            <a:r>
              <a:rPr lang="en-US" sz="1400" b="1" dirty="0">
                <a:latin typeface="Courier New" panose="02070309020205020404" pitchFamily="49" charset="0"/>
                <a:cs typeface="Courier New" panose="02070309020205020404" pitchFamily="49" charset="0"/>
              </a:rPr>
              <a:t> * sportscar.mpg;</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("Minivan can carry " + </a:t>
            </a:r>
            <a:r>
              <a:rPr lang="en-US" sz="1400" b="1" dirty="0" err="1">
                <a:latin typeface="Courier New" panose="02070309020205020404" pitchFamily="49" charset="0"/>
                <a:cs typeface="Courier New" panose="02070309020205020404" pitchFamily="49" charset="0"/>
              </a:rPr>
              <a:t>minivan.passengers</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with a range of " + range1);</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Sportscar</a:t>
            </a:r>
            <a:r>
              <a:rPr lang="en-US" sz="1400" b="1" dirty="0">
                <a:latin typeface="Courier New" panose="02070309020205020404" pitchFamily="49" charset="0"/>
                <a:cs typeface="Courier New" panose="02070309020205020404" pitchFamily="49" charset="0"/>
              </a:rPr>
              <a:t> can carry " + </a:t>
            </a:r>
            <a:r>
              <a:rPr lang="en-US" sz="1400" b="1" dirty="0" err="1">
                <a:latin typeface="Courier New" panose="02070309020205020404" pitchFamily="49" charset="0"/>
                <a:cs typeface="Courier New" panose="02070309020205020404" pitchFamily="49" charset="0"/>
              </a:rPr>
              <a:t>sportscar.passengers</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with a range of " + range2);</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a:t>
            </a:r>
            <a:endParaRPr lang="en-US" sz="14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466264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Objects and </a:t>
            </a:r>
            <a:r>
              <a:rPr lang="en-US" dirty="0" smtClean="0"/>
              <a:t>Methods – The How-To on Object Creation</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Examine this line:</a:t>
            </a:r>
          </a:p>
          <a:p>
            <a:pPr marL="800100" lvl="1" indent="-342900">
              <a:buFont typeface="+mj-lt"/>
              <a:buAutoNum type="arabicPeriod"/>
            </a:pPr>
            <a:r>
              <a:rPr lang="en-US" sz="2800" b="1" dirty="0">
                <a:latin typeface="Courier New" panose="02070309020205020404" pitchFamily="49" charset="0"/>
                <a:cs typeface="Courier New" panose="02070309020205020404" pitchFamily="49" charset="0"/>
              </a:rPr>
              <a:t>Vehicle minivan = new Vehicle();</a:t>
            </a:r>
            <a:endParaRPr lang="en-US" sz="2800" dirty="0" smtClean="0"/>
          </a:p>
          <a:p>
            <a:pPr lvl="1"/>
            <a:r>
              <a:rPr lang="en-US" sz="2800" dirty="0" smtClean="0"/>
              <a:t>The name of the class becomes a placeholder variable</a:t>
            </a:r>
          </a:p>
          <a:p>
            <a:pPr lvl="1"/>
            <a:r>
              <a:rPr lang="en-US" sz="2800" dirty="0" smtClean="0"/>
              <a:t>The keyword “new” is used to create an instance of the class which is invoked akin to a method;</a:t>
            </a:r>
          </a:p>
          <a:p>
            <a:pPr lvl="1"/>
            <a:r>
              <a:rPr lang="en-US" sz="2800" dirty="0" smtClean="0"/>
              <a:t>We could easily have done this in 2 steps</a:t>
            </a:r>
          </a:p>
          <a:p>
            <a:pPr lvl="2">
              <a:buFont typeface="+mj-lt"/>
              <a:buAutoNum type="arabicPeriod"/>
            </a:pPr>
            <a:r>
              <a:rPr lang="en-US" sz="2800" b="1" dirty="0">
                <a:latin typeface="Courier New" panose="02070309020205020404" pitchFamily="49" charset="0"/>
                <a:cs typeface="Courier New" panose="02070309020205020404" pitchFamily="49" charset="0"/>
              </a:rPr>
              <a:t>Vehicle </a:t>
            </a:r>
            <a:r>
              <a:rPr lang="en-US" sz="2800" b="1" dirty="0" smtClean="0">
                <a:latin typeface="Courier New" panose="02070309020205020404" pitchFamily="49" charset="0"/>
                <a:cs typeface="Courier New" panose="02070309020205020404" pitchFamily="49" charset="0"/>
              </a:rPr>
              <a:t>minivan;</a:t>
            </a:r>
          </a:p>
          <a:p>
            <a:pPr lvl="2">
              <a:buFont typeface="+mj-lt"/>
              <a:buAutoNum type="arabicPeriod"/>
            </a:pPr>
            <a:r>
              <a:rPr lang="en-US" sz="2800" b="1" dirty="0" smtClean="0">
                <a:latin typeface="Courier New" panose="02070309020205020404" pitchFamily="49" charset="0"/>
                <a:cs typeface="Courier New" panose="02070309020205020404" pitchFamily="49" charset="0"/>
              </a:rPr>
              <a:t>minivan </a:t>
            </a:r>
            <a:r>
              <a:rPr lang="en-US" sz="2800" b="1" dirty="0">
                <a:latin typeface="Courier New" panose="02070309020205020404" pitchFamily="49" charset="0"/>
                <a:cs typeface="Courier New" panose="02070309020205020404" pitchFamily="49" charset="0"/>
              </a:rPr>
              <a:t>= new Vehicle();</a:t>
            </a:r>
            <a:endParaRPr lang="en-US" sz="2800" dirty="0"/>
          </a:p>
          <a:p>
            <a:pPr marL="800100" lvl="1" indent="-342900">
              <a:buFont typeface="+mj-lt"/>
              <a:buAutoNum type="arabicPeriod"/>
            </a:pPr>
            <a:endParaRPr lang="en-US" sz="2800" dirty="0" smtClean="0"/>
          </a:p>
          <a:p>
            <a:pPr marL="0" indent="0">
              <a:buNone/>
            </a:pPr>
            <a:endParaRPr lang="en-US" dirty="0"/>
          </a:p>
        </p:txBody>
      </p:sp>
    </p:spTree>
    <p:extLst>
      <p:ext uri="{BB962C8B-B14F-4D97-AF65-F5344CB8AC3E}">
        <p14:creationId xmlns:p14="http://schemas.microsoft.com/office/powerpoint/2010/main" val="20594274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Objects and </a:t>
            </a:r>
            <a:r>
              <a:rPr lang="en-US" dirty="0" smtClean="0"/>
              <a:t>Methods – Reference Variables and Assignment</a:t>
            </a:r>
            <a:endParaRPr lang="en-US" dirty="0"/>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US" sz="2000" dirty="0" smtClean="0"/>
              <a:t>When using primitives, the assignment operator assigns the content of variables by value. This means that it literally copies the value from right to left.</a:t>
            </a:r>
          </a:p>
          <a:p>
            <a:pPr marL="342900" indent="-342900">
              <a:buFont typeface="+mj-lt"/>
              <a:buAutoNum type="arabicPeriod"/>
            </a:pPr>
            <a:r>
              <a:rPr lang="en-US" sz="2000" dirty="0" smtClean="0"/>
              <a:t>When using objects, we are assigning pointers by reference.  In essence this means that you are creating an alias.  Look at the following code snippet:</a:t>
            </a:r>
          </a:p>
          <a:p>
            <a:r>
              <a:rPr lang="en-US" sz="2000" dirty="0" smtClean="0">
                <a:latin typeface="Courier New" panose="02070309020205020404" pitchFamily="49" charset="0"/>
                <a:cs typeface="Courier New" panose="02070309020205020404" pitchFamily="49" charset="0"/>
              </a:rPr>
              <a:t> Vehicle </a:t>
            </a:r>
            <a:r>
              <a:rPr lang="en-US" sz="2000" dirty="0">
                <a:latin typeface="Courier New" panose="02070309020205020404" pitchFamily="49" charset="0"/>
                <a:cs typeface="Courier New" panose="02070309020205020404" pitchFamily="49" charset="0"/>
              </a:rPr>
              <a:t>car1 = new Vehicle</a:t>
            </a:r>
            <a:r>
              <a:rPr lang="en-US" sz="2000" dirty="0" smtClean="0">
                <a:latin typeface="Courier New" panose="02070309020205020404" pitchFamily="49" charset="0"/>
                <a:cs typeface="Courier New" panose="02070309020205020404" pitchFamily="49" charset="0"/>
              </a:rPr>
              <a:t>();</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Vehicle </a:t>
            </a:r>
            <a:r>
              <a:rPr lang="en-US" sz="2000" dirty="0">
                <a:latin typeface="Courier New" panose="02070309020205020404" pitchFamily="49" charset="0"/>
                <a:cs typeface="Courier New" panose="02070309020205020404" pitchFamily="49" charset="0"/>
              </a:rPr>
              <a:t>car2 = </a:t>
            </a:r>
            <a:r>
              <a:rPr lang="en-US" sz="2000" dirty="0" smtClean="0">
                <a:latin typeface="Courier New" panose="02070309020205020404" pitchFamily="49" charset="0"/>
                <a:cs typeface="Courier New" panose="02070309020205020404" pitchFamily="49" charset="0"/>
              </a:rPr>
              <a:t>car1;</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car1.mpg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26;</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System.out.println</a:t>
            </a:r>
            <a:r>
              <a:rPr lang="en-US" sz="2000" dirty="0" smtClean="0">
                <a:latin typeface="Courier New" panose="02070309020205020404" pitchFamily="49" charset="0"/>
                <a:cs typeface="Courier New" panose="02070309020205020404" pitchFamily="49" charset="0"/>
              </a:rPr>
              <a:t>(car1.mpg);</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System.out.println</a:t>
            </a:r>
            <a:r>
              <a:rPr lang="en-US" sz="2000" dirty="0" smtClean="0">
                <a:latin typeface="Courier New" panose="02070309020205020404" pitchFamily="49" charset="0"/>
                <a:cs typeface="Courier New" panose="02070309020205020404" pitchFamily="49" charset="0"/>
              </a:rPr>
              <a:t>(car2.mpg);</a:t>
            </a:r>
          </a:p>
          <a:p>
            <a:pPr marL="342900" indent="-342900">
              <a:buFont typeface="+mj-lt"/>
              <a:buAutoNum type="arabicPeriod"/>
            </a:pPr>
            <a:r>
              <a:rPr lang="en-US" sz="2000" dirty="0" smtClean="0"/>
              <a:t>The above would print the value of 26 for both statement, because the assignment of car1 to car2 is done by reference, therefore, they are both referring to the same instance in memory</a:t>
            </a:r>
            <a:endParaRPr lang="en-US" sz="2000" dirty="0"/>
          </a:p>
          <a:p>
            <a:pPr marL="342900" indent="-342900">
              <a:buFont typeface="+mj-lt"/>
              <a:buAutoNum type="arabicPeriod"/>
            </a:pPr>
            <a:endParaRPr lang="en-US" sz="2000" dirty="0"/>
          </a:p>
        </p:txBody>
      </p:sp>
    </p:spTree>
    <p:extLst>
      <p:ext uri="{BB962C8B-B14F-4D97-AF65-F5344CB8AC3E}">
        <p14:creationId xmlns:p14="http://schemas.microsoft.com/office/powerpoint/2010/main" val="40502567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Objects and </a:t>
            </a:r>
            <a:r>
              <a:rPr lang="en-US" dirty="0" smtClean="0"/>
              <a:t>Methods – Methods (Functions)</a:t>
            </a:r>
            <a:endParaRPr lang="en-US" dirty="0"/>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US" sz="1600" dirty="0" smtClean="0"/>
              <a:t>Data Class may be valid, but for the most part, classes provide methods which are meant to manipulate the data defined in the class, in many case, provide access to this data.  </a:t>
            </a:r>
            <a:endParaRPr lang="en-US" sz="1600" dirty="0"/>
          </a:p>
          <a:p>
            <a:pPr marL="342900" indent="-342900">
              <a:buFont typeface="+mj-lt"/>
              <a:buAutoNum type="arabicPeriod"/>
            </a:pPr>
            <a:r>
              <a:rPr lang="en-US" sz="1600" dirty="0" smtClean="0"/>
              <a:t>A method (function) contains one or more statement(s).</a:t>
            </a:r>
          </a:p>
          <a:p>
            <a:pPr marL="342900" indent="-342900">
              <a:buFont typeface="+mj-lt"/>
              <a:buAutoNum type="arabicPeriod"/>
            </a:pPr>
            <a:r>
              <a:rPr lang="en-US" sz="1600" dirty="0" smtClean="0"/>
              <a:t>In a well-written application, your method should perform only one task.  </a:t>
            </a:r>
          </a:p>
          <a:p>
            <a:pPr marL="342900" indent="-342900">
              <a:buFont typeface="+mj-lt"/>
              <a:buAutoNum type="arabicPeriod"/>
            </a:pPr>
            <a:r>
              <a:rPr lang="en-US" sz="1600" dirty="0" smtClean="0"/>
              <a:t>Each method has a name in the class and this is the name to use to invoke the method</a:t>
            </a:r>
          </a:p>
          <a:p>
            <a:pPr marL="342900" indent="-342900">
              <a:buFont typeface="+mj-lt"/>
              <a:buAutoNum type="arabicPeriod"/>
            </a:pPr>
            <a:r>
              <a:rPr lang="en-US" sz="1600" dirty="0" smtClean="0"/>
              <a:t>The “main()” function is reserved as a method that begins execution of your program.</a:t>
            </a:r>
          </a:p>
          <a:p>
            <a:pPr marL="342900" indent="-342900">
              <a:buFont typeface="+mj-lt"/>
              <a:buAutoNum type="arabicPeriod"/>
            </a:pPr>
            <a:r>
              <a:rPr lang="en-US" sz="1600" dirty="0" smtClean="0"/>
              <a:t>Never use reserved tokens/keywords as names for your methods</a:t>
            </a:r>
          </a:p>
          <a:p>
            <a:pPr marL="342900" indent="-342900">
              <a:buFont typeface="+mj-lt"/>
              <a:buAutoNum type="arabicPeriod"/>
            </a:pPr>
            <a:r>
              <a:rPr lang="en-US" sz="1600" dirty="0" smtClean="0"/>
              <a:t>The typical template of a function is as follows:</a:t>
            </a:r>
          </a:p>
          <a:p>
            <a:pPr marL="0"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return_type</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function_name</a:t>
            </a:r>
            <a:r>
              <a:rPr lang="en-US" sz="1600" dirty="0" smtClean="0">
                <a:latin typeface="Courier New" panose="02070309020205020404" pitchFamily="49" charset="0"/>
                <a:cs typeface="Courier New" panose="02070309020205020404" pitchFamily="49" charset="0"/>
              </a:rPr>
              <a:t> (parameter-list) {</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 body of method with code</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p>
          <a:p>
            <a:pPr marL="342900" indent="-342900">
              <a:buFont typeface="+mj-lt"/>
              <a:buAutoNum type="arabicPeriod"/>
            </a:pPr>
            <a:r>
              <a:rPr lang="en-US" sz="1600" dirty="0" smtClean="0"/>
              <a:t>The return type is a data type and this can include return a class type.  If you have nothing to return, you must use type “void”.</a:t>
            </a:r>
            <a:endParaRPr lang="en-US" sz="1600" dirty="0"/>
          </a:p>
          <a:p>
            <a:pPr marL="342900" indent="-342900">
              <a:buFont typeface="+mj-lt"/>
              <a:buAutoNum type="arabicPeriod"/>
            </a:pPr>
            <a:r>
              <a:rPr lang="en-US" sz="1600" dirty="0" smtClean="0"/>
              <a:t>The parameter list, separated by the comma operator, when more than one parameter needs to be passed is optional.</a:t>
            </a:r>
            <a:endParaRPr lang="en-US" sz="1600" dirty="0"/>
          </a:p>
        </p:txBody>
      </p:sp>
    </p:spTree>
    <p:extLst>
      <p:ext uri="{BB962C8B-B14F-4D97-AF65-F5344CB8AC3E}">
        <p14:creationId xmlns:p14="http://schemas.microsoft.com/office/powerpoint/2010/main" val="6542983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Objects and </a:t>
            </a:r>
            <a:r>
              <a:rPr lang="en-US" dirty="0" smtClean="0"/>
              <a:t>Methods – Methods (Functions)</a:t>
            </a:r>
            <a:endParaRPr lang="en-US" dirty="0"/>
          </a:p>
        </p:txBody>
      </p:sp>
      <p:sp>
        <p:nvSpPr>
          <p:cNvPr id="5" name="Content Placeholder 2"/>
          <p:cNvSpPr txBox="1">
            <a:spLocks/>
          </p:cNvSpPr>
          <p:nvPr/>
        </p:nvSpPr>
        <p:spPr>
          <a:xfrm>
            <a:off x="1010194" y="1811383"/>
            <a:ext cx="5286103" cy="48245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class Vehicle {</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int</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passengers; // number of passengers</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int</a:t>
            </a:r>
            <a:r>
              <a:rPr lang="en-US" sz="1400" b="1" dirty="0" smtClean="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fuelcap</a:t>
            </a:r>
            <a:r>
              <a:rPr lang="en-US" sz="1400" b="1" dirty="0">
                <a:latin typeface="Courier New" panose="02070309020205020404" pitchFamily="49" charset="0"/>
                <a:cs typeface="Courier New" panose="02070309020205020404" pitchFamily="49" charset="0"/>
              </a:rPr>
              <a:t>; // fuel capacity in gallons</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int</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mpg; // fuel consumption in miles per gallon</a:t>
            </a:r>
          </a:p>
          <a:p>
            <a:pPr marL="0" indent="0" defTabSz="274320">
              <a:lnSpc>
                <a:spcPct val="10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void </a:t>
            </a:r>
            <a:r>
              <a:rPr lang="en-US" sz="1400" b="1" dirty="0">
                <a:latin typeface="Courier New" panose="02070309020205020404" pitchFamily="49" charset="0"/>
                <a:cs typeface="Courier New" panose="02070309020205020404" pitchFamily="49" charset="0"/>
              </a:rPr>
              <a:t>range()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("Range is: " + </a:t>
            </a:r>
            <a:r>
              <a:rPr lang="en-US" sz="1400" b="1" dirty="0" err="1">
                <a:latin typeface="Courier New" panose="02070309020205020404" pitchFamily="49" charset="0"/>
                <a:cs typeface="Courier New" panose="02070309020205020404" pitchFamily="49" charset="0"/>
              </a:rPr>
              <a:t>fuelcap</a:t>
            </a:r>
            <a:r>
              <a:rPr lang="en-US" sz="1400" b="1" dirty="0">
                <a:latin typeface="Courier New" panose="02070309020205020404" pitchFamily="49" charset="0"/>
                <a:cs typeface="Courier New" panose="02070309020205020404" pitchFamily="49" charset="0"/>
              </a:rPr>
              <a:t> * mpg);</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a:t>
            </a:r>
            <a:endParaRPr lang="en-US" sz="14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6370320" y="1811383"/>
            <a:ext cx="5691051" cy="48245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class </a:t>
            </a:r>
            <a:r>
              <a:rPr lang="en-US" sz="1200" b="1" dirty="0" err="1">
                <a:latin typeface="Courier New" panose="02070309020205020404" pitchFamily="49" charset="0"/>
                <a:cs typeface="Courier New" panose="02070309020205020404" pitchFamily="49" charset="0"/>
              </a:rPr>
              <a:t>AddMeth</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public static void main(String </a:t>
            </a:r>
            <a:r>
              <a:rPr lang="en-US" sz="1200" b="1" dirty="0" err="1">
                <a:latin typeface="Courier New" panose="02070309020205020404" pitchFamily="49" charset="0"/>
                <a:cs typeface="Courier New" panose="02070309020205020404" pitchFamily="49" charset="0"/>
              </a:rPr>
              <a:t>args</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Vehicle minivan = new Vehicle();</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Vehicle </a:t>
            </a:r>
            <a:r>
              <a:rPr lang="en-US" sz="1200" b="1" dirty="0" err="1">
                <a:latin typeface="Courier New" panose="02070309020205020404" pitchFamily="49" charset="0"/>
                <a:cs typeface="Courier New" panose="02070309020205020404" pitchFamily="49" charset="0"/>
              </a:rPr>
              <a:t>sportscar</a:t>
            </a:r>
            <a:r>
              <a:rPr lang="en-US" sz="1200" b="1" dirty="0">
                <a:latin typeface="Courier New" panose="02070309020205020404" pitchFamily="49" charset="0"/>
                <a:cs typeface="Courier New" panose="02070309020205020404" pitchFamily="49" charset="0"/>
              </a:rPr>
              <a:t> = new Vehicle();</a:t>
            </a:r>
          </a:p>
          <a:p>
            <a:pPr marL="0" indent="0" defTabSz="274320">
              <a:lnSpc>
                <a:spcPct val="100000"/>
              </a:lnSpc>
              <a:spcBef>
                <a:spcPts val="0"/>
              </a:spcBef>
              <a:buNone/>
            </a:pPr>
            <a:r>
              <a:rPr lang="en-US" sz="1200" b="1" dirty="0" smtClean="0">
                <a:latin typeface="Courier New" panose="02070309020205020404" pitchFamily="49" charset="0"/>
                <a:cs typeface="Courier New" panose="02070309020205020404" pitchFamily="49" charset="0"/>
              </a:rPr>
              <a:t/>
            </a:r>
            <a:br>
              <a:rPr lang="en-US" sz="1200" b="1" dirty="0" smtClean="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range1, range2;</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 assign values to fields in minivan</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minivan.passengers</a:t>
            </a:r>
            <a:r>
              <a:rPr lang="en-US" sz="1200" b="1" dirty="0">
                <a:latin typeface="Courier New" panose="02070309020205020404" pitchFamily="49" charset="0"/>
                <a:cs typeface="Courier New" panose="02070309020205020404" pitchFamily="49" charset="0"/>
              </a:rPr>
              <a:t> = 7;</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minivan.fuelcap</a:t>
            </a:r>
            <a:r>
              <a:rPr lang="en-US" sz="1200" b="1" dirty="0">
                <a:latin typeface="Courier New" panose="02070309020205020404" pitchFamily="49" charset="0"/>
                <a:cs typeface="Courier New" panose="02070309020205020404" pitchFamily="49" charset="0"/>
              </a:rPr>
              <a:t> = 16;</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minivan.mpg = 21;</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 assign values to fields in </a:t>
            </a:r>
            <a:r>
              <a:rPr lang="en-US" sz="1200" b="1" dirty="0" err="1">
                <a:latin typeface="Courier New" panose="02070309020205020404" pitchFamily="49" charset="0"/>
                <a:cs typeface="Courier New" panose="02070309020205020404" pitchFamily="49" charset="0"/>
              </a:rPr>
              <a:t>sportscar</a:t>
            </a:r>
            <a:endParaRPr lang="en-US" sz="12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sportscar.passengers</a:t>
            </a:r>
            <a:r>
              <a:rPr lang="en-US" sz="1200" b="1" dirty="0">
                <a:latin typeface="Courier New" panose="02070309020205020404" pitchFamily="49" charset="0"/>
                <a:cs typeface="Courier New" panose="02070309020205020404" pitchFamily="49" charset="0"/>
              </a:rPr>
              <a:t> = 2;</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sportscar.fuelcap</a:t>
            </a:r>
            <a:r>
              <a:rPr lang="en-US" sz="1200" b="1" dirty="0">
                <a:latin typeface="Courier New" panose="02070309020205020404" pitchFamily="49" charset="0"/>
                <a:cs typeface="Courier New" panose="02070309020205020404" pitchFamily="49" charset="0"/>
              </a:rPr>
              <a:t> = 14;</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sportscar.mpg = 12;</a:t>
            </a:r>
          </a:p>
          <a:p>
            <a:pPr marL="0" indent="0" defTabSz="274320">
              <a:lnSpc>
                <a:spcPct val="100000"/>
              </a:lnSpc>
              <a:spcBef>
                <a:spcPts val="0"/>
              </a:spcBef>
              <a:buNone/>
            </a:pPr>
            <a:r>
              <a:rPr lang="en-US" sz="1200" b="1" dirty="0" smtClean="0">
                <a:latin typeface="Courier New" panose="02070309020205020404" pitchFamily="49" charset="0"/>
                <a:cs typeface="Courier New" panose="02070309020205020404" pitchFamily="49" charset="0"/>
              </a:rPr>
              <a:t/>
            </a:r>
            <a:br>
              <a:rPr lang="en-US" sz="1200" b="1" dirty="0" smtClean="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System.out.print</a:t>
            </a:r>
            <a:r>
              <a:rPr lang="en-US" sz="1200" b="1" dirty="0">
                <a:latin typeface="Courier New" panose="02070309020205020404" pitchFamily="49" charset="0"/>
                <a:cs typeface="Courier New" panose="02070309020205020404" pitchFamily="49" charset="0"/>
              </a:rPr>
              <a:t>("Minivan can carry " + </a:t>
            </a:r>
            <a:r>
              <a:rPr lang="en-US" sz="1200" b="1" dirty="0" err="1">
                <a:latin typeface="Courier New" panose="02070309020205020404" pitchFamily="49" charset="0"/>
                <a:cs typeface="Courier New" panose="02070309020205020404" pitchFamily="49" charset="0"/>
              </a:rPr>
              <a:t>minivan.passengers</a:t>
            </a:r>
            <a:r>
              <a:rPr lang="en-US" sz="1200" b="1" dirty="0">
                <a:latin typeface="Courier New" panose="02070309020205020404" pitchFamily="49" charset="0"/>
                <a:cs typeface="Courier New" panose="02070309020205020404" pitchFamily="49" charset="0"/>
              </a:rPr>
              <a:t> + ".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minivan.range</a:t>
            </a:r>
            <a:r>
              <a:rPr lang="en-US" sz="1200" b="1" dirty="0">
                <a:latin typeface="Courier New" panose="02070309020205020404" pitchFamily="49" charset="0"/>
                <a:cs typeface="Courier New" panose="02070309020205020404" pitchFamily="49" charset="0"/>
              </a:rPr>
              <a:t>(); // display range of minivan</a:t>
            </a:r>
          </a:p>
          <a:p>
            <a:pPr marL="0" indent="0" defTabSz="274320">
              <a:lnSpc>
                <a:spcPct val="100000"/>
              </a:lnSpc>
              <a:spcBef>
                <a:spcPts val="0"/>
              </a:spcBef>
              <a:buNone/>
            </a:pPr>
            <a:r>
              <a:rPr lang="en-US" sz="1200" b="1" dirty="0" smtClean="0">
                <a:latin typeface="Courier New" panose="02070309020205020404" pitchFamily="49" charset="0"/>
                <a:cs typeface="Courier New" panose="02070309020205020404" pitchFamily="49" charset="0"/>
              </a:rPr>
              <a:t/>
            </a:r>
            <a:br>
              <a:rPr lang="en-US" sz="1200" b="1" dirty="0" smtClean="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System.out.print</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Sportscar</a:t>
            </a:r>
            <a:r>
              <a:rPr lang="en-US" sz="1200" b="1" dirty="0">
                <a:latin typeface="Courier New" panose="02070309020205020404" pitchFamily="49" charset="0"/>
                <a:cs typeface="Courier New" panose="02070309020205020404" pitchFamily="49" charset="0"/>
              </a:rPr>
              <a:t> can carry " + </a:t>
            </a:r>
            <a:r>
              <a:rPr lang="en-US" sz="1200" b="1" dirty="0" err="1">
                <a:latin typeface="Courier New" panose="02070309020205020404" pitchFamily="49" charset="0"/>
                <a:cs typeface="Courier New" panose="02070309020205020404" pitchFamily="49" charset="0"/>
              </a:rPr>
              <a:t>sportscar.passengers</a:t>
            </a:r>
            <a:r>
              <a:rPr lang="en-US" sz="1200" b="1" dirty="0">
                <a:latin typeface="Courier New" panose="02070309020205020404" pitchFamily="49" charset="0"/>
                <a:cs typeface="Courier New" panose="02070309020205020404" pitchFamily="49" charset="0"/>
              </a:rPr>
              <a:t> + ".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sportscar.range</a:t>
            </a:r>
            <a:r>
              <a:rPr lang="en-US" sz="1200" b="1" dirty="0">
                <a:latin typeface="Courier New" panose="02070309020205020404" pitchFamily="49" charset="0"/>
                <a:cs typeface="Courier New" panose="02070309020205020404" pitchFamily="49" charset="0"/>
              </a:rPr>
              <a:t>(); // display range of </a:t>
            </a:r>
            <a:r>
              <a:rPr lang="en-US" sz="1200" b="1" dirty="0" err="1">
                <a:latin typeface="Courier New" panose="02070309020205020404" pitchFamily="49" charset="0"/>
                <a:cs typeface="Courier New" panose="02070309020205020404" pitchFamily="49" charset="0"/>
              </a:rPr>
              <a:t>sportscar</a:t>
            </a: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736871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Objects and </a:t>
            </a:r>
            <a:r>
              <a:rPr lang="en-US" dirty="0" smtClean="0"/>
              <a:t>Methods – Return from a Method</a:t>
            </a:r>
            <a:endParaRPr lang="en-US" dirty="0"/>
          </a:p>
        </p:txBody>
      </p:sp>
      <p:sp>
        <p:nvSpPr>
          <p:cNvPr id="3" name="Content Placeholder 2"/>
          <p:cNvSpPr>
            <a:spLocks noGrp="1"/>
          </p:cNvSpPr>
          <p:nvPr>
            <p:ph idx="1"/>
          </p:nvPr>
        </p:nvSpPr>
        <p:spPr>
          <a:xfrm>
            <a:off x="838200" y="1825625"/>
            <a:ext cx="10515600" cy="322352"/>
          </a:xfrm>
        </p:spPr>
        <p:txBody>
          <a:bodyPr>
            <a:normAutofit/>
          </a:bodyPr>
          <a:lstStyle/>
          <a:p>
            <a:pPr marL="0" indent="0">
              <a:buNone/>
            </a:pPr>
            <a:r>
              <a:rPr lang="en-US" sz="1600" b="1" dirty="0" smtClean="0"/>
              <a:t>When a data type is set for a method, it has to return a value or Java will complain</a:t>
            </a:r>
          </a:p>
          <a:p>
            <a:pPr marL="0" indent="0">
              <a:buNone/>
            </a:pPr>
            <a:endParaRPr lang="en-US" sz="1600" b="1" dirty="0"/>
          </a:p>
        </p:txBody>
      </p:sp>
      <p:sp>
        <p:nvSpPr>
          <p:cNvPr id="4" name="Content Placeholder 2"/>
          <p:cNvSpPr txBox="1">
            <a:spLocks/>
          </p:cNvSpPr>
          <p:nvPr/>
        </p:nvSpPr>
        <p:spPr>
          <a:xfrm>
            <a:off x="1010194" y="2162219"/>
            <a:ext cx="5286103" cy="44737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class Vehicle {</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int</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passengers; // number of passengers</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int</a:t>
            </a:r>
            <a:r>
              <a:rPr lang="en-US" sz="1400" b="1" dirty="0" smtClean="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fuelcap</a:t>
            </a:r>
            <a:r>
              <a:rPr lang="en-US" sz="1400" b="1" dirty="0">
                <a:latin typeface="Courier New" panose="02070309020205020404" pitchFamily="49" charset="0"/>
                <a:cs typeface="Courier New" panose="02070309020205020404" pitchFamily="49" charset="0"/>
              </a:rPr>
              <a:t>; // fuel capacity in gallons</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int</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mpg; // fuel consumption in miles per gallon</a:t>
            </a:r>
          </a:p>
          <a:p>
            <a:pPr marL="0" indent="0" defTabSz="274320">
              <a:lnSpc>
                <a:spcPct val="10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int</a:t>
            </a:r>
            <a:r>
              <a:rPr lang="en-US" sz="1400" b="1" dirty="0" smtClean="0">
                <a:latin typeface="Courier New" panose="02070309020205020404" pitchFamily="49" charset="0"/>
                <a:cs typeface="Courier New" panose="02070309020205020404" pitchFamily="49" charset="0"/>
              </a:rPr>
              <a:t> range</a:t>
            </a: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return mpg * </a:t>
            </a:r>
            <a:r>
              <a:rPr lang="en-US" sz="1400" b="1" dirty="0" err="1" smtClean="0">
                <a:latin typeface="Courier New" panose="02070309020205020404" pitchFamily="49" charset="0"/>
                <a:cs typeface="Courier New" panose="02070309020205020404" pitchFamily="49" charset="0"/>
              </a:rPr>
              <a:t>fuelcap</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a:t>
            </a:r>
            <a:endParaRPr lang="en-US" sz="14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a:t>
            </a:r>
          </a:p>
        </p:txBody>
      </p:sp>
      <p:sp>
        <p:nvSpPr>
          <p:cNvPr id="5" name="Content Placeholder 2"/>
          <p:cNvSpPr txBox="1">
            <a:spLocks/>
          </p:cNvSpPr>
          <p:nvPr/>
        </p:nvSpPr>
        <p:spPr>
          <a:xfrm>
            <a:off x="6124756" y="2147977"/>
            <a:ext cx="5995358" cy="44879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class </a:t>
            </a:r>
            <a:r>
              <a:rPr lang="en-US" sz="1400" b="1" dirty="0" err="1" smtClean="0">
                <a:latin typeface="Courier New" panose="02070309020205020404" pitchFamily="49" charset="0"/>
                <a:cs typeface="Courier New" panose="02070309020205020404" pitchFamily="49" charset="0"/>
              </a:rPr>
              <a:t>RetMeth</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public static void main(String </a:t>
            </a:r>
            <a:r>
              <a:rPr lang="en-US" sz="1400" b="1" dirty="0" err="1">
                <a:latin typeface="Courier New" panose="02070309020205020404" pitchFamily="49" charset="0"/>
                <a:cs typeface="Courier New" panose="02070309020205020404" pitchFamily="49" charset="0"/>
              </a:rPr>
              <a:t>args</a:t>
            </a: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Vehicle minivan = new Vehicle();</a:t>
            </a: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a:r>
            <a:br>
              <a:rPr lang="en-US" sz="1400" b="1" dirty="0" smtClean="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range1;</a:t>
            </a:r>
            <a:endParaRPr lang="en-US" sz="14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 assign values to fields in minivan</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minivan.passengers</a:t>
            </a:r>
            <a:r>
              <a:rPr lang="en-US" sz="1400" b="1" dirty="0">
                <a:latin typeface="Courier New" panose="02070309020205020404" pitchFamily="49" charset="0"/>
                <a:cs typeface="Courier New" panose="02070309020205020404" pitchFamily="49" charset="0"/>
              </a:rPr>
              <a:t> = 7;</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minivan.fuelcap</a:t>
            </a:r>
            <a:r>
              <a:rPr lang="en-US" sz="1400" b="1" dirty="0">
                <a:latin typeface="Courier New" panose="02070309020205020404" pitchFamily="49" charset="0"/>
                <a:cs typeface="Courier New" panose="02070309020205020404" pitchFamily="49" charset="0"/>
              </a:rPr>
              <a:t> = 16;</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minivan.mpg = 21;</a:t>
            </a:r>
          </a:p>
          <a:p>
            <a:pPr marL="0" indent="0" defTabSz="274320">
              <a:lnSpc>
                <a:spcPct val="100000"/>
              </a:lnSpc>
              <a:spcBef>
                <a:spcPts val="0"/>
              </a:spcBef>
              <a:buNone/>
            </a:pPr>
            <a:endParaRPr lang="en-US" sz="1400" b="1" dirty="0" smtClean="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range1 = </a:t>
            </a:r>
            <a:r>
              <a:rPr lang="en-US" sz="1400" b="1" dirty="0" err="1" smtClean="0">
                <a:latin typeface="Courier New" panose="02070309020205020404" pitchFamily="49" charset="0"/>
                <a:cs typeface="Courier New" panose="02070309020205020404" pitchFamily="49" charset="0"/>
              </a:rPr>
              <a:t>minivan.range</a:t>
            </a:r>
            <a:r>
              <a:rPr lang="en-US" sz="1400" b="1" dirty="0" smtClean="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System.out.println</a:t>
            </a:r>
            <a:r>
              <a:rPr lang="en-US" sz="1400" b="1" dirty="0">
                <a:latin typeface="Courier New" panose="02070309020205020404" pitchFamily="49" charset="0"/>
                <a:cs typeface="Courier New" panose="02070309020205020404" pitchFamily="49" charset="0"/>
              </a:rPr>
              <a:t>("Minivan can carry " + </a:t>
            </a:r>
            <a:r>
              <a:rPr lang="en-US" sz="1400" b="1" dirty="0" err="1">
                <a:latin typeface="Courier New" panose="02070309020205020404" pitchFamily="49" charset="0"/>
                <a:cs typeface="Courier New" panose="02070309020205020404" pitchFamily="49" charset="0"/>
              </a:rPr>
              <a:t>minivan.passengers</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with range of " + range1 + " Miles");</a:t>
            </a:r>
            <a:endParaRPr lang="en-US" sz="1400" b="1" dirty="0" smtClean="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r>
            <a:br>
              <a:rPr lang="en-US" sz="1400" b="1" dirty="0" smtClean="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358725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Objects and </a:t>
            </a:r>
            <a:r>
              <a:rPr lang="en-US" dirty="0" smtClean="0"/>
              <a:t>Methods - Parameters</a:t>
            </a:r>
            <a:endParaRPr lang="en-US" dirty="0"/>
          </a:p>
        </p:txBody>
      </p:sp>
      <p:sp>
        <p:nvSpPr>
          <p:cNvPr id="3" name="Content Placeholder 2"/>
          <p:cNvSpPr>
            <a:spLocks noGrp="1"/>
          </p:cNvSpPr>
          <p:nvPr>
            <p:ph idx="1"/>
          </p:nvPr>
        </p:nvSpPr>
        <p:spPr>
          <a:xfrm>
            <a:off x="838200" y="1825625"/>
            <a:ext cx="10515600" cy="296473"/>
          </a:xfrm>
        </p:spPr>
        <p:txBody>
          <a:bodyPr>
            <a:normAutofit lnSpcReduction="10000"/>
          </a:bodyPr>
          <a:lstStyle/>
          <a:p>
            <a:pPr marL="0" indent="0">
              <a:buNone/>
            </a:pPr>
            <a:r>
              <a:rPr lang="en-US" sz="1600" b="1" dirty="0" smtClean="0"/>
              <a:t>Methods can be passed one or more values when invoked.</a:t>
            </a:r>
          </a:p>
          <a:p>
            <a:pPr marL="342900" indent="-342900">
              <a:buFont typeface="+mj-lt"/>
              <a:buAutoNum type="arabicPeriod"/>
            </a:pPr>
            <a:endParaRPr lang="en-US" sz="1600" b="1" dirty="0"/>
          </a:p>
        </p:txBody>
      </p:sp>
      <p:sp>
        <p:nvSpPr>
          <p:cNvPr id="4" name="Content Placeholder 2"/>
          <p:cNvSpPr txBox="1">
            <a:spLocks/>
          </p:cNvSpPr>
          <p:nvPr/>
        </p:nvSpPr>
        <p:spPr>
          <a:xfrm>
            <a:off x="1010194" y="2162219"/>
            <a:ext cx="5286103" cy="44737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class </a:t>
            </a:r>
            <a:r>
              <a:rPr lang="en-US" sz="1600" b="1" dirty="0" err="1">
                <a:latin typeface="Courier New" panose="02070309020205020404" pitchFamily="49" charset="0"/>
                <a:cs typeface="Courier New" panose="02070309020205020404" pitchFamily="49" charset="0"/>
              </a:rPr>
              <a:t>ChkNum</a:t>
            </a:r>
            <a:r>
              <a:rPr lang="en-US" sz="16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600" b="1" dirty="0" smtClean="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return true if x is even</a:t>
            </a:r>
          </a:p>
          <a:p>
            <a:pPr marL="0" indent="0" defTabSz="274320">
              <a:lnSpc>
                <a:spcPct val="100000"/>
              </a:lnSpc>
              <a:spcBef>
                <a:spcPts val="0"/>
              </a:spcBef>
              <a:buNone/>
            </a:pP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boolean</a:t>
            </a:r>
            <a:r>
              <a:rPr lang="en-US" sz="1600" b="1" dirty="0" smtClean="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isEven</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x) {</a:t>
            </a:r>
          </a:p>
          <a:p>
            <a:pPr marL="0" indent="0" defTabSz="274320">
              <a:lnSpc>
                <a:spcPct val="100000"/>
              </a:lnSpc>
              <a:spcBef>
                <a:spcPts val="0"/>
              </a:spcBef>
              <a:buNone/>
            </a:pPr>
            <a:r>
              <a:rPr lang="en-US" sz="1600" b="1" dirty="0" smtClean="0">
                <a:latin typeface="Courier New" panose="02070309020205020404" pitchFamily="49" charset="0"/>
                <a:cs typeface="Courier New" panose="02070309020205020404" pitchFamily="49" charset="0"/>
              </a:rPr>
              <a:t>		if</a:t>
            </a:r>
            <a:r>
              <a:rPr lang="en-US" sz="1600" b="1" dirty="0">
                <a:latin typeface="Courier New" panose="02070309020205020404" pitchFamily="49" charset="0"/>
                <a:cs typeface="Courier New" panose="02070309020205020404" pitchFamily="49" charset="0"/>
              </a:rPr>
              <a:t>((x%2) == 0) </a:t>
            </a:r>
            <a:r>
              <a:rPr lang="en-US" sz="1600" b="1" dirty="0" smtClean="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return </a:t>
            </a:r>
            <a:r>
              <a:rPr lang="en-US" sz="1600" b="1" dirty="0">
                <a:latin typeface="Courier New" panose="02070309020205020404" pitchFamily="49" charset="0"/>
                <a:cs typeface="Courier New" panose="02070309020205020404" pitchFamily="49" charset="0"/>
              </a:rPr>
              <a:t>true</a:t>
            </a:r>
            <a:r>
              <a:rPr lang="en-US" sz="1600" b="1" dirty="0" smtClean="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600" b="1" dirty="0" smtClean="0">
                <a:latin typeface="Courier New" panose="02070309020205020404" pitchFamily="49" charset="0"/>
                <a:cs typeface="Courier New" panose="02070309020205020404" pitchFamily="49" charset="0"/>
              </a:rPr>
              <a:t>		} else {</a:t>
            </a:r>
          </a:p>
          <a:p>
            <a:pPr marL="0" indent="0" defTabSz="274320">
              <a:lnSpc>
                <a:spcPct val="100000"/>
              </a:lnSpc>
              <a:spcBef>
                <a:spcPts val="0"/>
              </a:spcBef>
              <a:buNone/>
            </a:pP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return </a:t>
            </a:r>
            <a:r>
              <a:rPr lang="en-US" sz="1600" b="1" dirty="0">
                <a:latin typeface="Courier New" panose="02070309020205020404" pitchFamily="49" charset="0"/>
                <a:cs typeface="Courier New" panose="02070309020205020404" pitchFamily="49" charset="0"/>
              </a:rPr>
              <a:t>false</a:t>
            </a:r>
            <a:r>
              <a:rPr lang="en-US" sz="1600" b="1" dirty="0" smtClean="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a:t>
            </a:r>
            <a:endParaRPr lang="en-US" sz="1600" b="1" dirty="0" smtClean="0">
              <a:latin typeface="Courier New" panose="02070309020205020404" pitchFamily="49" charset="0"/>
              <a:cs typeface="Courier New" panose="02070309020205020404" pitchFamily="49" charset="0"/>
            </a:endParaRPr>
          </a:p>
        </p:txBody>
      </p:sp>
      <p:sp>
        <p:nvSpPr>
          <p:cNvPr id="5" name="Content Placeholder 2"/>
          <p:cNvSpPr txBox="1">
            <a:spLocks/>
          </p:cNvSpPr>
          <p:nvPr/>
        </p:nvSpPr>
        <p:spPr>
          <a:xfrm>
            <a:off x="6124756" y="2147977"/>
            <a:ext cx="5995358" cy="44879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class </a:t>
            </a:r>
            <a:r>
              <a:rPr lang="en-US" sz="1600" b="1" dirty="0" err="1">
                <a:latin typeface="Courier New" panose="02070309020205020404" pitchFamily="49" charset="0"/>
                <a:cs typeface="Courier New" panose="02070309020205020404" pitchFamily="49" charset="0"/>
              </a:rPr>
              <a:t>ParmDemo</a:t>
            </a:r>
            <a:r>
              <a:rPr lang="en-US" sz="16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600" b="1" dirty="0" smtClean="0">
                <a:latin typeface="Courier New" panose="02070309020205020404" pitchFamily="49" charset="0"/>
                <a:cs typeface="Courier New" panose="02070309020205020404" pitchFamily="49" charset="0"/>
              </a:rPr>
              <a:t>	public </a:t>
            </a:r>
            <a:r>
              <a:rPr lang="en-US" sz="1600" b="1" dirty="0">
                <a:latin typeface="Courier New" panose="02070309020205020404" pitchFamily="49" charset="0"/>
                <a:cs typeface="Courier New" panose="02070309020205020404" pitchFamily="49" charset="0"/>
              </a:rPr>
              <a:t>static void main(String </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ChkNum</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 = new </a:t>
            </a:r>
            <a:r>
              <a:rPr lang="en-US" sz="1600" b="1" dirty="0" err="1">
                <a:latin typeface="Courier New" panose="02070309020205020404" pitchFamily="49" charset="0"/>
                <a:cs typeface="Courier New" panose="02070309020205020404" pitchFamily="49" charset="0"/>
              </a:rPr>
              <a:t>ChkNum</a:t>
            </a:r>
            <a:r>
              <a:rPr lang="en-US" sz="16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600" b="1" dirty="0" smtClean="0">
                <a:latin typeface="Courier New" panose="02070309020205020404" pitchFamily="49" charset="0"/>
                <a:cs typeface="Courier New" panose="02070309020205020404" pitchFamily="49" charset="0"/>
              </a:rPr>
              <a:t>		if(</a:t>
            </a:r>
            <a:r>
              <a:rPr lang="en-US" sz="1600" b="1" dirty="0" err="1" smtClean="0">
                <a:latin typeface="Courier New" panose="02070309020205020404" pitchFamily="49" charset="0"/>
                <a:cs typeface="Courier New" panose="02070309020205020404" pitchFamily="49" charset="0"/>
              </a:rPr>
              <a:t>e.isEven</a:t>
            </a:r>
            <a:r>
              <a:rPr lang="en-US" sz="1600" b="1" dirty="0" smtClean="0">
                <a:latin typeface="Courier New" panose="02070309020205020404" pitchFamily="49" charset="0"/>
                <a:cs typeface="Courier New" panose="02070309020205020404" pitchFamily="49" charset="0"/>
              </a:rPr>
              <a:t>(10</a:t>
            </a:r>
            <a:r>
              <a:rPr lang="en-US" sz="16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System.out.println</a:t>
            </a:r>
            <a:r>
              <a:rPr lang="en-US" sz="1600" b="1" dirty="0">
                <a:latin typeface="Courier New" panose="02070309020205020404" pitchFamily="49" charset="0"/>
                <a:cs typeface="Courier New" panose="02070309020205020404" pitchFamily="49" charset="0"/>
              </a:rPr>
              <a:t>("10 is even.");</a:t>
            </a:r>
          </a:p>
          <a:p>
            <a:pPr marL="0" indent="0" defTabSz="274320">
              <a:lnSpc>
                <a:spcPct val="100000"/>
              </a:lnSpc>
              <a:spcBef>
                <a:spcPts val="0"/>
              </a:spcBef>
              <a:buNone/>
            </a:pPr>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600" b="1" dirty="0" smtClean="0">
                <a:latin typeface="Courier New" panose="02070309020205020404" pitchFamily="49" charset="0"/>
                <a:cs typeface="Courier New" panose="02070309020205020404" pitchFamily="49" charset="0"/>
              </a:rPr>
              <a:t>		if(</a:t>
            </a:r>
            <a:r>
              <a:rPr lang="en-US" sz="1600" b="1" dirty="0" err="1" smtClean="0">
                <a:latin typeface="Courier New" panose="02070309020205020404" pitchFamily="49" charset="0"/>
                <a:cs typeface="Courier New" panose="02070309020205020404" pitchFamily="49" charset="0"/>
              </a:rPr>
              <a:t>e.isEven</a:t>
            </a:r>
            <a:r>
              <a:rPr lang="en-US" sz="1600" b="1" dirty="0" smtClean="0">
                <a:latin typeface="Courier New" panose="02070309020205020404" pitchFamily="49" charset="0"/>
                <a:cs typeface="Courier New" panose="02070309020205020404" pitchFamily="49" charset="0"/>
              </a:rPr>
              <a:t>(9</a:t>
            </a:r>
            <a:r>
              <a:rPr lang="en-US" sz="16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System.out.println</a:t>
            </a:r>
            <a:r>
              <a:rPr lang="en-US" sz="1600" b="1" dirty="0">
                <a:latin typeface="Courier New" panose="02070309020205020404" pitchFamily="49" charset="0"/>
                <a:cs typeface="Courier New" panose="02070309020205020404" pitchFamily="49" charset="0"/>
              </a:rPr>
              <a:t>("9 is even.");</a:t>
            </a:r>
          </a:p>
          <a:p>
            <a:pPr marL="0" indent="0" defTabSz="274320">
              <a:lnSpc>
                <a:spcPct val="100000"/>
              </a:lnSpc>
              <a:spcBef>
                <a:spcPts val="0"/>
              </a:spcBef>
              <a:buNone/>
            </a:pPr>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600" b="1" dirty="0" smtClean="0">
                <a:latin typeface="Courier New" panose="02070309020205020404" pitchFamily="49" charset="0"/>
                <a:cs typeface="Courier New" panose="02070309020205020404" pitchFamily="49" charset="0"/>
              </a:rPr>
              <a:t>		if(</a:t>
            </a:r>
            <a:r>
              <a:rPr lang="en-US" sz="1600" b="1" dirty="0" err="1" smtClean="0">
                <a:latin typeface="Courier New" panose="02070309020205020404" pitchFamily="49" charset="0"/>
                <a:cs typeface="Courier New" panose="02070309020205020404" pitchFamily="49" charset="0"/>
              </a:rPr>
              <a:t>e.isEven</a:t>
            </a:r>
            <a:r>
              <a:rPr lang="en-US" sz="1600" b="1" dirty="0" smtClean="0">
                <a:latin typeface="Courier New" panose="02070309020205020404" pitchFamily="49" charset="0"/>
                <a:cs typeface="Courier New" panose="02070309020205020404" pitchFamily="49" charset="0"/>
              </a:rPr>
              <a:t>(8</a:t>
            </a:r>
            <a:r>
              <a:rPr lang="en-US" sz="16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System.out.println</a:t>
            </a:r>
            <a:r>
              <a:rPr lang="en-US" sz="1600" b="1" dirty="0">
                <a:latin typeface="Courier New" panose="02070309020205020404" pitchFamily="49" charset="0"/>
                <a:cs typeface="Courier New" panose="02070309020205020404" pitchFamily="49" charset="0"/>
              </a:rPr>
              <a:t>("8 is even.");</a:t>
            </a:r>
          </a:p>
          <a:p>
            <a:pPr marL="0" indent="0" defTabSz="274320">
              <a:lnSpc>
                <a:spcPct val="100000"/>
              </a:lnSpc>
              <a:spcBef>
                <a:spcPts val="0"/>
              </a:spcBef>
              <a:buNone/>
            </a:pPr>
            <a:r>
              <a:rPr lang="en-US" sz="1600" b="1" dirty="0" smtClean="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62457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STS to create our code samples and </a:t>
            </a:r>
            <a:r>
              <a:rPr lang="en-US" dirty="0" smtClean="0"/>
              <a:t>exercises (4 of 5)</a:t>
            </a:r>
            <a:endParaRPr lang="en-US" dirty="0"/>
          </a:p>
        </p:txBody>
      </p:sp>
      <p:sp>
        <p:nvSpPr>
          <p:cNvPr id="3" name="Content Placeholder 2"/>
          <p:cNvSpPr>
            <a:spLocks noGrp="1"/>
          </p:cNvSpPr>
          <p:nvPr>
            <p:ph idx="1"/>
          </p:nvPr>
        </p:nvSpPr>
        <p:spPr>
          <a:xfrm>
            <a:off x="838200" y="1825625"/>
            <a:ext cx="5069440" cy="4351338"/>
          </a:xfrm>
        </p:spPr>
        <p:txBody>
          <a:bodyPr>
            <a:normAutofit fontScale="92500" lnSpcReduction="10000"/>
          </a:bodyPr>
          <a:lstStyle/>
          <a:p>
            <a:pPr marL="0" indent="0">
              <a:buNone/>
            </a:pPr>
            <a:r>
              <a:rPr lang="en-US" dirty="0" smtClean="0"/>
              <a:t>Ensure you have the following:</a:t>
            </a:r>
            <a:br>
              <a:rPr lang="en-US" dirty="0" smtClean="0"/>
            </a:br>
            <a:endParaRPr lang="en-US" sz="700" dirty="0" smtClean="0"/>
          </a:p>
          <a:p>
            <a:pPr marL="514350" indent="-514350">
              <a:buFont typeface="+mj-lt"/>
              <a:buAutoNum type="arabicPeriod"/>
            </a:pPr>
            <a:r>
              <a:rPr lang="en-US" dirty="0" smtClean="0"/>
              <a:t>Name: “Main”</a:t>
            </a:r>
          </a:p>
          <a:p>
            <a:pPr marL="514350" indent="-514350">
              <a:buFont typeface="+mj-lt"/>
              <a:buAutoNum type="arabicPeriod"/>
            </a:pPr>
            <a:r>
              <a:rPr lang="en-US" dirty="0" smtClean="0"/>
              <a:t>The “public static void main(String[] </a:t>
            </a:r>
            <a:r>
              <a:rPr lang="en-US" dirty="0" err="1" smtClean="0"/>
              <a:t>args</a:t>
            </a:r>
            <a:r>
              <a:rPr lang="en-US" dirty="0" smtClean="0"/>
              <a:t>) checkbox selected.</a:t>
            </a:r>
          </a:p>
          <a:p>
            <a:pPr marL="514350" indent="-514350">
              <a:buFont typeface="+mj-lt"/>
              <a:buAutoNum type="arabicPeriod"/>
            </a:pPr>
            <a:r>
              <a:rPr lang="en-US" dirty="0" smtClean="0"/>
              <a:t>Even though the use of ‘default’ package is discouraged, until otherwise instructed, just ensure your options are as per the graphic next to this text</a:t>
            </a:r>
          </a:p>
          <a:p>
            <a:pPr marL="514350" indent="-514350">
              <a:buFont typeface="+mj-lt"/>
              <a:buAutoNum type="arabicPeriod"/>
            </a:pPr>
            <a:r>
              <a:rPr lang="en-US" dirty="0" smtClean="0"/>
              <a:t>Click Finish.</a:t>
            </a:r>
          </a:p>
          <a:p>
            <a:pPr marL="514350" indent="-514350">
              <a:buFont typeface="+mj-lt"/>
              <a:buAutoNum type="arabicPeriod"/>
            </a:pPr>
            <a:endParaRPr lang="en-US" dirty="0"/>
          </a:p>
          <a:p>
            <a:endParaRPr lang="en-US" dirty="0"/>
          </a:p>
        </p:txBody>
      </p:sp>
      <p:pic>
        <p:nvPicPr>
          <p:cNvPr id="4" name="Picture 3"/>
          <p:cNvPicPr>
            <a:picLocks noChangeAspect="1"/>
          </p:cNvPicPr>
          <p:nvPr/>
        </p:nvPicPr>
        <p:blipFill>
          <a:blip r:embed="rId2"/>
          <a:stretch>
            <a:fillRect/>
          </a:stretch>
        </p:blipFill>
        <p:spPr>
          <a:xfrm>
            <a:off x="7294652" y="996156"/>
            <a:ext cx="4531760" cy="5415797"/>
          </a:xfrm>
          <a:prstGeom prst="rect">
            <a:avLst/>
          </a:prstGeom>
        </p:spPr>
      </p:pic>
    </p:spTree>
    <p:extLst>
      <p:ext uri="{BB962C8B-B14F-4D97-AF65-F5344CB8AC3E}">
        <p14:creationId xmlns:p14="http://schemas.microsoft.com/office/powerpoint/2010/main" val="39615548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Objects and </a:t>
            </a:r>
            <a:r>
              <a:rPr lang="en-US" dirty="0" smtClean="0"/>
              <a:t>Methods - Parameters</a:t>
            </a:r>
            <a:endParaRPr lang="en-US" dirty="0"/>
          </a:p>
        </p:txBody>
      </p:sp>
      <p:sp>
        <p:nvSpPr>
          <p:cNvPr id="3" name="Content Placeholder 2"/>
          <p:cNvSpPr>
            <a:spLocks noGrp="1"/>
          </p:cNvSpPr>
          <p:nvPr>
            <p:ph idx="1"/>
          </p:nvPr>
        </p:nvSpPr>
        <p:spPr>
          <a:xfrm>
            <a:off x="838200" y="1408457"/>
            <a:ext cx="10515600" cy="296473"/>
          </a:xfrm>
        </p:spPr>
        <p:txBody>
          <a:bodyPr>
            <a:normAutofit lnSpcReduction="10000"/>
          </a:bodyPr>
          <a:lstStyle/>
          <a:p>
            <a:pPr marL="0" indent="0">
              <a:buNone/>
            </a:pPr>
            <a:r>
              <a:rPr lang="en-US" sz="1600" b="1" dirty="0" smtClean="0"/>
              <a:t>The following is an example of Vehicle class with all the lessons learned so far in this part of the curriculum.</a:t>
            </a:r>
            <a:endParaRPr lang="en-US" sz="1600" b="1" dirty="0"/>
          </a:p>
        </p:txBody>
      </p:sp>
      <p:sp>
        <p:nvSpPr>
          <p:cNvPr id="4" name="Content Placeholder 2"/>
          <p:cNvSpPr txBox="1">
            <a:spLocks/>
          </p:cNvSpPr>
          <p:nvPr/>
        </p:nvSpPr>
        <p:spPr>
          <a:xfrm>
            <a:off x="1010194" y="2162219"/>
            <a:ext cx="5286103" cy="44737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Add a parameterized method that computes the</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fuel required for a given distance.</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class Vehicle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passengers; // number of passengers</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fuelcap</a:t>
            </a:r>
            <a:r>
              <a:rPr lang="en-US" sz="1200" b="1" dirty="0">
                <a:latin typeface="Courier New" panose="02070309020205020404" pitchFamily="49" charset="0"/>
                <a:cs typeface="Courier New" panose="02070309020205020404" pitchFamily="49" charset="0"/>
              </a:rPr>
              <a:t>; // fuel capacity in gallons</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mpg; // fuel consumption in miles per gallon</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 Return the range.</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range()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return mpg * </a:t>
            </a:r>
            <a:r>
              <a:rPr lang="en-US" sz="1200" b="1" dirty="0" err="1">
                <a:latin typeface="Courier New" panose="02070309020205020404" pitchFamily="49" charset="0"/>
                <a:cs typeface="Courier New" panose="02070309020205020404" pitchFamily="49" charset="0"/>
              </a:rPr>
              <a:t>fuelcap</a:t>
            </a: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 Compute fuel needed for a given distance.</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double </a:t>
            </a:r>
            <a:r>
              <a:rPr lang="en-US" sz="1200" b="1" dirty="0" err="1">
                <a:latin typeface="Courier New" panose="02070309020205020404" pitchFamily="49" charset="0"/>
                <a:cs typeface="Courier New" panose="02070309020205020404" pitchFamily="49" charset="0"/>
              </a:rPr>
              <a:t>fuelneeded</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miles)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return (double) miles / mpg;</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a:t>
            </a:r>
          </a:p>
        </p:txBody>
      </p:sp>
      <p:sp>
        <p:nvSpPr>
          <p:cNvPr id="5" name="Content Placeholder 2"/>
          <p:cNvSpPr txBox="1">
            <a:spLocks/>
          </p:cNvSpPr>
          <p:nvPr/>
        </p:nvSpPr>
        <p:spPr>
          <a:xfrm>
            <a:off x="6081623" y="2147977"/>
            <a:ext cx="6038491" cy="44879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class </a:t>
            </a:r>
            <a:r>
              <a:rPr lang="en-US" sz="1200" b="1" dirty="0" err="1">
                <a:latin typeface="Courier New" panose="02070309020205020404" pitchFamily="49" charset="0"/>
                <a:cs typeface="Courier New" panose="02070309020205020404" pitchFamily="49" charset="0"/>
              </a:rPr>
              <a:t>CompFuel</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public static void main(String </a:t>
            </a:r>
            <a:r>
              <a:rPr lang="en-US" sz="1200" b="1" dirty="0" err="1">
                <a:latin typeface="Courier New" panose="02070309020205020404" pitchFamily="49" charset="0"/>
                <a:cs typeface="Courier New" panose="02070309020205020404" pitchFamily="49" charset="0"/>
              </a:rPr>
              <a:t>args</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Vehicle minivan = new Vehicle();</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Vehicle </a:t>
            </a:r>
            <a:r>
              <a:rPr lang="en-US" sz="1200" b="1" dirty="0" err="1">
                <a:latin typeface="Courier New" panose="02070309020205020404" pitchFamily="49" charset="0"/>
                <a:cs typeface="Courier New" panose="02070309020205020404" pitchFamily="49" charset="0"/>
              </a:rPr>
              <a:t>sportscar</a:t>
            </a:r>
            <a:r>
              <a:rPr lang="en-US" sz="1200" b="1" dirty="0">
                <a:latin typeface="Courier New" panose="02070309020205020404" pitchFamily="49" charset="0"/>
                <a:cs typeface="Courier New" panose="02070309020205020404" pitchFamily="49" charset="0"/>
              </a:rPr>
              <a:t> = new Vehicle();</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double gallons;</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dist</a:t>
            </a:r>
            <a:r>
              <a:rPr lang="en-US" sz="1200" b="1" dirty="0">
                <a:latin typeface="Courier New" panose="02070309020205020404" pitchFamily="49" charset="0"/>
                <a:cs typeface="Courier New" panose="02070309020205020404" pitchFamily="49" charset="0"/>
              </a:rPr>
              <a:t> = 252;</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 assign values to fields in minivan</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minivan.passengers</a:t>
            </a:r>
            <a:r>
              <a:rPr lang="en-US" sz="1200" b="1" dirty="0">
                <a:latin typeface="Courier New" panose="02070309020205020404" pitchFamily="49" charset="0"/>
                <a:cs typeface="Courier New" panose="02070309020205020404" pitchFamily="49" charset="0"/>
              </a:rPr>
              <a:t> = 7;</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minivan.fuelcap</a:t>
            </a:r>
            <a:r>
              <a:rPr lang="en-US" sz="1200" b="1" dirty="0">
                <a:latin typeface="Courier New" panose="02070309020205020404" pitchFamily="49" charset="0"/>
                <a:cs typeface="Courier New" panose="02070309020205020404" pitchFamily="49" charset="0"/>
              </a:rPr>
              <a:t> = 16;</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minivan.mpg = 21;</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 assign values to fields in </a:t>
            </a:r>
            <a:r>
              <a:rPr lang="en-US" sz="1200" b="1" dirty="0" err="1">
                <a:latin typeface="Courier New" panose="02070309020205020404" pitchFamily="49" charset="0"/>
                <a:cs typeface="Courier New" panose="02070309020205020404" pitchFamily="49" charset="0"/>
              </a:rPr>
              <a:t>sportscar</a:t>
            </a:r>
            <a:endParaRPr lang="en-US" sz="12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sportscar.passengers</a:t>
            </a:r>
            <a:r>
              <a:rPr lang="en-US" sz="1200" b="1" dirty="0">
                <a:latin typeface="Courier New" panose="02070309020205020404" pitchFamily="49" charset="0"/>
                <a:cs typeface="Courier New" panose="02070309020205020404" pitchFamily="49" charset="0"/>
              </a:rPr>
              <a:t> = 2;</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sportscar.fuelcap</a:t>
            </a:r>
            <a:r>
              <a:rPr lang="en-US" sz="1200" b="1" dirty="0">
                <a:latin typeface="Courier New" panose="02070309020205020404" pitchFamily="49" charset="0"/>
                <a:cs typeface="Courier New" panose="02070309020205020404" pitchFamily="49" charset="0"/>
              </a:rPr>
              <a:t> = 14;</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sportscar.mpg = 12;</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gallons = </a:t>
            </a:r>
            <a:r>
              <a:rPr lang="en-US" sz="1200" b="1" dirty="0" err="1">
                <a:latin typeface="Courier New" panose="02070309020205020404" pitchFamily="49" charset="0"/>
                <a:cs typeface="Courier New" panose="02070309020205020404" pitchFamily="49" charset="0"/>
              </a:rPr>
              <a:t>minivan.fuelneeded</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dist</a:t>
            </a: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System.out.println</a:t>
            </a:r>
            <a:r>
              <a:rPr lang="en-US" sz="1200" b="1" dirty="0">
                <a:latin typeface="Courier New" panose="02070309020205020404" pitchFamily="49" charset="0"/>
                <a:cs typeface="Courier New" panose="02070309020205020404" pitchFamily="49" charset="0"/>
              </a:rPr>
              <a:t>("To go " + </a:t>
            </a:r>
            <a:r>
              <a:rPr lang="en-US" sz="1200" b="1" dirty="0" err="1">
                <a:latin typeface="Courier New" panose="02070309020205020404" pitchFamily="49" charset="0"/>
                <a:cs typeface="Courier New" panose="02070309020205020404" pitchFamily="49" charset="0"/>
              </a:rPr>
              <a:t>dist</a:t>
            </a:r>
            <a:r>
              <a:rPr lang="en-US" sz="1200" b="1" dirty="0">
                <a:latin typeface="Courier New" panose="02070309020205020404" pitchFamily="49" charset="0"/>
                <a:cs typeface="Courier New" panose="02070309020205020404" pitchFamily="49" charset="0"/>
              </a:rPr>
              <a:t> + " miles minivan needs " + gallons + " gallons of fuel.");</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gallons = </a:t>
            </a:r>
            <a:r>
              <a:rPr lang="en-US" sz="1200" b="1" dirty="0" err="1">
                <a:latin typeface="Courier New" panose="02070309020205020404" pitchFamily="49" charset="0"/>
                <a:cs typeface="Courier New" panose="02070309020205020404" pitchFamily="49" charset="0"/>
              </a:rPr>
              <a:t>sportscar.fuelneeded</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dist</a:t>
            </a: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System.out.println</a:t>
            </a:r>
            <a:r>
              <a:rPr lang="en-US" sz="1200" b="1" dirty="0">
                <a:latin typeface="Courier New" panose="02070309020205020404" pitchFamily="49" charset="0"/>
                <a:cs typeface="Courier New" panose="02070309020205020404" pitchFamily="49" charset="0"/>
              </a:rPr>
              <a:t>("To go " + </a:t>
            </a:r>
            <a:r>
              <a:rPr lang="en-US" sz="1200" b="1" dirty="0" err="1">
                <a:latin typeface="Courier New" panose="02070309020205020404" pitchFamily="49" charset="0"/>
                <a:cs typeface="Courier New" panose="02070309020205020404" pitchFamily="49" charset="0"/>
              </a:rPr>
              <a:t>dist</a:t>
            </a:r>
            <a:r>
              <a:rPr lang="en-US" sz="1200" b="1" dirty="0">
                <a:latin typeface="Courier New" panose="02070309020205020404" pitchFamily="49" charset="0"/>
                <a:cs typeface="Courier New" panose="02070309020205020404" pitchFamily="49" charset="0"/>
              </a:rPr>
              <a:t> + " miles </a:t>
            </a:r>
            <a:r>
              <a:rPr lang="en-US" sz="1200" b="1" dirty="0" err="1">
                <a:latin typeface="Courier New" panose="02070309020205020404" pitchFamily="49" charset="0"/>
                <a:cs typeface="Courier New" panose="02070309020205020404" pitchFamily="49" charset="0"/>
              </a:rPr>
              <a:t>sportscar</a:t>
            </a:r>
            <a:r>
              <a:rPr lang="en-US" sz="1200" b="1" dirty="0">
                <a:latin typeface="Courier New" panose="02070309020205020404" pitchFamily="49" charset="0"/>
                <a:cs typeface="Courier New" panose="02070309020205020404" pitchFamily="49" charset="0"/>
              </a:rPr>
              <a:t> needs " + gallons + " gallons of fuel.");</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087232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Objects and </a:t>
            </a:r>
            <a:r>
              <a:rPr lang="en-US" dirty="0" smtClean="0"/>
              <a:t>Methods - Constructors</a:t>
            </a:r>
            <a:endParaRPr lang="en-US" dirty="0"/>
          </a:p>
        </p:txBody>
      </p:sp>
      <p:sp>
        <p:nvSpPr>
          <p:cNvPr id="3" name="Content Placeholder 2"/>
          <p:cNvSpPr>
            <a:spLocks noGrp="1"/>
          </p:cNvSpPr>
          <p:nvPr>
            <p:ph idx="1"/>
          </p:nvPr>
        </p:nvSpPr>
        <p:spPr>
          <a:xfrm>
            <a:off x="838200" y="1825625"/>
            <a:ext cx="4354902" cy="4351338"/>
          </a:xfrm>
        </p:spPr>
        <p:txBody>
          <a:bodyPr>
            <a:normAutofit/>
          </a:bodyPr>
          <a:lstStyle/>
          <a:p>
            <a:pPr marL="342900" indent="-342900">
              <a:buFont typeface="+mj-lt"/>
              <a:buAutoNum type="arabicPeriod"/>
            </a:pPr>
            <a:r>
              <a:rPr lang="en-US" sz="2000" dirty="0" smtClean="0"/>
              <a:t>Properties in classes so far have been set manually after the class was instantiated.</a:t>
            </a:r>
          </a:p>
          <a:p>
            <a:pPr marL="342900" indent="-342900">
              <a:buFont typeface="+mj-lt"/>
              <a:buAutoNum type="arabicPeriod"/>
            </a:pPr>
            <a:r>
              <a:rPr lang="en-US" sz="2000" dirty="0" smtClean="0"/>
              <a:t>Constructors are methods which are executed by default when a class instantiates itself.</a:t>
            </a:r>
          </a:p>
          <a:p>
            <a:pPr marL="342900" indent="-342900">
              <a:buFont typeface="+mj-lt"/>
              <a:buAutoNum type="arabicPeriod"/>
            </a:pPr>
            <a:r>
              <a:rPr lang="en-US" sz="2000" dirty="0" smtClean="0"/>
              <a:t>Basically it ‘initializes” the object</a:t>
            </a:r>
          </a:p>
          <a:p>
            <a:pPr marL="342900" indent="-342900">
              <a:buFont typeface="+mj-lt"/>
              <a:buAutoNum type="arabicPeriod"/>
            </a:pPr>
            <a:r>
              <a:rPr lang="en-US" sz="2000" dirty="0" smtClean="0"/>
              <a:t>As such we can dynamically initialize any property of a class using a constructor</a:t>
            </a:r>
          </a:p>
          <a:p>
            <a:pPr marL="342900" indent="-342900">
              <a:buFont typeface="+mj-lt"/>
              <a:buAutoNum type="arabicPeriod"/>
            </a:pPr>
            <a:r>
              <a:rPr lang="en-US" sz="2000" dirty="0" smtClean="0"/>
              <a:t>The name of the constructor is identical to the name of the class and it looks like a function</a:t>
            </a:r>
            <a:endParaRPr lang="en-US" sz="2000" dirty="0"/>
          </a:p>
        </p:txBody>
      </p:sp>
      <p:sp>
        <p:nvSpPr>
          <p:cNvPr id="4" name="Content Placeholder 2"/>
          <p:cNvSpPr txBox="1">
            <a:spLocks/>
          </p:cNvSpPr>
          <p:nvPr/>
        </p:nvSpPr>
        <p:spPr>
          <a:xfrm>
            <a:off x="5633049" y="1825625"/>
            <a:ext cx="6038491" cy="44879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800" b="1" dirty="0">
                <a:latin typeface="Courier New" panose="02070309020205020404" pitchFamily="49" charset="0"/>
                <a:cs typeface="Courier New" panose="02070309020205020404" pitchFamily="49" charset="0"/>
              </a:rPr>
              <a:t>// A simple constructor.</a:t>
            </a:r>
          </a:p>
          <a:p>
            <a:pPr marL="0" indent="0" defTabSz="274320">
              <a:lnSpc>
                <a:spcPct val="100000"/>
              </a:lnSpc>
              <a:spcBef>
                <a:spcPts val="0"/>
              </a:spcBef>
              <a:buNone/>
            </a:pPr>
            <a:r>
              <a:rPr lang="en-US" sz="1800" b="1" dirty="0">
                <a:latin typeface="Courier New" panose="02070309020205020404" pitchFamily="49" charset="0"/>
                <a:cs typeface="Courier New" panose="02070309020205020404" pitchFamily="49" charset="0"/>
              </a:rPr>
              <a:t>class </a:t>
            </a:r>
            <a:r>
              <a:rPr lang="en-US" sz="1800" b="1" dirty="0" err="1">
                <a:latin typeface="Courier New" panose="02070309020205020404" pitchFamily="49" charset="0"/>
                <a:cs typeface="Courier New" panose="02070309020205020404" pitchFamily="49" charset="0"/>
              </a:rPr>
              <a:t>MyClass</a:t>
            </a:r>
            <a:r>
              <a:rPr lang="en-US" sz="18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x;</a:t>
            </a:r>
          </a:p>
          <a:p>
            <a:pPr marL="0" indent="0" defTabSz="274320">
              <a:lnSpc>
                <a:spcPct val="10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MyClass</a:t>
            </a:r>
            <a:r>
              <a:rPr lang="en-US" sz="18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800" b="1" dirty="0">
                <a:latin typeface="Courier New" panose="02070309020205020404" pitchFamily="49" charset="0"/>
                <a:cs typeface="Courier New" panose="02070309020205020404" pitchFamily="49" charset="0"/>
              </a:rPr>
              <a:t>		x = 10;</a:t>
            </a:r>
          </a:p>
          <a:p>
            <a:pPr marL="0" indent="0" defTabSz="274320">
              <a:lnSpc>
                <a:spcPct val="100000"/>
              </a:lnSpc>
              <a:spcBef>
                <a:spcPts val="0"/>
              </a:spcBef>
              <a:buNone/>
            </a:pPr>
            <a:r>
              <a:rPr lang="en-US" sz="18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8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endParaRPr lang="en-US" sz="18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800" b="1" dirty="0">
                <a:latin typeface="Courier New" panose="02070309020205020404" pitchFamily="49" charset="0"/>
                <a:cs typeface="Courier New" panose="02070309020205020404" pitchFamily="49" charset="0"/>
              </a:rPr>
              <a:t>class </a:t>
            </a:r>
            <a:r>
              <a:rPr lang="en-US" sz="1800" b="1" dirty="0" err="1">
                <a:latin typeface="Courier New" panose="02070309020205020404" pitchFamily="49" charset="0"/>
                <a:cs typeface="Courier New" panose="02070309020205020404" pitchFamily="49" charset="0"/>
              </a:rPr>
              <a:t>ConsDemo</a:t>
            </a:r>
            <a:r>
              <a:rPr lang="en-US" sz="18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800" b="1" dirty="0">
                <a:latin typeface="Courier New" panose="02070309020205020404" pitchFamily="49" charset="0"/>
                <a:cs typeface="Courier New" panose="02070309020205020404" pitchFamily="49" charset="0"/>
              </a:rPr>
              <a:t>	public static void main(String </a:t>
            </a:r>
            <a:r>
              <a:rPr lang="en-US" sz="1800" b="1" dirty="0" err="1">
                <a:latin typeface="Courier New" panose="02070309020205020404" pitchFamily="49" charset="0"/>
                <a:cs typeface="Courier New" panose="02070309020205020404" pitchFamily="49" charset="0"/>
              </a:rPr>
              <a:t>args</a:t>
            </a:r>
            <a:r>
              <a:rPr lang="en-US" sz="18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MyClass</a:t>
            </a:r>
            <a:r>
              <a:rPr lang="en-US" sz="1800" b="1" dirty="0">
                <a:latin typeface="Courier New" panose="02070309020205020404" pitchFamily="49" charset="0"/>
                <a:cs typeface="Courier New" panose="02070309020205020404" pitchFamily="49" charset="0"/>
              </a:rPr>
              <a:t> t1 = new </a:t>
            </a:r>
            <a:r>
              <a:rPr lang="en-US" sz="1800" b="1" dirty="0" err="1">
                <a:latin typeface="Courier New" panose="02070309020205020404" pitchFamily="49" charset="0"/>
                <a:cs typeface="Courier New" panose="02070309020205020404" pitchFamily="49" charset="0"/>
              </a:rPr>
              <a:t>MyClass</a:t>
            </a:r>
            <a:r>
              <a:rPr lang="en-US" sz="18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MyClass</a:t>
            </a:r>
            <a:r>
              <a:rPr lang="en-US" sz="1800" b="1" dirty="0">
                <a:latin typeface="Courier New" panose="02070309020205020404" pitchFamily="49" charset="0"/>
                <a:cs typeface="Courier New" panose="02070309020205020404" pitchFamily="49" charset="0"/>
              </a:rPr>
              <a:t> t2 = new </a:t>
            </a:r>
            <a:r>
              <a:rPr lang="en-US" sz="1800" b="1" dirty="0" err="1">
                <a:latin typeface="Courier New" panose="02070309020205020404" pitchFamily="49" charset="0"/>
                <a:cs typeface="Courier New" panose="02070309020205020404" pitchFamily="49" charset="0"/>
              </a:rPr>
              <a:t>MyClass</a:t>
            </a:r>
            <a:r>
              <a:rPr lang="en-US" sz="18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System.out.println</a:t>
            </a:r>
            <a:r>
              <a:rPr lang="en-US" sz="1800" b="1" dirty="0">
                <a:latin typeface="Courier New" panose="02070309020205020404" pitchFamily="49" charset="0"/>
                <a:cs typeface="Courier New" panose="02070309020205020404" pitchFamily="49" charset="0"/>
              </a:rPr>
              <a:t>(t1.x + " " + t2.x);</a:t>
            </a:r>
          </a:p>
          <a:p>
            <a:pPr marL="0" indent="0" defTabSz="274320">
              <a:lnSpc>
                <a:spcPct val="100000"/>
              </a:lnSpc>
              <a:spcBef>
                <a:spcPts val="0"/>
              </a:spcBef>
              <a:buNone/>
            </a:pPr>
            <a:r>
              <a:rPr lang="en-US" sz="18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8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213057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Objects and </a:t>
            </a:r>
            <a:r>
              <a:rPr lang="en-US" dirty="0" smtClean="0"/>
              <a:t>Methods - Constructors</a:t>
            </a:r>
            <a:endParaRPr lang="en-US" dirty="0"/>
          </a:p>
        </p:txBody>
      </p:sp>
      <p:sp>
        <p:nvSpPr>
          <p:cNvPr id="3" name="Content Placeholder 2"/>
          <p:cNvSpPr>
            <a:spLocks noGrp="1"/>
          </p:cNvSpPr>
          <p:nvPr>
            <p:ph idx="1"/>
          </p:nvPr>
        </p:nvSpPr>
        <p:spPr>
          <a:xfrm>
            <a:off x="838200" y="1825625"/>
            <a:ext cx="4354902" cy="4351338"/>
          </a:xfrm>
        </p:spPr>
        <p:txBody>
          <a:bodyPr>
            <a:normAutofit/>
          </a:bodyPr>
          <a:lstStyle/>
          <a:p>
            <a:pPr marL="342900" indent="-342900">
              <a:buFont typeface="+mj-lt"/>
              <a:buAutoNum type="arabicPeriod"/>
            </a:pPr>
            <a:r>
              <a:rPr lang="en-US" dirty="0" smtClean="0"/>
              <a:t>To make constructors much more useful, we can parametrize them.</a:t>
            </a:r>
          </a:p>
          <a:p>
            <a:pPr marL="342900" indent="-342900">
              <a:buFont typeface="+mj-lt"/>
              <a:buAutoNum type="arabicPeriod"/>
            </a:pPr>
            <a:r>
              <a:rPr lang="en-US" dirty="0" smtClean="0"/>
              <a:t>This allows us to dynamically set any of our parameters to any given property of a class</a:t>
            </a:r>
          </a:p>
          <a:p>
            <a:pPr marL="342900" indent="-342900">
              <a:buFont typeface="+mj-lt"/>
              <a:buAutoNum type="arabicPeriod"/>
            </a:pPr>
            <a:endParaRPr lang="en-US" dirty="0"/>
          </a:p>
        </p:txBody>
      </p:sp>
      <p:sp>
        <p:nvSpPr>
          <p:cNvPr id="4" name="Content Placeholder 2"/>
          <p:cNvSpPr txBox="1">
            <a:spLocks/>
          </p:cNvSpPr>
          <p:nvPr/>
        </p:nvSpPr>
        <p:spPr>
          <a:xfrm>
            <a:off x="5633049" y="1825625"/>
            <a:ext cx="6038491" cy="44879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800" b="1" dirty="0">
                <a:latin typeface="Courier New" panose="02070309020205020404" pitchFamily="49" charset="0"/>
                <a:cs typeface="Courier New" panose="02070309020205020404" pitchFamily="49" charset="0"/>
              </a:rPr>
              <a:t>// A parameterized constructor.</a:t>
            </a:r>
          </a:p>
          <a:p>
            <a:pPr marL="0" indent="0" defTabSz="274320">
              <a:lnSpc>
                <a:spcPct val="100000"/>
              </a:lnSpc>
              <a:spcBef>
                <a:spcPts val="0"/>
              </a:spcBef>
              <a:buNone/>
            </a:pPr>
            <a:r>
              <a:rPr lang="en-US" sz="1800" b="1" dirty="0">
                <a:latin typeface="Courier New" panose="02070309020205020404" pitchFamily="49" charset="0"/>
                <a:cs typeface="Courier New" panose="02070309020205020404" pitchFamily="49" charset="0"/>
              </a:rPr>
              <a:t>class </a:t>
            </a:r>
            <a:r>
              <a:rPr lang="en-US" sz="1800" b="1" dirty="0" err="1">
                <a:latin typeface="Courier New" panose="02070309020205020404" pitchFamily="49" charset="0"/>
                <a:cs typeface="Courier New" panose="02070309020205020404" pitchFamily="49" charset="0"/>
              </a:rPr>
              <a:t>MyClass</a:t>
            </a:r>
            <a:r>
              <a:rPr lang="en-US" sz="18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x;</a:t>
            </a:r>
          </a:p>
          <a:p>
            <a:pPr marL="0" indent="0" defTabSz="274320">
              <a:lnSpc>
                <a:spcPct val="10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MyClass</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800" b="1" dirty="0">
                <a:latin typeface="Courier New" panose="02070309020205020404" pitchFamily="49" charset="0"/>
                <a:cs typeface="Courier New" panose="02070309020205020404" pitchFamily="49" charset="0"/>
              </a:rPr>
              <a:t>		x =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8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8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endParaRPr lang="en-US" sz="18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800" b="1" dirty="0">
                <a:latin typeface="Courier New" panose="02070309020205020404" pitchFamily="49" charset="0"/>
                <a:cs typeface="Courier New" panose="02070309020205020404" pitchFamily="49" charset="0"/>
              </a:rPr>
              <a:t>class </a:t>
            </a:r>
            <a:r>
              <a:rPr lang="en-US" sz="1800" b="1" dirty="0" err="1">
                <a:latin typeface="Courier New" panose="02070309020205020404" pitchFamily="49" charset="0"/>
                <a:cs typeface="Courier New" panose="02070309020205020404" pitchFamily="49" charset="0"/>
              </a:rPr>
              <a:t>ParmConsDemo</a:t>
            </a:r>
            <a:r>
              <a:rPr lang="en-US" sz="18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800" b="1" dirty="0">
                <a:latin typeface="Courier New" panose="02070309020205020404" pitchFamily="49" charset="0"/>
                <a:cs typeface="Courier New" panose="02070309020205020404" pitchFamily="49" charset="0"/>
              </a:rPr>
              <a:t>	public static void main(String </a:t>
            </a:r>
            <a:r>
              <a:rPr lang="en-US" sz="1800" b="1" dirty="0" err="1">
                <a:latin typeface="Courier New" panose="02070309020205020404" pitchFamily="49" charset="0"/>
                <a:cs typeface="Courier New" panose="02070309020205020404" pitchFamily="49" charset="0"/>
              </a:rPr>
              <a:t>args</a:t>
            </a:r>
            <a:r>
              <a:rPr lang="en-US" sz="18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MyClass</a:t>
            </a:r>
            <a:r>
              <a:rPr lang="en-US" sz="1800" b="1" dirty="0">
                <a:latin typeface="Courier New" panose="02070309020205020404" pitchFamily="49" charset="0"/>
                <a:cs typeface="Courier New" panose="02070309020205020404" pitchFamily="49" charset="0"/>
              </a:rPr>
              <a:t> t1 = new </a:t>
            </a:r>
            <a:r>
              <a:rPr lang="en-US" sz="1800" b="1" dirty="0" err="1">
                <a:latin typeface="Courier New" panose="02070309020205020404" pitchFamily="49" charset="0"/>
                <a:cs typeface="Courier New" panose="02070309020205020404" pitchFamily="49" charset="0"/>
              </a:rPr>
              <a:t>MyClass</a:t>
            </a:r>
            <a:r>
              <a:rPr lang="en-US" sz="1800" b="1" dirty="0">
                <a:latin typeface="Courier New" panose="02070309020205020404" pitchFamily="49" charset="0"/>
                <a:cs typeface="Courier New" panose="02070309020205020404" pitchFamily="49" charset="0"/>
              </a:rPr>
              <a:t>(10);</a:t>
            </a:r>
          </a:p>
          <a:p>
            <a:pPr marL="0" indent="0" defTabSz="274320">
              <a:lnSpc>
                <a:spcPct val="10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MyClass</a:t>
            </a:r>
            <a:r>
              <a:rPr lang="en-US" sz="1800" b="1" dirty="0">
                <a:latin typeface="Courier New" panose="02070309020205020404" pitchFamily="49" charset="0"/>
                <a:cs typeface="Courier New" panose="02070309020205020404" pitchFamily="49" charset="0"/>
              </a:rPr>
              <a:t> t2 = new </a:t>
            </a:r>
            <a:r>
              <a:rPr lang="en-US" sz="1800" b="1" dirty="0" err="1">
                <a:latin typeface="Courier New" panose="02070309020205020404" pitchFamily="49" charset="0"/>
                <a:cs typeface="Courier New" panose="02070309020205020404" pitchFamily="49" charset="0"/>
              </a:rPr>
              <a:t>MyClass</a:t>
            </a:r>
            <a:r>
              <a:rPr lang="en-US" sz="1800" b="1" dirty="0">
                <a:latin typeface="Courier New" panose="02070309020205020404" pitchFamily="49" charset="0"/>
                <a:cs typeface="Courier New" panose="02070309020205020404" pitchFamily="49" charset="0"/>
              </a:rPr>
              <a:t>(88);</a:t>
            </a:r>
          </a:p>
          <a:p>
            <a:pPr marL="0" indent="0" defTabSz="274320">
              <a:lnSpc>
                <a:spcPct val="10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System.out.println</a:t>
            </a:r>
            <a:r>
              <a:rPr lang="en-US" sz="1800" b="1" dirty="0">
                <a:latin typeface="Courier New" panose="02070309020205020404" pitchFamily="49" charset="0"/>
                <a:cs typeface="Courier New" panose="02070309020205020404" pitchFamily="49" charset="0"/>
              </a:rPr>
              <a:t>(t1.x + " " + t2.x);</a:t>
            </a:r>
          </a:p>
          <a:p>
            <a:pPr marL="0" indent="0" defTabSz="274320">
              <a:lnSpc>
                <a:spcPct val="100000"/>
              </a:lnSpc>
              <a:spcBef>
                <a:spcPts val="0"/>
              </a:spcBef>
              <a:buNone/>
            </a:pPr>
            <a:r>
              <a:rPr lang="en-US" sz="18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8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439261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Objects and </a:t>
            </a:r>
            <a:r>
              <a:rPr lang="en-US" dirty="0" smtClean="0"/>
              <a:t>Methods - Constructors</a:t>
            </a:r>
            <a:endParaRPr lang="en-US" dirty="0"/>
          </a:p>
        </p:txBody>
      </p:sp>
      <p:sp>
        <p:nvSpPr>
          <p:cNvPr id="6" name="Content Placeholder 2"/>
          <p:cNvSpPr txBox="1">
            <a:spLocks/>
          </p:cNvSpPr>
          <p:nvPr/>
        </p:nvSpPr>
        <p:spPr>
          <a:xfrm>
            <a:off x="1010194" y="1604101"/>
            <a:ext cx="10515600" cy="322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smtClean="0"/>
              <a:t>This is the enhanced Vehicle Class with Constructor, this greatly simplifies the use of the class.</a:t>
            </a:r>
            <a:endParaRPr lang="en-US" sz="1600" b="1" dirty="0"/>
          </a:p>
        </p:txBody>
      </p:sp>
      <p:sp>
        <p:nvSpPr>
          <p:cNvPr id="7" name="Content Placeholder 2"/>
          <p:cNvSpPr txBox="1">
            <a:spLocks/>
          </p:cNvSpPr>
          <p:nvPr/>
        </p:nvSpPr>
        <p:spPr>
          <a:xfrm>
            <a:off x="1010194" y="2084581"/>
            <a:ext cx="5286103" cy="44737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Adding a constructor</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class Vehicle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passengers; // number of passengers</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fuelcap</a:t>
            </a:r>
            <a:r>
              <a:rPr lang="en-US" sz="1200" b="1" dirty="0">
                <a:latin typeface="Courier New" panose="02070309020205020404" pitchFamily="49" charset="0"/>
                <a:cs typeface="Courier New" panose="02070309020205020404" pitchFamily="49" charset="0"/>
              </a:rPr>
              <a:t>; // fuel capacity in gallons</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mpg; // fuel consumption in miles per gallon</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 This is a constructor for Vehicle.</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Vehicle(</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p,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f,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m)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passengers = p;</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fuelcap</a:t>
            </a:r>
            <a:r>
              <a:rPr lang="en-US" sz="1200" b="1" dirty="0">
                <a:latin typeface="Courier New" panose="02070309020205020404" pitchFamily="49" charset="0"/>
                <a:cs typeface="Courier New" panose="02070309020205020404" pitchFamily="49" charset="0"/>
              </a:rPr>
              <a:t> = f;</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mpg = m;</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 Return the range.</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range()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return mpg * </a:t>
            </a:r>
            <a:r>
              <a:rPr lang="en-US" sz="1200" b="1" dirty="0" err="1">
                <a:latin typeface="Courier New" panose="02070309020205020404" pitchFamily="49" charset="0"/>
                <a:cs typeface="Courier New" panose="02070309020205020404" pitchFamily="49" charset="0"/>
              </a:rPr>
              <a:t>fuelcap</a:t>
            </a: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 Compute fuel needed for a given distance.</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double </a:t>
            </a:r>
            <a:r>
              <a:rPr lang="en-US" sz="1200" b="1" dirty="0" err="1">
                <a:latin typeface="Courier New" panose="02070309020205020404" pitchFamily="49" charset="0"/>
                <a:cs typeface="Courier New" panose="02070309020205020404" pitchFamily="49" charset="0"/>
              </a:rPr>
              <a:t>fuelneeded</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miles)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return (double) miles / mpg;</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a:t>
            </a:r>
          </a:p>
        </p:txBody>
      </p:sp>
      <p:sp>
        <p:nvSpPr>
          <p:cNvPr id="8" name="Content Placeholder 2"/>
          <p:cNvSpPr txBox="1">
            <a:spLocks/>
          </p:cNvSpPr>
          <p:nvPr/>
        </p:nvSpPr>
        <p:spPr>
          <a:xfrm>
            <a:off x="6124756" y="2070339"/>
            <a:ext cx="5995358" cy="44879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class </a:t>
            </a:r>
            <a:r>
              <a:rPr lang="en-US" sz="1200" b="1" dirty="0" err="1">
                <a:latin typeface="Courier New" panose="02070309020205020404" pitchFamily="49" charset="0"/>
                <a:cs typeface="Courier New" panose="02070309020205020404" pitchFamily="49" charset="0"/>
              </a:rPr>
              <a:t>VehConsDemo</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public static void main(String </a:t>
            </a:r>
            <a:r>
              <a:rPr lang="en-US" sz="1200" b="1" dirty="0" err="1">
                <a:latin typeface="Courier New" panose="02070309020205020404" pitchFamily="49" charset="0"/>
                <a:cs typeface="Courier New" panose="02070309020205020404" pitchFamily="49" charset="0"/>
              </a:rPr>
              <a:t>args</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 construct complete vehicles</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Vehicle minivan = new Vehicle(7, 16, 21);</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Vehicle </a:t>
            </a:r>
            <a:r>
              <a:rPr lang="en-US" sz="1200" b="1" dirty="0" err="1">
                <a:latin typeface="Courier New" panose="02070309020205020404" pitchFamily="49" charset="0"/>
                <a:cs typeface="Courier New" panose="02070309020205020404" pitchFamily="49" charset="0"/>
              </a:rPr>
              <a:t>sportscar</a:t>
            </a:r>
            <a:r>
              <a:rPr lang="en-US" sz="1200" b="1" dirty="0">
                <a:latin typeface="Courier New" panose="02070309020205020404" pitchFamily="49" charset="0"/>
                <a:cs typeface="Courier New" panose="02070309020205020404" pitchFamily="49" charset="0"/>
              </a:rPr>
              <a:t> = new Vehicle(2, 14, 12);</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double gallons;</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dist</a:t>
            </a:r>
            <a:r>
              <a:rPr lang="en-US" sz="1200" b="1" dirty="0">
                <a:latin typeface="Courier New" panose="02070309020205020404" pitchFamily="49" charset="0"/>
                <a:cs typeface="Courier New" panose="02070309020205020404" pitchFamily="49" charset="0"/>
              </a:rPr>
              <a:t> = 252;</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gallons = </a:t>
            </a:r>
            <a:r>
              <a:rPr lang="en-US" sz="1200" b="1" dirty="0" err="1">
                <a:latin typeface="Courier New" panose="02070309020205020404" pitchFamily="49" charset="0"/>
                <a:cs typeface="Courier New" panose="02070309020205020404" pitchFamily="49" charset="0"/>
              </a:rPr>
              <a:t>minivan.fuelneeded</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dist</a:t>
            </a: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System.out.println</a:t>
            </a:r>
            <a:r>
              <a:rPr lang="en-US" sz="1200" b="1" dirty="0">
                <a:latin typeface="Courier New" panose="02070309020205020404" pitchFamily="49" charset="0"/>
                <a:cs typeface="Courier New" panose="02070309020205020404" pitchFamily="49" charset="0"/>
              </a:rPr>
              <a:t>("To go " + </a:t>
            </a:r>
            <a:r>
              <a:rPr lang="en-US" sz="1200" b="1" dirty="0" err="1">
                <a:latin typeface="Courier New" panose="02070309020205020404" pitchFamily="49" charset="0"/>
                <a:cs typeface="Courier New" panose="02070309020205020404" pitchFamily="49" charset="0"/>
              </a:rPr>
              <a:t>dist</a:t>
            </a:r>
            <a:r>
              <a:rPr lang="en-US" sz="1200" b="1" dirty="0">
                <a:latin typeface="Courier New" panose="02070309020205020404" pitchFamily="49" charset="0"/>
                <a:cs typeface="Courier New" panose="02070309020205020404" pitchFamily="49" charset="0"/>
              </a:rPr>
              <a:t> + " miles minivan needs " + gallons + " gallons of fuel.");</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gallons = </a:t>
            </a:r>
            <a:r>
              <a:rPr lang="en-US" sz="1200" b="1" dirty="0" err="1">
                <a:latin typeface="Courier New" panose="02070309020205020404" pitchFamily="49" charset="0"/>
                <a:cs typeface="Courier New" panose="02070309020205020404" pitchFamily="49" charset="0"/>
              </a:rPr>
              <a:t>sportscar.fuelneeded</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dist</a:t>
            </a: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System.out.println</a:t>
            </a:r>
            <a:r>
              <a:rPr lang="en-US" sz="1200" b="1" dirty="0">
                <a:latin typeface="Courier New" panose="02070309020205020404" pitchFamily="49" charset="0"/>
                <a:cs typeface="Courier New" panose="02070309020205020404" pitchFamily="49" charset="0"/>
              </a:rPr>
              <a:t>("To go " + </a:t>
            </a:r>
            <a:r>
              <a:rPr lang="en-US" sz="1200" b="1" dirty="0" err="1">
                <a:latin typeface="Courier New" panose="02070309020205020404" pitchFamily="49" charset="0"/>
                <a:cs typeface="Courier New" panose="02070309020205020404" pitchFamily="49" charset="0"/>
              </a:rPr>
              <a:t>dist</a:t>
            </a:r>
            <a:r>
              <a:rPr lang="en-US" sz="1200" b="1" dirty="0">
                <a:latin typeface="Courier New" panose="02070309020205020404" pitchFamily="49" charset="0"/>
                <a:cs typeface="Courier New" panose="02070309020205020404" pitchFamily="49" charset="0"/>
              </a:rPr>
              <a:t> + " miles </a:t>
            </a:r>
            <a:r>
              <a:rPr lang="en-US" sz="1200" b="1" dirty="0" err="1">
                <a:latin typeface="Courier New" panose="02070309020205020404" pitchFamily="49" charset="0"/>
                <a:cs typeface="Courier New" panose="02070309020205020404" pitchFamily="49" charset="0"/>
              </a:rPr>
              <a:t>sportscar</a:t>
            </a:r>
            <a:r>
              <a:rPr lang="en-US" sz="1200" b="1" dirty="0">
                <a:latin typeface="Courier New" panose="02070309020205020404" pitchFamily="49" charset="0"/>
                <a:cs typeface="Courier New" panose="02070309020205020404" pitchFamily="49" charset="0"/>
              </a:rPr>
              <a:t> needs " + gallons + " gallons of fuel.");</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249903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buFont typeface="+mj-lt"/>
              <a:buAutoNum type="arabicPeriod"/>
            </a:pPr>
            <a:r>
              <a:rPr lang="en-US" dirty="0"/>
              <a:t>Classes, Objects and </a:t>
            </a:r>
            <a:r>
              <a:rPr lang="en-US" dirty="0" smtClean="0"/>
              <a:t>Methods – </a:t>
            </a:r>
            <a:r>
              <a:rPr lang="en-US" dirty="0"/>
              <a:t>New Operator and Garbage Collection</a:t>
            </a:r>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US" sz="3200" dirty="0" smtClean="0"/>
              <a:t>In theory we can create “new” objects until we run out of memory because a computer’s memory is a finite resource.</a:t>
            </a:r>
          </a:p>
          <a:p>
            <a:pPr marL="342900" indent="-342900">
              <a:buFont typeface="+mj-lt"/>
              <a:buAutoNum type="arabicPeriod"/>
            </a:pPr>
            <a:r>
              <a:rPr lang="en-US" sz="3200" dirty="0" smtClean="0"/>
              <a:t>Java does have a mechanism which does “garbage collection” and as such in a transparent manner, will deallocate memory</a:t>
            </a:r>
          </a:p>
          <a:p>
            <a:pPr marL="342900" indent="-342900">
              <a:buFont typeface="+mj-lt"/>
              <a:buAutoNum type="arabicPeriod"/>
            </a:pPr>
            <a:r>
              <a:rPr lang="en-US" sz="3200" dirty="0" smtClean="0"/>
              <a:t>For those interested into a deep dive into Java Memory Management here’s reference material: </a:t>
            </a:r>
            <a:r>
              <a:rPr lang="en-US" sz="3200" dirty="0">
                <a:hlinkClick r:id="rId2"/>
              </a:rPr>
              <a:t>https://dzone.com/articles/java-memory-management</a:t>
            </a:r>
            <a:endParaRPr lang="en-US" sz="3200" dirty="0"/>
          </a:p>
        </p:txBody>
      </p:sp>
    </p:spTree>
    <p:extLst>
      <p:ext uri="{BB962C8B-B14F-4D97-AF65-F5344CB8AC3E}">
        <p14:creationId xmlns:p14="http://schemas.microsoft.com/office/powerpoint/2010/main" val="222393640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Objects and </a:t>
            </a:r>
            <a:r>
              <a:rPr lang="en-US" dirty="0" smtClean="0"/>
              <a:t>Methods – finalize() method</a:t>
            </a:r>
            <a:endParaRPr lang="en-US" dirty="0"/>
          </a:p>
        </p:txBody>
      </p:sp>
      <p:sp>
        <p:nvSpPr>
          <p:cNvPr id="3" name="Content Placeholder 2"/>
          <p:cNvSpPr>
            <a:spLocks noGrp="1"/>
          </p:cNvSpPr>
          <p:nvPr>
            <p:ph idx="1"/>
          </p:nvPr>
        </p:nvSpPr>
        <p:spPr>
          <a:xfrm>
            <a:off x="838200" y="1825625"/>
            <a:ext cx="3500887" cy="4351338"/>
          </a:xfrm>
        </p:spPr>
        <p:txBody>
          <a:bodyPr>
            <a:normAutofit/>
          </a:bodyPr>
          <a:lstStyle/>
          <a:p>
            <a:pPr marL="342900" indent="-342900">
              <a:buFont typeface="+mj-lt"/>
              <a:buAutoNum type="arabicPeriod"/>
            </a:pPr>
            <a:r>
              <a:rPr lang="en-US" sz="2400" dirty="0" smtClean="0"/>
              <a:t>One way to help the “garbage collector” of Java’s memory management is to define the “finalize()” method in your class.</a:t>
            </a:r>
          </a:p>
          <a:p>
            <a:pPr marL="342900" indent="-342900">
              <a:buFont typeface="+mj-lt"/>
              <a:buAutoNum type="arabicPeriod"/>
            </a:pPr>
            <a:r>
              <a:rPr lang="en-US" sz="2400" dirty="0" smtClean="0"/>
              <a:t>“finalize()” method must be defined as “protected”.  This type of specifier will be further examine later in our training session.</a:t>
            </a:r>
            <a:endParaRPr lang="en-US" sz="2400" dirty="0"/>
          </a:p>
        </p:txBody>
      </p:sp>
      <p:sp>
        <p:nvSpPr>
          <p:cNvPr id="4" name="Content Placeholder 2"/>
          <p:cNvSpPr txBox="1">
            <a:spLocks/>
          </p:cNvSpPr>
          <p:nvPr/>
        </p:nvSpPr>
        <p:spPr>
          <a:xfrm>
            <a:off x="4692771" y="1130060"/>
            <a:ext cx="7211682" cy="56330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class </a:t>
            </a:r>
            <a:r>
              <a:rPr lang="en-US" sz="1200" b="1" dirty="0" err="1">
                <a:latin typeface="Courier New" panose="02070309020205020404" pitchFamily="49" charset="0"/>
                <a:cs typeface="Courier New" panose="02070309020205020404" pitchFamily="49" charset="0"/>
              </a:rPr>
              <a:t>FDemo</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x;</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FDemo</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x = </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 called when object is recycled</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protected void finalize()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System.out.println</a:t>
            </a:r>
            <a:r>
              <a:rPr lang="en-US" sz="1200" b="1" dirty="0">
                <a:latin typeface="Courier New" panose="02070309020205020404" pitchFamily="49" charset="0"/>
                <a:cs typeface="Courier New" panose="02070309020205020404" pitchFamily="49" charset="0"/>
              </a:rPr>
              <a:t>("Finalizing " + x);</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 generates an object that is immediately destroyed</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void generator(</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FDemo</a:t>
            </a:r>
            <a:r>
              <a:rPr lang="en-US" sz="1200" b="1" dirty="0">
                <a:latin typeface="Courier New" panose="02070309020205020404" pitchFamily="49" charset="0"/>
                <a:cs typeface="Courier New" panose="02070309020205020404" pitchFamily="49" charset="0"/>
              </a:rPr>
              <a:t> o = new </a:t>
            </a:r>
            <a:r>
              <a:rPr lang="en-US" sz="1200" b="1" dirty="0" err="1">
                <a:latin typeface="Courier New" panose="02070309020205020404" pitchFamily="49" charset="0"/>
                <a:cs typeface="Courier New" panose="02070309020205020404" pitchFamily="49" charset="0"/>
              </a:rPr>
              <a:t>FDemo</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class Finalize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public static void main(String </a:t>
            </a:r>
            <a:r>
              <a:rPr lang="en-US" sz="1200" b="1" dirty="0" err="1">
                <a:latin typeface="Courier New" panose="02070309020205020404" pitchFamily="49" charset="0"/>
                <a:cs typeface="Courier New" panose="02070309020205020404" pitchFamily="49" charset="0"/>
              </a:rPr>
              <a:t>args</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count;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FDemo</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ob</a:t>
            </a:r>
            <a:r>
              <a:rPr lang="en-US" sz="1200" b="1" dirty="0">
                <a:latin typeface="Courier New" panose="02070309020205020404" pitchFamily="49" charset="0"/>
                <a:cs typeface="Courier New" panose="02070309020205020404" pitchFamily="49" charset="0"/>
              </a:rPr>
              <a:t> = new </a:t>
            </a:r>
            <a:r>
              <a:rPr lang="en-US" sz="1200" b="1" dirty="0" err="1">
                <a:latin typeface="Courier New" panose="02070309020205020404" pitchFamily="49" charset="0"/>
                <a:cs typeface="Courier New" panose="02070309020205020404" pitchFamily="49" charset="0"/>
              </a:rPr>
              <a:t>FDemo</a:t>
            </a:r>
            <a:r>
              <a:rPr lang="en-US" sz="1200" b="1" dirty="0">
                <a:latin typeface="Courier New" panose="02070309020205020404" pitchFamily="49" charset="0"/>
                <a:cs typeface="Courier New" panose="02070309020205020404" pitchFamily="49" charset="0"/>
              </a:rPr>
              <a:t>(0);</a:t>
            </a:r>
          </a:p>
          <a:p>
            <a:pPr marL="0" indent="0" defTabSz="27432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 Now, generate a large number of objects. At some point, garbage collection will occur.</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Note: you might need to increase the number of objects generated in order to force garbage collection.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for(count=1; count &lt; 100000; count++)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ob.generator</a:t>
            </a:r>
            <a:r>
              <a:rPr lang="en-US" sz="1200" b="1" dirty="0">
                <a:latin typeface="Courier New" panose="02070309020205020404" pitchFamily="49" charset="0"/>
                <a:cs typeface="Courier New" panose="02070309020205020404" pitchFamily="49" charset="0"/>
              </a:rPr>
              <a:t>(count);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03085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Objects and </a:t>
            </a:r>
            <a:r>
              <a:rPr lang="en-US" dirty="0" smtClean="0"/>
              <a:t>Methods – The “this” keyword</a:t>
            </a:r>
            <a:endParaRPr lang="en-US" dirty="0"/>
          </a:p>
        </p:txBody>
      </p:sp>
      <p:sp>
        <p:nvSpPr>
          <p:cNvPr id="3" name="Content Placeholder 2"/>
          <p:cNvSpPr>
            <a:spLocks noGrp="1"/>
          </p:cNvSpPr>
          <p:nvPr>
            <p:ph idx="1"/>
          </p:nvPr>
        </p:nvSpPr>
        <p:spPr>
          <a:xfrm>
            <a:off x="838200" y="1825625"/>
            <a:ext cx="3613030" cy="4351338"/>
          </a:xfrm>
        </p:spPr>
        <p:txBody>
          <a:bodyPr>
            <a:normAutofit/>
          </a:bodyPr>
          <a:lstStyle/>
          <a:p>
            <a:pPr marL="342900" indent="-342900">
              <a:buFont typeface="+mj-lt"/>
              <a:buAutoNum type="arabicPeriod"/>
            </a:pPr>
            <a:r>
              <a:rPr lang="en-US" sz="2000" dirty="0" smtClean="0"/>
              <a:t>Anytime a method in a class is invoked, it is implicitly passes an argument which is a reference to the working object. </a:t>
            </a:r>
          </a:p>
          <a:p>
            <a:pPr marL="342900" indent="-342900">
              <a:buFont typeface="+mj-lt"/>
              <a:buAutoNum type="arabicPeriod"/>
            </a:pPr>
            <a:r>
              <a:rPr lang="en-US" sz="2000" dirty="0" smtClean="0"/>
              <a:t>This working object with a member function of a class is referenced via the “this” keyword.</a:t>
            </a:r>
          </a:p>
          <a:p>
            <a:pPr marL="342900" indent="-342900">
              <a:buFont typeface="+mj-lt"/>
              <a:buAutoNum type="arabicPeriod"/>
            </a:pPr>
            <a:r>
              <a:rPr lang="en-US" sz="2000" dirty="0" smtClean="0"/>
              <a:t>Notice the </a:t>
            </a:r>
            <a:r>
              <a:rPr lang="en-US" sz="2000" dirty="0" err="1" smtClean="0"/>
              <a:t>get_pwr</a:t>
            </a:r>
            <a:r>
              <a:rPr lang="en-US" sz="2000" dirty="0" smtClean="0"/>
              <a:t>() method.  It has access to </a:t>
            </a:r>
            <a:r>
              <a:rPr lang="en-US" sz="2000" dirty="0" err="1" smtClean="0"/>
              <a:t>this.val</a:t>
            </a:r>
            <a:r>
              <a:rPr lang="en-US" sz="2000" dirty="0" smtClean="0"/>
              <a:t> that was defined in the </a:t>
            </a:r>
            <a:r>
              <a:rPr lang="en-US" sz="2000" dirty="0" err="1" smtClean="0"/>
              <a:t>Pwr</a:t>
            </a:r>
            <a:r>
              <a:rPr lang="en-US" sz="2000" dirty="0" smtClean="0"/>
              <a:t> constructor.</a:t>
            </a:r>
          </a:p>
          <a:p>
            <a:pPr marL="342900" indent="-342900">
              <a:buFont typeface="+mj-lt"/>
              <a:buAutoNum type="arabicPeriod"/>
            </a:pPr>
            <a:endParaRPr lang="en-US" sz="2000" dirty="0"/>
          </a:p>
        </p:txBody>
      </p:sp>
      <p:sp>
        <p:nvSpPr>
          <p:cNvPr id="4" name="Content Placeholder 2"/>
          <p:cNvSpPr txBox="1">
            <a:spLocks/>
          </p:cNvSpPr>
          <p:nvPr/>
        </p:nvSpPr>
        <p:spPr>
          <a:xfrm>
            <a:off x="4692771" y="1130060"/>
            <a:ext cx="7211682" cy="56330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class </a:t>
            </a:r>
            <a:r>
              <a:rPr lang="en-US" sz="1200" b="1" dirty="0" err="1">
                <a:latin typeface="Courier New" panose="02070309020205020404" pitchFamily="49" charset="0"/>
                <a:cs typeface="Courier New" panose="02070309020205020404" pitchFamily="49" charset="0"/>
              </a:rPr>
              <a:t>DemoPwr</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public static void main(String </a:t>
            </a:r>
            <a:r>
              <a:rPr lang="en-US" sz="1200" b="1" dirty="0" err="1">
                <a:latin typeface="Courier New" panose="02070309020205020404" pitchFamily="49" charset="0"/>
                <a:cs typeface="Courier New" panose="02070309020205020404" pitchFamily="49" charset="0"/>
              </a:rPr>
              <a:t>args</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Pwr</a:t>
            </a:r>
            <a:r>
              <a:rPr lang="en-US" sz="1200" b="1" dirty="0">
                <a:latin typeface="Courier New" panose="02070309020205020404" pitchFamily="49" charset="0"/>
                <a:cs typeface="Courier New" panose="02070309020205020404" pitchFamily="49" charset="0"/>
              </a:rPr>
              <a:t> x = new </a:t>
            </a:r>
            <a:r>
              <a:rPr lang="en-US" sz="1200" b="1" dirty="0" err="1">
                <a:latin typeface="Courier New" panose="02070309020205020404" pitchFamily="49" charset="0"/>
                <a:cs typeface="Courier New" panose="02070309020205020404" pitchFamily="49" charset="0"/>
              </a:rPr>
              <a:t>Pwr</a:t>
            </a:r>
            <a:r>
              <a:rPr lang="en-US" sz="1200" b="1" dirty="0">
                <a:latin typeface="Courier New" panose="02070309020205020404" pitchFamily="49" charset="0"/>
                <a:cs typeface="Courier New" panose="02070309020205020404" pitchFamily="49" charset="0"/>
              </a:rPr>
              <a:t>(4.0, 2);</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Pwr</a:t>
            </a:r>
            <a:r>
              <a:rPr lang="en-US" sz="1200" b="1" dirty="0">
                <a:latin typeface="Courier New" panose="02070309020205020404" pitchFamily="49" charset="0"/>
                <a:cs typeface="Courier New" panose="02070309020205020404" pitchFamily="49" charset="0"/>
              </a:rPr>
              <a:t> y = new </a:t>
            </a:r>
            <a:r>
              <a:rPr lang="en-US" sz="1200" b="1" dirty="0" err="1">
                <a:latin typeface="Courier New" panose="02070309020205020404" pitchFamily="49" charset="0"/>
                <a:cs typeface="Courier New" panose="02070309020205020404" pitchFamily="49" charset="0"/>
              </a:rPr>
              <a:t>Pwr</a:t>
            </a:r>
            <a:r>
              <a:rPr lang="en-US" sz="1200" b="1" dirty="0">
                <a:latin typeface="Courier New" panose="02070309020205020404" pitchFamily="49" charset="0"/>
                <a:cs typeface="Courier New" panose="02070309020205020404" pitchFamily="49" charset="0"/>
              </a:rPr>
              <a:t>(2.5, 1);</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System.out.println</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x.b</a:t>
            </a:r>
            <a:r>
              <a:rPr lang="en-US" sz="1200" b="1" dirty="0">
                <a:latin typeface="Courier New" panose="02070309020205020404" pitchFamily="49" charset="0"/>
                <a:cs typeface="Courier New" panose="02070309020205020404" pitchFamily="49" charset="0"/>
              </a:rPr>
              <a:t> + " raised to the " + </a:t>
            </a:r>
            <a:r>
              <a:rPr lang="en-US" sz="1200" b="1" dirty="0" err="1">
                <a:latin typeface="Courier New" panose="02070309020205020404" pitchFamily="49" charset="0"/>
                <a:cs typeface="Courier New" panose="02070309020205020404" pitchFamily="49" charset="0"/>
              </a:rPr>
              <a:t>x.e</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power is " + </a:t>
            </a:r>
            <a:r>
              <a:rPr lang="en-US" sz="1200" b="1" dirty="0" err="1">
                <a:latin typeface="Courier New" panose="02070309020205020404" pitchFamily="49" charset="0"/>
                <a:cs typeface="Courier New" panose="02070309020205020404" pitchFamily="49" charset="0"/>
              </a:rPr>
              <a:t>x.get_pwr</a:t>
            </a: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System.out.println</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y.b</a:t>
            </a:r>
            <a:r>
              <a:rPr lang="en-US" sz="1200" b="1" dirty="0">
                <a:latin typeface="Courier New" panose="02070309020205020404" pitchFamily="49" charset="0"/>
                <a:cs typeface="Courier New" panose="02070309020205020404" pitchFamily="49" charset="0"/>
              </a:rPr>
              <a:t> + " raised to the " + </a:t>
            </a:r>
            <a:r>
              <a:rPr lang="en-US" sz="1200" b="1" dirty="0" err="1">
                <a:latin typeface="Courier New" panose="02070309020205020404" pitchFamily="49" charset="0"/>
                <a:cs typeface="Courier New" panose="02070309020205020404" pitchFamily="49" charset="0"/>
              </a:rPr>
              <a:t>y.e</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power is " + </a:t>
            </a:r>
            <a:r>
              <a:rPr lang="en-US" sz="1200" b="1" dirty="0" err="1">
                <a:latin typeface="Courier New" panose="02070309020205020404" pitchFamily="49" charset="0"/>
                <a:cs typeface="Courier New" panose="02070309020205020404" pitchFamily="49" charset="0"/>
              </a:rPr>
              <a:t>y.get_pwr</a:t>
            </a: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smtClean="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class </a:t>
            </a:r>
            <a:r>
              <a:rPr lang="en-US" sz="1200" b="1" dirty="0" err="1">
                <a:latin typeface="Courier New" panose="02070309020205020404" pitchFamily="49" charset="0"/>
                <a:cs typeface="Courier New" panose="02070309020205020404" pitchFamily="49" charset="0"/>
              </a:rPr>
              <a:t>Pwr</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double b;</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e;</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double </a:t>
            </a:r>
            <a:r>
              <a:rPr lang="en-US" sz="1200" b="1" dirty="0" err="1">
                <a:latin typeface="Courier New" panose="02070309020205020404" pitchFamily="49" charset="0"/>
                <a:cs typeface="Courier New" panose="02070309020205020404" pitchFamily="49" charset="0"/>
              </a:rPr>
              <a:t>val</a:t>
            </a: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Pwr</a:t>
            </a:r>
            <a:r>
              <a:rPr lang="en-US" sz="1200" b="1" dirty="0">
                <a:latin typeface="Courier New" panose="02070309020205020404" pitchFamily="49" charset="0"/>
                <a:cs typeface="Courier New" panose="02070309020205020404" pitchFamily="49" charset="0"/>
              </a:rPr>
              <a:t>(double base,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exp</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this.b</a:t>
            </a:r>
            <a:r>
              <a:rPr lang="en-US" sz="1200" b="1" dirty="0">
                <a:latin typeface="Courier New" panose="02070309020205020404" pitchFamily="49" charset="0"/>
                <a:cs typeface="Courier New" panose="02070309020205020404" pitchFamily="49" charset="0"/>
              </a:rPr>
              <a:t> = base;</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this.e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exp</a:t>
            </a: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this.val</a:t>
            </a:r>
            <a:r>
              <a:rPr lang="en-US" sz="1200" b="1" dirty="0">
                <a:latin typeface="Courier New" panose="02070309020205020404" pitchFamily="49" charset="0"/>
                <a:cs typeface="Courier New" panose="02070309020205020404" pitchFamily="49" charset="0"/>
              </a:rPr>
              <a:t> = 1;</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if(</a:t>
            </a:r>
            <a:r>
              <a:rPr lang="en-US" sz="1200" b="1" dirty="0" err="1">
                <a:latin typeface="Courier New" panose="02070309020205020404" pitchFamily="49" charset="0"/>
                <a:cs typeface="Courier New" panose="02070309020205020404" pitchFamily="49" charset="0"/>
              </a:rPr>
              <a:t>exp</a:t>
            </a:r>
            <a:r>
              <a:rPr lang="en-US" sz="1200" b="1" dirty="0">
                <a:latin typeface="Courier New" panose="02070309020205020404" pitchFamily="49" charset="0"/>
                <a:cs typeface="Courier New" panose="02070309020205020404" pitchFamily="49" charset="0"/>
              </a:rPr>
              <a:t>==0){</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return;</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for( ; </a:t>
            </a:r>
            <a:r>
              <a:rPr lang="en-US" sz="1200" b="1" dirty="0" err="1">
                <a:latin typeface="Courier New" panose="02070309020205020404" pitchFamily="49" charset="0"/>
                <a:cs typeface="Courier New" panose="02070309020205020404" pitchFamily="49" charset="0"/>
              </a:rPr>
              <a:t>exp</a:t>
            </a:r>
            <a:r>
              <a:rPr lang="en-US" sz="1200" b="1" dirty="0">
                <a:latin typeface="Courier New" panose="02070309020205020404" pitchFamily="49" charset="0"/>
                <a:cs typeface="Courier New" panose="02070309020205020404" pitchFamily="49" charset="0"/>
              </a:rPr>
              <a:t>&gt;0; </a:t>
            </a:r>
            <a:r>
              <a:rPr lang="en-US" sz="1200" b="1" dirty="0" err="1">
                <a:latin typeface="Courier New" panose="02070309020205020404" pitchFamily="49" charset="0"/>
                <a:cs typeface="Courier New" panose="02070309020205020404" pitchFamily="49" charset="0"/>
              </a:rPr>
              <a:t>exp</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this.val</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this.val</a:t>
            </a:r>
            <a:r>
              <a:rPr lang="en-US" sz="1200" b="1" dirty="0">
                <a:latin typeface="Courier New" panose="02070309020205020404" pitchFamily="49" charset="0"/>
                <a:cs typeface="Courier New" panose="02070309020205020404" pitchFamily="49" charset="0"/>
              </a:rPr>
              <a:t> * base;</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double </a:t>
            </a:r>
            <a:r>
              <a:rPr lang="en-US" sz="1200" b="1" dirty="0" err="1">
                <a:latin typeface="Courier New" panose="02070309020205020404" pitchFamily="49" charset="0"/>
                <a:cs typeface="Courier New" panose="02070309020205020404" pitchFamily="49" charset="0"/>
              </a:rPr>
              <a:t>get_pwr</a:t>
            </a: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return </a:t>
            </a:r>
            <a:r>
              <a:rPr lang="en-US" sz="1200" b="1" dirty="0" err="1">
                <a:latin typeface="Courier New" panose="02070309020205020404" pitchFamily="49" charset="0"/>
                <a:cs typeface="Courier New" panose="02070309020205020404" pitchFamily="49" charset="0"/>
              </a:rPr>
              <a:t>this.val</a:t>
            </a:r>
            <a:r>
              <a:rPr lang="en-US" sz="1200" b="1" dirty="0">
                <a:latin typeface="Courier New" panose="02070309020205020404" pitchFamily="49" charset="0"/>
                <a:cs typeface="Courier New" panose="02070309020205020404" pitchFamily="49" charset="0"/>
              </a:rPr>
              <a:t>;</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	}</a:t>
            </a:r>
          </a:p>
          <a:p>
            <a:pPr marL="0" indent="0" defTabSz="274320">
              <a:lnSpc>
                <a:spcPct val="100000"/>
              </a:lnSpc>
              <a:spcBef>
                <a:spcPts val="0"/>
              </a:spcBef>
              <a:buNone/>
            </a:pPr>
            <a:r>
              <a:rPr lang="en-US" sz="12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7674518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Operators (Part 2)</a:t>
            </a:r>
          </a:p>
        </p:txBody>
      </p:sp>
      <p:sp>
        <p:nvSpPr>
          <p:cNvPr id="3" name="Content Placeholder 2"/>
          <p:cNvSpPr>
            <a:spLocks noGrp="1"/>
          </p:cNvSpPr>
          <p:nvPr>
            <p:ph idx="1"/>
          </p:nvPr>
        </p:nvSpPr>
        <p:spPr/>
        <p:txBody>
          <a:bodyPr>
            <a:noAutofit/>
          </a:bodyPr>
          <a:lstStyle/>
          <a:p>
            <a:pPr marL="514350" indent="-514350">
              <a:buFont typeface="+mj-lt"/>
              <a:buAutoNum type="arabicPeriod"/>
            </a:pPr>
            <a:r>
              <a:rPr lang="en-US" sz="2400" dirty="0" smtClean="0"/>
              <a:t>Arrays</a:t>
            </a:r>
            <a:endParaRPr lang="en-US" sz="2400" dirty="0"/>
          </a:p>
          <a:p>
            <a:pPr marL="514350" indent="-514350">
              <a:buFont typeface="+mj-lt"/>
              <a:buAutoNum type="arabicPeriod"/>
            </a:pPr>
            <a:r>
              <a:rPr lang="en-US" sz="2400" dirty="0"/>
              <a:t>Multidimensional Arrays</a:t>
            </a:r>
          </a:p>
          <a:p>
            <a:pPr marL="514350" indent="-514350">
              <a:buFont typeface="+mj-lt"/>
              <a:buAutoNum type="arabicPeriod"/>
            </a:pPr>
            <a:r>
              <a:rPr lang="en-US" sz="2400" dirty="0"/>
              <a:t>Irregular </a:t>
            </a:r>
            <a:r>
              <a:rPr lang="en-US" sz="2400" dirty="0" smtClean="0"/>
              <a:t>Arrays</a:t>
            </a:r>
          </a:p>
          <a:p>
            <a:pPr marL="514350" indent="-514350">
              <a:buFont typeface="+mj-lt"/>
              <a:buAutoNum type="arabicPeriod"/>
            </a:pPr>
            <a:r>
              <a:rPr lang="en-US" sz="2400" dirty="0" smtClean="0"/>
              <a:t>Even More Dimensions</a:t>
            </a:r>
            <a:endParaRPr lang="en-US" sz="2400" dirty="0"/>
          </a:p>
          <a:p>
            <a:pPr marL="514350" indent="-514350">
              <a:buFont typeface="+mj-lt"/>
              <a:buAutoNum type="arabicPeriod"/>
            </a:pPr>
            <a:r>
              <a:rPr lang="en-US" sz="2400" dirty="0"/>
              <a:t>Alternate Declaration Syntax of Array</a:t>
            </a:r>
          </a:p>
          <a:p>
            <a:pPr marL="514350" indent="-514350">
              <a:buFont typeface="+mj-lt"/>
              <a:buAutoNum type="arabicPeriod"/>
            </a:pPr>
            <a:r>
              <a:rPr lang="en-US" sz="2400" dirty="0"/>
              <a:t>Array References </a:t>
            </a:r>
            <a:r>
              <a:rPr lang="en-US" sz="2400" dirty="0" smtClean="0"/>
              <a:t>101</a:t>
            </a:r>
          </a:p>
          <a:p>
            <a:pPr marL="514350" indent="-514350">
              <a:buFont typeface="+mj-lt"/>
              <a:buAutoNum type="arabicPeriod"/>
            </a:pPr>
            <a:r>
              <a:rPr lang="en-US" sz="2400" dirty="0" smtClean="0"/>
              <a:t>Array Length </a:t>
            </a:r>
            <a:endParaRPr lang="en-US" sz="2400" dirty="0"/>
          </a:p>
          <a:p>
            <a:pPr marL="514350" indent="-514350">
              <a:buFont typeface="+mj-lt"/>
              <a:buAutoNum type="arabicPeriod"/>
            </a:pPr>
            <a:r>
              <a:rPr lang="en-US" sz="2400" dirty="0" smtClean="0"/>
              <a:t>Strings</a:t>
            </a:r>
            <a:endParaRPr lang="en-US" sz="2400" dirty="0"/>
          </a:p>
          <a:p>
            <a:pPr marL="514350" indent="-514350">
              <a:buFont typeface="+mj-lt"/>
              <a:buAutoNum type="arabicPeriod"/>
            </a:pPr>
            <a:r>
              <a:rPr lang="en-US" sz="2400" dirty="0"/>
              <a:t>Command Line </a:t>
            </a:r>
            <a:r>
              <a:rPr lang="en-US" sz="2400" dirty="0" smtClean="0"/>
              <a:t>Arguments</a:t>
            </a:r>
          </a:p>
          <a:p>
            <a:pPr marL="514350" indent="-514350">
              <a:buFont typeface="+mj-lt"/>
              <a:buAutoNum type="arabicPeriod"/>
            </a:pPr>
            <a:r>
              <a:rPr lang="en-US" sz="2400" dirty="0" smtClean="0"/>
              <a:t>? Operator</a:t>
            </a:r>
            <a:endParaRPr lang="en-US" sz="2400" dirty="0"/>
          </a:p>
        </p:txBody>
      </p:sp>
    </p:spTree>
    <p:extLst>
      <p:ext uri="{BB962C8B-B14F-4D97-AF65-F5344CB8AC3E}">
        <p14:creationId xmlns:p14="http://schemas.microsoft.com/office/powerpoint/2010/main" val="294784009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Operators (Part 2</a:t>
            </a:r>
            <a:r>
              <a:rPr lang="en-US" dirty="0" smtClean="0"/>
              <a:t>) - Arrays</a:t>
            </a:r>
            <a:endParaRPr lang="en-US" dirty="0"/>
          </a:p>
        </p:txBody>
      </p:sp>
      <p:sp>
        <p:nvSpPr>
          <p:cNvPr id="3" name="Content Placeholder 2"/>
          <p:cNvSpPr>
            <a:spLocks noGrp="1"/>
          </p:cNvSpPr>
          <p:nvPr>
            <p:ph idx="1"/>
          </p:nvPr>
        </p:nvSpPr>
        <p:spPr/>
        <p:txBody>
          <a:bodyPr>
            <a:noAutofit/>
          </a:bodyPr>
          <a:lstStyle/>
          <a:p>
            <a:pPr marL="514350" indent="-514350">
              <a:buFont typeface="+mj-lt"/>
              <a:buAutoNum type="arabicPeriod"/>
            </a:pPr>
            <a:r>
              <a:rPr lang="en-US" sz="2400" dirty="0" smtClean="0"/>
              <a:t>In Java, an array is a collection of variables which all share the exact same data type.</a:t>
            </a:r>
          </a:p>
          <a:p>
            <a:pPr marL="514350" indent="-514350">
              <a:buFont typeface="+mj-lt"/>
              <a:buAutoNum type="arabicPeriod"/>
            </a:pPr>
            <a:r>
              <a:rPr lang="en-US" sz="2400" dirty="0" smtClean="0"/>
              <a:t>Arrays in Java may have more than one dimension, which provides the ability to keep complex data structure</a:t>
            </a:r>
          </a:p>
          <a:p>
            <a:pPr marL="514350" indent="-514350">
              <a:buFont typeface="+mj-lt"/>
              <a:buAutoNum type="arabicPeriod"/>
            </a:pPr>
            <a:r>
              <a:rPr lang="en-US" sz="2400" dirty="0" smtClean="0"/>
              <a:t>The one-dimensional array is most common</a:t>
            </a:r>
          </a:p>
          <a:p>
            <a:pPr marL="514350" indent="-514350">
              <a:buFont typeface="+mj-lt"/>
              <a:buAutoNum type="arabicPeriod"/>
            </a:pPr>
            <a:r>
              <a:rPr lang="en-US" sz="2400" dirty="0" smtClean="0"/>
              <a:t>The advantage of array is that you can manipulate data using an iterative process</a:t>
            </a:r>
          </a:p>
          <a:p>
            <a:pPr marL="514350" indent="-514350">
              <a:buFont typeface="+mj-lt"/>
              <a:buAutoNum type="arabicPeriod"/>
            </a:pPr>
            <a:r>
              <a:rPr lang="en-US" sz="2400" dirty="0" smtClean="0"/>
              <a:t>Keeping all data in a array also allows an association of the data</a:t>
            </a:r>
          </a:p>
          <a:p>
            <a:pPr marL="514350" indent="-514350">
              <a:buFont typeface="+mj-lt"/>
              <a:buAutoNum type="arabicPeriod"/>
            </a:pPr>
            <a:r>
              <a:rPr lang="en-US" sz="2400" dirty="0" smtClean="0"/>
              <a:t>Arrays are often perceived as a collection of related data</a:t>
            </a:r>
          </a:p>
          <a:p>
            <a:pPr marL="514350" indent="-514350">
              <a:buFont typeface="+mj-lt"/>
              <a:buAutoNum type="arabicPeriod"/>
            </a:pPr>
            <a:r>
              <a:rPr lang="en-US" sz="2400" dirty="0" smtClean="0"/>
              <a:t>In Java arrays are implemented as objects</a:t>
            </a:r>
          </a:p>
          <a:p>
            <a:pPr marL="514350" indent="-514350">
              <a:buFont typeface="+mj-lt"/>
              <a:buAutoNum type="arabicPeriod"/>
            </a:pPr>
            <a:r>
              <a:rPr lang="en-US" sz="2400" dirty="0" smtClean="0"/>
              <a:t>Because arrays are implemented as objects, they can be easily ‘garbage collected’ by the JVM</a:t>
            </a:r>
          </a:p>
          <a:p>
            <a:pPr marL="514350" indent="-514350">
              <a:buFont typeface="+mj-lt"/>
              <a:buAutoNum type="arabicPeriod"/>
            </a:pPr>
            <a:endParaRPr lang="en-US" sz="2400" dirty="0" smtClean="0"/>
          </a:p>
        </p:txBody>
      </p:sp>
    </p:spTree>
    <p:extLst>
      <p:ext uri="{BB962C8B-B14F-4D97-AF65-F5344CB8AC3E}">
        <p14:creationId xmlns:p14="http://schemas.microsoft.com/office/powerpoint/2010/main" val="31274577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Operators (Part 2</a:t>
            </a:r>
            <a:r>
              <a:rPr lang="en-US" dirty="0" smtClean="0"/>
              <a:t>) - Arrays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1600" dirty="0" smtClean="0"/>
              <a:t>One Dimensional Array</a:t>
            </a:r>
          </a:p>
          <a:p>
            <a:pPr marL="0" indent="0">
              <a:buNone/>
            </a:pPr>
            <a:r>
              <a:rPr lang="en-US" sz="1600" dirty="0" smtClean="0"/>
              <a:t>In it’s general form, you would declare and one-dimensional array as follows:</a:t>
            </a: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type array-name[] = new type[size];</a:t>
            </a:r>
          </a:p>
          <a:p>
            <a:pPr marL="0" indent="0">
              <a:buNone/>
            </a:pPr>
            <a:endParaRPr lang="en-US" sz="1600" dirty="0"/>
          </a:p>
          <a:p>
            <a:pPr marL="0" indent="0">
              <a:buNone/>
            </a:pPr>
            <a:r>
              <a:rPr lang="en-US" sz="1600" dirty="0" smtClean="0"/>
              <a:t>Here’s a real example:</a:t>
            </a:r>
          </a:p>
          <a:p>
            <a:pPr marL="0" indent="0">
              <a:buNone/>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sample[] = new </a:t>
            </a: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[10];</a:t>
            </a:r>
          </a:p>
          <a:p>
            <a:pPr marL="0" indent="0">
              <a:buNone/>
            </a:pPr>
            <a:endParaRPr lang="en-US" sz="1600" dirty="0"/>
          </a:p>
          <a:p>
            <a:pPr marL="0" indent="0">
              <a:buNone/>
            </a:pPr>
            <a:r>
              <a:rPr lang="en-US" sz="1600" dirty="0" smtClean="0"/>
              <a:t>We declare sample as an array and then we ensure it holds a reference to a memory location which will be large enough to hold 10 elements of type int.</a:t>
            </a:r>
          </a:p>
          <a:p>
            <a:pPr marL="0" indent="0">
              <a:buNone/>
            </a:pPr>
            <a:endParaRPr lang="en-US" sz="1600" dirty="0"/>
          </a:p>
          <a:p>
            <a:pPr marL="0" indent="0">
              <a:buNone/>
            </a:pPr>
            <a:r>
              <a:rPr lang="en-US" sz="1600" dirty="0" smtClean="0"/>
              <a:t>Alternatively we could have use the following:</a:t>
            </a:r>
          </a:p>
          <a:p>
            <a:pPr marL="0" indent="0">
              <a:buNone/>
            </a:pPr>
            <a:endParaRPr lang="en-US" sz="1600" dirty="0"/>
          </a:p>
          <a:p>
            <a:pPr marL="0"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sample[];</a:t>
            </a: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sample = new </a:t>
            </a: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[10];</a:t>
            </a:r>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2070773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STS to create our code samples and </a:t>
            </a:r>
            <a:r>
              <a:rPr lang="en-US" dirty="0" smtClean="0"/>
              <a:t>exercises (5 of 5)</a:t>
            </a:r>
            <a:endParaRPr lang="en-US" dirty="0"/>
          </a:p>
        </p:txBody>
      </p:sp>
      <p:sp>
        <p:nvSpPr>
          <p:cNvPr id="3" name="Content Placeholder 2"/>
          <p:cNvSpPr>
            <a:spLocks noGrp="1"/>
          </p:cNvSpPr>
          <p:nvPr>
            <p:ph idx="1"/>
          </p:nvPr>
        </p:nvSpPr>
        <p:spPr>
          <a:xfrm>
            <a:off x="838200" y="1825625"/>
            <a:ext cx="5069440" cy="4351338"/>
          </a:xfrm>
        </p:spPr>
        <p:txBody>
          <a:bodyPr>
            <a:normAutofit fontScale="77500" lnSpcReduction="20000"/>
          </a:bodyPr>
          <a:lstStyle/>
          <a:p>
            <a:pPr marL="0" indent="0">
              <a:buNone/>
            </a:pPr>
            <a:r>
              <a:rPr lang="en-US" dirty="0" smtClean="0"/>
              <a:t>We will quickly test to ensure we can use STS’s console to output a “Hello World” message, meaning we can build and execute our Java code.</a:t>
            </a:r>
          </a:p>
          <a:p>
            <a:pPr marL="514350" indent="-514350">
              <a:buFont typeface="+mj-lt"/>
              <a:buAutoNum type="arabicPeriod"/>
            </a:pPr>
            <a:r>
              <a:rPr lang="en-US" dirty="0" smtClean="0"/>
              <a:t>Insert the code below into the Main function</a:t>
            </a:r>
          </a:p>
          <a:p>
            <a:pPr marL="457200" lvl="1" indent="0">
              <a:buNone/>
            </a:pPr>
            <a:r>
              <a:rPr lang="en-US" sz="2100" dirty="0" smtClean="0">
                <a:latin typeface="Courier New" panose="02070309020205020404" pitchFamily="49" charset="0"/>
                <a:cs typeface="Courier New" panose="02070309020205020404" pitchFamily="49" charset="0"/>
              </a:rPr>
              <a:t> </a:t>
            </a:r>
            <a:r>
              <a:rPr lang="en-US" sz="2100" dirty="0" err="1" smtClean="0">
                <a:latin typeface="Courier New" panose="02070309020205020404" pitchFamily="49" charset="0"/>
                <a:cs typeface="Courier New" panose="02070309020205020404" pitchFamily="49" charset="0"/>
              </a:rPr>
              <a:t>System.out.println</a:t>
            </a:r>
            <a:r>
              <a:rPr lang="en-US" sz="2100" dirty="0" smtClean="0">
                <a:latin typeface="Courier New" panose="02070309020205020404" pitchFamily="49" charset="0"/>
                <a:cs typeface="Courier New" panose="02070309020205020404" pitchFamily="49" charset="0"/>
              </a:rPr>
              <a:t>(“Hello World”);</a:t>
            </a:r>
          </a:p>
          <a:p>
            <a:pPr marL="514350" indent="-514350">
              <a:buFont typeface="+mj-lt"/>
              <a:buAutoNum type="arabicPeriod" startAt="2"/>
            </a:pPr>
            <a:r>
              <a:rPr lang="en-US" dirty="0" smtClean="0"/>
              <a:t>Save the file.</a:t>
            </a:r>
          </a:p>
          <a:p>
            <a:pPr marL="514350" indent="-514350">
              <a:buFont typeface="+mj-lt"/>
              <a:buAutoNum type="arabicPeriod" startAt="2"/>
            </a:pPr>
            <a:r>
              <a:rPr lang="en-US" dirty="0" smtClean="0"/>
              <a:t>Select “Run” from the top menu and the Run command in the list.</a:t>
            </a:r>
          </a:p>
          <a:p>
            <a:pPr marL="514350" indent="-514350">
              <a:buFont typeface="+mj-lt"/>
              <a:buAutoNum type="arabicPeriod" startAt="2"/>
            </a:pPr>
            <a:r>
              <a:rPr lang="en-US" dirty="0" smtClean="0"/>
              <a:t>Should expect the code to execute, see the graphic on the right</a:t>
            </a:r>
          </a:p>
          <a:p>
            <a:pPr marL="0" indent="0">
              <a:buNone/>
            </a:pPr>
            <a:r>
              <a:rPr lang="en-US" dirty="0" smtClean="0"/>
              <a:t>P.S. (you may need to ensure you can view the “Console”, this is located under Window… Show View… Console.</a:t>
            </a:r>
          </a:p>
          <a:p>
            <a:pPr marL="0" indent="0">
              <a:buNone/>
            </a:pPr>
            <a:endParaRPr lang="en-US" dirty="0"/>
          </a:p>
        </p:txBody>
      </p:sp>
      <p:pic>
        <p:nvPicPr>
          <p:cNvPr id="6" name="Picture 5"/>
          <p:cNvPicPr>
            <a:picLocks noChangeAspect="1"/>
          </p:cNvPicPr>
          <p:nvPr/>
        </p:nvPicPr>
        <p:blipFill>
          <a:blip r:embed="rId2"/>
          <a:stretch>
            <a:fillRect/>
          </a:stretch>
        </p:blipFill>
        <p:spPr>
          <a:xfrm>
            <a:off x="6005385" y="1383835"/>
            <a:ext cx="6024302" cy="5032375"/>
          </a:xfrm>
          <a:prstGeom prst="rect">
            <a:avLst/>
          </a:prstGeom>
        </p:spPr>
      </p:pic>
    </p:spTree>
    <p:extLst>
      <p:ext uri="{BB962C8B-B14F-4D97-AF65-F5344CB8AC3E}">
        <p14:creationId xmlns:p14="http://schemas.microsoft.com/office/powerpoint/2010/main" val="9397195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Operators (Part 2</a:t>
            </a:r>
            <a:r>
              <a:rPr lang="en-US" dirty="0" smtClean="0"/>
              <a:t>) - Arrays</a:t>
            </a:r>
            <a:endParaRPr lang="en-US" dirty="0"/>
          </a:p>
        </p:txBody>
      </p:sp>
      <p:sp>
        <p:nvSpPr>
          <p:cNvPr id="3" name="Content Placeholder 2"/>
          <p:cNvSpPr>
            <a:spLocks noGrp="1"/>
          </p:cNvSpPr>
          <p:nvPr>
            <p:ph idx="1"/>
          </p:nvPr>
        </p:nvSpPr>
        <p:spPr/>
        <p:txBody>
          <a:bodyPr>
            <a:normAutofit/>
          </a:bodyPr>
          <a:lstStyle/>
          <a:p>
            <a:pPr marL="0" indent="0" defTabSz="182880">
              <a:buNone/>
            </a:pPr>
            <a:r>
              <a:rPr lang="en-US" sz="1600" dirty="0">
                <a:latin typeface="Courier New" panose="02070309020205020404" pitchFamily="49" charset="0"/>
                <a:cs typeface="Courier New" panose="02070309020205020404" pitchFamily="49" charset="0"/>
              </a:rPr>
              <a:t>class </a:t>
            </a:r>
            <a:r>
              <a:rPr lang="en-US" sz="1600" dirty="0" err="1">
                <a:latin typeface="Courier New" panose="02070309020205020404" pitchFamily="49" charset="0"/>
                <a:cs typeface="Courier New" panose="02070309020205020404" pitchFamily="49" charset="0"/>
              </a:rPr>
              <a:t>ArrayDemo</a:t>
            </a:r>
            <a:r>
              <a:rPr lang="en-US" sz="1600" dirty="0">
                <a:latin typeface="Courier New" panose="02070309020205020404" pitchFamily="49" charset="0"/>
                <a:cs typeface="Courier New" panose="02070309020205020404" pitchFamily="49" charset="0"/>
              </a:rPr>
              <a:t> {</a:t>
            </a:r>
          </a:p>
          <a:p>
            <a:pPr marL="0" indent="0" defTabSz="182880">
              <a:buNone/>
            </a:pPr>
            <a:r>
              <a:rPr lang="en-US" sz="1600" dirty="0">
                <a:latin typeface="Courier New" panose="02070309020205020404" pitchFamily="49" charset="0"/>
                <a:cs typeface="Courier New" panose="02070309020205020404" pitchFamily="49" charset="0"/>
              </a:rPr>
              <a:t>	public static void main(String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a:t>
            </a:r>
          </a:p>
          <a:p>
            <a:pPr marL="0" indent="0" defTabSz="18288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sample[] = new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[10];</a:t>
            </a:r>
          </a:p>
          <a:p>
            <a:pPr marL="0" indent="0" defTabSz="18288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defTabSz="182880">
              <a:buNone/>
            </a:pPr>
            <a:r>
              <a:rPr lang="en-US" sz="1600" dirty="0">
                <a:latin typeface="Courier New" panose="02070309020205020404" pitchFamily="49" charset="0"/>
                <a:cs typeface="Courier New" panose="02070309020205020404" pitchFamily="49" charset="0"/>
              </a:rPr>
              <a:t>		for(</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10;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i+1) {</a:t>
            </a:r>
          </a:p>
          <a:p>
            <a:pPr marL="0" indent="0" defTabSz="182880">
              <a:buNone/>
            </a:pPr>
            <a:r>
              <a:rPr lang="en-US" sz="1600" dirty="0">
                <a:latin typeface="Courier New" panose="02070309020205020404" pitchFamily="49" charset="0"/>
                <a:cs typeface="Courier New" panose="02070309020205020404" pitchFamily="49" charset="0"/>
              </a:rPr>
              <a:t>			sample[</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defTabSz="182880">
              <a:buNone/>
            </a:pPr>
            <a:r>
              <a:rPr lang="en-US" sz="1600" dirty="0">
                <a:latin typeface="Courier New" panose="02070309020205020404" pitchFamily="49" charset="0"/>
                <a:cs typeface="Courier New" panose="02070309020205020404" pitchFamily="49" charset="0"/>
              </a:rPr>
              <a:t>		}</a:t>
            </a:r>
          </a:p>
          <a:p>
            <a:pPr marL="0" indent="0" defTabSz="182880">
              <a:buNone/>
            </a:pPr>
            <a:r>
              <a:rPr lang="en-US" sz="1600" dirty="0">
                <a:latin typeface="Courier New" panose="02070309020205020404" pitchFamily="49" charset="0"/>
                <a:cs typeface="Courier New" panose="02070309020205020404" pitchFamily="49" charset="0"/>
              </a:rPr>
              <a:t>		for(</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10;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i+1) {</a:t>
            </a:r>
          </a:p>
          <a:p>
            <a:pPr marL="0" indent="0" defTabSz="18288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("This is sample["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 " + sample[</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defTabSz="182880">
              <a:buNone/>
            </a:pPr>
            <a:r>
              <a:rPr lang="en-US" sz="1600" dirty="0">
                <a:latin typeface="Courier New" panose="02070309020205020404" pitchFamily="49" charset="0"/>
                <a:cs typeface="Courier New" panose="02070309020205020404" pitchFamily="49" charset="0"/>
              </a:rPr>
              <a:t>		}</a:t>
            </a:r>
          </a:p>
          <a:p>
            <a:pPr marL="0" indent="0" defTabSz="182880">
              <a:buNone/>
            </a:pPr>
            <a:r>
              <a:rPr lang="en-US" sz="1600" dirty="0">
                <a:latin typeface="Courier New" panose="02070309020205020404" pitchFamily="49" charset="0"/>
                <a:cs typeface="Courier New" panose="02070309020205020404" pitchFamily="49" charset="0"/>
              </a:rPr>
              <a:t>	}</a:t>
            </a:r>
          </a:p>
          <a:p>
            <a:pPr marL="0" indent="0" defTabSz="18288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smtClean="0"/>
          </a:p>
          <a:p>
            <a:pPr marL="0" indent="0">
              <a:buNone/>
            </a:pPr>
            <a:endParaRPr lang="en-US" sz="1600" dirty="0"/>
          </a:p>
          <a:p>
            <a:pPr marL="0" indent="0">
              <a:buNone/>
            </a:pPr>
            <a:endParaRPr lang="en-US" sz="1600" dirty="0"/>
          </a:p>
        </p:txBody>
      </p:sp>
      <p:pic>
        <p:nvPicPr>
          <p:cNvPr id="4" name="Picture 3"/>
          <p:cNvPicPr>
            <a:picLocks noChangeAspect="1"/>
          </p:cNvPicPr>
          <p:nvPr/>
        </p:nvPicPr>
        <p:blipFill>
          <a:blip r:embed="rId3"/>
          <a:stretch>
            <a:fillRect/>
          </a:stretch>
        </p:blipFill>
        <p:spPr>
          <a:xfrm>
            <a:off x="5886450" y="2575649"/>
            <a:ext cx="5219699" cy="1425645"/>
          </a:xfrm>
          <a:prstGeom prst="rect">
            <a:avLst/>
          </a:prstGeom>
        </p:spPr>
      </p:pic>
    </p:spTree>
    <p:extLst>
      <p:ext uri="{BB962C8B-B14F-4D97-AF65-F5344CB8AC3E}">
        <p14:creationId xmlns:p14="http://schemas.microsoft.com/office/powerpoint/2010/main" val="250457048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Operators (Part 2</a:t>
            </a:r>
            <a:r>
              <a:rPr lang="en-US" dirty="0" smtClean="0"/>
              <a:t>) - Arrays</a:t>
            </a:r>
            <a:endParaRPr lang="en-US" dirty="0"/>
          </a:p>
        </p:txBody>
      </p:sp>
      <p:sp>
        <p:nvSpPr>
          <p:cNvPr id="3" name="Content Placeholder 2"/>
          <p:cNvSpPr>
            <a:spLocks noGrp="1"/>
          </p:cNvSpPr>
          <p:nvPr>
            <p:ph idx="1"/>
          </p:nvPr>
        </p:nvSpPr>
        <p:spPr>
          <a:xfrm>
            <a:off x="838200" y="1409700"/>
            <a:ext cx="10515600" cy="5448300"/>
          </a:xfrm>
        </p:spPr>
        <p:txBody>
          <a:bodyPr>
            <a:normAutofit fontScale="40000" lnSpcReduction="20000"/>
          </a:bodyPr>
          <a:lstStyle/>
          <a:p>
            <a:pPr marL="0" indent="0">
              <a:buNone/>
            </a:pPr>
            <a:r>
              <a:rPr lang="en-US" sz="4000" dirty="0">
                <a:latin typeface="Courier New" panose="02070309020205020404" pitchFamily="49" charset="0"/>
                <a:cs typeface="Courier New" panose="02070309020205020404" pitchFamily="49" charset="0"/>
              </a:rPr>
              <a:t>// Find the minimum and maximum values in an array.</a:t>
            </a:r>
          </a:p>
          <a:p>
            <a:pPr marL="0" indent="0">
              <a:buNone/>
            </a:pPr>
            <a:r>
              <a:rPr lang="en-US" sz="4000" dirty="0">
                <a:latin typeface="Courier New" panose="02070309020205020404" pitchFamily="49" charset="0"/>
                <a:cs typeface="Courier New" panose="02070309020205020404" pitchFamily="49" charset="0"/>
              </a:rPr>
              <a:t>class </a:t>
            </a:r>
            <a:r>
              <a:rPr lang="en-US" sz="4000" dirty="0" err="1">
                <a:latin typeface="Courier New" panose="02070309020205020404" pitchFamily="49" charset="0"/>
                <a:cs typeface="Courier New" panose="02070309020205020404" pitchFamily="49" charset="0"/>
              </a:rPr>
              <a:t>MinMax</a:t>
            </a:r>
            <a:r>
              <a:rPr lang="en-US" sz="4000" dirty="0">
                <a:latin typeface="Courier New" panose="02070309020205020404" pitchFamily="49" charset="0"/>
                <a:cs typeface="Courier New" panose="02070309020205020404" pitchFamily="49" charset="0"/>
              </a:rPr>
              <a:t> {</a:t>
            </a:r>
          </a:p>
          <a:p>
            <a:pPr marL="0" indent="0">
              <a:buNone/>
            </a:pPr>
            <a:r>
              <a:rPr lang="en-US" sz="4000" dirty="0">
                <a:latin typeface="Courier New" panose="02070309020205020404" pitchFamily="49" charset="0"/>
                <a:cs typeface="Courier New" panose="02070309020205020404" pitchFamily="49" charset="0"/>
              </a:rPr>
              <a:t>	public static void main(String </a:t>
            </a:r>
            <a:r>
              <a:rPr lang="en-US" sz="4000" dirty="0" err="1">
                <a:latin typeface="Courier New" panose="02070309020205020404" pitchFamily="49" charset="0"/>
                <a:cs typeface="Courier New" panose="02070309020205020404" pitchFamily="49" charset="0"/>
              </a:rPr>
              <a:t>args</a:t>
            </a:r>
            <a:r>
              <a:rPr lang="en-US" sz="4000" dirty="0">
                <a:latin typeface="Courier New" panose="02070309020205020404" pitchFamily="49" charset="0"/>
                <a:cs typeface="Courier New" panose="02070309020205020404" pitchFamily="49" charset="0"/>
              </a:rPr>
              <a:t>[]) {</a:t>
            </a:r>
          </a:p>
          <a:p>
            <a:pPr marL="0" indent="0">
              <a:buNone/>
            </a:pPr>
            <a:r>
              <a:rPr lang="en-US" sz="4000" dirty="0">
                <a:latin typeface="Courier New" panose="02070309020205020404" pitchFamily="49" charset="0"/>
                <a:cs typeface="Courier New" panose="02070309020205020404" pitchFamily="49" charset="0"/>
              </a:rPr>
              <a:t>		</a:t>
            </a:r>
            <a:r>
              <a:rPr lang="en-US" sz="4000" dirty="0" err="1">
                <a:latin typeface="Courier New" panose="02070309020205020404" pitchFamily="49" charset="0"/>
                <a:cs typeface="Courier New" panose="02070309020205020404" pitchFamily="49" charset="0"/>
              </a:rPr>
              <a:t>int</a:t>
            </a:r>
            <a:r>
              <a:rPr lang="en-US" sz="4000" dirty="0">
                <a:latin typeface="Courier New" panose="02070309020205020404" pitchFamily="49" charset="0"/>
                <a:cs typeface="Courier New" panose="02070309020205020404" pitchFamily="49" charset="0"/>
              </a:rPr>
              <a:t> </a:t>
            </a:r>
            <a:r>
              <a:rPr lang="en-US" sz="4000" dirty="0" err="1">
                <a:latin typeface="Courier New" panose="02070309020205020404" pitchFamily="49" charset="0"/>
                <a:cs typeface="Courier New" panose="02070309020205020404" pitchFamily="49" charset="0"/>
              </a:rPr>
              <a:t>nums</a:t>
            </a:r>
            <a:r>
              <a:rPr lang="en-US" sz="4000" dirty="0">
                <a:latin typeface="Courier New" panose="02070309020205020404" pitchFamily="49" charset="0"/>
                <a:cs typeface="Courier New" panose="02070309020205020404" pitchFamily="49" charset="0"/>
              </a:rPr>
              <a:t>[] = new </a:t>
            </a:r>
            <a:r>
              <a:rPr lang="en-US" sz="4000" dirty="0" err="1">
                <a:latin typeface="Courier New" panose="02070309020205020404" pitchFamily="49" charset="0"/>
                <a:cs typeface="Courier New" panose="02070309020205020404" pitchFamily="49" charset="0"/>
              </a:rPr>
              <a:t>int</a:t>
            </a:r>
            <a:r>
              <a:rPr lang="en-US" sz="4000" dirty="0">
                <a:latin typeface="Courier New" panose="02070309020205020404" pitchFamily="49" charset="0"/>
                <a:cs typeface="Courier New" panose="02070309020205020404" pitchFamily="49" charset="0"/>
              </a:rPr>
              <a:t>[10</a:t>
            </a:r>
            <a:r>
              <a:rPr lang="en-US" sz="4000" dirty="0" smtClean="0">
                <a:latin typeface="Courier New" panose="02070309020205020404" pitchFamily="49" charset="0"/>
                <a:cs typeface="Courier New" panose="02070309020205020404" pitchFamily="49" charset="0"/>
              </a:rPr>
              <a: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min, </a:t>
            </a:r>
            <a:r>
              <a:rPr lang="en-US" sz="4000" dirty="0" smtClean="0">
                <a:latin typeface="Courier New" panose="02070309020205020404" pitchFamily="49" charset="0"/>
                <a:cs typeface="Courier New" panose="02070309020205020404" pitchFamily="49" charset="0"/>
              </a:rPr>
              <a:t>max;</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err="1" smtClean="0">
                <a:latin typeface="Courier New" panose="02070309020205020404" pitchFamily="49" charset="0"/>
                <a:cs typeface="Courier New" panose="02070309020205020404" pitchFamily="49" charset="0"/>
              </a:rPr>
              <a:t>nums</a:t>
            </a:r>
            <a:r>
              <a:rPr lang="en-US" sz="4000" dirty="0" smtClean="0">
                <a:latin typeface="Courier New" panose="02070309020205020404" pitchFamily="49" charset="0"/>
                <a:cs typeface="Courier New" panose="02070309020205020404" pitchFamily="49" charset="0"/>
              </a:rPr>
              <a:t>[0</a:t>
            </a:r>
            <a:r>
              <a:rPr lang="en-US" sz="4000" dirty="0">
                <a:latin typeface="Courier New" panose="02070309020205020404" pitchFamily="49" charset="0"/>
                <a:cs typeface="Courier New" panose="02070309020205020404" pitchFamily="49" charset="0"/>
              </a:rPr>
              <a:t>] = </a:t>
            </a:r>
            <a:r>
              <a:rPr lang="en-US" sz="4000" dirty="0" smtClean="0">
                <a:latin typeface="Courier New" panose="02070309020205020404" pitchFamily="49" charset="0"/>
                <a:cs typeface="Courier New" panose="02070309020205020404" pitchFamily="49" charset="0"/>
              </a:rPr>
              <a:t>99;</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err="1" smtClean="0">
                <a:latin typeface="Courier New" panose="02070309020205020404" pitchFamily="49" charset="0"/>
                <a:cs typeface="Courier New" panose="02070309020205020404" pitchFamily="49" charset="0"/>
              </a:rPr>
              <a:t>nums</a:t>
            </a:r>
            <a:r>
              <a:rPr lang="en-US" sz="4000" dirty="0" smtClean="0">
                <a:latin typeface="Courier New" panose="02070309020205020404" pitchFamily="49" charset="0"/>
                <a:cs typeface="Courier New" panose="02070309020205020404" pitchFamily="49" charset="0"/>
              </a:rPr>
              <a:t>[1</a:t>
            </a:r>
            <a:r>
              <a:rPr lang="en-US" sz="4000" dirty="0">
                <a:latin typeface="Courier New" panose="02070309020205020404" pitchFamily="49" charset="0"/>
                <a:cs typeface="Courier New" panose="02070309020205020404" pitchFamily="49" charset="0"/>
              </a:rPr>
              <a:t>] = -</a:t>
            </a:r>
            <a:r>
              <a:rPr lang="en-US" sz="4000" dirty="0" smtClean="0">
                <a:latin typeface="Courier New" panose="02070309020205020404" pitchFamily="49" charset="0"/>
                <a:cs typeface="Courier New" panose="02070309020205020404" pitchFamily="49" charset="0"/>
              </a:rPr>
              <a:t>10;</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err="1" smtClean="0">
                <a:latin typeface="Courier New" panose="02070309020205020404" pitchFamily="49" charset="0"/>
                <a:cs typeface="Courier New" panose="02070309020205020404" pitchFamily="49" charset="0"/>
              </a:rPr>
              <a:t>nums</a:t>
            </a:r>
            <a:r>
              <a:rPr lang="en-US" sz="4000" dirty="0" smtClean="0">
                <a:latin typeface="Courier New" panose="02070309020205020404" pitchFamily="49" charset="0"/>
                <a:cs typeface="Courier New" panose="02070309020205020404" pitchFamily="49" charset="0"/>
              </a:rPr>
              <a:t>[2</a:t>
            </a:r>
            <a:r>
              <a:rPr lang="en-US" sz="4000" dirty="0">
                <a:latin typeface="Courier New" panose="02070309020205020404" pitchFamily="49" charset="0"/>
                <a:cs typeface="Courier New" panose="02070309020205020404" pitchFamily="49" charset="0"/>
              </a:rPr>
              <a:t>] = </a:t>
            </a:r>
            <a:r>
              <a:rPr lang="en-US" sz="4000" dirty="0" smtClean="0">
                <a:latin typeface="Courier New" panose="02070309020205020404" pitchFamily="49" charset="0"/>
                <a:cs typeface="Courier New" panose="02070309020205020404" pitchFamily="49" charset="0"/>
              </a:rPr>
              <a:t>100123;</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err="1" smtClean="0">
                <a:latin typeface="Courier New" panose="02070309020205020404" pitchFamily="49" charset="0"/>
                <a:cs typeface="Courier New" panose="02070309020205020404" pitchFamily="49" charset="0"/>
              </a:rPr>
              <a:t>nums</a:t>
            </a:r>
            <a:r>
              <a:rPr lang="en-US" sz="4000" dirty="0" smtClean="0">
                <a:latin typeface="Courier New" panose="02070309020205020404" pitchFamily="49" charset="0"/>
                <a:cs typeface="Courier New" panose="02070309020205020404" pitchFamily="49" charset="0"/>
              </a:rPr>
              <a:t>[3</a:t>
            </a:r>
            <a:r>
              <a:rPr lang="en-US" sz="4000" dirty="0">
                <a:latin typeface="Courier New" panose="02070309020205020404" pitchFamily="49" charset="0"/>
                <a:cs typeface="Courier New" panose="02070309020205020404" pitchFamily="49" charset="0"/>
              </a:rPr>
              <a:t>] = </a:t>
            </a:r>
            <a:r>
              <a:rPr lang="en-US" sz="4000" dirty="0" smtClean="0">
                <a:latin typeface="Courier New" panose="02070309020205020404" pitchFamily="49" charset="0"/>
                <a:cs typeface="Courier New" panose="02070309020205020404" pitchFamily="49" charset="0"/>
              </a:rPr>
              <a:t>18;</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err="1" smtClean="0">
                <a:latin typeface="Courier New" panose="02070309020205020404" pitchFamily="49" charset="0"/>
                <a:cs typeface="Courier New" panose="02070309020205020404" pitchFamily="49" charset="0"/>
              </a:rPr>
              <a:t>nums</a:t>
            </a:r>
            <a:r>
              <a:rPr lang="en-US" sz="4000" dirty="0" smtClean="0">
                <a:latin typeface="Courier New" panose="02070309020205020404" pitchFamily="49" charset="0"/>
                <a:cs typeface="Courier New" panose="02070309020205020404" pitchFamily="49" charset="0"/>
              </a:rPr>
              <a:t>[4</a:t>
            </a:r>
            <a:r>
              <a:rPr lang="en-US" sz="4000" dirty="0">
                <a:latin typeface="Courier New" panose="02070309020205020404" pitchFamily="49" charset="0"/>
                <a:cs typeface="Courier New" panose="02070309020205020404" pitchFamily="49" charset="0"/>
              </a:rPr>
              <a:t>] = -</a:t>
            </a:r>
            <a:r>
              <a:rPr lang="en-US" sz="4000" dirty="0" smtClean="0">
                <a:latin typeface="Courier New" panose="02070309020205020404" pitchFamily="49" charset="0"/>
                <a:cs typeface="Courier New" panose="02070309020205020404" pitchFamily="49" charset="0"/>
              </a:rPr>
              <a:t>978;</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err="1" smtClean="0">
                <a:latin typeface="Courier New" panose="02070309020205020404" pitchFamily="49" charset="0"/>
                <a:cs typeface="Courier New" panose="02070309020205020404" pitchFamily="49" charset="0"/>
              </a:rPr>
              <a:t>nums</a:t>
            </a:r>
            <a:r>
              <a:rPr lang="en-US" sz="4000" dirty="0" smtClean="0">
                <a:latin typeface="Courier New" panose="02070309020205020404" pitchFamily="49" charset="0"/>
                <a:cs typeface="Courier New" panose="02070309020205020404" pitchFamily="49" charset="0"/>
              </a:rPr>
              <a:t>[5</a:t>
            </a:r>
            <a:r>
              <a:rPr lang="en-US" sz="4000" dirty="0">
                <a:latin typeface="Courier New" panose="02070309020205020404" pitchFamily="49" charset="0"/>
                <a:cs typeface="Courier New" panose="02070309020205020404" pitchFamily="49" charset="0"/>
              </a:rPr>
              <a:t>] = </a:t>
            </a:r>
            <a:r>
              <a:rPr lang="en-US" sz="4000" dirty="0" smtClean="0">
                <a:latin typeface="Courier New" panose="02070309020205020404" pitchFamily="49" charset="0"/>
                <a:cs typeface="Courier New" panose="02070309020205020404" pitchFamily="49" charset="0"/>
              </a:rPr>
              <a:t>5623;</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err="1" smtClean="0">
                <a:latin typeface="Courier New" panose="02070309020205020404" pitchFamily="49" charset="0"/>
                <a:cs typeface="Courier New" panose="02070309020205020404" pitchFamily="49" charset="0"/>
              </a:rPr>
              <a:t>nums</a:t>
            </a:r>
            <a:r>
              <a:rPr lang="en-US" sz="4000" dirty="0" smtClean="0">
                <a:latin typeface="Courier New" panose="02070309020205020404" pitchFamily="49" charset="0"/>
                <a:cs typeface="Courier New" panose="02070309020205020404" pitchFamily="49" charset="0"/>
              </a:rPr>
              <a:t>[6</a:t>
            </a:r>
            <a:r>
              <a:rPr lang="en-US" sz="4000" dirty="0">
                <a:latin typeface="Courier New" panose="02070309020205020404" pitchFamily="49" charset="0"/>
                <a:cs typeface="Courier New" panose="02070309020205020404" pitchFamily="49" charset="0"/>
              </a:rPr>
              <a:t>] = </a:t>
            </a:r>
            <a:r>
              <a:rPr lang="en-US" sz="4000" dirty="0" smtClean="0">
                <a:latin typeface="Courier New" panose="02070309020205020404" pitchFamily="49" charset="0"/>
                <a:cs typeface="Courier New" panose="02070309020205020404" pitchFamily="49" charset="0"/>
              </a:rPr>
              <a:t>463;</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err="1" smtClean="0">
                <a:latin typeface="Courier New" panose="02070309020205020404" pitchFamily="49" charset="0"/>
                <a:cs typeface="Courier New" panose="02070309020205020404" pitchFamily="49" charset="0"/>
              </a:rPr>
              <a:t>nums</a:t>
            </a:r>
            <a:r>
              <a:rPr lang="en-US" sz="4000" dirty="0" smtClean="0">
                <a:latin typeface="Courier New" panose="02070309020205020404" pitchFamily="49" charset="0"/>
                <a:cs typeface="Courier New" panose="02070309020205020404" pitchFamily="49" charset="0"/>
              </a:rPr>
              <a:t>[7</a:t>
            </a:r>
            <a:r>
              <a:rPr lang="en-US" sz="4000" dirty="0">
                <a:latin typeface="Courier New" panose="02070309020205020404" pitchFamily="49" charset="0"/>
                <a:cs typeface="Courier New" panose="02070309020205020404" pitchFamily="49" charset="0"/>
              </a:rPr>
              <a:t>] = -</a:t>
            </a:r>
            <a:r>
              <a:rPr lang="en-US" sz="4000" dirty="0" smtClean="0">
                <a:latin typeface="Courier New" panose="02070309020205020404" pitchFamily="49" charset="0"/>
                <a:cs typeface="Courier New" panose="02070309020205020404" pitchFamily="49" charset="0"/>
              </a:rPr>
              <a:t>9;</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err="1" smtClean="0">
                <a:latin typeface="Courier New" panose="02070309020205020404" pitchFamily="49" charset="0"/>
                <a:cs typeface="Courier New" panose="02070309020205020404" pitchFamily="49" charset="0"/>
              </a:rPr>
              <a:t>nums</a:t>
            </a:r>
            <a:r>
              <a:rPr lang="en-US" sz="4000" dirty="0" smtClean="0">
                <a:latin typeface="Courier New" panose="02070309020205020404" pitchFamily="49" charset="0"/>
                <a:cs typeface="Courier New" panose="02070309020205020404" pitchFamily="49" charset="0"/>
              </a:rPr>
              <a:t>[8</a:t>
            </a:r>
            <a:r>
              <a:rPr lang="en-US" sz="4000" dirty="0">
                <a:latin typeface="Courier New" panose="02070309020205020404" pitchFamily="49" charset="0"/>
                <a:cs typeface="Courier New" panose="02070309020205020404" pitchFamily="49" charset="0"/>
              </a:rPr>
              <a:t>] = </a:t>
            </a:r>
            <a:r>
              <a:rPr lang="en-US" sz="4000" dirty="0" smtClean="0">
                <a:latin typeface="Courier New" panose="02070309020205020404" pitchFamily="49" charset="0"/>
                <a:cs typeface="Courier New" panose="02070309020205020404" pitchFamily="49" charset="0"/>
              </a:rPr>
              <a:t>287;</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err="1" smtClean="0">
                <a:latin typeface="Courier New" panose="02070309020205020404" pitchFamily="49" charset="0"/>
                <a:cs typeface="Courier New" panose="02070309020205020404" pitchFamily="49" charset="0"/>
              </a:rPr>
              <a:t>nums</a:t>
            </a:r>
            <a:r>
              <a:rPr lang="en-US" sz="4000" dirty="0" smtClean="0">
                <a:latin typeface="Courier New" panose="02070309020205020404" pitchFamily="49" charset="0"/>
                <a:cs typeface="Courier New" panose="02070309020205020404" pitchFamily="49" charset="0"/>
              </a:rPr>
              <a:t>[9</a:t>
            </a:r>
            <a:r>
              <a:rPr lang="en-US" sz="4000" dirty="0">
                <a:latin typeface="Courier New" panose="02070309020205020404" pitchFamily="49" charset="0"/>
                <a:cs typeface="Courier New" panose="02070309020205020404" pitchFamily="49" charset="0"/>
              </a:rPr>
              <a:t>] = 49;</a:t>
            </a:r>
          </a:p>
          <a:p>
            <a:pPr marL="0" indent="0">
              <a:buNone/>
            </a:pPr>
            <a:r>
              <a:rPr lang="en-US" sz="4000" dirty="0">
                <a:latin typeface="Courier New" panose="02070309020205020404" pitchFamily="49" charset="0"/>
                <a:cs typeface="Courier New" panose="02070309020205020404" pitchFamily="49" charset="0"/>
              </a:rPr>
              <a:t>		min = max = </a:t>
            </a:r>
            <a:r>
              <a:rPr lang="en-US" sz="4000" dirty="0" err="1">
                <a:latin typeface="Courier New" panose="02070309020205020404" pitchFamily="49" charset="0"/>
                <a:cs typeface="Courier New" panose="02070309020205020404" pitchFamily="49" charset="0"/>
              </a:rPr>
              <a:t>nums</a:t>
            </a:r>
            <a:r>
              <a:rPr lang="en-US" sz="4000" dirty="0">
                <a:latin typeface="Courier New" panose="02070309020205020404" pitchFamily="49" charset="0"/>
                <a:cs typeface="Courier New" panose="02070309020205020404" pitchFamily="49" charset="0"/>
              </a:rPr>
              <a:t>[0];</a:t>
            </a:r>
          </a:p>
          <a:p>
            <a:pPr marL="0" indent="0">
              <a:buNone/>
            </a:pPr>
            <a:r>
              <a:rPr lang="en-US" sz="4000" dirty="0">
                <a:latin typeface="Courier New" panose="02070309020205020404" pitchFamily="49" charset="0"/>
                <a:cs typeface="Courier New" panose="02070309020205020404" pitchFamily="49" charset="0"/>
              </a:rPr>
              <a:t>		for(</a:t>
            </a:r>
            <a:r>
              <a:rPr lang="en-US" sz="4000" dirty="0" err="1">
                <a:latin typeface="Courier New" panose="02070309020205020404" pitchFamily="49" charset="0"/>
                <a:cs typeface="Courier New" panose="02070309020205020404" pitchFamily="49" charset="0"/>
              </a:rPr>
              <a:t>int</a:t>
            </a:r>
            <a:r>
              <a:rPr lang="en-US" sz="4000" dirty="0">
                <a:latin typeface="Courier New" panose="02070309020205020404" pitchFamily="49" charset="0"/>
                <a:cs typeface="Courier New" panose="02070309020205020404" pitchFamily="49" charset="0"/>
              </a:rPr>
              <a:t> </a:t>
            </a:r>
            <a:r>
              <a:rPr lang="en-US" sz="4000" dirty="0" err="1">
                <a:latin typeface="Courier New" panose="02070309020205020404" pitchFamily="49" charset="0"/>
                <a:cs typeface="Courier New" panose="02070309020205020404" pitchFamily="49" charset="0"/>
              </a:rPr>
              <a:t>i</a:t>
            </a:r>
            <a:r>
              <a:rPr lang="en-US" sz="4000" dirty="0">
                <a:latin typeface="Courier New" panose="02070309020205020404" pitchFamily="49" charset="0"/>
                <a:cs typeface="Courier New" panose="02070309020205020404" pitchFamily="49" charset="0"/>
              </a:rPr>
              <a:t>=1; </a:t>
            </a:r>
            <a:r>
              <a:rPr lang="en-US" sz="4000" dirty="0" err="1">
                <a:latin typeface="Courier New" panose="02070309020205020404" pitchFamily="49" charset="0"/>
                <a:cs typeface="Courier New" panose="02070309020205020404" pitchFamily="49" charset="0"/>
              </a:rPr>
              <a:t>i</a:t>
            </a:r>
            <a:r>
              <a:rPr lang="en-US" sz="4000" dirty="0">
                <a:latin typeface="Courier New" panose="02070309020205020404" pitchFamily="49" charset="0"/>
                <a:cs typeface="Courier New" panose="02070309020205020404" pitchFamily="49" charset="0"/>
              </a:rPr>
              <a:t> &lt; 10; </a:t>
            </a:r>
            <a:r>
              <a:rPr lang="en-US" sz="4000" dirty="0" err="1">
                <a:latin typeface="Courier New" panose="02070309020205020404" pitchFamily="49" charset="0"/>
                <a:cs typeface="Courier New" panose="02070309020205020404" pitchFamily="49" charset="0"/>
              </a:rPr>
              <a:t>i</a:t>
            </a:r>
            <a:r>
              <a:rPr lang="en-US" sz="4000" dirty="0">
                <a:latin typeface="Courier New" panose="02070309020205020404" pitchFamily="49" charset="0"/>
                <a:cs typeface="Courier New" panose="02070309020205020404" pitchFamily="49" charset="0"/>
              </a:rPr>
              <a:t>++) {</a:t>
            </a:r>
          </a:p>
          <a:p>
            <a:pPr marL="0" indent="0">
              <a:buNone/>
            </a:pPr>
            <a:r>
              <a:rPr lang="en-US" sz="4000" dirty="0">
                <a:latin typeface="Courier New" panose="02070309020205020404" pitchFamily="49" charset="0"/>
                <a:cs typeface="Courier New" panose="02070309020205020404" pitchFamily="49" charset="0"/>
              </a:rPr>
              <a:t>			if(</a:t>
            </a:r>
            <a:r>
              <a:rPr lang="en-US" sz="4000" dirty="0" err="1">
                <a:latin typeface="Courier New" panose="02070309020205020404" pitchFamily="49" charset="0"/>
                <a:cs typeface="Courier New" panose="02070309020205020404" pitchFamily="49" charset="0"/>
              </a:rPr>
              <a:t>nums</a:t>
            </a:r>
            <a:r>
              <a:rPr lang="en-US" sz="4000" dirty="0">
                <a:latin typeface="Courier New" panose="02070309020205020404" pitchFamily="49" charset="0"/>
                <a:cs typeface="Courier New" panose="02070309020205020404" pitchFamily="49" charset="0"/>
              </a:rPr>
              <a:t>[</a:t>
            </a:r>
            <a:r>
              <a:rPr lang="en-US" sz="4000" dirty="0" err="1">
                <a:latin typeface="Courier New" panose="02070309020205020404" pitchFamily="49" charset="0"/>
                <a:cs typeface="Courier New" panose="02070309020205020404" pitchFamily="49" charset="0"/>
              </a:rPr>
              <a:t>i</a:t>
            </a:r>
            <a:r>
              <a:rPr lang="en-US" sz="4000" dirty="0">
                <a:latin typeface="Courier New" panose="02070309020205020404" pitchFamily="49" charset="0"/>
                <a:cs typeface="Courier New" panose="02070309020205020404" pitchFamily="49" charset="0"/>
              </a:rPr>
              <a:t>] &lt; min) min = </a:t>
            </a:r>
            <a:r>
              <a:rPr lang="en-US" sz="4000" dirty="0" err="1">
                <a:latin typeface="Courier New" panose="02070309020205020404" pitchFamily="49" charset="0"/>
                <a:cs typeface="Courier New" panose="02070309020205020404" pitchFamily="49" charset="0"/>
              </a:rPr>
              <a:t>nums</a:t>
            </a:r>
            <a:r>
              <a:rPr lang="en-US" sz="4000" dirty="0">
                <a:latin typeface="Courier New" panose="02070309020205020404" pitchFamily="49" charset="0"/>
                <a:cs typeface="Courier New" panose="02070309020205020404" pitchFamily="49" charset="0"/>
              </a:rPr>
              <a:t>[</a:t>
            </a:r>
            <a:r>
              <a:rPr lang="en-US" sz="4000" dirty="0" err="1">
                <a:latin typeface="Courier New" panose="02070309020205020404" pitchFamily="49" charset="0"/>
                <a:cs typeface="Courier New" panose="02070309020205020404" pitchFamily="49" charset="0"/>
              </a:rPr>
              <a:t>i</a:t>
            </a:r>
            <a:r>
              <a:rPr lang="en-US" sz="4000" dirty="0">
                <a:latin typeface="Courier New" panose="02070309020205020404" pitchFamily="49" charset="0"/>
                <a:cs typeface="Courier New" panose="02070309020205020404" pitchFamily="49" charset="0"/>
              </a:rPr>
              <a:t>];</a:t>
            </a:r>
          </a:p>
          <a:p>
            <a:pPr marL="0" indent="0">
              <a:buNone/>
            </a:pPr>
            <a:r>
              <a:rPr lang="en-US" sz="4000" dirty="0">
                <a:latin typeface="Courier New" panose="02070309020205020404" pitchFamily="49" charset="0"/>
                <a:cs typeface="Courier New" panose="02070309020205020404" pitchFamily="49" charset="0"/>
              </a:rPr>
              <a:t>			if(</a:t>
            </a:r>
            <a:r>
              <a:rPr lang="en-US" sz="4000" dirty="0" err="1">
                <a:latin typeface="Courier New" panose="02070309020205020404" pitchFamily="49" charset="0"/>
                <a:cs typeface="Courier New" panose="02070309020205020404" pitchFamily="49" charset="0"/>
              </a:rPr>
              <a:t>nums</a:t>
            </a:r>
            <a:r>
              <a:rPr lang="en-US" sz="4000" dirty="0">
                <a:latin typeface="Courier New" panose="02070309020205020404" pitchFamily="49" charset="0"/>
                <a:cs typeface="Courier New" panose="02070309020205020404" pitchFamily="49" charset="0"/>
              </a:rPr>
              <a:t>[</a:t>
            </a:r>
            <a:r>
              <a:rPr lang="en-US" sz="4000" dirty="0" err="1">
                <a:latin typeface="Courier New" panose="02070309020205020404" pitchFamily="49" charset="0"/>
                <a:cs typeface="Courier New" panose="02070309020205020404" pitchFamily="49" charset="0"/>
              </a:rPr>
              <a:t>i</a:t>
            </a:r>
            <a:r>
              <a:rPr lang="en-US" sz="4000" dirty="0">
                <a:latin typeface="Courier New" panose="02070309020205020404" pitchFamily="49" charset="0"/>
                <a:cs typeface="Courier New" panose="02070309020205020404" pitchFamily="49" charset="0"/>
              </a:rPr>
              <a:t>] &gt; max) max = </a:t>
            </a:r>
            <a:r>
              <a:rPr lang="en-US" sz="4000" dirty="0" err="1">
                <a:latin typeface="Courier New" panose="02070309020205020404" pitchFamily="49" charset="0"/>
                <a:cs typeface="Courier New" panose="02070309020205020404" pitchFamily="49" charset="0"/>
              </a:rPr>
              <a:t>nums</a:t>
            </a:r>
            <a:r>
              <a:rPr lang="en-US" sz="4000" dirty="0">
                <a:latin typeface="Courier New" panose="02070309020205020404" pitchFamily="49" charset="0"/>
                <a:cs typeface="Courier New" panose="02070309020205020404" pitchFamily="49" charset="0"/>
              </a:rPr>
              <a:t>[</a:t>
            </a:r>
            <a:r>
              <a:rPr lang="en-US" sz="4000" dirty="0" err="1">
                <a:latin typeface="Courier New" panose="02070309020205020404" pitchFamily="49" charset="0"/>
                <a:cs typeface="Courier New" panose="02070309020205020404" pitchFamily="49" charset="0"/>
              </a:rPr>
              <a:t>i</a:t>
            </a:r>
            <a:r>
              <a:rPr lang="en-US" sz="4000" dirty="0">
                <a:latin typeface="Courier New" panose="02070309020205020404" pitchFamily="49" charset="0"/>
                <a:cs typeface="Courier New" panose="02070309020205020404" pitchFamily="49" charset="0"/>
              </a:rPr>
              <a:t>];</a:t>
            </a:r>
          </a:p>
          <a:p>
            <a:pPr marL="0" indent="0">
              <a:buNone/>
            </a:pPr>
            <a:r>
              <a:rPr lang="en-US" sz="4000" dirty="0">
                <a:latin typeface="Courier New" panose="02070309020205020404" pitchFamily="49" charset="0"/>
                <a:cs typeface="Courier New" panose="02070309020205020404" pitchFamily="49" charset="0"/>
              </a:rPr>
              <a:t>		}</a:t>
            </a:r>
          </a:p>
          <a:p>
            <a:pPr marL="0" indent="0">
              <a:buNone/>
            </a:pPr>
            <a:r>
              <a:rPr lang="en-US" sz="4000" dirty="0">
                <a:latin typeface="Courier New" panose="02070309020205020404" pitchFamily="49" charset="0"/>
                <a:cs typeface="Courier New" panose="02070309020205020404" pitchFamily="49" charset="0"/>
              </a:rPr>
              <a:t>		</a:t>
            </a:r>
            <a:r>
              <a:rPr lang="en-US" sz="4000" dirty="0" err="1">
                <a:latin typeface="Courier New" panose="02070309020205020404" pitchFamily="49" charset="0"/>
                <a:cs typeface="Courier New" panose="02070309020205020404" pitchFamily="49" charset="0"/>
              </a:rPr>
              <a:t>System.out.println</a:t>
            </a:r>
            <a:r>
              <a:rPr lang="en-US" sz="4000" dirty="0">
                <a:latin typeface="Courier New" panose="02070309020205020404" pitchFamily="49" charset="0"/>
                <a:cs typeface="Courier New" panose="02070309020205020404" pitchFamily="49" charset="0"/>
              </a:rPr>
              <a:t>("min and max: " + min + " " + max);</a:t>
            </a:r>
          </a:p>
          <a:p>
            <a:pPr marL="0" indent="0">
              <a:buNone/>
            </a:pPr>
            <a:r>
              <a:rPr lang="en-US" sz="4000" dirty="0">
                <a:latin typeface="Courier New" panose="02070309020205020404" pitchFamily="49" charset="0"/>
                <a:cs typeface="Courier New" panose="02070309020205020404" pitchFamily="49" charset="0"/>
              </a:rPr>
              <a:t>	}</a:t>
            </a:r>
          </a:p>
          <a:p>
            <a:pPr marL="0" indent="0">
              <a:buNone/>
            </a:pPr>
            <a:r>
              <a:rPr lang="en-US" sz="4000" dirty="0" smtClean="0">
                <a:latin typeface="Courier New" panose="02070309020205020404" pitchFamily="49" charset="0"/>
                <a:cs typeface="Courier New" panose="02070309020205020404" pitchFamily="49" charset="0"/>
              </a:rPr>
              <a:t>}</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302466517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Operators (Part 2</a:t>
            </a:r>
            <a:r>
              <a:rPr lang="en-US" dirty="0" smtClean="0"/>
              <a:t>) - Arrays</a:t>
            </a:r>
            <a:endParaRPr lang="en-US" dirty="0"/>
          </a:p>
        </p:txBody>
      </p:sp>
      <p:sp>
        <p:nvSpPr>
          <p:cNvPr id="3" name="Content Placeholder 2"/>
          <p:cNvSpPr>
            <a:spLocks noGrp="1"/>
          </p:cNvSpPr>
          <p:nvPr>
            <p:ph idx="1"/>
          </p:nvPr>
        </p:nvSpPr>
        <p:spPr>
          <a:xfrm>
            <a:off x="838200" y="1409700"/>
            <a:ext cx="10515600" cy="4767263"/>
          </a:xfrm>
        </p:spPr>
        <p:txBody>
          <a:bodyPr>
            <a:normAutofit fontScale="77500" lnSpcReduction="20000"/>
          </a:bodyPr>
          <a:lstStyle/>
          <a:p>
            <a:pPr marL="0" indent="0" defTabSz="182880">
              <a:buNone/>
            </a:pPr>
            <a:r>
              <a:rPr lang="en-US" sz="2300" dirty="0">
                <a:latin typeface="Courier New" panose="02070309020205020404" pitchFamily="49" charset="0"/>
                <a:cs typeface="Courier New" panose="02070309020205020404" pitchFamily="49" charset="0"/>
              </a:rPr>
              <a:t>// Find the minimum and maximum values in an array</a:t>
            </a:r>
            <a:r>
              <a:rPr lang="en-US" sz="2300" dirty="0" smtClean="0">
                <a:latin typeface="Courier New" panose="02070309020205020404" pitchFamily="49" charset="0"/>
                <a:cs typeface="Courier New" panose="02070309020205020404" pitchFamily="49" charset="0"/>
              </a:rPr>
              <a:t>.</a:t>
            </a:r>
          </a:p>
          <a:p>
            <a:pPr marL="0" indent="0" defTabSz="182880">
              <a:buNone/>
            </a:pPr>
            <a:r>
              <a:rPr lang="en-US" sz="2300" dirty="0" smtClean="0">
                <a:latin typeface="Courier New" panose="02070309020205020404" pitchFamily="49" charset="0"/>
                <a:cs typeface="Courier New" panose="02070309020205020404" pitchFamily="49" charset="0"/>
              </a:rPr>
              <a:t>// Use an array initializer</a:t>
            </a:r>
            <a:endParaRPr lang="en-US" sz="2300" dirty="0">
              <a:latin typeface="Courier New" panose="02070309020205020404" pitchFamily="49" charset="0"/>
              <a:cs typeface="Courier New" panose="02070309020205020404" pitchFamily="49" charset="0"/>
            </a:endParaRPr>
          </a:p>
          <a:p>
            <a:pPr marL="0" indent="0" defTabSz="182880">
              <a:buNone/>
            </a:pPr>
            <a:r>
              <a:rPr lang="en-US" sz="2300" dirty="0">
                <a:latin typeface="Courier New" panose="02070309020205020404" pitchFamily="49" charset="0"/>
                <a:cs typeface="Courier New" panose="02070309020205020404" pitchFamily="49" charset="0"/>
              </a:rPr>
              <a:t>class </a:t>
            </a:r>
            <a:r>
              <a:rPr lang="en-US" sz="2300" dirty="0" err="1">
                <a:latin typeface="Courier New" panose="02070309020205020404" pitchFamily="49" charset="0"/>
                <a:cs typeface="Courier New" panose="02070309020205020404" pitchFamily="49" charset="0"/>
              </a:rPr>
              <a:t>MinMax</a:t>
            </a:r>
            <a:r>
              <a:rPr lang="en-US" sz="2300" dirty="0">
                <a:latin typeface="Courier New" panose="02070309020205020404" pitchFamily="49" charset="0"/>
                <a:cs typeface="Courier New" panose="02070309020205020404" pitchFamily="49" charset="0"/>
              </a:rPr>
              <a:t> {</a:t>
            </a:r>
          </a:p>
          <a:p>
            <a:pPr marL="0" indent="0" defTabSz="182880">
              <a:buNone/>
            </a:pPr>
            <a:r>
              <a:rPr lang="en-US" sz="2300" dirty="0">
                <a:latin typeface="Courier New" panose="02070309020205020404" pitchFamily="49" charset="0"/>
                <a:cs typeface="Courier New" panose="02070309020205020404" pitchFamily="49" charset="0"/>
              </a:rPr>
              <a:t>	public static void main(String </a:t>
            </a:r>
            <a:r>
              <a:rPr lang="en-US" sz="2300" dirty="0" err="1">
                <a:latin typeface="Courier New" panose="02070309020205020404" pitchFamily="49" charset="0"/>
                <a:cs typeface="Courier New" panose="02070309020205020404" pitchFamily="49" charset="0"/>
              </a:rPr>
              <a:t>args</a:t>
            </a:r>
            <a:r>
              <a:rPr lang="en-US" sz="2300" dirty="0">
                <a:latin typeface="Courier New" panose="02070309020205020404" pitchFamily="49" charset="0"/>
                <a:cs typeface="Courier New" panose="02070309020205020404" pitchFamily="49" charset="0"/>
              </a:rPr>
              <a:t>[]) {</a:t>
            </a:r>
          </a:p>
          <a:p>
            <a:pPr marL="0" indent="0" defTabSz="182880">
              <a:buNone/>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int</a:t>
            </a: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nums</a:t>
            </a:r>
            <a:r>
              <a:rPr lang="en-US" sz="2300" dirty="0">
                <a:latin typeface="Courier New" panose="02070309020205020404" pitchFamily="49" charset="0"/>
                <a:cs typeface="Courier New" panose="02070309020205020404" pitchFamily="49" charset="0"/>
              </a:rPr>
              <a:t>[] = { 99, -10, 100123, 18, -</a:t>
            </a:r>
            <a:r>
              <a:rPr lang="en-US" sz="2300" dirty="0" smtClean="0">
                <a:latin typeface="Courier New" panose="02070309020205020404" pitchFamily="49" charset="0"/>
                <a:cs typeface="Courier New" panose="02070309020205020404" pitchFamily="49" charset="0"/>
              </a:rPr>
              <a:t>978, 5623</a:t>
            </a:r>
            <a:r>
              <a:rPr lang="en-US" sz="2300" dirty="0">
                <a:latin typeface="Courier New" panose="02070309020205020404" pitchFamily="49" charset="0"/>
                <a:cs typeface="Courier New" panose="02070309020205020404" pitchFamily="49" charset="0"/>
              </a:rPr>
              <a:t>, 463, -9, 287, 49 };</a:t>
            </a:r>
          </a:p>
          <a:p>
            <a:pPr marL="0" indent="0" defTabSz="182880">
              <a:buNone/>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int</a:t>
            </a:r>
            <a:r>
              <a:rPr lang="en-US" sz="2300" dirty="0">
                <a:latin typeface="Courier New" panose="02070309020205020404" pitchFamily="49" charset="0"/>
                <a:cs typeface="Courier New" panose="02070309020205020404" pitchFamily="49" charset="0"/>
              </a:rPr>
              <a:t> min, max;</a:t>
            </a:r>
          </a:p>
          <a:p>
            <a:pPr marL="0" indent="0" defTabSz="182880">
              <a:buNone/>
            </a:pPr>
            <a:r>
              <a:rPr lang="en-US" sz="2300" dirty="0">
                <a:latin typeface="Courier New" panose="02070309020205020404" pitchFamily="49" charset="0"/>
                <a:cs typeface="Courier New" panose="02070309020205020404" pitchFamily="49" charset="0"/>
              </a:rPr>
              <a:t>		min = max = </a:t>
            </a:r>
            <a:r>
              <a:rPr lang="en-US" sz="2300" dirty="0" err="1">
                <a:latin typeface="Courier New" panose="02070309020205020404" pitchFamily="49" charset="0"/>
                <a:cs typeface="Courier New" panose="02070309020205020404" pitchFamily="49" charset="0"/>
              </a:rPr>
              <a:t>nums</a:t>
            </a:r>
            <a:r>
              <a:rPr lang="en-US" sz="2300" dirty="0">
                <a:latin typeface="Courier New" panose="02070309020205020404" pitchFamily="49" charset="0"/>
                <a:cs typeface="Courier New" panose="02070309020205020404" pitchFamily="49" charset="0"/>
              </a:rPr>
              <a:t>[0];</a:t>
            </a:r>
          </a:p>
          <a:p>
            <a:pPr marL="0" indent="0" defTabSz="182880">
              <a:buNone/>
            </a:pPr>
            <a:r>
              <a:rPr lang="en-US" sz="2300" dirty="0">
                <a:latin typeface="Courier New" panose="02070309020205020404" pitchFamily="49" charset="0"/>
                <a:cs typeface="Courier New" panose="02070309020205020404" pitchFamily="49" charset="0"/>
              </a:rPr>
              <a:t>		for(</a:t>
            </a:r>
            <a:r>
              <a:rPr lang="en-US" sz="2300" dirty="0" err="1">
                <a:latin typeface="Courier New" panose="02070309020205020404" pitchFamily="49" charset="0"/>
                <a:cs typeface="Courier New" panose="02070309020205020404" pitchFamily="49" charset="0"/>
              </a:rPr>
              <a:t>int</a:t>
            </a: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=1; </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 &lt; 10; </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 {</a:t>
            </a:r>
          </a:p>
          <a:p>
            <a:pPr marL="0" indent="0" defTabSz="182880">
              <a:buNone/>
            </a:pPr>
            <a:r>
              <a:rPr lang="en-US" sz="2300" dirty="0">
                <a:latin typeface="Courier New" panose="02070309020205020404" pitchFamily="49" charset="0"/>
                <a:cs typeface="Courier New" panose="02070309020205020404" pitchFamily="49" charset="0"/>
              </a:rPr>
              <a:t>			if(</a:t>
            </a:r>
            <a:r>
              <a:rPr lang="en-US" sz="2300" dirty="0" err="1">
                <a:latin typeface="Courier New" panose="02070309020205020404" pitchFamily="49" charset="0"/>
                <a:cs typeface="Courier New" panose="02070309020205020404" pitchFamily="49" charset="0"/>
              </a:rPr>
              <a:t>nums</a:t>
            </a:r>
            <a:r>
              <a:rPr lang="en-US" sz="2300" dirty="0">
                <a:latin typeface="Courier New" panose="02070309020205020404" pitchFamily="49" charset="0"/>
                <a:cs typeface="Courier New" panose="02070309020205020404" pitchFamily="49" charset="0"/>
              </a:rPr>
              <a:t>[</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 &lt; min) min = </a:t>
            </a:r>
            <a:r>
              <a:rPr lang="en-US" sz="2300" dirty="0" err="1">
                <a:latin typeface="Courier New" panose="02070309020205020404" pitchFamily="49" charset="0"/>
                <a:cs typeface="Courier New" panose="02070309020205020404" pitchFamily="49" charset="0"/>
              </a:rPr>
              <a:t>nums</a:t>
            </a:r>
            <a:r>
              <a:rPr lang="en-US" sz="2300" dirty="0">
                <a:latin typeface="Courier New" panose="02070309020205020404" pitchFamily="49" charset="0"/>
                <a:cs typeface="Courier New" panose="02070309020205020404" pitchFamily="49" charset="0"/>
              </a:rPr>
              <a:t>[</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a:t>
            </a:r>
          </a:p>
          <a:p>
            <a:pPr marL="0" indent="0" defTabSz="182880">
              <a:buNone/>
            </a:pPr>
            <a:r>
              <a:rPr lang="en-US" sz="2300" dirty="0">
                <a:latin typeface="Courier New" panose="02070309020205020404" pitchFamily="49" charset="0"/>
                <a:cs typeface="Courier New" panose="02070309020205020404" pitchFamily="49" charset="0"/>
              </a:rPr>
              <a:t>			if(</a:t>
            </a:r>
            <a:r>
              <a:rPr lang="en-US" sz="2300" dirty="0" err="1">
                <a:latin typeface="Courier New" panose="02070309020205020404" pitchFamily="49" charset="0"/>
                <a:cs typeface="Courier New" panose="02070309020205020404" pitchFamily="49" charset="0"/>
              </a:rPr>
              <a:t>nums</a:t>
            </a:r>
            <a:r>
              <a:rPr lang="en-US" sz="2300" dirty="0">
                <a:latin typeface="Courier New" panose="02070309020205020404" pitchFamily="49" charset="0"/>
                <a:cs typeface="Courier New" panose="02070309020205020404" pitchFamily="49" charset="0"/>
              </a:rPr>
              <a:t>[</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 &gt; max) max = </a:t>
            </a:r>
            <a:r>
              <a:rPr lang="en-US" sz="2300" dirty="0" err="1">
                <a:latin typeface="Courier New" panose="02070309020205020404" pitchFamily="49" charset="0"/>
                <a:cs typeface="Courier New" panose="02070309020205020404" pitchFamily="49" charset="0"/>
              </a:rPr>
              <a:t>nums</a:t>
            </a:r>
            <a:r>
              <a:rPr lang="en-US" sz="2300" dirty="0">
                <a:latin typeface="Courier New" panose="02070309020205020404" pitchFamily="49" charset="0"/>
                <a:cs typeface="Courier New" panose="02070309020205020404" pitchFamily="49" charset="0"/>
              </a:rPr>
              <a:t>[</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a:t>
            </a:r>
          </a:p>
          <a:p>
            <a:pPr marL="0" indent="0" defTabSz="182880">
              <a:buNone/>
            </a:pPr>
            <a:r>
              <a:rPr lang="en-US" sz="2300" dirty="0">
                <a:latin typeface="Courier New" panose="02070309020205020404" pitchFamily="49" charset="0"/>
                <a:cs typeface="Courier New" panose="02070309020205020404" pitchFamily="49" charset="0"/>
              </a:rPr>
              <a:t>		}</a:t>
            </a:r>
          </a:p>
          <a:p>
            <a:pPr marL="0" indent="0" defTabSz="182880">
              <a:buNone/>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System.out.println</a:t>
            </a:r>
            <a:r>
              <a:rPr lang="en-US" sz="2300" dirty="0">
                <a:latin typeface="Courier New" panose="02070309020205020404" pitchFamily="49" charset="0"/>
                <a:cs typeface="Courier New" panose="02070309020205020404" pitchFamily="49" charset="0"/>
              </a:rPr>
              <a:t>("min and max: " + min + " " + max);</a:t>
            </a:r>
          </a:p>
          <a:p>
            <a:pPr marL="0" indent="0" defTabSz="182880">
              <a:buNone/>
            </a:pPr>
            <a:r>
              <a:rPr lang="en-US" sz="2300" dirty="0">
                <a:latin typeface="Courier New" panose="02070309020205020404" pitchFamily="49" charset="0"/>
                <a:cs typeface="Courier New" panose="02070309020205020404" pitchFamily="49" charset="0"/>
              </a:rPr>
              <a:t>	}</a:t>
            </a:r>
          </a:p>
          <a:p>
            <a:pPr marL="0" indent="0" defTabSz="182880">
              <a:buNone/>
            </a:pPr>
            <a:r>
              <a:rPr lang="en-US" sz="2300" dirty="0">
                <a:latin typeface="Courier New" panose="02070309020205020404" pitchFamily="49" charset="0"/>
                <a:cs typeface="Courier New" panose="02070309020205020404" pitchFamily="49" charset="0"/>
              </a:rPr>
              <a:t>}	</a:t>
            </a:r>
            <a:r>
              <a:rPr lang="en-US" sz="1600" dirty="0"/>
              <a:t>	</a:t>
            </a:r>
          </a:p>
          <a:p>
            <a:pPr marL="0" indent="0" defTabSz="182880">
              <a:buNone/>
            </a:pPr>
            <a:endParaRPr lang="en-US" sz="1600" dirty="0"/>
          </a:p>
        </p:txBody>
      </p:sp>
      <p:sp>
        <p:nvSpPr>
          <p:cNvPr id="4" name="Rectangle 3"/>
          <p:cNvSpPr/>
          <p:nvPr/>
        </p:nvSpPr>
        <p:spPr>
          <a:xfrm>
            <a:off x="3981450" y="5807631"/>
            <a:ext cx="7981950" cy="1015663"/>
          </a:xfrm>
          <a:prstGeom prst="rect">
            <a:avLst/>
          </a:prstGeom>
        </p:spPr>
        <p:txBody>
          <a:bodyPr wrap="square">
            <a:spAutoFit/>
          </a:bodyPr>
          <a:lstStyle/>
          <a:p>
            <a:r>
              <a:rPr lang="en-US" sz="2000" dirty="0" smtClean="0">
                <a:solidFill>
                  <a:srgbClr val="221E1F"/>
                </a:solidFill>
              </a:rPr>
              <a:t>Array </a:t>
            </a:r>
            <a:r>
              <a:rPr lang="en-US" sz="2000" dirty="0">
                <a:solidFill>
                  <a:srgbClr val="221E1F"/>
                </a:solidFill>
              </a:rPr>
              <a:t>boundaries are strictly enforced in Java; it is a run-time error to overrun or underrun the end of an array. If you want to confirm this for yourself, try the following program that purposely overruns an </a:t>
            </a:r>
            <a:r>
              <a:rPr lang="en-US" sz="2000" dirty="0" smtClean="0">
                <a:solidFill>
                  <a:srgbClr val="221E1F"/>
                </a:solidFill>
              </a:rPr>
              <a:t>array.</a:t>
            </a:r>
            <a:endParaRPr lang="en-US" sz="2000" dirty="0"/>
          </a:p>
        </p:txBody>
      </p:sp>
    </p:spTree>
    <p:extLst>
      <p:ext uri="{BB962C8B-B14F-4D97-AF65-F5344CB8AC3E}">
        <p14:creationId xmlns:p14="http://schemas.microsoft.com/office/powerpoint/2010/main" val="268715418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Operators (Part 2</a:t>
            </a:r>
            <a:r>
              <a:rPr lang="en-US" dirty="0" smtClean="0"/>
              <a:t>) – Multidimensional Arrays</a:t>
            </a:r>
            <a:endParaRPr lang="en-US" dirty="0"/>
          </a:p>
        </p:txBody>
      </p:sp>
      <p:sp>
        <p:nvSpPr>
          <p:cNvPr id="3" name="Content Placeholder 2"/>
          <p:cNvSpPr>
            <a:spLocks noGrp="1"/>
          </p:cNvSpPr>
          <p:nvPr>
            <p:ph idx="1"/>
          </p:nvPr>
        </p:nvSpPr>
        <p:spPr>
          <a:xfrm>
            <a:off x="838200" y="1825625"/>
            <a:ext cx="4171950" cy="4351338"/>
          </a:xfrm>
        </p:spPr>
        <p:txBody>
          <a:bodyPr/>
          <a:lstStyle/>
          <a:p>
            <a:pPr marL="0" indent="0">
              <a:buNone/>
            </a:pP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table[][] = new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[10][20</a:t>
            </a:r>
            <a:r>
              <a:rPr lang="en-US" sz="1600" dirty="0" smtClean="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smtClean="0">
                <a:cs typeface="Courier New" panose="02070309020205020404" pitchFamily="49" charset="0"/>
              </a:rPr>
              <a:t>Two Dimensional Arrays are basically a grid.</a:t>
            </a:r>
          </a:p>
          <a:p>
            <a:pPr marL="0" indent="0">
              <a:buNone/>
            </a:pPr>
            <a:endParaRPr lang="en-US" sz="1600" dirty="0" smtClean="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a:t>
            </a:r>
          </a:p>
          <a:p>
            <a:pPr marL="0" indent="0">
              <a:buNone/>
            </a:pPr>
            <a:endParaRPr lang="en-US" sz="1600" dirty="0"/>
          </a:p>
          <a:p>
            <a:pPr marL="0" indent="0">
              <a:buNone/>
            </a:pPr>
            <a:endParaRPr lang="en-US" sz="1600" dirty="0"/>
          </a:p>
        </p:txBody>
      </p:sp>
      <p:sp>
        <p:nvSpPr>
          <p:cNvPr id="4" name="Content Placeholder 2"/>
          <p:cNvSpPr txBox="1">
            <a:spLocks/>
          </p:cNvSpPr>
          <p:nvPr/>
        </p:nvSpPr>
        <p:spPr>
          <a:xfrm>
            <a:off x="5010150" y="1825625"/>
            <a:ext cx="67818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dirty="0">
                <a:latin typeface="Courier New" panose="02070309020205020404" pitchFamily="49" charset="0"/>
                <a:cs typeface="Courier New" panose="02070309020205020404" pitchFamily="49" charset="0"/>
              </a:rPr>
              <a:t>// Demonstrate a two-dimensional array.</a:t>
            </a:r>
          </a:p>
          <a:p>
            <a:pPr marL="0" indent="0">
              <a:buNone/>
            </a:pPr>
            <a:r>
              <a:rPr lang="en-US" sz="1700" dirty="0">
                <a:latin typeface="Courier New" panose="02070309020205020404" pitchFamily="49" charset="0"/>
                <a:cs typeface="Courier New" panose="02070309020205020404" pitchFamily="49" charset="0"/>
              </a:rPr>
              <a:t>class </a:t>
            </a:r>
            <a:r>
              <a:rPr lang="en-US" sz="1700" dirty="0" err="1">
                <a:latin typeface="Courier New" panose="02070309020205020404" pitchFamily="49" charset="0"/>
                <a:cs typeface="Courier New" panose="02070309020205020404" pitchFamily="49" charset="0"/>
              </a:rPr>
              <a:t>TwoD</a:t>
            </a:r>
            <a:r>
              <a:rPr lang="en-US" sz="1700" dirty="0">
                <a:latin typeface="Courier New" panose="02070309020205020404" pitchFamily="49" charset="0"/>
                <a:cs typeface="Courier New" panose="02070309020205020404" pitchFamily="49" charset="0"/>
              </a:rPr>
              <a:t> {</a:t>
            </a:r>
          </a:p>
          <a:p>
            <a:pPr marL="0" indent="0">
              <a:buNone/>
            </a:pPr>
            <a:r>
              <a:rPr lang="en-US" sz="1700" dirty="0">
                <a:latin typeface="Courier New" panose="02070309020205020404" pitchFamily="49" charset="0"/>
                <a:cs typeface="Courier New" panose="02070309020205020404" pitchFamily="49" charset="0"/>
              </a:rPr>
              <a:t>	public static void main(String </a:t>
            </a:r>
            <a:r>
              <a:rPr lang="en-US" sz="1700" dirty="0" err="1">
                <a:latin typeface="Courier New" panose="02070309020205020404" pitchFamily="49" charset="0"/>
                <a:cs typeface="Courier New" panose="02070309020205020404" pitchFamily="49" charset="0"/>
              </a:rPr>
              <a:t>args</a:t>
            </a:r>
            <a:r>
              <a:rPr lang="en-US" sz="1700" dirty="0">
                <a:latin typeface="Courier New" panose="02070309020205020404" pitchFamily="49" charset="0"/>
                <a:cs typeface="Courier New" panose="02070309020205020404" pitchFamily="49" charset="0"/>
              </a:rPr>
              <a:t>[]) {</a:t>
            </a:r>
          </a:p>
          <a:p>
            <a:pPr marL="0" indent="0">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int</a:t>
            </a:r>
            <a:r>
              <a:rPr lang="en-US" sz="1700" dirty="0">
                <a:latin typeface="Courier New" panose="02070309020205020404" pitchFamily="49" charset="0"/>
                <a:cs typeface="Courier New" panose="02070309020205020404" pitchFamily="49" charset="0"/>
              </a:rPr>
              <a:t> t, </a:t>
            </a:r>
            <a:r>
              <a:rPr lang="en-US" sz="1700" dirty="0" err="1">
                <a:latin typeface="Courier New" panose="02070309020205020404" pitchFamily="49" charset="0"/>
                <a:cs typeface="Courier New" panose="02070309020205020404" pitchFamily="49" charset="0"/>
              </a:rPr>
              <a:t>i</a:t>
            </a:r>
            <a:r>
              <a:rPr lang="en-US" sz="1700" dirty="0">
                <a:latin typeface="Courier New" panose="02070309020205020404" pitchFamily="49" charset="0"/>
                <a:cs typeface="Courier New" panose="02070309020205020404" pitchFamily="49" charset="0"/>
              </a:rPr>
              <a:t>;</a:t>
            </a:r>
          </a:p>
          <a:p>
            <a:pPr marL="0" indent="0">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int</a:t>
            </a:r>
            <a:r>
              <a:rPr lang="en-US" sz="1700" dirty="0">
                <a:latin typeface="Courier New" panose="02070309020205020404" pitchFamily="49" charset="0"/>
                <a:cs typeface="Courier New" panose="02070309020205020404" pitchFamily="49" charset="0"/>
              </a:rPr>
              <a:t> table[][] = new </a:t>
            </a:r>
            <a:r>
              <a:rPr lang="en-US" sz="1700" dirty="0" err="1">
                <a:latin typeface="Courier New" panose="02070309020205020404" pitchFamily="49" charset="0"/>
                <a:cs typeface="Courier New" panose="02070309020205020404" pitchFamily="49" charset="0"/>
              </a:rPr>
              <a:t>int</a:t>
            </a:r>
            <a:r>
              <a:rPr lang="en-US" sz="1700" dirty="0">
                <a:latin typeface="Courier New" panose="02070309020205020404" pitchFamily="49" charset="0"/>
                <a:cs typeface="Courier New" panose="02070309020205020404" pitchFamily="49" charset="0"/>
              </a:rPr>
              <a:t>[3][4];</a:t>
            </a:r>
          </a:p>
          <a:p>
            <a:pPr marL="0" indent="0">
              <a:buNone/>
            </a:pPr>
            <a:r>
              <a:rPr lang="en-US" sz="1700" dirty="0">
                <a:latin typeface="Courier New" panose="02070309020205020404" pitchFamily="49" charset="0"/>
                <a:cs typeface="Courier New" panose="02070309020205020404" pitchFamily="49" charset="0"/>
              </a:rPr>
              <a:t>		for(t=0; t &lt; 3; ++t) {</a:t>
            </a:r>
          </a:p>
          <a:p>
            <a:pPr marL="0" indent="0">
              <a:buNone/>
            </a:pPr>
            <a:r>
              <a:rPr lang="en-US" sz="1700" dirty="0">
                <a:latin typeface="Courier New" panose="02070309020205020404" pitchFamily="49" charset="0"/>
                <a:cs typeface="Courier New" panose="02070309020205020404" pitchFamily="49" charset="0"/>
              </a:rPr>
              <a:t>			for(</a:t>
            </a:r>
            <a:r>
              <a:rPr lang="en-US" sz="1700" dirty="0" err="1">
                <a:latin typeface="Courier New" panose="02070309020205020404" pitchFamily="49" charset="0"/>
                <a:cs typeface="Courier New" panose="02070309020205020404" pitchFamily="49" charset="0"/>
              </a:rPr>
              <a:t>i</a:t>
            </a:r>
            <a:r>
              <a:rPr lang="en-US" sz="1700" dirty="0">
                <a:latin typeface="Courier New" panose="02070309020205020404" pitchFamily="49" charset="0"/>
                <a:cs typeface="Courier New" panose="02070309020205020404" pitchFamily="49" charset="0"/>
              </a:rPr>
              <a:t>=0; </a:t>
            </a:r>
            <a:r>
              <a:rPr lang="en-US" sz="1700" dirty="0" err="1">
                <a:latin typeface="Courier New" panose="02070309020205020404" pitchFamily="49" charset="0"/>
                <a:cs typeface="Courier New" panose="02070309020205020404" pitchFamily="49" charset="0"/>
              </a:rPr>
              <a:t>i</a:t>
            </a:r>
            <a:r>
              <a:rPr lang="en-US" sz="1700" dirty="0">
                <a:latin typeface="Courier New" panose="02070309020205020404" pitchFamily="49" charset="0"/>
                <a:cs typeface="Courier New" panose="02070309020205020404" pitchFamily="49" charset="0"/>
              </a:rPr>
              <a:t> &lt; 4; ++</a:t>
            </a:r>
            <a:r>
              <a:rPr lang="en-US" sz="1700" dirty="0" err="1">
                <a:latin typeface="Courier New" panose="02070309020205020404" pitchFamily="49" charset="0"/>
                <a:cs typeface="Courier New" panose="02070309020205020404" pitchFamily="49" charset="0"/>
              </a:rPr>
              <a:t>i</a:t>
            </a:r>
            <a:r>
              <a:rPr lang="en-US" sz="1700" dirty="0">
                <a:latin typeface="Courier New" panose="02070309020205020404" pitchFamily="49" charset="0"/>
                <a:cs typeface="Courier New" panose="02070309020205020404" pitchFamily="49" charset="0"/>
              </a:rPr>
              <a:t>) {</a:t>
            </a:r>
          </a:p>
          <a:p>
            <a:pPr marL="0" indent="0">
              <a:buNone/>
            </a:pPr>
            <a:r>
              <a:rPr lang="en-US" sz="1700" dirty="0">
                <a:latin typeface="Courier New" panose="02070309020205020404" pitchFamily="49" charset="0"/>
                <a:cs typeface="Courier New" panose="02070309020205020404" pitchFamily="49" charset="0"/>
              </a:rPr>
              <a:t>				table[t][</a:t>
            </a:r>
            <a:r>
              <a:rPr lang="en-US" sz="1700" dirty="0" err="1">
                <a:latin typeface="Courier New" panose="02070309020205020404" pitchFamily="49" charset="0"/>
                <a:cs typeface="Courier New" panose="02070309020205020404" pitchFamily="49" charset="0"/>
              </a:rPr>
              <a:t>i</a:t>
            </a:r>
            <a:r>
              <a:rPr lang="en-US" sz="1700" dirty="0">
                <a:latin typeface="Courier New" panose="02070309020205020404" pitchFamily="49" charset="0"/>
                <a:cs typeface="Courier New" panose="02070309020205020404" pitchFamily="49" charset="0"/>
              </a:rPr>
              <a:t>] = (t*4)+i+1;</a:t>
            </a:r>
          </a:p>
          <a:p>
            <a:pPr marL="0" indent="0">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System.out.print</a:t>
            </a:r>
            <a:r>
              <a:rPr lang="en-US" sz="1700" dirty="0">
                <a:latin typeface="Courier New" panose="02070309020205020404" pitchFamily="49" charset="0"/>
                <a:cs typeface="Courier New" panose="02070309020205020404" pitchFamily="49" charset="0"/>
              </a:rPr>
              <a:t>(table[t][</a:t>
            </a:r>
            <a:r>
              <a:rPr lang="en-US" sz="1700" dirty="0" err="1">
                <a:latin typeface="Courier New" panose="02070309020205020404" pitchFamily="49" charset="0"/>
                <a:cs typeface="Courier New" panose="02070309020205020404" pitchFamily="49" charset="0"/>
              </a:rPr>
              <a:t>i</a:t>
            </a:r>
            <a:r>
              <a:rPr lang="en-US" sz="1700" dirty="0">
                <a:latin typeface="Courier New" panose="02070309020205020404" pitchFamily="49" charset="0"/>
                <a:cs typeface="Courier New" panose="02070309020205020404" pitchFamily="49" charset="0"/>
              </a:rPr>
              <a:t>] + " ");</a:t>
            </a:r>
          </a:p>
          <a:p>
            <a:pPr marL="0" indent="0">
              <a:buNone/>
            </a:pPr>
            <a:r>
              <a:rPr lang="en-US" sz="1700" dirty="0">
                <a:latin typeface="Courier New" panose="02070309020205020404" pitchFamily="49" charset="0"/>
                <a:cs typeface="Courier New" panose="02070309020205020404" pitchFamily="49" charset="0"/>
              </a:rPr>
              <a:t>			}</a:t>
            </a:r>
          </a:p>
          <a:p>
            <a:pPr marL="0" indent="0">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System.out.println</a:t>
            </a:r>
            <a:r>
              <a:rPr lang="en-US" sz="1700" dirty="0">
                <a:latin typeface="Courier New" panose="02070309020205020404" pitchFamily="49" charset="0"/>
                <a:cs typeface="Courier New" panose="02070309020205020404" pitchFamily="49" charset="0"/>
              </a:rPr>
              <a:t>();</a:t>
            </a:r>
          </a:p>
          <a:p>
            <a:pPr marL="0" indent="0">
              <a:buNone/>
            </a:pPr>
            <a:r>
              <a:rPr lang="en-US" sz="1700" dirty="0">
                <a:latin typeface="Courier New" panose="02070309020205020404" pitchFamily="49" charset="0"/>
                <a:cs typeface="Courier New" panose="02070309020205020404" pitchFamily="49" charset="0"/>
              </a:rPr>
              <a:t>		}</a:t>
            </a:r>
          </a:p>
          <a:p>
            <a:pPr marL="0" indent="0">
              <a:buNone/>
            </a:pPr>
            <a:r>
              <a:rPr lang="en-US" sz="1700" dirty="0">
                <a:latin typeface="Courier New" panose="02070309020205020404" pitchFamily="49" charset="0"/>
                <a:cs typeface="Courier New" panose="02070309020205020404" pitchFamily="49" charset="0"/>
              </a:rPr>
              <a:t>	}</a:t>
            </a:r>
          </a:p>
          <a:p>
            <a:pPr marL="0" indent="0">
              <a:buNone/>
            </a:pPr>
            <a:r>
              <a:rPr lang="en-US" sz="1700" dirty="0" smtClean="0">
                <a:latin typeface="Courier New" panose="02070309020205020404" pitchFamily="49" charset="0"/>
                <a:cs typeface="Courier New" panose="02070309020205020404" pitchFamily="49" charset="0"/>
              </a:rPr>
              <a:t>}</a:t>
            </a:r>
          </a:p>
          <a:p>
            <a:pPr marL="0" indent="0">
              <a:buFont typeface="Arial" panose="020B0604020202020204" pitchFamily="34" charset="0"/>
              <a:buNone/>
            </a:pPr>
            <a:endParaRPr lang="en-US" sz="1600" dirty="0"/>
          </a:p>
        </p:txBody>
      </p:sp>
      <p:pic>
        <p:nvPicPr>
          <p:cNvPr id="5" name="Picture 4"/>
          <p:cNvPicPr>
            <a:picLocks noChangeAspect="1"/>
          </p:cNvPicPr>
          <p:nvPr/>
        </p:nvPicPr>
        <p:blipFill>
          <a:blip r:embed="rId2"/>
          <a:stretch>
            <a:fillRect/>
          </a:stretch>
        </p:blipFill>
        <p:spPr>
          <a:xfrm>
            <a:off x="838200" y="3505199"/>
            <a:ext cx="3652161" cy="2105025"/>
          </a:xfrm>
          <a:prstGeom prst="rect">
            <a:avLst/>
          </a:prstGeom>
        </p:spPr>
      </p:pic>
    </p:spTree>
    <p:extLst>
      <p:ext uri="{BB962C8B-B14F-4D97-AF65-F5344CB8AC3E}">
        <p14:creationId xmlns:p14="http://schemas.microsoft.com/office/powerpoint/2010/main" val="126828167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Operators (Part 2</a:t>
            </a:r>
            <a:r>
              <a:rPr lang="en-US" dirty="0" smtClean="0"/>
              <a:t>) – Irregular Arrays</a:t>
            </a:r>
            <a:endParaRPr lang="en-US" dirty="0"/>
          </a:p>
        </p:txBody>
      </p:sp>
      <p:sp>
        <p:nvSpPr>
          <p:cNvPr id="3" name="Content Placeholder 2"/>
          <p:cNvSpPr>
            <a:spLocks noGrp="1"/>
          </p:cNvSpPr>
          <p:nvPr>
            <p:ph idx="1"/>
          </p:nvPr>
        </p:nvSpPr>
        <p:spPr>
          <a:xfrm>
            <a:off x="838200" y="1825625"/>
            <a:ext cx="4667250" cy="4351338"/>
          </a:xfrm>
        </p:spPr>
        <p:txBody>
          <a:bodyPr/>
          <a:lstStyle/>
          <a:p>
            <a:pPr marL="0" indent="0">
              <a:buNone/>
            </a:pPr>
            <a:r>
              <a:rPr lang="en-US" sz="1800" dirty="0"/>
              <a:t>When you allocate memory for a multidimensional array, you need to specify only the memory for the first (leftmost) dimension. You can allocate the remaining dimensions separately. For example, the following code allocates memory for the first dimension of table when it is declared. It allocates the second dimension manually</a:t>
            </a:r>
            <a:r>
              <a:rPr lang="en-US" sz="1800" dirty="0" smtClean="0"/>
              <a:t>.</a:t>
            </a:r>
          </a:p>
          <a:p>
            <a:pPr marL="0" indent="0">
              <a:buNone/>
            </a:pPr>
            <a:r>
              <a:rPr lang="en-US" sz="2000" dirty="0" err="1" smtClean="0">
                <a:latin typeface="Courier New" panose="02070309020205020404" pitchFamily="49" charset="0"/>
                <a:cs typeface="Courier New" panose="02070309020205020404" pitchFamily="49" charset="0"/>
              </a:rPr>
              <a:t>int</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table[][] = new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[3][];</a:t>
            </a:r>
          </a:p>
          <a:p>
            <a:pPr marL="0" indent="0">
              <a:buNone/>
            </a:pPr>
            <a:r>
              <a:rPr lang="en-US" sz="2000" dirty="0">
                <a:latin typeface="Courier New" panose="02070309020205020404" pitchFamily="49" charset="0"/>
                <a:cs typeface="Courier New" panose="02070309020205020404" pitchFamily="49" charset="0"/>
              </a:rPr>
              <a:t>table[0] = new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[4];</a:t>
            </a:r>
          </a:p>
          <a:p>
            <a:pPr marL="0" indent="0">
              <a:buNone/>
            </a:pPr>
            <a:r>
              <a:rPr lang="en-US" sz="2000" dirty="0">
                <a:latin typeface="Courier New" panose="02070309020205020404" pitchFamily="49" charset="0"/>
                <a:cs typeface="Courier New" panose="02070309020205020404" pitchFamily="49" charset="0"/>
              </a:rPr>
              <a:t>table[1] = new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[4];</a:t>
            </a:r>
          </a:p>
          <a:p>
            <a:pPr marL="0" indent="0">
              <a:buNone/>
            </a:pPr>
            <a:r>
              <a:rPr lang="en-US" sz="2000" dirty="0">
                <a:latin typeface="Courier New" panose="02070309020205020404" pitchFamily="49" charset="0"/>
                <a:cs typeface="Courier New" panose="02070309020205020404" pitchFamily="49" charset="0"/>
              </a:rPr>
              <a:t>table[2] = new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[4</a:t>
            </a:r>
            <a:r>
              <a:rPr lang="en-US" sz="2000" dirty="0" smtClean="0">
                <a:latin typeface="Courier New" panose="02070309020205020404" pitchFamily="49" charset="0"/>
                <a:cs typeface="Courier New" panose="02070309020205020404" pitchFamily="49" charset="0"/>
              </a:rPr>
              <a:t>];</a:t>
            </a:r>
          </a:p>
          <a:p>
            <a:pPr marL="0" indent="0">
              <a:buNone/>
            </a:pPr>
            <a:endParaRPr lang="en-US" sz="1600" dirty="0" smtClean="0"/>
          </a:p>
          <a:p>
            <a:pPr marL="0" indent="0">
              <a:buNone/>
            </a:pPr>
            <a:endParaRPr lang="en-US" sz="1600" dirty="0"/>
          </a:p>
          <a:p>
            <a:pPr marL="0" indent="0">
              <a:buNone/>
            </a:pPr>
            <a:endParaRPr lang="en-US" sz="1600" dirty="0"/>
          </a:p>
        </p:txBody>
      </p:sp>
      <p:sp>
        <p:nvSpPr>
          <p:cNvPr id="4" name="Content Placeholder 2"/>
          <p:cNvSpPr txBox="1">
            <a:spLocks/>
          </p:cNvSpPr>
          <p:nvPr/>
        </p:nvSpPr>
        <p:spPr>
          <a:xfrm>
            <a:off x="5629275" y="1143000"/>
            <a:ext cx="3257549" cy="5562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182880">
              <a:lnSpc>
                <a:spcPct val="100000"/>
              </a:lnSpc>
              <a:spcBef>
                <a:spcPts val="0"/>
              </a:spcBef>
              <a:buNone/>
            </a:pPr>
            <a:r>
              <a:rPr lang="en-US" sz="1400" dirty="0"/>
              <a:t>// Manually allocate differing size second dimensions.</a:t>
            </a:r>
          </a:p>
          <a:p>
            <a:pPr marL="0" indent="0" defTabSz="182880">
              <a:lnSpc>
                <a:spcPct val="100000"/>
              </a:lnSpc>
              <a:spcBef>
                <a:spcPts val="0"/>
              </a:spcBef>
              <a:buNone/>
            </a:pPr>
            <a:r>
              <a:rPr lang="en-US" sz="1400" dirty="0"/>
              <a:t>class Ragged {</a:t>
            </a:r>
          </a:p>
          <a:p>
            <a:pPr marL="0" indent="0" defTabSz="182880">
              <a:lnSpc>
                <a:spcPct val="100000"/>
              </a:lnSpc>
              <a:spcBef>
                <a:spcPts val="0"/>
              </a:spcBef>
              <a:buNone/>
            </a:pPr>
            <a:r>
              <a:rPr lang="en-US" sz="1400" dirty="0"/>
              <a:t>	public static void main(String </a:t>
            </a:r>
            <a:r>
              <a:rPr lang="en-US" sz="1400" dirty="0" err="1"/>
              <a:t>args</a:t>
            </a:r>
            <a:r>
              <a:rPr lang="en-US" sz="1400" dirty="0"/>
              <a:t>[]) {</a:t>
            </a:r>
          </a:p>
          <a:p>
            <a:pPr marL="0" indent="0" defTabSz="182880">
              <a:lnSpc>
                <a:spcPct val="100000"/>
              </a:lnSpc>
              <a:spcBef>
                <a:spcPts val="0"/>
              </a:spcBef>
              <a:buNone/>
            </a:pPr>
            <a:r>
              <a:rPr lang="en-US" sz="1400" dirty="0"/>
              <a:t>		</a:t>
            </a:r>
            <a:r>
              <a:rPr lang="en-US" sz="1400" dirty="0" err="1"/>
              <a:t>int</a:t>
            </a:r>
            <a:r>
              <a:rPr lang="en-US" sz="1400" dirty="0"/>
              <a:t> riders[][] = new </a:t>
            </a:r>
            <a:r>
              <a:rPr lang="en-US" sz="1400" dirty="0" err="1"/>
              <a:t>int</a:t>
            </a:r>
            <a:r>
              <a:rPr lang="en-US" sz="1400" dirty="0"/>
              <a:t>[7][];</a:t>
            </a:r>
          </a:p>
          <a:p>
            <a:pPr marL="0" indent="0" defTabSz="182880">
              <a:lnSpc>
                <a:spcPct val="100000"/>
              </a:lnSpc>
              <a:spcBef>
                <a:spcPts val="0"/>
              </a:spcBef>
              <a:buNone/>
            </a:pPr>
            <a:r>
              <a:rPr lang="en-US" sz="1400" dirty="0"/>
              <a:t>		riders[0] = new </a:t>
            </a:r>
            <a:r>
              <a:rPr lang="en-US" sz="1400" dirty="0" err="1"/>
              <a:t>int</a:t>
            </a:r>
            <a:r>
              <a:rPr lang="en-US" sz="1400" dirty="0"/>
              <a:t>[10];</a:t>
            </a:r>
          </a:p>
          <a:p>
            <a:pPr marL="0" indent="0" defTabSz="182880">
              <a:lnSpc>
                <a:spcPct val="100000"/>
              </a:lnSpc>
              <a:spcBef>
                <a:spcPts val="0"/>
              </a:spcBef>
              <a:buNone/>
            </a:pPr>
            <a:r>
              <a:rPr lang="en-US" sz="1400" dirty="0"/>
              <a:t>		riders[1] = new </a:t>
            </a:r>
            <a:r>
              <a:rPr lang="en-US" sz="1400" dirty="0" err="1"/>
              <a:t>int</a:t>
            </a:r>
            <a:r>
              <a:rPr lang="en-US" sz="1400" dirty="0"/>
              <a:t>[10];</a:t>
            </a:r>
          </a:p>
          <a:p>
            <a:pPr marL="0" indent="0" defTabSz="182880">
              <a:lnSpc>
                <a:spcPct val="100000"/>
              </a:lnSpc>
              <a:spcBef>
                <a:spcPts val="0"/>
              </a:spcBef>
              <a:buNone/>
            </a:pPr>
            <a:r>
              <a:rPr lang="en-US" sz="1400" dirty="0"/>
              <a:t>		riders[2] = new </a:t>
            </a:r>
            <a:r>
              <a:rPr lang="en-US" sz="1400" dirty="0" err="1"/>
              <a:t>int</a:t>
            </a:r>
            <a:r>
              <a:rPr lang="en-US" sz="1400" dirty="0"/>
              <a:t>[10];</a:t>
            </a:r>
          </a:p>
          <a:p>
            <a:pPr marL="0" indent="0" defTabSz="182880">
              <a:lnSpc>
                <a:spcPct val="100000"/>
              </a:lnSpc>
              <a:spcBef>
                <a:spcPts val="0"/>
              </a:spcBef>
              <a:buNone/>
            </a:pPr>
            <a:r>
              <a:rPr lang="en-US" sz="1400" dirty="0"/>
              <a:t>		riders[3] = new </a:t>
            </a:r>
            <a:r>
              <a:rPr lang="en-US" sz="1400" dirty="0" err="1"/>
              <a:t>int</a:t>
            </a:r>
            <a:r>
              <a:rPr lang="en-US" sz="1400" dirty="0"/>
              <a:t>[10];</a:t>
            </a:r>
          </a:p>
          <a:p>
            <a:pPr marL="0" indent="0" defTabSz="182880">
              <a:lnSpc>
                <a:spcPct val="100000"/>
              </a:lnSpc>
              <a:spcBef>
                <a:spcPts val="0"/>
              </a:spcBef>
              <a:buNone/>
            </a:pPr>
            <a:r>
              <a:rPr lang="en-US" sz="1400" dirty="0"/>
              <a:t>		riders[4] = new </a:t>
            </a:r>
            <a:r>
              <a:rPr lang="en-US" sz="1400" dirty="0" err="1"/>
              <a:t>int</a:t>
            </a:r>
            <a:r>
              <a:rPr lang="en-US" sz="1400" dirty="0"/>
              <a:t>[10];</a:t>
            </a:r>
          </a:p>
          <a:p>
            <a:pPr marL="0" indent="0" defTabSz="182880">
              <a:lnSpc>
                <a:spcPct val="100000"/>
              </a:lnSpc>
              <a:spcBef>
                <a:spcPts val="0"/>
              </a:spcBef>
              <a:buNone/>
            </a:pPr>
            <a:r>
              <a:rPr lang="en-US" sz="1400" dirty="0"/>
              <a:t>		riders[5] = new </a:t>
            </a:r>
            <a:r>
              <a:rPr lang="en-US" sz="1400" dirty="0" err="1"/>
              <a:t>int</a:t>
            </a:r>
            <a:r>
              <a:rPr lang="en-US" sz="1400" dirty="0"/>
              <a:t>[2];</a:t>
            </a:r>
          </a:p>
          <a:p>
            <a:pPr marL="0" indent="0" defTabSz="182880">
              <a:lnSpc>
                <a:spcPct val="100000"/>
              </a:lnSpc>
              <a:spcBef>
                <a:spcPts val="0"/>
              </a:spcBef>
              <a:buNone/>
            </a:pPr>
            <a:r>
              <a:rPr lang="en-US" sz="1400" dirty="0"/>
              <a:t>		riders[6] = new </a:t>
            </a:r>
            <a:r>
              <a:rPr lang="en-US" sz="1400" dirty="0" err="1"/>
              <a:t>int</a:t>
            </a:r>
            <a:r>
              <a:rPr lang="en-US" sz="1400" dirty="0"/>
              <a:t>[2];</a:t>
            </a:r>
          </a:p>
          <a:p>
            <a:pPr marL="0" indent="0" defTabSz="182880">
              <a:lnSpc>
                <a:spcPct val="100000"/>
              </a:lnSpc>
              <a:spcBef>
                <a:spcPts val="0"/>
              </a:spcBef>
              <a:buNone/>
            </a:pPr>
            <a:r>
              <a:rPr lang="en-US" sz="1400" dirty="0"/>
              <a:t>		</a:t>
            </a:r>
            <a:r>
              <a:rPr lang="en-US" sz="1400" dirty="0" err="1"/>
              <a:t>int</a:t>
            </a:r>
            <a:r>
              <a:rPr lang="en-US" sz="1400" dirty="0"/>
              <a:t> </a:t>
            </a:r>
            <a:r>
              <a:rPr lang="en-US" sz="1400" dirty="0" err="1"/>
              <a:t>i</a:t>
            </a:r>
            <a:r>
              <a:rPr lang="en-US" sz="1400" dirty="0"/>
              <a:t>, j;</a:t>
            </a:r>
          </a:p>
          <a:p>
            <a:pPr marL="0" indent="0" defTabSz="182880">
              <a:lnSpc>
                <a:spcPct val="100000"/>
              </a:lnSpc>
              <a:spcBef>
                <a:spcPts val="0"/>
              </a:spcBef>
              <a:buNone/>
            </a:pPr>
            <a:r>
              <a:rPr lang="en-US" sz="1400" dirty="0"/>
              <a:t>		// fabricate some fake data</a:t>
            </a:r>
          </a:p>
          <a:p>
            <a:pPr marL="0" indent="0" defTabSz="182880">
              <a:lnSpc>
                <a:spcPct val="100000"/>
              </a:lnSpc>
              <a:spcBef>
                <a:spcPts val="0"/>
              </a:spcBef>
              <a:buNone/>
            </a:pPr>
            <a:r>
              <a:rPr lang="en-US" sz="1400" dirty="0"/>
              <a:t>		for(</a:t>
            </a:r>
            <a:r>
              <a:rPr lang="en-US" sz="1400" dirty="0" err="1"/>
              <a:t>i</a:t>
            </a:r>
            <a:r>
              <a:rPr lang="en-US" sz="1400" dirty="0"/>
              <a:t>=0; </a:t>
            </a:r>
            <a:r>
              <a:rPr lang="en-US" sz="1400" dirty="0" err="1"/>
              <a:t>i</a:t>
            </a:r>
            <a:r>
              <a:rPr lang="en-US" sz="1400" dirty="0"/>
              <a:t> &lt; 5; </a:t>
            </a:r>
            <a:r>
              <a:rPr lang="en-US" sz="1400" dirty="0" err="1"/>
              <a:t>i</a:t>
            </a:r>
            <a:r>
              <a:rPr lang="en-US" sz="1400" dirty="0"/>
              <a:t>++) {</a:t>
            </a:r>
          </a:p>
          <a:p>
            <a:pPr marL="0" indent="0" defTabSz="182880">
              <a:lnSpc>
                <a:spcPct val="100000"/>
              </a:lnSpc>
              <a:spcBef>
                <a:spcPts val="0"/>
              </a:spcBef>
              <a:buNone/>
            </a:pPr>
            <a:r>
              <a:rPr lang="en-US" sz="1400" dirty="0"/>
              <a:t>			for(j=0; j &lt; 10; </a:t>
            </a:r>
            <a:r>
              <a:rPr lang="en-US" sz="1400" dirty="0" err="1"/>
              <a:t>j++</a:t>
            </a:r>
            <a:r>
              <a:rPr lang="en-US" sz="1400" dirty="0"/>
              <a:t>) {</a:t>
            </a:r>
          </a:p>
          <a:p>
            <a:pPr marL="0" indent="0" defTabSz="182880">
              <a:lnSpc>
                <a:spcPct val="100000"/>
              </a:lnSpc>
              <a:spcBef>
                <a:spcPts val="0"/>
              </a:spcBef>
              <a:buNone/>
            </a:pPr>
            <a:r>
              <a:rPr lang="en-US" sz="1400" dirty="0"/>
              <a:t>				riders[</a:t>
            </a:r>
            <a:r>
              <a:rPr lang="en-US" sz="1400" dirty="0" err="1"/>
              <a:t>i</a:t>
            </a:r>
            <a:r>
              <a:rPr lang="en-US" sz="1400" dirty="0"/>
              <a:t>][j] = </a:t>
            </a:r>
            <a:r>
              <a:rPr lang="en-US" sz="1400" dirty="0" err="1"/>
              <a:t>i</a:t>
            </a:r>
            <a:r>
              <a:rPr lang="en-US" sz="1400" dirty="0"/>
              <a:t> + j + 10;</a:t>
            </a:r>
          </a:p>
          <a:p>
            <a:pPr marL="0" indent="0" defTabSz="182880">
              <a:lnSpc>
                <a:spcPct val="100000"/>
              </a:lnSpc>
              <a:spcBef>
                <a:spcPts val="0"/>
              </a:spcBef>
              <a:buNone/>
            </a:pPr>
            <a:r>
              <a:rPr lang="en-US" sz="1400" dirty="0"/>
              <a:t>			}</a:t>
            </a:r>
          </a:p>
          <a:p>
            <a:pPr marL="0" indent="0" defTabSz="182880">
              <a:lnSpc>
                <a:spcPct val="100000"/>
              </a:lnSpc>
              <a:spcBef>
                <a:spcPts val="0"/>
              </a:spcBef>
              <a:buNone/>
            </a:pPr>
            <a:r>
              <a:rPr lang="en-US" sz="1400" dirty="0"/>
              <a:t>		}</a:t>
            </a:r>
          </a:p>
          <a:p>
            <a:pPr marL="0" indent="0" defTabSz="182880">
              <a:lnSpc>
                <a:spcPct val="100000"/>
              </a:lnSpc>
              <a:spcBef>
                <a:spcPts val="0"/>
              </a:spcBef>
              <a:buNone/>
            </a:pPr>
            <a:r>
              <a:rPr lang="en-US" sz="1400" dirty="0"/>
              <a:t>		for(</a:t>
            </a:r>
            <a:r>
              <a:rPr lang="en-US" sz="1400" dirty="0" err="1"/>
              <a:t>i</a:t>
            </a:r>
            <a:r>
              <a:rPr lang="en-US" sz="1400" dirty="0"/>
              <a:t>=5; </a:t>
            </a:r>
            <a:r>
              <a:rPr lang="en-US" sz="1400" dirty="0" err="1"/>
              <a:t>i</a:t>
            </a:r>
            <a:r>
              <a:rPr lang="en-US" sz="1400" dirty="0"/>
              <a:t> &lt; 7; </a:t>
            </a:r>
            <a:r>
              <a:rPr lang="en-US" sz="1400" dirty="0" err="1"/>
              <a:t>i</a:t>
            </a:r>
            <a:r>
              <a:rPr lang="en-US" sz="1400" dirty="0"/>
              <a:t>++) {</a:t>
            </a:r>
          </a:p>
          <a:p>
            <a:pPr marL="0" indent="0" defTabSz="182880">
              <a:lnSpc>
                <a:spcPct val="100000"/>
              </a:lnSpc>
              <a:spcBef>
                <a:spcPts val="0"/>
              </a:spcBef>
              <a:buNone/>
            </a:pPr>
            <a:r>
              <a:rPr lang="en-US" sz="1400" dirty="0"/>
              <a:t>			for(j=0; j &lt; 2; </a:t>
            </a:r>
            <a:r>
              <a:rPr lang="en-US" sz="1400" dirty="0" err="1"/>
              <a:t>j++</a:t>
            </a:r>
            <a:r>
              <a:rPr lang="en-US" sz="1400" dirty="0"/>
              <a:t>) {</a:t>
            </a:r>
          </a:p>
          <a:p>
            <a:pPr marL="0" indent="0" defTabSz="182880">
              <a:lnSpc>
                <a:spcPct val="100000"/>
              </a:lnSpc>
              <a:spcBef>
                <a:spcPts val="0"/>
              </a:spcBef>
              <a:buNone/>
            </a:pPr>
            <a:r>
              <a:rPr lang="en-US" sz="1400" dirty="0"/>
              <a:t>				riders[</a:t>
            </a:r>
            <a:r>
              <a:rPr lang="en-US" sz="1400" dirty="0" err="1"/>
              <a:t>i</a:t>
            </a:r>
            <a:r>
              <a:rPr lang="en-US" sz="1400" dirty="0"/>
              <a:t>][j] = </a:t>
            </a:r>
            <a:r>
              <a:rPr lang="en-US" sz="1400" dirty="0" err="1"/>
              <a:t>i</a:t>
            </a:r>
            <a:r>
              <a:rPr lang="en-US" sz="1400" dirty="0"/>
              <a:t> + j + 10;			</a:t>
            </a:r>
          </a:p>
          <a:p>
            <a:pPr marL="0" indent="0" defTabSz="182880">
              <a:lnSpc>
                <a:spcPct val="100000"/>
              </a:lnSpc>
              <a:spcBef>
                <a:spcPts val="0"/>
              </a:spcBef>
              <a:buNone/>
            </a:pPr>
            <a:r>
              <a:rPr lang="en-US" sz="1400" dirty="0"/>
              <a:t>			}</a:t>
            </a:r>
          </a:p>
          <a:p>
            <a:pPr marL="0" indent="0" defTabSz="182880">
              <a:lnSpc>
                <a:spcPct val="100000"/>
              </a:lnSpc>
              <a:spcBef>
                <a:spcPts val="0"/>
              </a:spcBef>
              <a:buNone/>
            </a:pPr>
            <a:r>
              <a:rPr lang="en-US" sz="1400" dirty="0"/>
              <a:t>		</a:t>
            </a:r>
            <a:r>
              <a:rPr lang="en-US" sz="1400" dirty="0" smtClean="0"/>
              <a:t>}</a:t>
            </a:r>
            <a:endParaRPr lang="en-US" sz="1400" dirty="0"/>
          </a:p>
        </p:txBody>
      </p:sp>
      <p:sp>
        <p:nvSpPr>
          <p:cNvPr id="5" name="Content Placeholder 2"/>
          <p:cNvSpPr txBox="1">
            <a:spLocks/>
          </p:cNvSpPr>
          <p:nvPr/>
        </p:nvSpPr>
        <p:spPr>
          <a:xfrm>
            <a:off x="8724900" y="1143000"/>
            <a:ext cx="3257549" cy="55626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182880">
              <a:lnSpc>
                <a:spcPct val="100000"/>
              </a:lnSpc>
              <a:spcBef>
                <a:spcPts val="0"/>
              </a:spcBef>
              <a:buNone/>
            </a:pPr>
            <a:r>
              <a:rPr lang="en-US" sz="1400" dirty="0"/>
              <a:t>		}</a:t>
            </a:r>
          </a:p>
          <a:p>
            <a:pPr marL="0" indent="0" defTabSz="182880">
              <a:lnSpc>
                <a:spcPct val="100000"/>
              </a:lnSpc>
              <a:spcBef>
                <a:spcPts val="0"/>
              </a:spcBef>
              <a:buNone/>
            </a:pPr>
            <a:r>
              <a:rPr lang="en-US" sz="1400" dirty="0"/>
              <a:t>		</a:t>
            </a:r>
          </a:p>
          <a:p>
            <a:pPr marL="0" indent="0" defTabSz="182880">
              <a:lnSpc>
                <a:spcPct val="100000"/>
              </a:lnSpc>
              <a:spcBef>
                <a:spcPts val="0"/>
              </a:spcBef>
              <a:buNone/>
            </a:pPr>
            <a:r>
              <a:rPr lang="en-US" sz="1400" dirty="0"/>
              <a:t>		</a:t>
            </a:r>
            <a:r>
              <a:rPr lang="en-US" sz="1400" dirty="0" err="1"/>
              <a:t>System.out.println</a:t>
            </a:r>
            <a:r>
              <a:rPr lang="en-US" sz="1400" dirty="0"/>
              <a:t>("Riders per trip during the week:");</a:t>
            </a:r>
          </a:p>
          <a:p>
            <a:pPr marL="0" indent="0" defTabSz="182880">
              <a:lnSpc>
                <a:spcPct val="100000"/>
              </a:lnSpc>
              <a:spcBef>
                <a:spcPts val="0"/>
              </a:spcBef>
              <a:buNone/>
            </a:pPr>
            <a:r>
              <a:rPr lang="en-US" sz="1400" dirty="0"/>
              <a:t>		for(</a:t>
            </a:r>
            <a:r>
              <a:rPr lang="en-US" sz="1400" dirty="0" err="1"/>
              <a:t>i</a:t>
            </a:r>
            <a:r>
              <a:rPr lang="en-US" sz="1400" dirty="0"/>
              <a:t>=0; </a:t>
            </a:r>
            <a:r>
              <a:rPr lang="en-US" sz="1400" dirty="0" err="1"/>
              <a:t>i</a:t>
            </a:r>
            <a:r>
              <a:rPr lang="en-US" sz="1400" dirty="0"/>
              <a:t> &lt; 5; </a:t>
            </a:r>
            <a:r>
              <a:rPr lang="en-US" sz="1400" dirty="0" err="1"/>
              <a:t>i</a:t>
            </a:r>
            <a:r>
              <a:rPr lang="en-US" sz="1400" dirty="0"/>
              <a:t>++) {</a:t>
            </a:r>
          </a:p>
          <a:p>
            <a:pPr marL="0" indent="0" defTabSz="182880">
              <a:lnSpc>
                <a:spcPct val="100000"/>
              </a:lnSpc>
              <a:spcBef>
                <a:spcPts val="0"/>
              </a:spcBef>
              <a:buNone/>
            </a:pPr>
            <a:r>
              <a:rPr lang="en-US" sz="1400" dirty="0"/>
              <a:t>			for(j=0; j &lt; 10; </a:t>
            </a:r>
            <a:r>
              <a:rPr lang="en-US" sz="1400" dirty="0" err="1"/>
              <a:t>j++</a:t>
            </a:r>
            <a:r>
              <a:rPr lang="en-US" sz="1400" dirty="0"/>
              <a:t>) {</a:t>
            </a:r>
          </a:p>
          <a:p>
            <a:pPr marL="0" indent="0" defTabSz="182880">
              <a:lnSpc>
                <a:spcPct val="100000"/>
              </a:lnSpc>
              <a:spcBef>
                <a:spcPts val="0"/>
              </a:spcBef>
              <a:buNone/>
            </a:pPr>
            <a:r>
              <a:rPr lang="en-US" sz="1400" dirty="0"/>
              <a:t>				</a:t>
            </a:r>
            <a:r>
              <a:rPr lang="en-US" sz="1400" dirty="0" err="1"/>
              <a:t>System.out.print</a:t>
            </a:r>
            <a:r>
              <a:rPr lang="en-US" sz="1400" dirty="0"/>
              <a:t>(riders[</a:t>
            </a:r>
            <a:r>
              <a:rPr lang="en-US" sz="1400" dirty="0" err="1"/>
              <a:t>i</a:t>
            </a:r>
            <a:r>
              <a:rPr lang="en-US" sz="1400" dirty="0"/>
              <a:t>][j] + " ");			</a:t>
            </a:r>
          </a:p>
          <a:p>
            <a:pPr marL="0" indent="0" defTabSz="182880">
              <a:lnSpc>
                <a:spcPct val="100000"/>
              </a:lnSpc>
              <a:spcBef>
                <a:spcPts val="0"/>
              </a:spcBef>
              <a:buNone/>
            </a:pPr>
            <a:r>
              <a:rPr lang="en-US" sz="1400" dirty="0"/>
              <a:t>			}</a:t>
            </a:r>
          </a:p>
          <a:p>
            <a:pPr marL="0" indent="0" defTabSz="182880">
              <a:lnSpc>
                <a:spcPct val="100000"/>
              </a:lnSpc>
              <a:spcBef>
                <a:spcPts val="0"/>
              </a:spcBef>
              <a:buNone/>
            </a:pPr>
            <a:r>
              <a:rPr lang="en-US" sz="1400" dirty="0"/>
              <a:t>			</a:t>
            </a:r>
            <a:r>
              <a:rPr lang="en-US" sz="1400" dirty="0" err="1"/>
              <a:t>System.out.println</a:t>
            </a:r>
            <a:r>
              <a:rPr lang="en-US" sz="1400" dirty="0"/>
              <a:t>();</a:t>
            </a:r>
          </a:p>
          <a:p>
            <a:pPr marL="0" indent="0" defTabSz="182880">
              <a:lnSpc>
                <a:spcPct val="100000"/>
              </a:lnSpc>
              <a:spcBef>
                <a:spcPts val="0"/>
              </a:spcBef>
              <a:buNone/>
            </a:pPr>
            <a:r>
              <a:rPr lang="en-US" sz="1400" dirty="0"/>
              <a:t>		}		</a:t>
            </a:r>
          </a:p>
          <a:p>
            <a:pPr marL="0" indent="0" defTabSz="182880">
              <a:lnSpc>
                <a:spcPct val="100000"/>
              </a:lnSpc>
              <a:spcBef>
                <a:spcPts val="0"/>
              </a:spcBef>
              <a:buNone/>
            </a:pPr>
            <a:r>
              <a:rPr lang="en-US" sz="1400" dirty="0"/>
              <a:t>		</a:t>
            </a:r>
            <a:r>
              <a:rPr lang="en-US" sz="1400" dirty="0" err="1"/>
              <a:t>System.out.println</a:t>
            </a:r>
            <a:r>
              <a:rPr lang="en-US" sz="1400" dirty="0"/>
              <a:t>();</a:t>
            </a:r>
          </a:p>
          <a:p>
            <a:pPr marL="0" indent="0" defTabSz="182880">
              <a:lnSpc>
                <a:spcPct val="100000"/>
              </a:lnSpc>
              <a:spcBef>
                <a:spcPts val="0"/>
              </a:spcBef>
              <a:buNone/>
            </a:pPr>
            <a:r>
              <a:rPr lang="en-US" sz="1400" dirty="0"/>
              <a:t>		</a:t>
            </a:r>
            <a:r>
              <a:rPr lang="en-US" sz="1400" dirty="0" err="1"/>
              <a:t>System.out.println</a:t>
            </a:r>
            <a:r>
              <a:rPr lang="en-US" sz="1400" dirty="0"/>
              <a:t>("Riders per trip on the weekend:");</a:t>
            </a:r>
          </a:p>
          <a:p>
            <a:pPr marL="0" indent="0" defTabSz="182880">
              <a:lnSpc>
                <a:spcPct val="100000"/>
              </a:lnSpc>
              <a:spcBef>
                <a:spcPts val="0"/>
              </a:spcBef>
              <a:buNone/>
            </a:pPr>
            <a:r>
              <a:rPr lang="en-US" sz="1400" dirty="0"/>
              <a:t>		for(</a:t>
            </a:r>
            <a:r>
              <a:rPr lang="en-US" sz="1400" dirty="0" err="1"/>
              <a:t>i</a:t>
            </a:r>
            <a:r>
              <a:rPr lang="en-US" sz="1400" dirty="0"/>
              <a:t>=5; </a:t>
            </a:r>
            <a:r>
              <a:rPr lang="en-US" sz="1400" dirty="0" err="1"/>
              <a:t>i</a:t>
            </a:r>
            <a:r>
              <a:rPr lang="en-US" sz="1400" dirty="0"/>
              <a:t> &lt; 7; </a:t>
            </a:r>
            <a:r>
              <a:rPr lang="en-US" sz="1400" dirty="0" err="1"/>
              <a:t>i</a:t>
            </a:r>
            <a:r>
              <a:rPr lang="en-US" sz="1400" dirty="0"/>
              <a:t>++) {</a:t>
            </a:r>
          </a:p>
          <a:p>
            <a:pPr marL="0" indent="0" defTabSz="182880">
              <a:lnSpc>
                <a:spcPct val="100000"/>
              </a:lnSpc>
              <a:spcBef>
                <a:spcPts val="0"/>
              </a:spcBef>
              <a:buNone/>
            </a:pPr>
            <a:r>
              <a:rPr lang="en-US" sz="1400" dirty="0"/>
              <a:t>			for(j=0; j &lt; 2; </a:t>
            </a:r>
            <a:r>
              <a:rPr lang="en-US" sz="1400" dirty="0" err="1"/>
              <a:t>j++</a:t>
            </a:r>
            <a:r>
              <a:rPr lang="en-US" sz="1400" dirty="0"/>
              <a:t>) {</a:t>
            </a:r>
          </a:p>
          <a:p>
            <a:pPr marL="0" indent="0" defTabSz="182880">
              <a:lnSpc>
                <a:spcPct val="100000"/>
              </a:lnSpc>
              <a:spcBef>
                <a:spcPts val="0"/>
              </a:spcBef>
              <a:buNone/>
            </a:pPr>
            <a:r>
              <a:rPr lang="en-US" sz="1400" dirty="0"/>
              <a:t>				</a:t>
            </a:r>
            <a:r>
              <a:rPr lang="en-US" sz="1400" dirty="0" err="1"/>
              <a:t>System.out.print</a:t>
            </a:r>
            <a:r>
              <a:rPr lang="en-US" sz="1400" dirty="0"/>
              <a:t>(riders[</a:t>
            </a:r>
            <a:r>
              <a:rPr lang="en-US" sz="1400" dirty="0" err="1"/>
              <a:t>i</a:t>
            </a:r>
            <a:r>
              <a:rPr lang="en-US" sz="1400" dirty="0"/>
              <a:t>][j] + " ");</a:t>
            </a:r>
          </a:p>
          <a:p>
            <a:pPr marL="0" indent="0" defTabSz="182880">
              <a:lnSpc>
                <a:spcPct val="100000"/>
              </a:lnSpc>
              <a:spcBef>
                <a:spcPts val="0"/>
              </a:spcBef>
              <a:buNone/>
            </a:pPr>
            <a:r>
              <a:rPr lang="en-US" sz="1400" dirty="0"/>
              <a:t>			}</a:t>
            </a:r>
          </a:p>
          <a:p>
            <a:pPr marL="0" indent="0" defTabSz="182880">
              <a:lnSpc>
                <a:spcPct val="100000"/>
              </a:lnSpc>
              <a:spcBef>
                <a:spcPts val="0"/>
              </a:spcBef>
              <a:buNone/>
            </a:pPr>
            <a:r>
              <a:rPr lang="en-US" sz="1400" dirty="0"/>
              <a:t>			</a:t>
            </a:r>
            <a:r>
              <a:rPr lang="en-US" sz="1400" dirty="0" err="1"/>
              <a:t>System.out.println</a:t>
            </a:r>
            <a:r>
              <a:rPr lang="en-US" sz="1400" dirty="0"/>
              <a:t>();</a:t>
            </a:r>
          </a:p>
          <a:p>
            <a:pPr marL="0" indent="0" defTabSz="182880">
              <a:lnSpc>
                <a:spcPct val="100000"/>
              </a:lnSpc>
              <a:spcBef>
                <a:spcPts val="0"/>
              </a:spcBef>
              <a:buNone/>
            </a:pPr>
            <a:r>
              <a:rPr lang="en-US" sz="1400" dirty="0"/>
              <a:t>		}</a:t>
            </a:r>
          </a:p>
          <a:p>
            <a:pPr marL="0" indent="0" defTabSz="182880">
              <a:lnSpc>
                <a:spcPct val="100000"/>
              </a:lnSpc>
              <a:spcBef>
                <a:spcPts val="0"/>
              </a:spcBef>
              <a:buNone/>
            </a:pPr>
            <a:r>
              <a:rPr lang="en-US" sz="1400" dirty="0"/>
              <a:t>	}</a:t>
            </a:r>
          </a:p>
          <a:p>
            <a:pPr marL="0" indent="0" defTabSz="182880">
              <a:lnSpc>
                <a:spcPct val="100000"/>
              </a:lnSpc>
              <a:spcBef>
                <a:spcPts val="0"/>
              </a:spcBef>
              <a:buNone/>
            </a:pPr>
            <a:r>
              <a:rPr lang="en-US" sz="1400" dirty="0"/>
              <a:t>}</a:t>
            </a:r>
            <a:endParaRPr lang="en-US" sz="1400" dirty="0" smtClean="0"/>
          </a:p>
          <a:p>
            <a:pPr marL="0" indent="0" defTabSz="182880">
              <a:lnSpc>
                <a:spcPct val="100000"/>
              </a:lnSpc>
              <a:spcBef>
                <a:spcPts val="0"/>
              </a:spcBef>
              <a:buFont typeface="Arial" panose="020B0604020202020204" pitchFamily="34" charset="0"/>
              <a:buNone/>
            </a:pPr>
            <a:endParaRPr lang="en-US" sz="1400" dirty="0" smtClean="0"/>
          </a:p>
          <a:p>
            <a:pPr marL="0" indent="0" defTabSz="182880">
              <a:lnSpc>
                <a:spcPct val="100000"/>
              </a:lnSpc>
              <a:spcBef>
                <a:spcPts val="0"/>
              </a:spcBef>
              <a:buFont typeface="Arial" panose="020B0604020202020204" pitchFamily="34" charset="0"/>
              <a:buNone/>
            </a:pPr>
            <a:endParaRPr lang="en-US" sz="1400" dirty="0"/>
          </a:p>
        </p:txBody>
      </p:sp>
    </p:spTree>
    <p:extLst>
      <p:ext uri="{BB962C8B-B14F-4D97-AF65-F5344CB8AC3E}">
        <p14:creationId xmlns:p14="http://schemas.microsoft.com/office/powerpoint/2010/main" val="159106070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Operators (Part 2</a:t>
            </a:r>
            <a:r>
              <a:rPr lang="en-US" dirty="0" smtClean="0"/>
              <a:t>) – Even more dimensions</a:t>
            </a:r>
            <a:endParaRPr lang="en-US" dirty="0"/>
          </a:p>
        </p:txBody>
      </p:sp>
      <p:sp>
        <p:nvSpPr>
          <p:cNvPr id="3" name="Content Placeholder 2"/>
          <p:cNvSpPr>
            <a:spLocks noGrp="1"/>
          </p:cNvSpPr>
          <p:nvPr>
            <p:ph idx="1"/>
          </p:nvPr>
        </p:nvSpPr>
        <p:spPr>
          <a:xfrm>
            <a:off x="942975" y="1690688"/>
            <a:ext cx="4819650" cy="4351338"/>
          </a:xfrm>
        </p:spPr>
        <p:txBody>
          <a:bodyPr>
            <a:normAutofit/>
          </a:bodyPr>
          <a:lstStyle/>
          <a:p>
            <a:pPr marL="0" indent="0">
              <a:lnSpc>
                <a:spcPct val="120000"/>
              </a:lnSpc>
              <a:spcBef>
                <a:spcPts val="0"/>
              </a:spcBef>
              <a:buNone/>
            </a:pPr>
            <a:r>
              <a:rPr lang="en-US" sz="1800" b="1" dirty="0"/>
              <a:t>Arrays of Three or More Dimensions</a:t>
            </a:r>
          </a:p>
          <a:p>
            <a:pPr marL="0" indent="0">
              <a:lnSpc>
                <a:spcPct val="120000"/>
              </a:lnSpc>
              <a:spcBef>
                <a:spcPts val="0"/>
              </a:spcBef>
              <a:buNone/>
            </a:pPr>
            <a:endParaRPr lang="en-US" sz="1600" dirty="0"/>
          </a:p>
          <a:p>
            <a:pPr marL="0" indent="0">
              <a:lnSpc>
                <a:spcPct val="120000"/>
              </a:lnSpc>
              <a:spcBef>
                <a:spcPts val="0"/>
              </a:spcBef>
              <a:buNone/>
            </a:pPr>
            <a:r>
              <a:rPr lang="en-US" sz="1600" dirty="0"/>
              <a:t>Java allows arrays with more than two dimensions. Here is the general form of a multidimensional array declaration:</a:t>
            </a:r>
          </a:p>
          <a:p>
            <a:pPr marL="0" indent="0">
              <a:lnSpc>
                <a:spcPct val="120000"/>
              </a:lnSpc>
              <a:spcBef>
                <a:spcPts val="0"/>
              </a:spcBef>
              <a:buNone/>
            </a:pPr>
            <a:endParaRPr lang="en-US" sz="1600" dirty="0"/>
          </a:p>
          <a:p>
            <a:pPr marL="0" indent="0">
              <a:lnSpc>
                <a:spcPct val="120000"/>
              </a:lnSpc>
              <a:spcBef>
                <a:spcPts val="0"/>
              </a:spcBef>
              <a:buNone/>
            </a:pPr>
            <a:r>
              <a:rPr lang="en-US" sz="1400" dirty="0">
                <a:latin typeface="Courier New" panose="02070309020205020404" pitchFamily="49" charset="0"/>
                <a:cs typeface="Courier New" panose="02070309020205020404" pitchFamily="49" charset="0"/>
              </a:rPr>
              <a:t>type name[ ][ ]...[ ] = new type[size1][size2]...[</a:t>
            </a:r>
            <a:r>
              <a:rPr lang="en-US" sz="1400" dirty="0" err="1">
                <a:latin typeface="Courier New" panose="02070309020205020404" pitchFamily="49" charset="0"/>
                <a:cs typeface="Courier New" panose="02070309020205020404" pitchFamily="49" charset="0"/>
              </a:rPr>
              <a:t>sizeN</a:t>
            </a:r>
            <a:r>
              <a:rPr lang="en-US" sz="1400"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600" dirty="0"/>
          </a:p>
          <a:p>
            <a:pPr marL="0" indent="0">
              <a:lnSpc>
                <a:spcPct val="120000"/>
              </a:lnSpc>
              <a:spcBef>
                <a:spcPts val="0"/>
              </a:spcBef>
              <a:buNone/>
            </a:pPr>
            <a:r>
              <a:rPr lang="en-US" sz="1600" dirty="0"/>
              <a:t>For example, the following declaration creates a 4 × 10 × 3 three-dimensional integer array.</a:t>
            </a:r>
          </a:p>
          <a:p>
            <a:pPr marL="0" indent="0">
              <a:lnSpc>
                <a:spcPct val="120000"/>
              </a:lnSpc>
              <a:spcBef>
                <a:spcPts val="0"/>
              </a:spcBef>
              <a:buNone/>
            </a:pPr>
            <a:endParaRPr lang="en-US" sz="1600" dirty="0"/>
          </a:p>
          <a:p>
            <a:pPr marL="0" indent="0">
              <a:lnSpc>
                <a:spcPct val="120000"/>
              </a:lnSpc>
              <a:spcBef>
                <a:spcPts val="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multidim</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[4][10][3</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6" name="Content Placeholder 2"/>
          <p:cNvSpPr txBox="1">
            <a:spLocks/>
          </p:cNvSpPr>
          <p:nvPr/>
        </p:nvSpPr>
        <p:spPr>
          <a:xfrm>
            <a:off x="6534150" y="1195388"/>
            <a:ext cx="4819650" cy="40814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en-US" sz="1800" b="1" dirty="0" smtClean="0"/>
              <a:t>Initializing Multidimensional Arrays</a:t>
            </a:r>
          </a:p>
          <a:p>
            <a:pPr marL="0" indent="0">
              <a:lnSpc>
                <a:spcPct val="120000"/>
              </a:lnSpc>
              <a:spcBef>
                <a:spcPts val="0"/>
              </a:spcBef>
              <a:buFont typeface="Arial" panose="020B0604020202020204" pitchFamily="34" charset="0"/>
              <a:buNone/>
            </a:pPr>
            <a:r>
              <a:rPr lang="en-US" sz="1600" dirty="0" smtClean="0"/>
              <a:t>A multidimensional array can be initialized by enclosing each dimension’s initializer list within its own set of curly braces. For example, the general form of array initialization for a two-dimensional array is shown here:</a:t>
            </a:r>
          </a:p>
          <a:p>
            <a:pPr marL="0" indent="0">
              <a:lnSpc>
                <a:spcPct val="120000"/>
              </a:lnSpc>
              <a:spcBef>
                <a:spcPts val="0"/>
              </a:spcBef>
              <a:buFont typeface="Arial" panose="020B0604020202020204" pitchFamily="34" charset="0"/>
              <a:buNone/>
            </a:pPr>
            <a:endParaRPr lang="en-US" sz="1600" dirty="0" smtClean="0"/>
          </a:p>
          <a:p>
            <a:pPr marL="0" indent="0">
              <a:lnSpc>
                <a:spcPct val="120000"/>
              </a:lnSpc>
              <a:spcBef>
                <a:spcPts val="0"/>
              </a:spcBef>
              <a:buFont typeface="Arial" panose="020B0604020202020204" pitchFamily="34" charset="0"/>
              <a:buNone/>
            </a:pPr>
            <a:r>
              <a:rPr lang="en-US" sz="1400" dirty="0" smtClean="0">
                <a:latin typeface="Courier New" panose="02070309020205020404" pitchFamily="49" charset="0"/>
                <a:cs typeface="Courier New" panose="02070309020205020404" pitchFamily="49" charset="0"/>
              </a:rPr>
              <a:t>type-specifier </a:t>
            </a:r>
            <a:r>
              <a:rPr lang="en-US" sz="1400" dirty="0" err="1" smtClean="0">
                <a:latin typeface="Courier New" panose="02070309020205020404" pitchFamily="49" charset="0"/>
                <a:cs typeface="Courier New" panose="02070309020205020404" pitchFamily="49" charset="0"/>
              </a:rPr>
              <a:t>array_name</a:t>
            </a:r>
            <a:r>
              <a:rPr lang="en-US" sz="1400" dirty="0" smtClean="0">
                <a:latin typeface="Courier New" panose="02070309020205020404" pitchFamily="49" charset="0"/>
                <a:cs typeface="Courier New" panose="02070309020205020404" pitchFamily="49" charset="0"/>
              </a:rPr>
              <a:t>[ ] [ ] = {</a:t>
            </a:r>
          </a:p>
          <a:p>
            <a:pPr marL="0" indent="0">
              <a:lnSpc>
                <a:spcPct val="120000"/>
              </a:lnSpc>
              <a:spcBef>
                <a:spcPts val="0"/>
              </a:spcBef>
              <a:buFont typeface="Arial" panose="020B0604020202020204" pitchFamily="34" charset="0"/>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val</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val</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val</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val</a:t>
            </a:r>
            <a:r>
              <a:rPr lang="en-US" sz="1400" dirty="0" smtClean="0">
                <a:latin typeface="Courier New" panose="02070309020205020404" pitchFamily="49" charset="0"/>
                <a:cs typeface="Courier New" panose="02070309020205020404" pitchFamily="49" charset="0"/>
              </a:rPr>
              <a:t> },</a:t>
            </a:r>
          </a:p>
          <a:p>
            <a:pPr marL="0" indent="0">
              <a:lnSpc>
                <a:spcPct val="120000"/>
              </a:lnSpc>
              <a:spcBef>
                <a:spcPts val="0"/>
              </a:spcBef>
              <a:buFont typeface="Arial" panose="020B0604020202020204" pitchFamily="34" charset="0"/>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val</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val</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val</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val</a:t>
            </a:r>
            <a:r>
              <a:rPr lang="en-US" sz="1400" dirty="0" smtClean="0">
                <a:latin typeface="Courier New" panose="02070309020205020404" pitchFamily="49" charset="0"/>
                <a:cs typeface="Courier New" panose="02070309020205020404" pitchFamily="49" charset="0"/>
              </a:rPr>
              <a:t> },</a:t>
            </a:r>
          </a:p>
          <a:p>
            <a:pPr marL="0" indent="0">
              <a:lnSpc>
                <a:spcPct val="120000"/>
              </a:lnSpc>
              <a:spcBef>
                <a:spcPts val="0"/>
              </a:spcBef>
              <a:buFont typeface="Arial" panose="020B0604020202020204" pitchFamily="34" charset="0"/>
              <a:buNone/>
            </a:pPr>
            <a:r>
              <a:rPr lang="en-US" sz="1400" dirty="0" smtClean="0">
                <a:latin typeface="Courier New" panose="02070309020205020404" pitchFamily="49" charset="0"/>
                <a:cs typeface="Courier New" panose="02070309020205020404" pitchFamily="49" charset="0"/>
              </a:rPr>
              <a:t>.</a:t>
            </a:r>
          </a:p>
          <a:p>
            <a:pPr marL="0" indent="0">
              <a:lnSpc>
                <a:spcPct val="120000"/>
              </a:lnSpc>
              <a:spcBef>
                <a:spcPts val="0"/>
              </a:spcBef>
              <a:buFont typeface="Arial" panose="020B0604020202020204" pitchFamily="34" charset="0"/>
              <a:buNone/>
            </a:pPr>
            <a:r>
              <a:rPr lang="en-US" sz="1400" dirty="0" smtClean="0">
                <a:latin typeface="Courier New" panose="02070309020205020404" pitchFamily="49" charset="0"/>
                <a:cs typeface="Courier New" panose="02070309020205020404" pitchFamily="49" charset="0"/>
              </a:rPr>
              <a:t>.</a:t>
            </a:r>
          </a:p>
          <a:p>
            <a:pPr marL="0" indent="0">
              <a:lnSpc>
                <a:spcPct val="120000"/>
              </a:lnSpc>
              <a:spcBef>
                <a:spcPts val="0"/>
              </a:spcBef>
              <a:buFont typeface="Arial" panose="020B0604020202020204" pitchFamily="34" charset="0"/>
              <a:buNone/>
            </a:pPr>
            <a:r>
              <a:rPr lang="en-US" sz="1400" dirty="0" smtClean="0">
                <a:latin typeface="Courier New" panose="02070309020205020404" pitchFamily="49" charset="0"/>
                <a:cs typeface="Courier New" panose="02070309020205020404" pitchFamily="49" charset="0"/>
              </a:rPr>
              <a:t>.</a:t>
            </a:r>
          </a:p>
          <a:p>
            <a:pPr marL="0" indent="0">
              <a:lnSpc>
                <a:spcPct val="120000"/>
              </a:lnSpc>
              <a:spcBef>
                <a:spcPts val="0"/>
              </a:spcBef>
              <a:buFont typeface="Arial" panose="020B0604020202020204" pitchFamily="34" charset="0"/>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val</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val</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val</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val</a:t>
            </a:r>
            <a:r>
              <a:rPr lang="en-US" sz="1400" dirty="0" smtClean="0">
                <a:latin typeface="Courier New" panose="02070309020205020404" pitchFamily="49" charset="0"/>
                <a:cs typeface="Courier New" panose="02070309020205020404" pitchFamily="49" charset="0"/>
              </a:rPr>
              <a:t> }</a:t>
            </a:r>
          </a:p>
          <a:p>
            <a:pPr marL="0" indent="0">
              <a:lnSpc>
                <a:spcPct val="120000"/>
              </a:lnSpc>
              <a:spcBef>
                <a:spcPts val="0"/>
              </a:spcBef>
              <a:buFont typeface="Arial" panose="020B0604020202020204" pitchFamily="34" charset="0"/>
              <a:buNone/>
            </a:pPr>
            <a:r>
              <a:rPr lang="en-US" sz="1400" dirty="0" smtClean="0">
                <a:latin typeface="Courier New" panose="02070309020205020404" pitchFamily="49" charset="0"/>
                <a:cs typeface="Courier New" panose="02070309020205020404" pitchFamily="49" charset="0"/>
              </a:rPr>
              <a:t>};</a:t>
            </a:r>
          </a:p>
        </p:txBody>
      </p:sp>
      <p:sp>
        <p:nvSpPr>
          <p:cNvPr id="7" name="Content Placeholder 2"/>
          <p:cNvSpPr txBox="1">
            <a:spLocks/>
          </p:cNvSpPr>
          <p:nvPr/>
        </p:nvSpPr>
        <p:spPr>
          <a:xfrm>
            <a:off x="6534150" y="5276850"/>
            <a:ext cx="4324350" cy="1276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en-US" sz="1200" dirty="0" smtClean="0"/>
              <a:t>Here, </a:t>
            </a:r>
            <a:r>
              <a:rPr lang="en-US" sz="1200" dirty="0" err="1" smtClean="0"/>
              <a:t>val</a:t>
            </a:r>
            <a:r>
              <a:rPr lang="en-US" sz="1200" dirty="0" smtClean="0"/>
              <a:t> indicates an initialization value. Each inner block designates a row. Within each row, the first value will be stored in the first position of the subarray, the second value in the second position, and so on. Notice that commas separate the initializer blocks and that a semicolon follows the closing }.</a:t>
            </a:r>
            <a:endParaRPr lang="en-US" sz="1200" dirty="0"/>
          </a:p>
        </p:txBody>
      </p:sp>
    </p:spTree>
    <p:extLst>
      <p:ext uri="{BB962C8B-B14F-4D97-AF65-F5344CB8AC3E}">
        <p14:creationId xmlns:p14="http://schemas.microsoft.com/office/powerpoint/2010/main" val="80232818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Operators (Part 2</a:t>
            </a:r>
            <a:r>
              <a:rPr lang="en-US" dirty="0" smtClean="0"/>
              <a:t>) – Alternate Declaration Syntax of Array</a:t>
            </a:r>
            <a:endParaRPr lang="en-US" dirty="0"/>
          </a:p>
        </p:txBody>
      </p:sp>
      <p:sp>
        <p:nvSpPr>
          <p:cNvPr id="3" name="Content Placeholder 2"/>
          <p:cNvSpPr>
            <a:spLocks noGrp="1"/>
          </p:cNvSpPr>
          <p:nvPr>
            <p:ph idx="1"/>
          </p:nvPr>
        </p:nvSpPr>
        <p:spPr>
          <a:xfrm>
            <a:off x="838200" y="1690688"/>
            <a:ext cx="4876800" cy="4900612"/>
          </a:xfrm>
        </p:spPr>
        <p:txBody>
          <a:bodyPr>
            <a:noAutofit/>
          </a:bodyPr>
          <a:lstStyle/>
          <a:p>
            <a:pPr marL="0" indent="0">
              <a:lnSpc>
                <a:spcPct val="120000"/>
              </a:lnSpc>
              <a:spcBef>
                <a:spcPts val="0"/>
              </a:spcBef>
              <a:buNone/>
            </a:pPr>
            <a:r>
              <a:rPr lang="en-US" sz="1800" dirty="0" smtClean="0"/>
              <a:t>Here</a:t>
            </a:r>
            <a:r>
              <a:rPr lang="en-US" sz="1800" dirty="0"/>
              <a:t>, the square brackets follow the type specifier, not the name of the array variable. For example, the following two declarations are equivalent:</a:t>
            </a:r>
          </a:p>
          <a:p>
            <a:pPr marL="0" indent="0">
              <a:lnSpc>
                <a:spcPct val="120000"/>
              </a:lnSpc>
              <a:spcBef>
                <a:spcPts val="0"/>
              </a:spcBef>
              <a:buNone/>
            </a:pPr>
            <a:endParaRPr lang="en-US" sz="1800" dirty="0"/>
          </a:p>
          <a:p>
            <a:pPr marL="0" indent="0">
              <a:lnSpc>
                <a:spcPct val="120000"/>
              </a:lnSpc>
              <a:spcBef>
                <a:spcPts val="0"/>
              </a:spcBef>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counter[] = new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[3];</a:t>
            </a:r>
          </a:p>
          <a:p>
            <a:pPr marL="0" indent="0">
              <a:lnSpc>
                <a:spcPct val="120000"/>
              </a:lnSpc>
              <a:spcBef>
                <a:spcPts val="0"/>
              </a:spcBef>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counter = new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[3];</a:t>
            </a:r>
          </a:p>
          <a:p>
            <a:pPr marL="0" indent="0">
              <a:lnSpc>
                <a:spcPct val="120000"/>
              </a:lnSpc>
              <a:spcBef>
                <a:spcPts val="0"/>
              </a:spcBef>
              <a:buNone/>
            </a:pPr>
            <a:endParaRPr lang="en-US" sz="1800" dirty="0"/>
          </a:p>
          <a:p>
            <a:pPr marL="0" indent="0">
              <a:lnSpc>
                <a:spcPct val="120000"/>
              </a:lnSpc>
              <a:spcBef>
                <a:spcPts val="0"/>
              </a:spcBef>
              <a:buNone/>
            </a:pPr>
            <a:r>
              <a:rPr lang="en-US" sz="1800" dirty="0"/>
              <a:t>The following declarations are also equivalent:</a:t>
            </a:r>
          </a:p>
          <a:p>
            <a:pPr marL="0" indent="0">
              <a:lnSpc>
                <a:spcPct val="120000"/>
              </a:lnSpc>
              <a:spcBef>
                <a:spcPts val="0"/>
              </a:spcBef>
              <a:buNone/>
            </a:pPr>
            <a:endParaRPr lang="en-US" sz="1800" dirty="0"/>
          </a:p>
          <a:p>
            <a:pPr marL="0" indent="0">
              <a:lnSpc>
                <a:spcPct val="120000"/>
              </a:lnSpc>
              <a:spcBef>
                <a:spcPts val="0"/>
              </a:spcBef>
              <a:buNone/>
            </a:pPr>
            <a:r>
              <a:rPr lang="en-US" sz="1800" dirty="0">
                <a:latin typeface="Courier New" panose="02070309020205020404" pitchFamily="49" charset="0"/>
                <a:cs typeface="Courier New" panose="02070309020205020404" pitchFamily="49" charset="0"/>
              </a:rPr>
              <a:t>char table[][] = new char[3][4];</a:t>
            </a:r>
          </a:p>
          <a:p>
            <a:pPr marL="0" indent="0">
              <a:lnSpc>
                <a:spcPct val="120000"/>
              </a:lnSpc>
              <a:spcBef>
                <a:spcPts val="0"/>
              </a:spcBef>
              <a:buNone/>
            </a:pPr>
            <a:r>
              <a:rPr lang="en-US" sz="1800" dirty="0">
                <a:latin typeface="Courier New" panose="02070309020205020404" pitchFamily="49" charset="0"/>
                <a:cs typeface="Courier New" panose="02070309020205020404" pitchFamily="49" charset="0"/>
              </a:rPr>
              <a:t>char[][] table = new char[3][4];</a:t>
            </a:r>
          </a:p>
          <a:p>
            <a:pPr marL="0" indent="0">
              <a:lnSpc>
                <a:spcPct val="120000"/>
              </a:lnSpc>
              <a:spcBef>
                <a:spcPts val="0"/>
              </a:spcBef>
              <a:buNone/>
            </a:pPr>
            <a:endParaRPr lang="en-US" sz="1800" dirty="0"/>
          </a:p>
        </p:txBody>
      </p:sp>
      <p:sp>
        <p:nvSpPr>
          <p:cNvPr id="4" name="Content Placeholder 2"/>
          <p:cNvSpPr txBox="1">
            <a:spLocks/>
          </p:cNvSpPr>
          <p:nvPr/>
        </p:nvSpPr>
        <p:spPr>
          <a:xfrm>
            <a:off x="6477000" y="1690688"/>
            <a:ext cx="4876800" cy="4900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en-US" sz="1800" dirty="0" smtClean="0"/>
              <a:t>This alternative declaration form offers convenience when declaring several arrays at the same time. For example,</a:t>
            </a:r>
          </a:p>
          <a:p>
            <a:pPr marL="0" indent="0">
              <a:lnSpc>
                <a:spcPct val="120000"/>
              </a:lnSpc>
              <a:spcBef>
                <a:spcPts val="0"/>
              </a:spcBef>
              <a:buFont typeface="Arial" panose="020B0604020202020204" pitchFamily="34" charset="0"/>
              <a:buNone/>
            </a:pPr>
            <a:endParaRPr lang="en-US" sz="1800" dirty="0" smtClean="0"/>
          </a:p>
          <a:p>
            <a:pPr marL="0" indent="0">
              <a:lnSpc>
                <a:spcPct val="120000"/>
              </a:lnSpc>
              <a:spcBef>
                <a:spcPts val="0"/>
              </a:spcBef>
              <a:buFont typeface="Arial" panose="020B0604020202020204" pitchFamily="34" charset="0"/>
              <a:buNone/>
            </a:pP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nums</a:t>
            </a:r>
            <a:r>
              <a:rPr lang="en-US" sz="1800" dirty="0" smtClean="0">
                <a:latin typeface="Courier New" panose="02070309020205020404" pitchFamily="49" charset="0"/>
                <a:cs typeface="Courier New" panose="02070309020205020404" pitchFamily="49" charset="0"/>
              </a:rPr>
              <a:t>, nums2, nums3; // create three arrays</a:t>
            </a:r>
          </a:p>
          <a:p>
            <a:pPr marL="0" indent="0">
              <a:lnSpc>
                <a:spcPct val="120000"/>
              </a:lnSpc>
              <a:spcBef>
                <a:spcPts val="0"/>
              </a:spcBef>
              <a:buFont typeface="Arial" panose="020B0604020202020204" pitchFamily="34" charset="0"/>
              <a:buNone/>
            </a:pPr>
            <a:endParaRPr lang="en-US" sz="1800" dirty="0" smtClean="0"/>
          </a:p>
          <a:p>
            <a:pPr marL="0" indent="0">
              <a:lnSpc>
                <a:spcPct val="120000"/>
              </a:lnSpc>
              <a:spcBef>
                <a:spcPts val="0"/>
              </a:spcBef>
              <a:buFont typeface="Arial" panose="020B0604020202020204" pitchFamily="34" charset="0"/>
              <a:buNone/>
            </a:pPr>
            <a:r>
              <a:rPr lang="en-US" sz="1800" dirty="0" smtClean="0"/>
              <a:t>This creates three array variables of type int. It is the same as writing </a:t>
            </a:r>
            <a:r>
              <a:rPr lang="en-US" sz="1800" dirty="0" err="1" smtClean="0"/>
              <a:t>int</a:t>
            </a:r>
            <a:r>
              <a:rPr lang="en-US" sz="1800" dirty="0" smtClean="0"/>
              <a:t> </a:t>
            </a:r>
            <a:r>
              <a:rPr lang="en-US" sz="1800" dirty="0" err="1" smtClean="0"/>
              <a:t>nums</a:t>
            </a:r>
            <a:r>
              <a:rPr lang="en-US" sz="1800" dirty="0" smtClean="0"/>
              <a:t>[], nums2[], nums3[]; // also, create three arrays</a:t>
            </a:r>
          </a:p>
          <a:p>
            <a:pPr marL="0" indent="0">
              <a:lnSpc>
                <a:spcPct val="120000"/>
              </a:lnSpc>
              <a:spcBef>
                <a:spcPts val="0"/>
              </a:spcBef>
              <a:buFont typeface="Arial" panose="020B0604020202020204" pitchFamily="34" charset="0"/>
              <a:buNone/>
            </a:pPr>
            <a:r>
              <a:rPr lang="en-US" sz="1800" dirty="0" smtClean="0"/>
              <a:t>The alternative declaration form is also useful when specifying an array as a return type for a method. For example,</a:t>
            </a:r>
          </a:p>
          <a:p>
            <a:pPr marL="0" indent="0">
              <a:lnSpc>
                <a:spcPct val="120000"/>
              </a:lnSpc>
              <a:spcBef>
                <a:spcPts val="0"/>
              </a:spcBef>
              <a:buFont typeface="Arial" panose="020B0604020202020204" pitchFamily="34" charset="0"/>
              <a:buNone/>
            </a:pPr>
            <a:endParaRPr lang="en-US" sz="1800" dirty="0" smtClean="0"/>
          </a:p>
          <a:p>
            <a:pPr marL="0" indent="0">
              <a:lnSpc>
                <a:spcPct val="120000"/>
              </a:lnSpc>
              <a:spcBef>
                <a:spcPts val="0"/>
              </a:spcBef>
              <a:buFont typeface="Arial" panose="020B0604020202020204" pitchFamily="34" charset="0"/>
              <a:buNone/>
            </a:pP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someMeth</a:t>
            </a:r>
            <a:r>
              <a:rPr lang="en-US" sz="1800" dirty="0" smtClean="0">
                <a:latin typeface="Courier New" panose="02070309020205020404" pitchFamily="49" charset="0"/>
                <a:cs typeface="Courier New" panose="02070309020205020404" pitchFamily="49" charset="0"/>
              </a:rPr>
              <a:t>( ) { ...</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060004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Operators (Part 2</a:t>
            </a:r>
            <a:r>
              <a:rPr lang="en-US" dirty="0" smtClean="0"/>
              <a:t>) – Array References 101</a:t>
            </a:r>
            <a:endParaRPr lang="en-US" dirty="0"/>
          </a:p>
        </p:txBody>
      </p:sp>
      <p:sp>
        <p:nvSpPr>
          <p:cNvPr id="3" name="Content Placeholder 2"/>
          <p:cNvSpPr>
            <a:spLocks noGrp="1"/>
          </p:cNvSpPr>
          <p:nvPr>
            <p:ph idx="1"/>
          </p:nvPr>
        </p:nvSpPr>
        <p:spPr>
          <a:xfrm>
            <a:off x="838200" y="1825625"/>
            <a:ext cx="10515600" cy="346075"/>
          </a:xfrm>
        </p:spPr>
        <p:txBody>
          <a:bodyPr/>
          <a:lstStyle/>
          <a:p>
            <a:pPr marL="0" indent="0">
              <a:buNone/>
            </a:pPr>
            <a:r>
              <a:rPr lang="en-US" sz="1600" b="1" dirty="0" smtClean="0"/>
              <a:t>Since arrays are objects, they are assigned by reference, meaning they copy a pointer in memory and share the data.</a:t>
            </a:r>
            <a:endParaRPr lang="en-US" sz="1600" b="1" dirty="0"/>
          </a:p>
        </p:txBody>
      </p:sp>
      <p:sp>
        <p:nvSpPr>
          <p:cNvPr id="4" name="Content Placeholder 2"/>
          <p:cNvSpPr txBox="1">
            <a:spLocks/>
          </p:cNvSpPr>
          <p:nvPr/>
        </p:nvSpPr>
        <p:spPr>
          <a:xfrm>
            <a:off x="838200" y="2191871"/>
            <a:ext cx="4817409" cy="4438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182880">
              <a:lnSpc>
                <a:spcPct val="100000"/>
              </a:lnSpc>
              <a:spcBef>
                <a:spcPts val="0"/>
              </a:spcBef>
              <a:buNone/>
            </a:pPr>
            <a:r>
              <a:rPr lang="en-US" sz="1800" dirty="0"/>
              <a:t>class </a:t>
            </a:r>
            <a:r>
              <a:rPr lang="en-US" sz="1800" dirty="0" err="1"/>
              <a:t>AssignARef</a:t>
            </a:r>
            <a:r>
              <a:rPr lang="en-US" sz="1800" dirty="0"/>
              <a:t> {</a:t>
            </a:r>
          </a:p>
          <a:p>
            <a:pPr marL="0" indent="0" defTabSz="182880">
              <a:lnSpc>
                <a:spcPct val="100000"/>
              </a:lnSpc>
              <a:spcBef>
                <a:spcPts val="0"/>
              </a:spcBef>
              <a:buNone/>
            </a:pPr>
            <a:r>
              <a:rPr lang="en-US" sz="1800" dirty="0"/>
              <a:t>	public static void main(String </a:t>
            </a:r>
            <a:r>
              <a:rPr lang="en-US" sz="1800" dirty="0" err="1"/>
              <a:t>args</a:t>
            </a:r>
            <a:r>
              <a:rPr lang="en-US" sz="1800" dirty="0"/>
              <a:t>[]) {</a:t>
            </a:r>
          </a:p>
          <a:p>
            <a:pPr marL="0" indent="0" defTabSz="182880">
              <a:lnSpc>
                <a:spcPct val="100000"/>
              </a:lnSpc>
              <a:spcBef>
                <a:spcPts val="0"/>
              </a:spcBef>
              <a:buNone/>
            </a:pPr>
            <a:r>
              <a:rPr lang="en-US" sz="1800" dirty="0"/>
              <a:t>		</a:t>
            </a:r>
            <a:r>
              <a:rPr lang="en-US" sz="1800" dirty="0" err="1"/>
              <a:t>int</a:t>
            </a:r>
            <a:r>
              <a:rPr lang="en-US" sz="1800" dirty="0"/>
              <a:t> </a:t>
            </a:r>
            <a:r>
              <a:rPr lang="en-US" sz="1800" dirty="0" err="1"/>
              <a:t>i</a:t>
            </a:r>
            <a:r>
              <a:rPr lang="en-US" sz="1800" dirty="0"/>
              <a:t>;</a:t>
            </a:r>
          </a:p>
          <a:p>
            <a:pPr marL="0" indent="0" defTabSz="182880">
              <a:lnSpc>
                <a:spcPct val="100000"/>
              </a:lnSpc>
              <a:spcBef>
                <a:spcPts val="0"/>
              </a:spcBef>
              <a:buNone/>
            </a:pPr>
            <a:r>
              <a:rPr lang="en-US" sz="1800" dirty="0"/>
              <a:t>		</a:t>
            </a:r>
            <a:r>
              <a:rPr lang="en-US" sz="1800" dirty="0" err="1"/>
              <a:t>int</a:t>
            </a:r>
            <a:r>
              <a:rPr lang="en-US" sz="1800" dirty="0"/>
              <a:t> nums1[] = new </a:t>
            </a:r>
            <a:r>
              <a:rPr lang="en-US" sz="1800" dirty="0" err="1"/>
              <a:t>int</a:t>
            </a:r>
            <a:r>
              <a:rPr lang="en-US" sz="1800" dirty="0"/>
              <a:t>[10];</a:t>
            </a:r>
          </a:p>
          <a:p>
            <a:pPr marL="0" indent="0" defTabSz="182880">
              <a:lnSpc>
                <a:spcPct val="100000"/>
              </a:lnSpc>
              <a:spcBef>
                <a:spcPts val="0"/>
              </a:spcBef>
              <a:buNone/>
            </a:pPr>
            <a:r>
              <a:rPr lang="en-US" sz="1800" dirty="0"/>
              <a:t>		</a:t>
            </a:r>
            <a:r>
              <a:rPr lang="en-US" sz="1800" dirty="0" err="1"/>
              <a:t>int</a:t>
            </a:r>
            <a:r>
              <a:rPr lang="en-US" sz="1800" dirty="0"/>
              <a:t> nums2[] = new </a:t>
            </a:r>
            <a:r>
              <a:rPr lang="en-US" sz="1800" dirty="0" err="1"/>
              <a:t>int</a:t>
            </a:r>
            <a:r>
              <a:rPr lang="en-US" sz="1800" dirty="0"/>
              <a:t>[10];</a:t>
            </a:r>
          </a:p>
          <a:p>
            <a:pPr marL="0" indent="0" defTabSz="182880">
              <a:lnSpc>
                <a:spcPct val="100000"/>
              </a:lnSpc>
              <a:spcBef>
                <a:spcPts val="0"/>
              </a:spcBef>
              <a:buNone/>
            </a:pPr>
            <a:r>
              <a:rPr lang="en-US" sz="1800" dirty="0"/>
              <a:t>		for(</a:t>
            </a:r>
            <a:r>
              <a:rPr lang="en-US" sz="1800" dirty="0" err="1"/>
              <a:t>i</a:t>
            </a:r>
            <a:r>
              <a:rPr lang="en-US" sz="1800" dirty="0"/>
              <a:t>=0; </a:t>
            </a:r>
            <a:r>
              <a:rPr lang="en-US" sz="1800" dirty="0" err="1"/>
              <a:t>i</a:t>
            </a:r>
            <a:r>
              <a:rPr lang="en-US" sz="1800" dirty="0"/>
              <a:t> &lt; 10; </a:t>
            </a:r>
            <a:r>
              <a:rPr lang="en-US" sz="1800" dirty="0" err="1"/>
              <a:t>i</a:t>
            </a:r>
            <a:r>
              <a:rPr lang="en-US" sz="1800" dirty="0"/>
              <a:t>++) {</a:t>
            </a:r>
          </a:p>
          <a:p>
            <a:pPr marL="0" indent="0" defTabSz="182880">
              <a:lnSpc>
                <a:spcPct val="100000"/>
              </a:lnSpc>
              <a:spcBef>
                <a:spcPts val="0"/>
              </a:spcBef>
              <a:buNone/>
            </a:pPr>
            <a:r>
              <a:rPr lang="en-US" sz="1800" dirty="0"/>
              <a:t>			nums1[</a:t>
            </a:r>
            <a:r>
              <a:rPr lang="en-US" sz="1800" dirty="0" err="1"/>
              <a:t>i</a:t>
            </a:r>
            <a:r>
              <a:rPr lang="en-US" sz="1800" dirty="0"/>
              <a:t>] = </a:t>
            </a:r>
            <a:r>
              <a:rPr lang="en-US" sz="1800" dirty="0" err="1"/>
              <a:t>i</a:t>
            </a:r>
            <a:r>
              <a:rPr lang="en-US" sz="1800" dirty="0"/>
              <a:t>;</a:t>
            </a:r>
          </a:p>
          <a:p>
            <a:pPr marL="0" indent="0" defTabSz="182880">
              <a:lnSpc>
                <a:spcPct val="100000"/>
              </a:lnSpc>
              <a:spcBef>
                <a:spcPts val="0"/>
              </a:spcBef>
              <a:buNone/>
            </a:pPr>
            <a:r>
              <a:rPr lang="en-US" sz="1800" dirty="0"/>
              <a:t>		}</a:t>
            </a:r>
          </a:p>
          <a:p>
            <a:pPr marL="0" indent="0" defTabSz="182880">
              <a:lnSpc>
                <a:spcPct val="100000"/>
              </a:lnSpc>
              <a:spcBef>
                <a:spcPts val="0"/>
              </a:spcBef>
              <a:buNone/>
            </a:pPr>
            <a:r>
              <a:rPr lang="en-US" sz="1800" dirty="0"/>
              <a:t>		for(</a:t>
            </a:r>
            <a:r>
              <a:rPr lang="en-US" sz="1800" dirty="0" err="1"/>
              <a:t>i</a:t>
            </a:r>
            <a:r>
              <a:rPr lang="en-US" sz="1800" dirty="0"/>
              <a:t>=0; </a:t>
            </a:r>
            <a:r>
              <a:rPr lang="en-US" sz="1800" dirty="0" err="1"/>
              <a:t>i</a:t>
            </a:r>
            <a:r>
              <a:rPr lang="en-US" sz="1800" dirty="0"/>
              <a:t> &lt; 10; </a:t>
            </a:r>
            <a:r>
              <a:rPr lang="en-US" sz="1800" dirty="0" err="1"/>
              <a:t>i</a:t>
            </a:r>
            <a:r>
              <a:rPr lang="en-US" sz="1800" dirty="0"/>
              <a:t>++) {</a:t>
            </a:r>
          </a:p>
          <a:p>
            <a:pPr marL="0" indent="0" defTabSz="182880">
              <a:lnSpc>
                <a:spcPct val="100000"/>
              </a:lnSpc>
              <a:spcBef>
                <a:spcPts val="0"/>
              </a:spcBef>
              <a:buNone/>
            </a:pPr>
            <a:r>
              <a:rPr lang="en-US" sz="1800" dirty="0"/>
              <a:t>			nums2[</a:t>
            </a:r>
            <a:r>
              <a:rPr lang="en-US" sz="1800" dirty="0" err="1"/>
              <a:t>i</a:t>
            </a:r>
            <a:r>
              <a:rPr lang="en-US" sz="1800" dirty="0"/>
              <a:t>] = -</a:t>
            </a:r>
            <a:r>
              <a:rPr lang="en-US" sz="1800" dirty="0" err="1"/>
              <a:t>i</a:t>
            </a:r>
            <a:r>
              <a:rPr lang="en-US" sz="1800" dirty="0"/>
              <a:t>;</a:t>
            </a:r>
          </a:p>
          <a:p>
            <a:pPr marL="0" indent="0" defTabSz="182880">
              <a:lnSpc>
                <a:spcPct val="100000"/>
              </a:lnSpc>
              <a:spcBef>
                <a:spcPts val="0"/>
              </a:spcBef>
              <a:buNone/>
            </a:pPr>
            <a:r>
              <a:rPr lang="en-US" sz="1800" dirty="0"/>
              <a:t>		}</a:t>
            </a:r>
          </a:p>
          <a:p>
            <a:pPr marL="0" indent="0" defTabSz="182880">
              <a:lnSpc>
                <a:spcPct val="100000"/>
              </a:lnSpc>
              <a:spcBef>
                <a:spcPts val="0"/>
              </a:spcBef>
              <a:buNone/>
            </a:pPr>
            <a:r>
              <a:rPr lang="en-US" sz="1800" dirty="0"/>
              <a:t>		</a:t>
            </a:r>
          </a:p>
        </p:txBody>
      </p:sp>
      <p:sp>
        <p:nvSpPr>
          <p:cNvPr id="5" name="Content Placeholder 2"/>
          <p:cNvSpPr txBox="1">
            <a:spLocks/>
          </p:cNvSpPr>
          <p:nvPr/>
        </p:nvSpPr>
        <p:spPr>
          <a:xfrm>
            <a:off x="5758937" y="2306637"/>
            <a:ext cx="5594863" cy="43037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182880">
              <a:lnSpc>
                <a:spcPct val="100000"/>
              </a:lnSpc>
              <a:spcBef>
                <a:spcPts val="0"/>
              </a:spcBef>
              <a:buNone/>
            </a:pPr>
            <a:r>
              <a:rPr lang="en-US" sz="1800" dirty="0"/>
              <a:t>		for(</a:t>
            </a:r>
            <a:r>
              <a:rPr lang="en-US" sz="1800" dirty="0" err="1"/>
              <a:t>i</a:t>
            </a:r>
            <a:r>
              <a:rPr lang="en-US" sz="1800" dirty="0"/>
              <a:t>=0; </a:t>
            </a:r>
            <a:r>
              <a:rPr lang="en-US" sz="1800" dirty="0" err="1"/>
              <a:t>i</a:t>
            </a:r>
            <a:r>
              <a:rPr lang="en-US" sz="1800" dirty="0"/>
              <a:t> &lt; 10; </a:t>
            </a:r>
            <a:r>
              <a:rPr lang="en-US" sz="1800" dirty="0" err="1"/>
              <a:t>i</a:t>
            </a:r>
            <a:r>
              <a:rPr lang="en-US" sz="1800" dirty="0"/>
              <a:t>++) {</a:t>
            </a:r>
          </a:p>
          <a:p>
            <a:pPr marL="0" indent="0" defTabSz="182880">
              <a:lnSpc>
                <a:spcPct val="100000"/>
              </a:lnSpc>
              <a:spcBef>
                <a:spcPts val="0"/>
              </a:spcBef>
              <a:buNone/>
            </a:pPr>
            <a:r>
              <a:rPr lang="en-US" sz="1800" dirty="0"/>
              <a:t>			</a:t>
            </a:r>
            <a:r>
              <a:rPr lang="en-US" sz="1800" dirty="0" err="1"/>
              <a:t>System.out.print</a:t>
            </a:r>
            <a:r>
              <a:rPr lang="en-US" sz="1800" dirty="0"/>
              <a:t>(nums2[</a:t>
            </a:r>
            <a:r>
              <a:rPr lang="en-US" sz="1800" dirty="0" err="1"/>
              <a:t>i</a:t>
            </a:r>
            <a:r>
              <a:rPr lang="en-US" sz="1800" dirty="0"/>
              <a:t>] + " ");</a:t>
            </a:r>
          </a:p>
          <a:p>
            <a:pPr marL="0" indent="0" defTabSz="182880">
              <a:lnSpc>
                <a:spcPct val="100000"/>
              </a:lnSpc>
              <a:spcBef>
                <a:spcPts val="0"/>
              </a:spcBef>
              <a:buNone/>
            </a:pPr>
            <a:r>
              <a:rPr lang="en-US" sz="1800" dirty="0"/>
              <a:t>		}</a:t>
            </a:r>
          </a:p>
          <a:p>
            <a:pPr marL="0" indent="0" defTabSz="182880">
              <a:lnSpc>
                <a:spcPct val="100000"/>
              </a:lnSpc>
              <a:spcBef>
                <a:spcPts val="0"/>
              </a:spcBef>
              <a:buNone/>
            </a:pPr>
            <a:r>
              <a:rPr lang="en-US" sz="1800" dirty="0"/>
              <a:t>		</a:t>
            </a:r>
            <a:r>
              <a:rPr lang="en-US" sz="1800" dirty="0" err="1"/>
              <a:t>System.out.println</a:t>
            </a:r>
            <a:r>
              <a:rPr lang="en-US" sz="1800" dirty="0"/>
              <a:t>();</a:t>
            </a:r>
          </a:p>
          <a:p>
            <a:pPr marL="0" indent="0" defTabSz="182880">
              <a:lnSpc>
                <a:spcPct val="100000"/>
              </a:lnSpc>
              <a:spcBef>
                <a:spcPts val="0"/>
              </a:spcBef>
              <a:buNone/>
            </a:pPr>
            <a:r>
              <a:rPr lang="en-US" sz="1800" dirty="0"/>
              <a:t>		// now operate on nums1 array through nums2</a:t>
            </a:r>
          </a:p>
          <a:p>
            <a:pPr marL="0" indent="0" defTabSz="182880">
              <a:lnSpc>
                <a:spcPct val="100000"/>
              </a:lnSpc>
              <a:spcBef>
                <a:spcPts val="0"/>
              </a:spcBef>
              <a:buNone/>
            </a:pPr>
            <a:r>
              <a:rPr lang="en-US" sz="1800" dirty="0"/>
              <a:t>		nums2[3] = 99;</a:t>
            </a:r>
          </a:p>
          <a:p>
            <a:pPr marL="0" indent="0" defTabSz="182880">
              <a:lnSpc>
                <a:spcPct val="100000"/>
              </a:lnSpc>
              <a:spcBef>
                <a:spcPts val="0"/>
              </a:spcBef>
              <a:buNone/>
            </a:pPr>
            <a:r>
              <a:rPr lang="en-US" sz="1800" dirty="0"/>
              <a:t>		</a:t>
            </a:r>
            <a:r>
              <a:rPr lang="en-US" sz="1800" dirty="0" err="1"/>
              <a:t>System.out.print</a:t>
            </a:r>
            <a:r>
              <a:rPr lang="en-US" sz="1800" dirty="0"/>
              <a:t>("Here is nums1 after change through nums2: ");</a:t>
            </a:r>
          </a:p>
          <a:p>
            <a:pPr marL="0" indent="0" defTabSz="182880">
              <a:lnSpc>
                <a:spcPct val="100000"/>
              </a:lnSpc>
              <a:spcBef>
                <a:spcPts val="0"/>
              </a:spcBef>
              <a:buNone/>
            </a:pPr>
            <a:r>
              <a:rPr lang="en-US" sz="1800" dirty="0"/>
              <a:t>		for(</a:t>
            </a:r>
            <a:r>
              <a:rPr lang="en-US" sz="1800" dirty="0" err="1"/>
              <a:t>i</a:t>
            </a:r>
            <a:r>
              <a:rPr lang="en-US" sz="1800" dirty="0"/>
              <a:t>=0; </a:t>
            </a:r>
            <a:r>
              <a:rPr lang="en-US" sz="1800" dirty="0" err="1"/>
              <a:t>i</a:t>
            </a:r>
            <a:r>
              <a:rPr lang="en-US" sz="1800" dirty="0"/>
              <a:t> &lt; 10; </a:t>
            </a:r>
            <a:r>
              <a:rPr lang="en-US" sz="1800" dirty="0" err="1"/>
              <a:t>i</a:t>
            </a:r>
            <a:r>
              <a:rPr lang="en-US" sz="1800" dirty="0"/>
              <a:t>++) {</a:t>
            </a:r>
          </a:p>
          <a:p>
            <a:pPr marL="0" indent="0" defTabSz="182880">
              <a:lnSpc>
                <a:spcPct val="100000"/>
              </a:lnSpc>
              <a:spcBef>
                <a:spcPts val="0"/>
              </a:spcBef>
              <a:buNone/>
            </a:pPr>
            <a:r>
              <a:rPr lang="en-US" sz="1800" dirty="0"/>
              <a:t>			</a:t>
            </a:r>
            <a:r>
              <a:rPr lang="en-US" sz="1800" dirty="0" err="1"/>
              <a:t>System.out.print</a:t>
            </a:r>
            <a:r>
              <a:rPr lang="en-US" sz="1800" dirty="0"/>
              <a:t>(nums1[</a:t>
            </a:r>
            <a:r>
              <a:rPr lang="en-US" sz="1800" dirty="0" err="1"/>
              <a:t>i</a:t>
            </a:r>
            <a:r>
              <a:rPr lang="en-US" sz="1800" dirty="0"/>
              <a:t>] + " ");		</a:t>
            </a:r>
          </a:p>
          <a:p>
            <a:pPr marL="0" indent="0" defTabSz="182880">
              <a:lnSpc>
                <a:spcPct val="100000"/>
              </a:lnSpc>
              <a:spcBef>
                <a:spcPts val="0"/>
              </a:spcBef>
              <a:buNone/>
            </a:pPr>
            <a:r>
              <a:rPr lang="en-US" sz="1800" dirty="0"/>
              <a:t>		}</a:t>
            </a:r>
          </a:p>
          <a:p>
            <a:pPr marL="0" indent="0" defTabSz="182880">
              <a:lnSpc>
                <a:spcPct val="100000"/>
              </a:lnSpc>
              <a:spcBef>
                <a:spcPts val="0"/>
              </a:spcBef>
              <a:buNone/>
            </a:pPr>
            <a:r>
              <a:rPr lang="en-US" sz="1800" dirty="0"/>
              <a:t>		</a:t>
            </a:r>
            <a:r>
              <a:rPr lang="en-US" sz="1800" dirty="0" err="1"/>
              <a:t>System.out.println</a:t>
            </a:r>
            <a:r>
              <a:rPr lang="en-US" sz="1800" dirty="0"/>
              <a:t>();</a:t>
            </a:r>
          </a:p>
          <a:p>
            <a:pPr marL="0" indent="0" defTabSz="182880">
              <a:lnSpc>
                <a:spcPct val="100000"/>
              </a:lnSpc>
              <a:spcBef>
                <a:spcPts val="0"/>
              </a:spcBef>
              <a:buNone/>
            </a:pPr>
            <a:r>
              <a:rPr lang="en-US" sz="1800" dirty="0"/>
              <a:t>	}</a:t>
            </a:r>
          </a:p>
          <a:p>
            <a:pPr marL="0" indent="0" defTabSz="182880">
              <a:lnSpc>
                <a:spcPct val="100000"/>
              </a:lnSpc>
              <a:spcBef>
                <a:spcPts val="0"/>
              </a:spcBef>
              <a:buNone/>
            </a:pPr>
            <a:r>
              <a:rPr lang="en-US" sz="1800" dirty="0"/>
              <a:t>}</a:t>
            </a:r>
          </a:p>
        </p:txBody>
      </p:sp>
    </p:spTree>
    <p:extLst>
      <p:ext uri="{BB962C8B-B14F-4D97-AF65-F5344CB8AC3E}">
        <p14:creationId xmlns:p14="http://schemas.microsoft.com/office/powerpoint/2010/main" val="280343253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Operators (Part 2</a:t>
            </a:r>
            <a:r>
              <a:rPr lang="en-US" dirty="0" smtClean="0"/>
              <a:t>) – Array Length</a:t>
            </a:r>
            <a:endParaRPr lang="en-US" dirty="0"/>
          </a:p>
        </p:txBody>
      </p:sp>
      <p:sp>
        <p:nvSpPr>
          <p:cNvPr id="3" name="Content Placeholder 2"/>
          <p:cNvSpPr>
            <a:spLocks noGrp="1"/>
          </p:cNvSpPr>
          <p:nvPr>
            <p:ph idx="1"/>
          </p:nvPr>
        </p:nvSpPr>
        <p:spPr>
          <a:xfrm>
            <a:off x="838200" y="1825625"/>
            <a:ext cx="3086100" cy="4351338"/>
          </a:xfrm>
        </p:spPr>
        <p:txBody>
          <a:bodyPr/>
          <a:lstStyle/>
          <a:p>
            <a:pPr marL="0" indent="0">
              <a:buNone/>
            </a:pPr>
            <a:r>
              <a:rPr lang="en-US" sz="1800" b="1" dirty="0"/>
              <a:t>Using the length Member</a:t>
            </a:r>
          </a:p>
          <a:p>
            <a:pPr marL="0" indent="0">
              <a:buNone/>
            </a:pPr>
            <a:r>
              <a:rPr lang="en-US" sz="1600" dirty="0"/>
              <a:t>Because arrays are implemented as objects, each array has associated with it a length instance variable that contains the number of elements that the array can hold. (In other words, length contains the size of the array</a:t>
            </a:r>
            <a:r>
              <a:rPr lang="en-US" sz="1600" dirty="0" smtClean="0"/>
              <a:t>.)</a:t>
            </a:r>
            <a:br>
              <a:rPr lang="en-US" sz="1600" dirty="0" smtClean="0"/>
            </a:br>
            <a:endParaRPr lang="en-US" sz="1600" dirty="0" smtClean="0"/>
          </a:p>
          <a:p>
            <a:pPr marL="0" indent="0">
              <a:buNone/>
            </a:pPr>
            <a:r>
              <a:rPr lang="en-US" sz="1600" dirty="0" smtClean="0"/>
              <a:t>Since Arrays are by reference we can use the length member to inspect and create loop(s) to copy content to a new array.</a:t>
            </a:r>
            <a:endParaRPr lang="en-US" sz="1600" dirty="0"/>
          </a:p>
        </p:txBody>
      </p:sp>
      <p:sp>
        <p:nvSpPr>
          <p:cNvPr id="4" name="Content Placeholder 2"/>
          <p:cNvSpPr txBox="1">
            <a:spLocks/>
          </p:cNvSpPr>
          <p:nvPr/>
        </p:nvSpPr>
        <p:spPr>
          <a:xfrm>
            <a:off x="4572000" y="1690688"/>
            <a:ext cx="7029450" cy="44386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182880">
              <a:lnSpc>
                <a:spcPct val="100000"/>
              </a:lnSpc>
              <a:spcBef>
                <a:spcPts val="0"/>
              </a:spcBef>
              <a:buNone/>
            </a:pPr>
            <a:r>
              <a:rPr lang="en-US" sz="1600" dirty="0">
                <a:latin typeface="Courier New" panose="02070309020205020404" pitchFamily="49" charset="0"/>
                <a:cs typeface="Courier New" panose="02070309020205020404" pitchFamily="49" charset="0"/>
              </a:rPr>
              <a:t>// Use length variable to help copy an array.</a:t>
            </a:r>
          </a:p>
          <a:p>
            <a:pPr marL="0" indent="0" defTabSz="182880">
              <a:lnSpc>
                <a:spcPct val="100000"/>
              </a:lnSpc>
              <a:spcBef>
                <a:spcPts val="0"/>
              </a:spcBef>
              <a:buNone/>
            </a:pPr>
            <a:r>
              <a:rPr lang="en-US" sz="1600" dirty="0">
                <a:latin typeface="Courier New" panose="02070309020205020404" pitchFamily="49" charset="0"/>
                <a:cs typeface="Courier New" panose="02070309020205020404" pitchFamily="49" charset="0"/>
              </a:rPr>
              <a:t>class </a:t>
            </a:r>
            <a:r>
              <a:rPr lang="en-US" sz="1600" dirty="0" err="1">
                <a:latin typeface="Courier New" panose="02070309020205020404" pitchFamily="49" charset="0"/>
                <a:cs typeface="Courier New" panose="02070309020205020404" pitchFamily="49" charset="0"/>
              </a:rPr>
              <a:t>ACopy</a:t>
            </a:r>
            <a:r>
              <a:rPr lang="en-US" sz="1600" dirty="0">
                <a:latin typeface="Courier New" panose="02070309020205020404" pitchFamily="49" charset="0"/>
                <a:cs typeface="Courier New" panose="02070309020205020404" pitchFamily="49" charset="0"/>
              </a:rPr>
              <a:t> {</a:t>
            </a:r>
          </a:p>
          <a:p>
            <a:pPr marL="0" indent="0" defTabSz="182880">
              <a:lnSpc>
                <a:spcPct val="100000"/>
              </a:lnSpc>
              <a:spcBef>
                <a:spcPts val="0"/>
              </a:spcBef>
              <a:buNone/>
            </a:pPr>
            <a:r>
              <a:rPr lang="en-US" sz="1600" dirty="0">
                <a:latin typeface="Courier New" panose="02070309020205020404" pitchFamily="49" charset="0"/>
                <a:cs typeface="Courier New" panose="02070309020205020404" pitchFamily="49" charset="0"/>
              </a:rPr>
              <a:t>	public static void main(String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a:t>
            </a:r>
          </a:p>
          <a:p>
            <a:pPr marL="0" indent="0" defTabSz="182880">
              <a:lnSpc>
                <a:spcPct val="10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defTabSz="182880">
              <a:lnSpc>
                <a:spcPct val="10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nums1[] = new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[10];</a:t>
            </a:r>
          </a:p>
          <a:p>
            <a:pPr marL="0" indent="0" defTabSz="182880">
              <a:lnSpc>
                <a:spcPct val="10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nums2[] = new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[10];</a:t>
            </a:r>
          </a:p>
          <a:p>
            <a:pPr marL="0" indent="0" defTabSz="182880">
              <a:lnSpc>
                <a:spcPct val="100000"/>
              </a:lnSpc>
              <a:spcBef>
                <a:spcPts val="0"/>
              </a:spcBef>
              <a:buNone/>
            </a:pPr>
            <a:r>
              <a:rPr lang="en-US" sz="1600" dirty="0">
                <a:latin typeface="Courier New" panose="02070309020205020404" pitchFamily="49" charset="0"/>
                <a:cs typeface="Courier New" panose="02070309020205020404" pitchFamily="49" charset="0"/>
              </a:rPr>
              <a:t>		for(</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nums1.length;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t>
            </a:r>
          </a:p>
          <a:p>
            <a:pPr marL="0" indent="0" defTabSz="182880">
              <a:lnSpc>
                <a:spcPct val="100000"/>
              </a:lnSpc>
              <a:spcBef>
                <a:spcPts val="0"/>
              </a:spcBef>
              <a:buNone/>
            </a:pPr>
            <a:r>
              <a:rPr lang="en-US" sz="1600" dirty="0">
                <a:latin typeface="Courier New" panose="02070309020205020404" pitchFamily="49" charset="0"/>
                <a:cs typeface="Courier New" panose="02070309020205020404" pitchFamily="49" charset="0"/>
              </a:rPr>
              <a:t>			nums1[</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t>
            </a:r>
          </a:p>
          <a:p>
            <a:pPr marL="0" indent="0" defTabSz="182880">
              <a:lnSpc>
                <a:spcPct val="100000"/>
              </a:lnSpc>
              <a:spcBef>
                <a:spcPts val="0"/>
              </a:spcBef>
              <a:buNone/>
            </a:pPr>
            <a:r>
              <a:rPr lang="en-US" sz="1600" dirty="0">
                <a:latin typeface="Courier New" panose="02070309020205020404" pitchFamily="49" charset="0"/>
                <a:cs typeface="Courier New" panose="02070309020205020404" pitchFamily="49" charset="0"/>
              </a:rPr>
              <a:t>		}</a:t>
            </a:r>
          </a:p>
          <a:p>
            <a:pPr marL="0" indent="0" defTabSz="182880">
              <a:lnSpc>
                <a:spcPct val="100000"/>
              </a:lnSpc>
              <a:spcBef>
                <a:spcPts val="0"/>
              </a:spcBef>
              <a:buNone/>
            </a:pPr>
            <a:r>
              <a:rPr lang="en-US" sz="1600" dirty="0">
                <a:latin typeface="Courier New" panose="02070309020205020404" pitchFamily="49" charset="0"/>
                <a:cs typeface="Courier New" panose="02070309020205020404" pitchFamily="49" charset="0"/>
              </a:rPr>
              <a:t>		// copy nums1 to nums2</a:t>
            </a:r>
          </a:p>
          <a:p>
            <a:pPr marL="0" indent="0" defTabSz="182880">
              <a:lnSpc>
                <a:spcPct val="100000"/>
              </a:lnSpc>
              <a:spcBef>
                <a:spcPts val="0"/>
              </a:spcBef>
              <a:buNone/>
            </a:pPr>
            <a:r>
              <a:rPr lang="en-US" sz="1600" dirty="0">
                <a:latin typeface="Courier New" panose="02070309020205020404" pitchFamily="49" charset="0"/>
                <a:cs typeface="Courier New" panose="02070309020205020404" pitchFamily="49" charset="0"/>
              </a:rPr>
              <a:t>		if(nums2.length &gt;= nums1.length) {</a:t>
            </a:r>
          </a:p>
          <a:p>
            <a:pPr marL="0" indent="0" defTabSz="182880">
              <a:lnSpc>
                <a:spcPct val="100000"/>
              </a:lnSpc>
              <a:spcBef>
                <a:spcPts val="0"/>
              </a:spcBef>
              <a:buNone/>
            </a:pPr>
            <a:r>
              <a:rPr lang="en-US" sz="1600" dirty="0">
                <a:latin typeface="Courier New" panose="02070309020205020404" pitchFamily="49" charset="0"/>
                <a:cs typeface="Courier New" panose="02070309020205020404" pitchFamily="49" charset="0"/>
              </a:rPr>
              <a:t>			for(</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nums1.length;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t>
            </a:r>
          </a:p>
          <a:p>
            <a:pPr marL="0" indent="0" defTabSz="182880">
              <a:lnSpc>
                <a:spcPct val="100000"/>
              </a:lnSpc>
              <a:spcBef>
                <a:spcPts val="0"/>
              </a:spcBef>
              <a:buNone/>
            </a:pPr>
            <a:r>
              <a:rPr lang="en-US" sz="1600" dirty="0">
                <a:latin typeface="Courier New" panose="02070309020205020404" pitchFamily="49" charset="0"/>
                <a:cs typeface="Courier New" panose="02070309020205020404" pitchFamily="49" charset="0"/>
              </a:rPr>
              <a:t>				nums2[</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nums1[</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t>
            </a:r>
          </a:p>
          <a:p>
            <a:pPr marL="0" indent="0" defTabSz="182880">
              <a:lnSpc>
                <a:spcPct val="100000"/>
              </a:lnSpc>
              <a:spcBef>
                <a:spcPts val="0"/>
              </a:spcBef>
              <a:buNone/>
            </a:pPr>
            <a:r>
              <a:rPr lang="en-US" sz="1600" dirty="0">
                <a:latin typeface="Courier New" panose="02070309020205020404" pitchFamily="49" charset="0"/>
                <a:cs typeface="Courier New" panose="02070309020205020404" pitchFamily="49" charset="0"/>
              </a:rPr>
              <a:t>			}</a:t>
            </a:r>
          </a:p>
          <a:p>
            <a:pPr marL="0" indent="0" defTabSz="182880">
              <a:lnSpc>
                <a:spcPct val="100000"/>
              </a:lnSpc>
              <a:spcBef>
                <a:spcPts val="0"/>
              </a:spcBef>
              <a:buNone/>
            </a:pPr>
            <a:r>
              <a:rPr lang="en-US" sz="1600" dirty="0">
                <a:latin typeface="Courier New" panose="02070309020205020404" pitchFamily="49" charset="0"/>
                <a:cs typeface="Courier New" panose="02070309020205020404" pitchFamily="49" charset="0"/>
              </a:rPr>
              <a:t>		}</a:t>
            </a:r>
          </a:p>
          <a:p>
            <a:pPr marL="0" indent="0" defTabSz="182880">
              <a:lnSpc>
                <a:spcPct val="100000"/>
              </a:lnSpc>
              <a:spcBef>
                <a:spcPts val="0"/>
              </a:spcBef>
              <a:buNone/>
            </a:pPr>
            <a:r>
              <a:rPr lang="en-US" sz="1600" dirty="0">
                <a:latin typeface="Courier New" panose="02070309020205020404" pitchFamily="49" charset="0"/>
                <a:cs typeface="Courier New" panose="02070309020205020404" pitchFamily="49" charset="0"/>
              </a:rPr>
              <a:t>		for(</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nums2.length;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t>
            </a:r>
          </a:p>
          <a:p>
            <a:pPr marL="0" indent="0" defTabSz="182880">
              <a:lnSpc>
                <a:spcPct val="100000"/>
              </a:lnSpc>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a:t>
            </a:r>
            <a:r>
              <a:rPr lang="en-US" sz="1600" dirty="0">
                <a:latin typeface="Courier New" panose="02070309020205020404" pitchFamily="49" charset="0"/>
                <a:cs typeface="Courier New" panose="02070309020205020404" pitchFamily="49" charset="0"/>
              </a:rPr>
              <a:t>(nums2[</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 ");		</a:t>
            </a:r>
          </a:p>
          <a:p>
            <a:pPr marL="0" indent="0" defTabSz="182880">
              <a:lnSpc>
                <a:spcPct val="100000"/>
              </a:lnSpc>
              <a:spcBef>
                <a:spcPts val="0"/>
              </a:spcBef>
              <a:buNone/>
            </a:pPr>
            <a:r>
              <a:rPr lang="en-US" sz="1600" dirty="0">
                <a:latin typeface="Courier New" panose="02070309020205020404" pitchFamily="49" charset="0"/>
                <a:cs typeface="Courier New" panose="02070309020205020404" pitchFamily="49" charset="0"/>
              </a:rPr>
              <a:t>		}</a:t>
            </a:r>
          </a:p>
          <a:p>
            <a:pPr marL="0" indent="0" defTabSz="182880">
              <a:lnSpc>
                <a:spcPct val="100000"/>
              </a:lnSpc>
              <a:spcBef>
                <a:spcPts val="0"/>
              </a:spcBef>
              <a:buNone/>
            </a:pPr>
            <a:r>
              <a:rPr lang="en-US" sz="1600" dirty="0">
                <a:latin typeface="Courier New" panose="02070309020205020404" pitchFamily="49" charset="0"/>
                <a:cs typeface="Courier New" panose="02070309020205020404" pitchFamily="49" charset="0"/>
              </a:rPr>
              <a:t>	}</a:t>
            </a:r>
          </a:p>
          <a:p>
            <a:pPr marL="0" indent="0" defTabSz="182880">
              <a:lnSpc>
                <a:spcPct val="100000"/>
              </a:lnSpc>
              <a:spcBef>
                <a:spcPts val="0"/>
              </a:spcBef>
              <a:buNone/>
            </a:pPr>
            <a:r>
              <a:rPr lang="en-US" sz="16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47621764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Operators (Part 2</a:t>
            </a:r>
            <a:r>
              <a:rPr lang="en-US" dirty="0" smtClean="0"/>
              <a:t>) - Strings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Strings are arrays of char.</a:t>
            </a:r>
          </a:p>
          <a:p>
            <a:pPr marL="0" indent="0">
              <a:buNone/>
            </a:pPr>
            <a:r>
              <a:rPr lang="en-US" dirty="0" smtClean="0"/>
              <a:t>As such we can perform operations on strings.</a:t>
            </a:r>
          </a:p>
          <a:p>
            <a:pPr marL="0" indent="0">
              <a:buNone/>
            </a:pPr>
            <a:r>
              <a:rPr lang="en-US" dirty="0" smtClean="0"/>
              <a:t>Here’s a complete reference on String in Java for your review:</a:t>
            </a:r>
          </a:p>
          <a:p>
            <a:pPr marL="0" indent="0">
              <a:buNone/>
            </a:pPr>
            <a:r>
              <a:rPr lang="en-US" dirty="0">
                <a:hlinkClick r:id="rId2"/>
              </a:rPr>
              <a:t>https://www.edureka.co/blog/cheatsheets/java-string-cheat-sheet</a:t>
            </a:r>
            <a:r>
              <a:rPr lang="en-US" dirty="0" smtClean="0">
                <a:hlinkClick r:id="rId2"/>
              </a:rPr>
              <a:t>/</a:t>
            </a:r>
            <a:endParaRPr lang="en-US" dirty="0"/>
          </a:p>
          <a:p>
            <a:pPr marL="0" indent="0">
              <a:buNone/>
            </a:pPr>
            <a:r>
              <a:rPr lang="en-US" dirty="0">
                <a:hlinkClick r:id="rId3"/>
              </a:rPr>
              <a:t>https://www.w3schools.com/java/java_ref_string.asp</a:t>
            </a:r>
            <a:endParaRPr lang="en-US" dirty="0"/>
          </a:p>
        </p:txBody>
      </p:sp>
    </p:spTree>
    <p:extLst>
      <p:ext uri="{BB962C8B-B14F-4D97-AF65-F5344CB8AC3E}">
        <p14:creationId xmlns:p14="http://schemas.microsoft.com/office/powerpoint/2010/main" val="23298262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101</a:t>
            </a:r>
          </a:p>
        </p:txBody>
      </p:sp>
      <p:sp>
        <p:nvSpPr>
          <p:cNvPr id="3" name="Content Placeholder 2"/>
          <p:cNvSpPr>
            <a:spLocks noGrp="1"/>
          </p:cNvSpPr>
          <p:nvPr>
            <p:ph idx="1"/>
          </p:nvPr>
        </p:nvSpPr>
        <p:spPr>
          <a:xfrm>
            <a:off x="838200" y="1825625"/>
            <a:ext cx="4380781" cy="4351338"/>
          </a:xfrm>
        </p:spPr>
        <p:txBody>
          <a:bodyPr>
            <a:noAutofit/>
          </a:bodyPr>
          <a:lstStyle/>
          <a:p>
            <a:pPr marL="342900" indent="-342900">
              <a:buFont typeface="+mj-lt"/>
              <a:buAutoNum type="arabicPeriod"/>
            </a:pPr>
            <a:r>
              <a:rPr lang="en-US" dirty="0" smtClean="0"/>
              <a:t>Bytecode</a:t>
            </a:r>
          </a:p>
          <a:p>
            <a:pPr marL="342900" indent="-342900">
              <a:buFont typeface="+mj-lt"/>
              <a:buAutoNum type="arabicPeriod"/>
            </a:pPr>
            <a:r>
              <a:rPr lang="en-US" dirty="0" smtClean="0"/>
              <a:t>Buzzwords</a:t>
            </a:r>
          </a:p>
          <a:p>
            <a:pPr marL="342900" indent="-342900">
              <a:buFont typeface="+mj-lt"/>
              <a:buAutoNum type="arabicPeriod"/>
            </a:pPr>
            <a:r>
              <a:rPr lang="en-US" dirty="0" smtClean="0"/>
              <a:t>OOP</a:t>
            </a:r>
          </a:p>
          <a:p>
            <a:pPr marL="342900" indent="-342900">
              <a:buFont typeface="+mj-lt"/>
              <a:buAutoNum type="arabicPeriod"/>
            </a:pPr>
            <a:r>
              <a:rPr lang="en-US" dirty="0" smtClean="0"/>
              <a:t>First Program</a:t>
            </a:r>
          </a:p>
          <a:p>
            <a:pPr marL="342900" indent="-342900">
              <a:buFont typeface="+mj-lt"/>
              <a:buAutoNum type="arabicPeriod"/>
            </a:pPr>
            <a:r>
              <a:rPr lang="en-US" dirty="0" smtClean="0"/>
              <a:t>Syntax Errors</a:t>
            </a:r>
          </a:p>
          <a:p>
            <a:pPr marL="342900" indent="-342900">
              <a:buFont typeface="+mj-lt"/>
              <a:buAutoNum type="arabicPeriod"/>
            </a:pPr>
            <a:r>
              <a:rPr lang="en-US" dirty="0" smtClean="0"/>
              <a:t>Second Program</a:t>
            </a:r>
          </a:p>
          <a:p>
            <a:pPr marL="342900" indent="-342900">
              <a:buFont typeface="+mj-lt"/>
              <a:buAutoNum type="arabicPeriod"/>
            </a:pPr>
            <a:r>
              <a:rPr lang="en-US" dirty="0" smtClean="0"/>
              <a:t>Another </a:t>
            </a:r>
            <a:r>
              <a:rPr lang="en-US" dirty="0"/>
              <a:t>Data Type To Play </a:t>
            </a:r>
            <a:r>
              <a:rPr lang="en-US" dirty="0" smtClean="0"/>
              <a:t>With</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a:p>
            <a:endParaRPr lang="en-US" dirty="0"/>
          </a:p>
        </p:txBody>
      </p:sp>
      <p:sp>
        <p:nvSpPr>
          <p:cNvPr id="4" name="Content Placeholder 2"/>
          <p:cNvSpPr txBox="1">
            <a:spLocks/>
          </p:cNvSpPr>
          <p:nvPr/>
        </p:nvSpPr>
        <p:spPr>
          <a:xfrm>
            <a:off x="5657490" y="1825625"/>
            <a:ext cx="4380781"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8"/>
            </a:pPr>
            <a:r>
              <a:rPr lang="en-US" dirty="0" smtClean="0"/>
              <a:t>Control Statements</a:t>
            </a:r>
          </a:p>
          <a:p>
            <a:pPr marL="342900" indent="-342900">
              <a:buFont typeface="+mj-lt"/>
              <a:buAutoNum type="arabicPeriod" startAt="8"/>
            </a:pPr>
            <a:r>
              <a:rPr lang="en-US" dirty="0" smtClean="0"/>
              <a:t>Blocks of Codes</a:t>
            </a:r>
          </a:p>
          <a:p>
            <a:pPr marL="342900" indent="-342900">
              <a:buFont typeface="+mj-lt"/>
              <a:buAutoNum type="arabicPeriod" startAt="8"/>
            </a:pPr>
            <a:r>
              <a:rPr lang="en-US" dirty="0" smtClean="0"/>
              <a:t>Pesky Semi Colons and Code Position</a:t>
            </a:r>
          </a:p>
          <a:p>
            <a:pPr marL="342900" indent="-342900">
              <a:buFont typeface="+mj-lt"/>
              <a:buAutoNum type="arabicPeriod" startAt="8"/>
            </a:pPr>
            <a:r>
              <a:rPr lang="en-US" dirty="0" smtClean="0"/>
              <a:t>Indentation is your Friend</a:t>
            </a:r>
          </a:p>
          <a:p>
            <a:pPr marL="342900" indent="-342900">
              <a:buFont typeface="+mj-lt"/>
              <a:buAutoNum type="arabicPeriod" startAt="8"/>
            </a:pPr>
            <a:r>
              <a:rPr lang="en-US" dirty="0" smtClean="0"/>
              <a:t>Restricted Java Keywords</a:t>
            </a:r>
          </a:p>
          <a:p>
            <a:pPr marL="342900" indent="-342900">
              <a:buFont typeface="+mj-lt"/>
              <a:buAutoNum type="arabicPeriod" startAt="8"/>
            </a:pPr>
            <a:r>
              <a:rPr lang="en-US" dirty="0" smtClean="0"/>
              <a:t>Identifiers in Java</a:t>
            </a:r>
          </a:p>
          <a:p>
            <a:pPr marL="342900" indent="-342900">
              <a:buFont typeface="+mj-lt"/>
              <a:buAutoNum type="arabicPeriod" startAt="8"/>
            </a:pPr>
            <a:r>
              <a:rPr lang="en-US" dirty="0" smtClean="0"/>
              <a:t>The Java Class Libraries</a:t>
            </a:r>
          </a:p>
          <a:p>
            <a:pPr marL="514350" indent="-514350">
              <a:buFont typeface="+mj-lt"/>
              <a:buAutoNum type="arabicPeriod" startAt="8"/>
            </a:pPr>
            <a:endParaRPr lang="en-US" dirty="0" smtClean="0"/>
          </a:p>
          <a:p>
            <a:pPr marL="514350" indent="-514350">
              <a:buFont typeface="+mj-lt"/>
              <a:buAutoNum type="arabicPeriod" startAt="8"/>
            </a:pPr>
            <a:endParaRPr lang="en-US" dirty="0" smtClean="0"/>
          </a:p>
          <a:p>
            <a:pPr marL="514350" indent="-514350">
              <a:buFont typeface="+mj-lt"/>
              <a:buAutoNum type="arabicPeriod" startAt="8"/>
            </a:pPr>
            <a:endParaRPr lang="en-US" dirty="0" smtClean="0"/>
          </a:p>
          <a:p>
            <a:endParaRPr lang="en-US" dirty="0"/>
          </a:p>
        </p:txBody>
      </p:sp>
    </p:spTree>
    <p:extLst>
      <p:ext uri="{BB962C8B-B14F-4D97-AF65-F5344CB8AC3E}">
        <p14:creationId xmlns:p14="http://schemas.microsoft.com/office/powerpoint/2010/main" val="317328229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Operators (Part 2</a:t>
            </a:r>
            <a:r>
              <a:rPr lang="en-US" dirty="0" smtClean="0"/>
              <a:t>) – Command Line Arguments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In Java, the main() function received an </a:t>
            </a:r>
            <a:r>
              <a:rPr lang="en-US" dirty="0" err="1" smtClean="0"/>
              <a:t>args</a:t>
            </a:r>
            <a:r>
              <a:rPr lang="en-US" dirty="0" smtClean="0"/>
              <a:t>[] array.  So when the command line receives optional parameters, these are captured as parameters and available in your main() function.</a:t>
            </a:r>
          </a:p>
          <a:p>
            <a:pPr marL="0" indent="0">
              <a:buNone/>
            </a:pPr>
            <a:r>
              <a:rPr lang="en-US" dirty="0" smtClean="0"/>
              <a:t>Here’s documentation on this:</a:t>
            </a:r>
          </a:p>
          <a:p>
            <a:pPr marL="0" indent="0">
              <a:buNone/>
            </a:pPr>
            <a:r>
              <a:rPr lang="en-US" dirty="0">
                <a:hlinkClick r:id="rId2"/>
              </a:rPr>
              <a:t>https://www.javatpoint.com/command-line-argument</a:t>
            </a:r>
            <a:endParaRPr lang="en-US" dirty="0"/>
          </a:p>
        </p:txBody>
      </p:sp>
    </p:spTree>
    <p:extLst>
      <p:ext uri="{BB962C8B-B14F-4D97-AF65-F5344CB8AC3E}">
        <p14:creationId xmlns:p14="http://schemas.microsoft.com/office/powerpoint/2010/main" val="177499670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Operators (Part 2</a:t>
            </a:r>
            <a:r>
              <a:rPr lang="en-US" dirty="0" smtClean="0"/>
              <a:t>)</a:t>
            </a:r>
            <a:br>
              <a:rPr lang="en-US" dirty="0" smtClean="0"/>
            </a:br>
            <a:r>
              <a:rPr lang="en-US" dirty="0" smtClean="0"/>
              <a:t> - ? Operator</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sz="3200" dirty="0" smtClean="0"/>
              <a:t>The ? Operator, also known as the ternary operator is a shortcut where we have a conditional statement and depending on true or false evaluation, it will return a value.</a:t>
            </a:r>
          </a:p>
          <a:p>
            <a:pPr marL="0" indent="0">
              <a:buNone/>
            </a:pPr>
            <a:r>
              <a:rPr lang="en-US" sz="3200" dirty="0" smtClean="0"/>
              <a:t>Here’s an example:</a:t>
            </a:r>
          </a:p>
          <a:p>
            <a:pPr marL="0" indent="0">
              <a:buNone/>
            </a:pPr>
            <a:endParaRPr lang="en-US" sz="3200" dirty="0" smtClean="0">
              <a:latin typeface="Courier New" panose="02070309020205020404" pitchFamily="49" charset="0"/>
              <a:cs typeface="Courier New" panose="02070309020205020404" pitchFamily="49" charset="0"/>
            </a:endParaRPr>
          </a:p>
          <a:p>
            <a:pPr marL="0" indent="0">
              <a:buNone/>
            </a:pPr>
            <a:r>
              <a:rPr lang="en-US" sz="3200" dirty="0" smtClean="0">
                <a:latin typeface="Courier New" panose="02070309020205020404" pitchFamily="49" charset="0"/>
                <a:cs typeface="Courier New" panose="02070309020205020404" pitchFamily="49" charset="0"/>
              </a:rPr>
              <a:t>result </a:t>
            </a:r>
            <a:r>
              <a:rPr lang="en-US" sz="3200" dirty="0">
                <a:latin typeface="Courier New" panose="02070309020205020404" pitchFamily="49" charset="0"/>
                <a:cs typeface="Courier New" panose="02070309020205020404" pitchFamily="49" charset="0"/>
              </a:rPr>
              <a:t>= </a:t>
            </a:r>
            <a:r>
              <a:rPr lang="en-US" sz="3200" dirty="0" smtClean="0">
                <a:latin typeface="Courier New" panose="02070309020205020404" pitchFamily="49" charset="0"/>
                <a:cs typeface="Courier New" panose="02070309020205020404" pitchFamily="49" charset="0"/>
              </a:rPr>
              <a:t>(</a:t>
            </a:r>
            <a:r>
              <a:rPr lang="en-US" sz="3200" dirty="0" err="1" smtClean="0">
                <a:latin typeface="Courier New" panose="02070309020205020404" pitchFamily="49" charset="0"/>
                <a:cs typeface="Courier New" panose="02070309020205020404" pitchFamily="49" charset="0"/>
              </a:rPr>
              <a:t>i</a:t>
            </a:r>
            <a:r>
              <a:rPr lang="en-US" sz="3200" dirty="0" smtClean="0">
                <a:latin typeface="Courier New" panose="02070309020205020404" pitchFamily="49" charset="0"/>
                <a:cs typeface="Courier New" panose="02070309020205020404" pitchFamily="49" charset="0"/>
              </a:rPr>
              <a:t> </a:t>
            </a:r>
            <a:r>
              <a:rPr lang="en-US" sz="3200" dirty="0">
                <a:latin typeface="Courier New" panose="02070309020205020404" pitchFamily="49" charset="0"/>
                <a:cs typeface="Courier New" panose="02070309020205020404" pitchFamily="49" charset="0"/>
              </a:rPr>
              <a:t>!= </a:t>
            </a:r>
            <a:r>
              <a:rPr lang="en-US" sz="3200" dirty="0" smtClean="0">
                <a:latin typeface="Courier New" panose="02070309020205020404" pitchFamily="49" charset="0"/>
                <a:cs typeface="Courier New" panose="02070309020205020404" pitchFamily="49" charset="0"/>
              </a:rPr>
              <a:t>0) </a:t>
            </a:r>
            <a:r>
              <a:rPr lang="en-US" sz="3200" dirty="0">
                <a:latin typeface="Courier New" panose="02070309020205020404" pitchFamily="49" charset="0"/>
                <a:cs typeface="Courier New" panose="02070309020205020404" pitchFamily="49" charset="0"/>
              </a:rPr>
              <a:t>? 100 / </a:t>
            </a:r>
            <a:r>
              <a:rPr lang="en-US" sz="3200" dirty="0" err="1">
                <a:latin typeface="Courier New" panose="02070309020205020404" pitchFamily="49" charset="0"/>
                <a:cs typeface="Courier New" panose="02070309020205020404" pitchFamily="49" charset="0"/>
              </a:rPr>
              <a:t>i</a:t>
            </a:r>
            <a:r>
              <a:rPr lang="en-US" sz="3200" dirty="0">
                <a:latin typeface="Courier New" panose="02070309020205020404" pitchFamily="49" charset="0"/>
                <a:cs typeface="Courier New" panose="02070309020205020404" pitchFamily="49" charset="0"/>
              </a:rPr>
              <a:t> : 0</a:t>
            </a:r>
            <a:r>
              <a:rPr lang="en-US" sz="3200" dirty="0" smtClean="0">
                <a:latin typeface="Courier New" panose="02070309020205020404" pitchFamily="49" charset="0"/>
                <a:cs typeface="Courier New" panose="02070309020205020404" pitchFamily="49" charset="0"/>
              </a:rPr>
              <a:t>;</a:t>
            </a:r>
          </a:p>
          <a:p>
            <a:pPr marL="0" indent="0">
              <a:buNone/>
            </a:pPr>
            <a:endParaRPr lang="en-US" sz="3200" dirty="0" smtClean="0"/>
          </a:p>
          <a:p>
            <a:pPr marL="0" indent="0">
              <a:buNone/>
            </a:pPr>
            <a:r>
              <a:rPr lang="en-US" sz="3200" dirty="0" smtClean="0"/>
              <a:t>The long version</a:t>
            </a:r>
          </a:p>
          <a:p>
            <a:pPr marL="0" indent="0">
              <a:buNone/>
            </a:pPr>
            <a:endParaRPr lang="en-US" sz="3200" dirty="0" smtClean="0">
              <a:latin typeface="Courier New" panose="02070309020205020404" pitchFamily="49" charset="0"/>
              <a:cs typeface="Courier New" panose="02070309020205020404" pitchFamily="49" charset="0"/>
            </a:endParaRPr>
          </a:p>
          <a:p>
            <a:pPr marL="0" indent="0">
              <a:buNone/>
            </a:pPr>
            <a:r>
              <a:rPr lang="en-US" sz="3200" dirty="0" smtClean="0">
                <a:latin typeface="Courier New" panose="02070309020205020404" pitchFamily="49" charset="0"/>
                <a:cs typeface="Courier New" panose="02070309020205020404" pitchFamily="49" charset="0"/>
              </a:rPr>
              <a:t>if(</a:t>
            </a:r>
            <a:r>
              <a:rPr lang="en-US" sz="3200" dirty="0" err="1" smtClean="0">
                <a:latin typeface="Courier New" panose="02070309020205020404" pitchFamily="49" charset="0"/>
                <a:cs typeface="Courier New" panose="02070309020205020404" pitchFamily="49" charset="0"/>
              </a:rPr>
              <a:t>i</a:t>
            </a:r>
            <a:r>
              <a:rPr lang="en-US" sz="3200" dirty="0" smtClean="0">
                <a:latin typeface="Courier New" panose="02070309020205020404" pitchFamily="49" charset="0"/>
                <a:cs typeface="Courier New" panose="02070309020205020404" pitchFamily="49" charset="0"/>
              </a:rPr>
              <a:t> ! = 0) {</a:t>
            </a:r>
          </a:p>
          <a:p>
            <a:pPr marL="0" indent="0">
              <a:buNone/>
            </a:pPr>
            <a:r>
              <a:rPr lang="en-US" sz="3200" dirty="0" smtClean="0">
                <a:latin typeface="Courier New" panose="02070309020205020404" pitchFamily="49" charset="0"/>
                <a:cs typeface="Courier New" panose="02070309020205020404" pitchFamily="49" charset="0"/>
              </a:rPr>
              <a:t>	result = (100 / </a:t>
            </a:r>
            <a:r>
              <a:rPr lang="en-US" sz="3200" dirty="0" err="1" smtClean="0">
                <a:latin typeface="Courier New" panose="02070309020205020404" pitchFamily="49" charset="0"/>
                <a:cs typeface="Courier New" panose="02070309020205020404" pitchFamily="49" charset="0"/>
              </a:rPr>
              <a:t>i</a:t>
            </a:r>
            <a:r>
              <a:rPr lang="en-US" sz="3200" dirty="0" smtClean="0">
                <a:latin typeface="Courier New" panose="02070309020205020404" pitchFamily="49" charset="0"/>
                <a:cs typeface="Courier New" panose="02070309020205020404" pitchFamily="49" charset="0"/>
              </a:rPr>
              <a:t>);</a:t>
            </a:r>
            <a:endParaRPr lang="en-US" sz="3200" dirty="0">
              <a:latin typeface="Courier New" panose="02070309020205020404" pitchFamily="49" charset="0"/>
              <a:cs typeface="Courier New" panose="02070309020205020404" pitchFamily="49" charset="0"/>
            </a:endParaRPr>
          </a:p>
          <a:p>
            <a:pPr marL="0" indent="0">
              <a:buNone/>
            </a:pPr>
            <a:r>
              <a:rPr lang="en-US" sz="3200" dirty="0" smtClean="0">
                <a:latin typeface="Courier New" panose="02070309020205020404" pitchFamily="49" charset="0"/>
                <a:cs typeface="Courier New" panose="02070309020205020404" pitchFamily="49" charset="0"/>
              </a:rPr>
              <a:t>} else {</a:t>
            </a:r>
          </a:p>
          <a:p>
            <a:pPr marL="0" indent="0">
              <a:buNone/>
            </a:pPr>
            <a:r>
              <a:rPr lang="en-US" sz="3200" dirty="0" smtClean="0">
                <a:latin typeface="Courier New" panose="02070309020205020404" pitchFamily="49" charset="0"/>
                <a:cs typeface="Courier New" panose="02070309020205020404" pitchFamily="49" charset="0"/>
              </a:rPr>
              <a:t>	result = 0;</a:t>
            </a:r>
            <a:endParaRPr lang="en-US" sz="3200" dirty="0">
              <a:latin typeface="Courier New" panose="02070309020205020404" pitchFamily="49" charset="0"/>
              <a:cs typeface="Courier New" panose="02070309020205020404" pitchFamily="49" charset="0"/>
            </a:endParaRPr>
          </a:p>
          <a:p>
            <a:pPr marL="0" indent="0">
              <a:buNone/>
            </a:pPr>
            <a:r>
              <a:rPr lang="en-US" sz="3200" dirty="0" smtClean="0">
                <a:latin typeface="Courier New" panose="02070309020205020404" pitchFamily="49" charset="0"/>
                <a:cs typeface="Courier New" panose="02070309020205020404" pitchFamily="49" charset="0"/>
              </a:rPr>
              <a:t>}</a:t>
            </a:r>
            <a:endParaRPr lang="en-US" sz="3200" dirty="0">
              <a:latin typeface="Courier New" panose="02070309020205020404" pitchFamily="49" charset="0"/>
              <a:cs typeface="Courier New" panose="02070309020205020404" pitchFamily="49" charset="0"/>
            </a:endParaRPr>
          </a:p>
          <a:p>
            <a:pPr marL="0" indent="0">
              <a:buNone/>
            </a:pPr>
            <a:endParaRPr lang="en-US"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3714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101 - Bytecode</a:t>
            </a:r>
            <a:endParaRPr lang="en-US" dirty="0"/>
          </a:p>
        </p:txBody>
      </p:sp>
      <p:sp>
        <p:nvSpPr>
          <p:cNvPr id="3" name="Content Placeholder 2"/>
          <p:cNvSpPr>
            <a:spLocks noGrp="1"/>
          </p:cNvSpPr>
          <p:nvPr>
            <p:ph idx="1"/>
          </p:nvPr>
        </p:nvSpPr>
        <p:spPr/>
        <p:txBody>
          <a:bodyPr>
            <a:noAutofit/>
          </a:bodyPr>
          <a:lstStyle/>
          <a:p>
            <a:pPr marL="342900" indent="-342900">
              <a:buFont typeface="+mj-lt"/>
              <a:buAutoNum type="arabicPeriod"/>
            </a:pPr>
            <a:r>
              <a:rPr lang="en-US" sz="2400" dirty="0" smtClean="0"/>
              <a:t>Java can be compiled to run on any computer which can support the Java language</a:t>
            </a:r>
          </a:p>
          <a:p>
            <a:pPr marL="342900" indent="-342900">
              <a:buFont typeface="+mj-lt"/>
              <a:buAutoNum type="arabicPeriod"/>
            </a:pPr>
            <a:r>
              <a:rPr lang="en-US" sz="2400" dirty="0" smtClean="0"/>
              <a:t>The “Bytecode” is a highly optimized set of instructions designed to be executed by the Java run-time system which is called Java Virtual Machine (JVM).  The JVM interprets bytecode.</a:t>
            </a:r>
          </a:p>
          <a:p>
            <a:pPr marL="342900" indent="-342900">
              <a:buFont typeface="+mj-lt"/>
              <a:buAutoNum type="arabicPeriod"/>
            </a:pPr>
            <a:r>
              <a:rPr lang="en-US" sz="2400" dirty="0" smtClean="0"/>
              <a:t>JVM allows for portable programs, this is a huge bonus, no code needs to be “native”.</a:t>
            </a:r>
          </a:p>
          <a:p>
            <a:pPr marL="342900" indent="-342900">
              <a:buFont typeface="+mj-lt"/>
              <a:buAutoNum type="arabicPeriod"/>
            </a:pPr>
            <a:r>
              <a:rPr lang="en-US" sz="2400" dirty="0" smtClean="0"/>
              <a:t>JVM provides safety and restrictions</a:t>
            </a:r>
          </a:p>
          <a:p>
            <a:pPr marL="342900" indent="-342900">
              <a:buFont typeface="+mj-lt"/>
              <a:buAutoNum type="arabicPeriod"/>
            </a:pPr>
            <a:r>
              <a:rPr lang="en-US" sz="2400" dirty="0" err="1" smtClean="0"/>
              <a:t>HotSpot</a:t>
            </a:r>
            <a:r>
              <a:rPr lang="en-US" sz="2400" dirty="0" smtClean="0"/>
              <a:t> is a just-in-time (JIT) compiler for bytecode.  JIT is part of the JVM</a:t>
            </a:r>
          </a:p>
          <a:p>
            <a:pPr marL="342900" indent="-342900">
              <a:buFont typeface="+mj-lt"/>
              <a:buAutoNum type="arabicPeriod"/>
            </a:pPr>
            <a:r>
              <a:rPr lang="en-US" sz="2400" dirty="0" smtClean="0"/>
              <a:t>JIT only compiles bytecode that will benefit from compilation</a:t>
            </a:r>
          </a:p>
          <a:p>
            <a:pPr marL="342900" indent="-342900">
              <a:buFont typeface="+mj-lt"/>
              <a:buAutoNum type="arabicPeriod"/>
            </a:pPr>
            <a:endParaRPr lang="en-US" sz="2400" dirty="0" smtClean="0"/>
          </a:p>
          <a:p>
            <a:pPr marL="0" indent="0">
              <a:buNone/>
            </a:pPr>
            <a:endParaRPr lang="en-US" sz="2400" dirty="0" smtClean="0"/>
          </a:p>
          <a:p>
            <a:pPr marL="514350" indent="-514350">
              <a:buFont typeface="+mj-lt"/>
              <a:buAutoNum type="arabicPeriod"/>
            </a:pPr>
            <a:endParaRPr lang="en-US" sz="2400" dirty="0"/>
          </a:p>
          <a:p>
            <a:endParaRPr lang="en-US" sz="2400" dirty="0"/>
          </a:p>
        </p:txBody>
      </p:sp>
    </p:spTree>
    <p:extLst>
      <p:ext uri="{BB962C8B-B14F-4D97-AF65-F5344CB8AC3E}">
        <p14:creationId xmlns:p14="http://schemas.microsoft.com/office/powerpoint/2010/main" val="599168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2556</TotalTime>
  <Words>6330</Words>
  <Application>Microsoft Office PowerPoint</Application>
  <PresentationFormat>Widescreen</PresentationFormat>
  <Paragraphs>1290</Paragraphs>
  <Slides>81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81</vt:i4>
      </vt:variant>
    </vt:vector>
  </HeadingPairs>
  <TitlesOfParts>
    <vt:vector size="87" baseType="lpstr">
      <vt:lpstr>Arial</vt:lpstr>
      <vt:lpstr>Calibri</vt:lpstr>
      <vt:lpstr>Calibri Light</vt:lpstr>
      <vt:lpstr>Courier New</vt:lpstr>
      <vt:lpstr>Wingdings</vt:lpstr>
      <vt:lpstr>Office Theme</vt:lpstr>
      <vt:lpstr>Intro to Java</vt:lpstr>
      <vt:lpstr>Table of Contents</vt:lpstr>
      <vt:lpstr>Using STS to create our code samples and exercises (1 of 5)</vt:lpstr>
      <vt:lpstr>Using STS to create our code samples and exercises (2 of 5)</vt:lpstr>
      <vt:lpstr>Using STS to create our code samples and exercises (3 of 5)</vt:lpstr>
      <vt:lpstr>Using STS to create our code samples and exercises (4 of 5)</vt:lpstr>
      <vt:lpstr>Using STS to create our code samples and exercises (5 of 5)</vt:lpstr>
      <vt:lpstr>Java 101</vt:lpstr>
      <vt:lpstr>Java 101 - Bytecode</vt:lpstr>
      <vt:lpstr>Java 101 - Buzzwords</vt:lpstr>
      <vt:lpstr>Java 101 – Object Oriented Programming (OOP)</vt:lpstr>
      <vt:lpstr>Java 101 – First Program – Hello World</vt:lpstr>
      <vt:lpstr>Java 101 – First Program – Hello World</vt:lpstr>
      <vt:lpstr>Java 101 – First Program – Hello World</vt:lpstr>
      <vt:lpstr>Java 101 – Syntax Errors</vt:lpstr>
      <vt:lpstr>Java 101 – Second Program</vt:lpstr>
      <vt:lpstr>Java 101 - Another Data Type To Play With</vt:lpstr>
      <vt:lpstr>Java 101 – Control Statements</vt:lpstr>
      <vt:lpstr>Java 101 – Blocks of Code</vt:lpstr>
      <vt:lpstr>Java 101 - Pesky Semi Colons and Code Position</vt:lpstr>
      <vt:lpstr>Java 101 – Indentation is your Friend</vt:lpstr>
      <vt:lpstr>Java 101 - Restricted Java Keywords</vt:lpstr>
      <vt:lpstr>Java 101 – Identifiers In Java</vt:lpstr>
      <vt:lpstr>Java 101 – The Java Class Libraries</vt:lpstr>
      <vt:lpstr>Data Types and Operators</vt:lpstr>
      <vt:lpstr>Data Types and Operators - Strong Data Type Support Benefits</vt:lpstr>
      <vt:lpstr>Data Types and Operators - Primitives</vt:lpstr>
      <vt:lpstr>Data Types and Operators - Primitives</vt:lpstr>
      <vt:lpstr>Data Types and Operators - Primitives</vt:lpstr>
      <vt:lpstr>Data Types and Operators - Primitives</vt:lpstr>
      <vt:lpstr>Data Types and Operators - Literals</vt:lpstr>
      <vt:lpstr>Data Types and Operators – Escape Characters</vt:lpstr>
      <vt:lpstr>Data Types and Operators - Declaration and Initialization</vt:lpstr>
      <vt:lpstr>Data Types and Operators - Scope</vt:lpstr>
      <vt:lpstr>Data Types and Operators - Scope</vt:lpstr>
      <vt:lpstr>Data Types and Operators - Operators</vt:lpstr>
      <vt:lpstr>Data Types and Operators – Type Conversion</vt:lpstr>
      <vt:lpstr>Data Types and Operators – Casting and The Issues that Arises</vt:lpstr>
      <vt:lpstr>Data Types and Operators – Operator Precedence</vt:lpstr>
      <vt:lpstr>Data Types and Operators - Expressions</vt:lpstr>
      <vt:lpstr>Program Control Statements</vt:lpstr>
      <vt:lpstr>Program Control Statements – Input From Keyboard</vt:lpstr>
      <vt:lpstr>Program Control Statements – “if”</vt:lpstr>
      <vt:lpstr>Program Control Statements – “switch”</vt:lpstr>
      <vt:lpstr>Program Control Statements – Loops in Java</vt:lpstr>
      <vt:lpstr>Program Control Statements – Exit a block of code “break”;</vt:lpstr>
      <vt:lpstr>Program Control Statements – “continue”</vt:lpstr>
      <vt:lpstr>Program Control Statements - Nesting</vt:lpstr>
      <vt:lpstr>Classes, Objects and Methods</vt:lpstr>
      <vt:lpstr>Classes, Objects and Methods – Class 101</vt:lpstr>
      <vt:lpstr>Classes, Objects and Methods – Class 101</vt:lpstr>
      <vt:lpstr>Classes, Objects and Methods – Class 101</vt:lpstr>
      <vt:lpstr>Classes, Objects and Methods – Class 101</vt:lpstr>
      <vt:lpstr>Classes, Objects and Methods – The How-To on Object Creation</vt:lpstr>
      <vt:lpstr>Classes, Objects and Methods – Reference Variables and Assignment</vt:lpstr>
      <vt:lpstr>Classes, Objects and Methods – Methods (Functions)</vt:lpstr>
      <vt:lpstr>Classes, Objects and Methods – Methods (Functions)</vt:lpstr>
      <vt:lpstr>Classes, Objects and Methods – Return from a Method</vt:lpstr>
      <vt:lpstr>Classes, Objects and Methods - Parameters</vt:lpstr>
      <vt:lpstr>Classes, Objects and Methods - Parameters</vt:lpstr>
      <vt:lpstr>Classes, Objects and Methods - Constructors</vt:lpstr>
      <vt:lpstr>Classes, Objects and Methods - Constructors</vt:lpstr>
      <vt:lpstr>Classes, Objects and Methods - Constructors</vt:lpstr>
      <vt:lpstr>Classes, Objects and Methods – New Operator and Garbage Collection</vt:lpstr>
      <vt:lpstr>Classes, Objects and Methods – finalize() method</vt:lpstr>
      <vt:lpstr>Classes, Objects and Methods – The “this” keyword</vt:lpstr>
      <vt:lpstr>Data Types and Operators (Part 2)</vt:lpstr>
      <vt:lpstr>Data Types and Operators (Part 2) - Arrays</vt:lpstr>
      <vt:lpstr>Data Types and Operators (Part 2) - Arrays</vt:lpstr>
      <vt:lpstr>Data Types and Operators (Part 2) - Arrays</vt:lpstr>
      <vt:lpstr>Data Types and Operators (Part 2) - Arrays</vt:lpstr>
      <vt:lpstr>Data Types and Operators (Part 2) - Arrays</vt:lpstr>
      <vt:lpstr>Data Types and Operators (Part 2) – Multidimensional Arrays</vt:lpstr>
      <vt:lpstr>Data Types and Operators (Part 2) – Irregular Arrays</vt:lpstr>
      <vt:lpstr>Data Types and Operators (Part 2) – Even more dimensions</vt:lpstr>
      <vt:lpstr>Data Types and Operators (Part 2) – Alternate Declaration Syntax of Array</vt:lpstr>
      <vt:lpstr>Data Types and Operators (Part 2) – Array References 101</vt:lpstr>
      <vt:lpstr>Data Types and Operators (Part 2) – Array Length</vt:lpstr>
      <vt:lpstr>Data Types and Operators (Part 2) - Strings</vt:lpstr>
      <vt:lpstr>Data Types and Operators (Part 2) – Command Line Arguments</vt:lpstr>
      <vt:lpstr>Data Types and Operators (Part 2)  - ? Operator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Goals for June 21st 2019</dc:title>
  <dc:creator>Claude Gauthier</dc:creator>
  <cp:lastModifiedBy>Claude Gauthier</cp:lastModifiedBy>
  <cp:revision>138</cp:revision>
  <dcterms:created xsi:type="dcterms:W3CDTF">2019-06-21T09:27:53Z</dcterms:created>
  <dcterms:modified xsi:type="dcterms:W3CDTF">2019-07-02T19:42:50Z</dcterms:modified>
</cp:coreProperties>
</file>