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9" r:id="rId3"/>
    <p:sldId id="260" r:id="rId4"/>
    <p:sldId id="265" r:id="rId5"/>
    <p:sldId id="273" r:id="rId6"/>
    <p:sldId id="274" r:id="rId7"/>
    <p:sldId id="275" r:id="rId8"/>
    <p:sldId id="276" r:id="rId9"/>
    <p:sldId id="266" r:id="rId10"/>
    <p:sldId id="277" r:id="rId11"/>
    <p:sldId id="278" r:id="rId12"/>
    <p:sldId id="279" r:id="rId13"/>
    <p:sldId id="267" r:id="rId14"/>
    <p:sldId id="268" r:id="rId15"/>
    <p:sldId id="269" r:id="rId16"/>
    <p:sldId id="270" r:id="rId17"/>
    <p:sldId id="271" r:id="rId18"/>
    <p:sldId id="280" r:id="rId19"/>
    <p:sldId id="281" r:id="rId20"/>
    <p:sldId id="272" r:id="rId21"/>
    <p:sldId id="261" r:id="rId22"/>
    <p:sldId id="282" r:id="rId23"/>
    <p:sldId id="283" r:id="rId24"/>
    <p:sldId id="284" r:id="rId25"/>
    <p:sldId id="285" r:id="rId26"/>
    <p:sldId id="287" r:id="rId27"/>
    <p:sldId id="288" r:id="rId28"/>
    <p:sldId id="295" r:id="rId29"/>
    <p:sldId id="289" r:id="rId30"/>
    <p:sldId id="290" r:id="rId31"/>
    <p:sldId id="291" r:id="rId32"/>
    <p:sldId id="292" r:id="rId33"/>
    <p:sldId id="293" r:id="rId34"/>
    <p:sldId id="294" r:id="rId35"/>
    <p:sldId id="262" r:id="rId36"/>
    <p:sldId id="307" r:id="rId37"/>
    <p:sldId id="296" r:id="rId38"/>
    <p:sldId id="308" r:id="rId39"/>
    <p:sldId id="309" r:id="rId40"/>
    <p:sldId id="310" r:id="rId41"/>
    <p:sldId id="311" r:id="rId42"/>
    <p:sldId id="297" r:id="rId43"/>
    <p:sldId id="312" r:id="rId44"/>
    <p:sldId id="298" r:id="rId45"/>
    <p:sldId id="299" r:id="rId46"/>
    <p:sldId id="313" r:id="rId47"/>
    <p:sldId id="301" r:id="rId48"/>
    <p:sldId id="304" r:id="rId49"/>
    <p:sldId id="305" r:id="rId50"/>
    <p:sldId id="30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58" autoAdjust="0"/>
    <p:restoredTop sz="94660"/>
  </p:normalViewPr>
  <p:slideViewPr>
    <p:cSldViewPr snapToGrid="0">
      <p:cViewPr varScale="1">
        <p:scale>
          <a:sx n="111" d="100"/>
          <a:sy n="111" d="100"/>
        </p:scale>
        <p:origin x="116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A08D60-18AB-4934-BB0B-091077C39137}" type="datetimeFigureOut">
              <a:rPr lang="en-US" smtClean="0"/>
              <a:t>7/3/2019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0AE1C2-6961-4872-B4DF-0F16DF777BEA}" type="slidenum">
              <a:rPr lang="en-US" smtClean="0"/>
              <a:t>‹#›</a:t>
            </a:fld>
            <a:endParaRPr lang="en-US"/>
          </a:p>
        </p:txBody>
      </p:sp>
    </p:spTree>
    <p:extLst>
      <p:ext uri="{BB962C8B-B14F-4D97-AF65-F5344CB8AC3E}">
        <p14:creationId xmlns:p14="http://schemas.microsoft.com/office/powerpoint/2010/main" val="1954778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1CFA7D-E0F8-42F2-B82E-9EE46E477614}"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1783210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1CFA7D-E0F8-42F2-B82E-9EE46E477614}"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3121113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1CFA7D-E0F8-42F2-B82E-9EE46E477614}"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857837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1CFA7D-E0F8-42F2-B82E-9EE46E477614}"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1148005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1CFA7D-E0F8-42F2-B82E-9EE46E477614}"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4292677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1CFA7D-E0F8-42F2-B82E-9EE46E477614}" type="datetimeFigureOut">
              <a:rPr lang="en-US" smtClean="0"/>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3866843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1CFA7D-E0F8-42F2-B82E-9EE46E477614}" type="datetimeFigureOut">
              <a:rPr lang="en-US" smtClean="0"/>
              <a:t>7/3/2019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44074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1CFA7D-E0F8-42F2-B82E-9EE46E477614}" type="datetimeFigureOut">
              <a:rPr lang="en-US" smtClean="0"/>
              <a:t>7/3/2019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3568899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CFA7D-E0F8-42F2-B82E-9EE46E477614}" type="datetimeFigureOut">
              <a:rPr lang="en-US" smtClean="0"/>
              <a:t>7/3/2019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2199818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CFA7D-E0F8-42F2-B82E-9EE46E477614}" type="datetimeFigureOut">
              <a:rPr lang="en-US" smtClean="0"/>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813784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CFA7D-E0F8-42F2-B82E-9EE46E477614}" type="datetimeFigureOut">
              <a:rPr lang="en-US" smtClean="0"/>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4246299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CFA7D-E0F8-42F2-B82E-9EE46E477614}" type="datetimeFigureOut">
              <a:rPr lang="en-US" smtClean="0"/>
              <a:t>7/3/2019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D97E4A-9D31-4A86-9C72-79C5429B7C1C}" type="slidenum">
              <a:rPr lang="en-US" smtClean="0"/>
              <a:t>‹#›</a:t>
            </a:fld>
            <a:endParaRPr lang="en-US"/>
          </a:p>
        </p:txBody>
      </p:sp>
    </p:spTree>
    <p:extLst>
      <p:ext uri="{BB962C8B-B14F-4D97-AF65-F5344CB8AC3E}">
        <p14:creationId xmlns:p14="http://schemas.microsoft.com/office/powerpoint/2010/main" val="3169110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geeksforgeeks.org/singleton-class-jav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Java (Page 2)</a:t>
            </a:r>
            <a:endParaRPr lang="en-US" dirty="0"/>
          </a:p>
        </p:txBody>
      </p:sp>
      <p:sp>
        <p:nvSpPr>
          <p:cNvPr id="3" name="Subtitle 2"/>
          <p:cNvSpPr>
            <a:spLocks noGrp="1"/>
          </p:cNvSpPr>
          <p:nvPr>
            <p:ph type="subTitle" idx="1"/>
          </p:nvPr>
        </p:nvSpPr>
        <p:spPr/>
        <p:txBody>
          <a:bodyPr/>
          <a:lstStyle/>
          <a:p>
            <a:r>
              <a:rPr lang="en-US" dirty="0" smtClean="0"/>
              <a:t>JUMP June 2019</a:t>
            </a:r>
          </a:p>
          <a:p>
            <a:pPr algn="r"/>
            <a:r>
              <a:rPr lang="en-US" dirty="0" smtClean="0"/>
              <a:t>Draft: 07/03/2019</a:t>
            </a:r>
            <a:endParaRPr lang="en-US" dirty="0"/>
          </a:p>
        </p:txBody>
      </p:sp>
    </p:spTree>
    <p:extLst>
      <p:ext uri="{BB962C8B-B14F-4D97-AF65-F5344CB8AC3E}">
        <p14:creationId xmlns:p14="http://schemas.microsoft.com/office/powerpoint/2010/main" val="1841704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Deeper Dive into Methods and </a:t>
            </a:r>
            <a:r>
              <a:rPr lang="en-US" dirty="0" smtClean="0"/>
              <a:t>Classes – Passing Objects to Methods</a:t>
            </a:r>
            <a:endParaRPr lang="en-US" dirty="0"/>
          </a:p>
        </p:txBody>
      </p:sp>
      <p:sp>
        <p:nvSpPr>
          <p:cNvPr id="3" name="Content Placeholder 2"/>
          <p:cNvSpPr>
            <a:spLocks noGrp="1"/>
          </p:cNvSpPr>
          <p:nvPr>
            <p:ph idx="1"/>
          </p:nvPr>
        </p:nvSpPr>
        <p:spPr>
          <a:xfrm>
            <a:off x="838200" y="1825624"/>
            <a:ext cx="5879123" cy="2254007"/>
          </a:xfrm>
        </p:spPr>
        <p:txBody>
          <a:bodyPr>
            <a:noAutofit/>
          </a:bodyPr>
          <a:lstStyle/>
          <a:p>
            <a:pPr marL="0" indent="0">
              <a:buNone/>
            </a:pPr>
            <a:r>
              <a:rPr lang="en-US" sz="2400" b="1" dirty="0" smtClean="0"/>
              <a:t>Arguments are passed…</a:t>
            </a:r>
          </a:p>
          <a:p>
            <a:pPr marL="457200" lvl="1" indent="0">
              <a:buNone/>
            </a:pPr>
            <a:r>
              <a:rPr lang="en-US" b="1" dirty="0" smtClean="0"/>
              <a:t/>
            </a:r>
            <a:br>
              <a:rPr lang="en-US" b="1" dirty="0" smtClean="0"/>
            </a:br>
            <a:r>
              <a:rPr lang="en-US" dirty="0" smtClean="0"/>
              <a:t>As Primitives: by value</a:t>
            </a:r>
          </a:p>
          <a:p>
            <a:pPr marL="457200" lvl="1" indent="0">
              <a:buNone/>
            </a:pPr>
            <a:endParaRPr lang="en-US" dirty="0" smtClean="0"/>
          </a:p>
          <a:p>
            <a:pPr marL="457200" lvl="1" indent="0">
              <a:buNone/>
            </a:pPr>
            <a:r>
              <a:rPr lang="en-US" dirty="0" smtClean="0"/>
              <a:t>As Objects: by reference</a:t>
            </a:r>
            <a:endParaRPr lang="en-US" dirty="0"/>
          </a:p>
        </p:txBody>
      </p:sp>
      <p:sp>
        <p:nvSpPr>
          <p:cNvPr id="6" name="Content Placeholder 2"/>
          <p:cNvSpPr txBox="1">
            <a:spLocks/>
          </p:cNvSpPr>
          <p:nvPr/>
        </p:nvSpPr>
        <p:spPr>
          <a:xfrm>
            <a:off x="7789653" y="1941402"/>
            <a:ext cx="3702169" cy="2002630"/>
          </a:xfrm>
          <a:prstGeom prst="rect">
            <a:avLst/>
          </a:prstGeom>
          <a:ln>
            <a:solidFill>
              <a:schemeClr val="accent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smtClean="0"/>
              <a:t>Pass by Value</a:t>
            </a:r>
          </a:p>
          <a:p>
            <a:pPr marL="0" indent="0">
              <a:buNone/>
            </a:pPr>
            <a:r>
              <a:rPr lang="en-US" sz="2000" dirty="0" smtClean="0"/>
              <a:t>This means that it is a copy of the value itself being passed, the content of the original provider (if it was a primitive variable) will not be affected</a:t>
            </a:r>
            <a:endParaRPr lang="en-US" sz="2000" dirty="0"/>
          </a:p>
        </p:txBody>
      </p:sp>
      <p:sp>
        <p:nvSpPr>
          <p:cNvPr id="7" name="Content Placeholder 2"/>
          <p:cNvSpPr txBox="1">
            <a:spLocks/>
          </p:cNvSpPr>
          <p:nvPr/>
        </p:nvSpPr>
        <p:spPr>
          <a:xfrm>
            <a:off x="632438" y="3944032"/>
            <a:ext cx="6553366" cy="2254007"/>
          </a:xfrm>
          <a:prstGeom prst="rect">
            <a:avLst/>
          </a:prstGeom>
          <a:ln>
            <a:solidFill>
              <a:schemeClr val="accent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smtClean="0"/>
              <a:t>Pass by Reference</a:t>
            </a:r>
          </a:p>
          <a:p>
            <a:pPr marL="0" indent="0">
              <a:buNone/>
            </a:pPr>
            <a:r>
              <a:rPr lang="en-US" sz="1800" dirty="0" smtClean="0"/>
              <a:t>This means that a pointer to the data is passed, and as such, the content of the original provider isn’t being passed but the address where its content reside in memory.  This means that when any content within that pointer is modified, it will affect any object which is linked to this area in memory.  While the content may content primitive data, only objects are passed or referred to by reference.</a:t>
            </a:r>
            <a:endParaRPr lang="en-US" sz="1800" dirty="0"/>
          </a:p>
        </p:txBody>
      </p:sp>
    </p:spTree>
    <p:extLst>
      <p:ext uri="{BB962C8B-B14F-4D97-AF65-F5344CB8AC3E}">
        <p14:creationId xmlns:p14="http://schemas.microsoft.com/office/powerpoint/2010/main" val="21253106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Deeper Dive into Methods and </a:t>
            </a:r>
            <a:r>
              <a:rPr lang="en-US" dirty="0" smtClean="0"/>
              <a:t>Classes – Passing Objects to Methods</a:t>
            </a:r>
            <a:endParaRPr lang="en-US" dirty="0"/>
          </a:p>
        </p:txBody>
      </p:sp>
      <p:sp>
        <p:nvSpPr>
          <p:cNvPr id="3" name="Content Placeholder 2"/>
          <p:cNvSpPr>
            <a:spLocks noGrp="1"/>
          </p:cNvSpPr>
          <p:nvPr>
            <p:ph idx="1"/>
          </p:nvPr>
        </p:nvSpPr>
        <p:spPr>
          <a:xfrm>
            <a:off x="838201" y="1825625"/>
            <a:ext cx="4182374" cy="494881"/>
          </a:xfrm>
        </p:spPr>
        <p:txBody>
          <a:bodyPr>
            <a:normAutofit/>
          </a:bodyPr>
          <a:lstStyle/>
          <a:p>
            <a:pPr marL="0" indent="0">
              <a:buNone/>
            </a:pPr>
            <a:r>
              <a:rPr lang="en-US" b="1" dirty="0" smtClean="0"/>
              <a:t>Call By Value</a:t>
            </a:r>
            <a:endParaRPr lang="en-US" b="1" dirty="0"/>
          </a:p>
        </p:txBody>
      </p:sp>
      <p:sp>
        <p:nvSpPr>
          <p:cNvPr id="4" name="Content Placeholder 3"/>
          <p:cNvSpPr txBox="1">
            <a:spLocks/>
          </p:cNvSpPr>
          <p:nvPr/>
        </p:nvSpPr>
        <p:spPr>
          <a:xfrm>
            <a:off x="838200" y="2760453"/>
            <a:ext cx="5045016" cy="34557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Primitive types are passed by value.</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class Test {</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 This method causes no change to the arguments used in the call. */</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void </a:t>
            </a:r>
            <a:r>
              <a:rPr lang="en-US" sz="1600" b="1" dirty="0" err="1">
                <a:latin typeface="Courier New" panose="02070309020205020404" pitchFamily="49" charset="0"/>
                <a:cs typeface="Courier New" panose="02070309020205020404" pitchFamily="49" charset="0"/>
              </a:rPr>
              <a:t>noChange</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j) {</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 j;</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j = -j;</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endParaRPr lang="en-US" sz="1600" b="1" dirty="0">
              <a:latin typeface="Courier New" panose="02070309020205020404" pitchFamily="49" charset="0"/>
              <a:cs typeface="Courier New" panose="02070309020205020404" pitchFamily="49" charset="0"/>
            </a:endParaRPr>
          </a:p>
        </p:txBody>
      </p:sp>
      <p:sp>
        <p:nvSpPr>
          <p:cNvPr id="6" name="Content Placeholder 3"/>
          <p:cNvSpPr txBox="1">
            <a:spLocks/>
          </p:cNvSpPr>
          <p:nvPr/>
        </p:nvSpPr>
        <p:spPr>
          <a:xfrm>
            <a:off x="6442494" y="2760452"/>
            <a:ext cx="5556849" cy="34557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class </a:t>
            </a:r>
            <a:r>
              <a:rPr lang="en-US" sz="1600" b="1" dirty="0" err="1">
                <a:latin typeface="Courier New" panose="02070309020205020404" pitchFamily="49" charset="0"/>
                <a:cs typeface="Courier New" panose="02070309020205020404" pitchFamily="49" charset="0"/>
              </a:rPr>
              <a:t>CallByValue</a:t>
            </a:r>
            <a:r>
              <a:rPr lang="en-US" sz="16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public static void main(String </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Test </a:t>
            </a:r>
            <a:r>
              <a:rPr lang="en-US" sz="1600" b="1" dirty="0" err="1">
                <a:latin typeface="Courier New" panose="02070309020205020404" pitchFamily="49" charset="0"/>
                <a:cs typeface="Courier New" panose="02070309020205020404" pitchFamily="49" charset="0"/>
              </a:rPr>
              <a:t>ob</a:t>
            </a:r>
            <a:r>
              <a:rPr lang="en-US" sz="1600" b="1" dirty="0">
                <a:latin typeface="Courier New" panose="02070309020205020404" pitchFamily="49" charset="0"/>
                <a:cs typeface="Courier New" panose="02070309020205020404" pitchFamily="49" charset="0"/>
              </a:rPr>
              <a:t> = new Test();</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 = 15, b = 20;</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System.out.println</a:t>
            </a:r>
            <a:r>
              <a:rPr lang="en-US" sz="1600" b="1" dirty="0">
                <a:latin typeface="Courier New" panose="02070309020205020404" pitchFamily="49" charset="0"/>
                <a:cs typeface="Courier New" panose="02070309020205020404" pitchFamily="49" charset="0"/>
              </a:rPr>
              <a:t>("a and b before call: " + a + " " + b);</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ob.noChange</a:t>
            </a:r>
            <a:r>
              <a:rPr lang="en-US" sz="1600" b="1" dirty="0">
                <a:latin typeface="Courier New" panose="02070309020205020404" pitchFamily="49" charset="0"/>
                <a:cs typeface="Courier New" panose="02070309020205020404" pitchFamily="49" charset="0"/>
              </a:rPr>
              <a:t>(a, b);</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System.out.println</a:t>
            </a:r>
            <a:r>
              <a:rPr lang="en-US" sz="1600" b="1" dirty="0">
                <a:latin typeface="Courier New" panose="02070309020205020404" pitchFamily="49" charset="0"/>
                <a:cs typeface="Courier New" panose="02070309020205020404" pitchFamily="49" charset="0"/>
              </a:rPr>
              <a:t>("a and b after call: " + a + " " + b);</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97702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Deeper Dive into Methods and </a:t>
            </a:r>
            <a:r>
              <a:rPr lang="en-US" dirty="0" smtClean="0"/>
              <a:t>Classes – Passing Objects to Methods</a:t>
            </a:r>
            <a:endParaRPr lang="en-US" dirty="0"/>
          </a:p>
        </p:txBody>
      </p:sp>
      <p:sp>
        <p:nvSpPr>
          <p:cNvPr id="3" name="Content Placeholder 2"/>
          <p:cNvSpPr>
            <a:spLocks noGrp="1"/>
          </p:cNvSpPr>
          <p:nvPr>
            <p:ph idx="1"/>
          </p:nvPr>
        </p:nvSpPr>
        <p:spPr>
          <a:xfrm>
            <a:off x="838201" y="1825625"/>
            <a:ext cx="4182374" cy="494881"/>
          </a:xfrm>
        </p:spPr>
        <p:txBody>
          <a:bodyPr>
            <a:normAutofit/>
          </a:bodyPr>
          <a:lstStyle/>
          <a:p>
            <a:pPr marL="0" indent="0">
              <a:buNone/>
            </a:pPr>
            <a:r>
              <a:rPr lang="en-US" b="1" dirty="0" smtClean="0"/>
              <a:t>Call By Reference</a:t>
            </a:r>
            <a:endParaRPr lang="en-US" b="1" dirty="0"/>
          </a:p>
        </p:txBody>
      </p:sp>
      <p:sp>
        <p:nvSpPr>
          <p:cNvPr id="4" name="Content Placeholder 3"/>
          <p:cNvSpPr txBox="1">
            <a:spLocks/>
          </p:cNvSpPr>
          <p:nvPr/>
        </p:nvSpPr>
        <p:spPr>
          <a:xfrm>
            <a:off x="838200" y="2760453"/>
            <a:ext cx="5045016" cy="38818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600" b="1" dirty="0" smtClean="0">
                <a:latin typeface="Courier New" panose="02070309020205020404" pitchFamily="49" charset="0"/>
                <a:cs typeface="Courier New" panose="02070309020205020404" pitchFamily="49" charset="0"/>
              </a:rPr>
              <a:t>// Objects are passed by reference</a:t>
            </a:r>
          </a:p>
          <a:p>
            <a:pPr marL="0" indent="0" defTabSz="274320">
              <a:lnSpc>
                <a:spcPct val="100000"/>
              </a:lnSpc>
              <a:spcBef>
                <a:spcPts val="0"/>
              </a:spcBef>
              <a:buNone/>
            </a:pPr>
            <a:r>
              <a:rPr lang="en-US" sz="1600" b="1" dirty="0" smtClean="0">
                <a:latin typeface="Courier New" panose="02070309020205020404" pitchFamily="49" charset="0"/>
                <a:cs typeface="Courier New" panose="02070309020205020404" pitchFamily="49" charset="0"/>
              </a:rPr>
              <a:t>class </a:t>
            </a:r>
            <a:r>
              <a:rPr lang="en-US" sz="1600" b="1" dirty="0">
                <a:latin typeface="Courier New" panose="02070309020205020404" pitchFamily="49" charset="0"/>
                <a:cs typeface="Courier New" panose="02070309020205020404" pitchFamily="49" charset="0"/>
              </a:rPr>
              <a:t>Test {</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 b;</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Test(</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j) {</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a =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b = j;</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 Pass an object. Now, </a:t>
            </a:r>
            <a:r>
              <a:rPr lang="en-US" sz="1600" b="1" dirty="0" err="1">
                <a:latin typeface="Courier New" panose="02070309020205020404" pitchFamily="49" charset="0"/>
                <a:cs typeface="Courier New" panose="02070309020205020404" pitchFamily="49" charset="0"/>
              </a:rPr>
              <a:t>ob.a</a:t>
            </a:r>
            <a:r>
              <a:rPr lang="en-US" sz="1600" b="1" dirty="0">
                <a:latin typeface="Courier New" panose="02070309020205020404" pitchFamily="49" charset="0"/>
                <a:cs typeface="Courier New" panose="02070309020205020404" pitchFamily="49" charset="0"/>
              </a:rPr>
              <a:t> and </a:t>
            </a:r>
            <a:r>
              <a:rPr lang="en-US" sz="1600" b="1" dirty="0" err="1">
                <a:latin typeface="Courier New" panose="02070309020205020404" pitchFamily="49" charset="0"/>
                <a:cs typeface="Courier New" panose="02070309020205020404" pitchFamily="49" charset="0"/>
              </a:rPr>
              <a:t>ob.b</a:t>
            </a:r>
            <a:r>
              <a:rPr lang="en-US" sz="1600" b="1" dirty="0">
                <a:latin typeface="Courier New" panose="02070309020205020404" pitchFamily="49" charset="0"/>
                <a:cs typeface="Courier New" panose="02070309020205020404" pitchFamily="49" charset="0"/>
              </a:rPr>
              <a:t> in object used in the call will be changed. */</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void change(Test </a:t>
            </a:r>
            <a:r>
              <a:rPr lang="en-US" sz="1600" b="1" dirty="0" err="1">
                <a:latin typeface="Courier New" panose="02070309020205020404" pitchFamily="49" charset="0"/>
                <a:cs typeface="Courier New" panose="02070309020205020404" pitchFamily="49" charset="0"/>
              </a:rPr>
              <a:t>ob</a:t>
            </a:r>
            <a:r>
              <a:rPr lang="en-US" sz="16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ob.a</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ob.a</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ob.b</a:t>
            </a:r>
            <a:r>
              <a:rPr lang="en-US" sz="16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ob.b</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ob.b</a:t>
            </a:r>
            <a:r>
              <a:rPr lang="en-US" sz="16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a:t>
            </a:r>
          </a:p>
        </p:txBody>
      </p:sp>
      <p:sp>
        <p:nvSpPr>
          <p:cNvPr id="6" name="Content Placeholder 3"/>
          <p:cNvSpPr txBox="1">
            <a:spLocks/>
          </p:cNvSpPr>
          <p:nvPr/>
        </p:nvSpPr>
        <p:spPr>
          <a:xfrm>
            <a:off x="6219646" y="2458528"/>
            <a:ext cx="5779698" cy="37576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class </a:t>
            </a:r>
            <a:r>
              <a:rPr lang="en-US" sz="1600" b="1" dirty="0" err="1">
                <a:latin typeface="Courier New" panose="02070309020205020404" pitchFamily="49" charset="0"/>
                <a:cs typeface="Courier New" panose="02070309020205020404" pitchFamily="49" charset="0"/>
              </a:rPr>
              <a:t>PassObRef</a:t>
            </a:r>
            <a:r>
              <a:rPr lang="en-US" sz="16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public static void main(String </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Test </a:t>
            </a:r>
            <a:r>
              <a:rPr lang="en-US" sz="1600" b="1" dirty="0" err="1">
                <a:latin typeface="Courier New" panose="02070309020205020404" pitchFamily="49" charset="0"/>
                <a:cs typeface="Courier New" panose="02070309020205020404" pitchFamily="49" charset="0"/>
              </a:rPr>
              <a:t>ob</a:t>
            </a:r>
            <a:r>
              <a:rPr lang="en-US" sz="1600" b="1" dirty="0">
                <a:latin typeface="Courier New" panose="02070309020205020404" pitchFamily="49" charset="0"/>
                <a:cs typeface="Courier New" panose="02070309020205020404" pitchFamily="49" charset="0"/>
              </a:rPr>
              <a:t> = new Test(15, 20);</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Test ob2 = </a:t>
            </a:r>
            <a:r>
              <a:rPr lang="en-US" sz="1600" b="1" dirty="0" err="1">
                <a:latin typeface="Courier New" panose="02070309020205020404" pitchFamily="49" charset="0"/>
                <a:cs typeface="Courier New" panose="02070309020205020404" pitchFamily="49" charset="0"/>
              </a:rPr>
              <a:t>ob</a:t>
            </a:r>
            <a:r>
              <a:rPr lang="en-US" sz="16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System.out.println</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ob.a</a:t>
            </a:r>
            <a:r>
              <a:rPr lang="en-US" sz="1600" b="1" dirty="0">
                <a:latin typeface="Courier New" panose="02070309020205020404" pitchFamily="49" charset="0"/>
                <a:cs typeface="Courier New" panose="02070309020205020404" pitchFamily="49" charset="0"/>
              </a:rPr>
              <a:t> and </a:t>
            </a:r>
            <a:r>
              <a:rPr lang="en-US" sz="1600" b="1" dirty="0" err="1">
                <a:latin typeface="Courier New" panose="02070309020205020404" pitchFamily="49" charset="0"/>
                <a:cs typeface="Courier New" panose="02070309020205020404" pitchFamily="49" charset="0"/>
              </a:rPr>
              <a:t>ob.b</a:t>
            </a:r>
            <a:r>
              <a:rPr lang="en-US" sz="1600" b="1" dirty="0">
                <a:latin typeface="Courier New" panose="02070309020205020404" pitchFamily="49" charset="0"/>
                <a:cs typeface="Courier New" panose="02070309020205020404" pitchFamily="49" charset="0"/>
              </a:rPr>
              <a:t> before call: " + </a:t>
            </a:r>
            <a:r>
              <a:rPr lang="en-US" sz="1600" b="1" dirty="0" err="1">
                <a:latin typeface="Courier New" panose="02070309020205020404" pitchFamily="49" charset="0"/>
                <a:cs typeface="Courier New" panose="02070309020205020404" pitchFamily="49" charset="0"/>
              </a:rPr>
              <a:t>ob.a</a:t>
            </a:r>
            <a:r>
              <a:rPr lang="en-US" sz="1600" b="1" dirty="0">
                <a:latin typeface="Courier New" panose="02070309020205020404" pitchFamily="49" charset="0"/>
                <a:cs typeface="Courier New" panose="02070309020205020404" pitchFamily="49" charset="0"/>
              </a:rPr>
              <a:t> + " " + </a:t>
            </a:r>
            <a:r>
              <a:rPr lang="en-US" sz="1600" b="1" dirty="0" err="1">
                <a:latin typeface="Courier New" panose="02070309020205020404" pitchFamily="49" charset="0"/>
                <a:cs typeface="Courier New" panose="02070309020205020404" pitchFamily="49" charset="0"/>
              </a:rPr>
              <a:t>ob.b</a:t>
            </a:r>
            <a:r>
              <a:rPr lang="en-US" sz="16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System.out.println</a:t>
            </a:r>
            <a:r>
              <a:rPr lang="en-US" sz="1600" b="1" dirty="0">
                <a:latin typeface="Courier New" panose="02070309020205020404" pitchFamily="49" charset="0"/>
                <a:cs typeface="Courier New" panose="02070309020205020404" pitchFamily="49" charset="0"/>
              </a:rPr>
              <a:t>("ob2.a and ob2.b before call: " + ob2.a + " " + ob2.b);</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ob.change</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ob</a:t>
            </a:r>
            <a:r>
              <a:rPr lang="en-US" sz="16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System.out.println</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ob.a</a:t>
            </a:r>
            <a:r>
              <a:rPr lang="en-US" sz="1600" b="1" dirty="0">
                <a:latin typeface="Courier New" panose="02070309020205020404" pitchFamily="49" charset="0"/>
                <a:cs typeface="Courier New" panose="02070309020205020404" pitchFamily="49" charset="0"/>
              </a:rPr>
              <a:t> and </a:t>
            </a:r>
            <a:r>
              <a:rPr lang="en-US" sz="1600" b="1" dirty="0" err="1">
                <a:latin typeface="Courier New" panose="02070309020205020404" pitchFamily="49" charset="0"/>
                <a:cs typeface="Courier New" panose="02070309020205020404" pitchFamily="49" charset="0"/>
              </a:rPr>
              <a:t>ob.b</a:t>
            </a:r>
            <a:r>
              <a:rPr lang="en-US" sz="1600" b="1" dirty="0">
                <a:latin typeface="Courier New" panose="02070309020205020404" pitchFamily="49" charset="0"/>
                <a:cs typeface="Courier New" panose="02070309020205020404" pitchFamily="49" charset="0"/>
              </a:rPr>
              <a:t> after call: " + </a:t>
            </a:r>
            <a:r>
              <a:rPr lang="en-US" sz="1600" b="1" dirty="0" err="1">
                <a:latin typeface="Courier New" panose="02070309020205020404" pitchFamily="49" charset="0"/>
                <a:cs typeface="Courier New" panose="02070309020205020404" pitchFamily="49" charset="0"/>
              </a:rPr>
              <a:t>ob.a</a:t>
            </a:r>
            <a:r>
              <a:rPr lang="en-US" sz="1600" b="1" dirty="0">
                <a:latin typeface="Courier New" panose="02070309020205020404" pitchFamily="49" charset="0"/>
                <a:cs typeface="Courier New" panose="02070309020205020404" pitchFamily="49" charset="0"/>
              </a:rPr>
              <a:t> + " " + </a:t>
            </a:r>
            <a:r>
              <a:rPr lang="en-US" sz="1600" b="1" dirty="0" err="1">
                <a:latin typeface="Courier New" panose="02070309020205020404" pitchFamily="49" charset="0"/>
                <a:cs typeface="Courier New" panose="02070309020205020404" pitchFamily="49" charset="0"/>
              </a:rPr>
              <a:t>ob.b</a:t>
            </a:r>
            <a:r>
              <a:rPr lang="en-US" sz="16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System.out.println</a:t>
            </a:r>
            <a:r>
              <a:rPr lang="en-US" sz="1600" b="1" dirty="0">
                <a:latin typeface="Courier New" panose="02070309020205020404" pitchFamily="49" charset="0"/>
                <a:cs typeface="Courier New" panose="02070309020205020404" pitchFamily="49" charset="0"/>
              </a:rPr>
              <a:t>("ob2.a and ob2.b after call: " + ob2.a + " " + ob2.b);</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971297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Deeper Dive into Methods and </a:t>
            </a:r>
            <a:r>
              <a:rPr lang="en-US" dirty="0" smtClean="0"/>
              <a:t>Classes – Returning Objects</a:t>
            </a:r>
            <a:endParaRPr lang="en-US" dirty="0"/>
          </a:p>
        </p:txBody>
      </p:sp>
      <p:sp>
        <p:nvSpPr>
          <p:cNvPr id="3" name="Content Placeholder 2"/>
          <p:cNvSpPr>
            <a:spLocks noGrp="1"/>
          </p:cNvSpPr>
          <p:nvPr>
            <p:ph idx="1"/>
          </p:nvPr>
        </p:nvSpPr>
        <p:spPr>
          <a:xfrm>
            <a:off x="838200" y="1825625"/>
            <a:ext cx="10515600" cy="607024"/>
          </a:xfrm>
        </p:spPr>
        <p:txBody>
          <a:bodyPr>
            <a:normAutofit/>
          </a:bodyPr>
          <a:lstStyle/>
          <a:p>
            <a:pPr marL="0" indent="0">
              <a:buNone/>
            </a:pPr>
            <a:r>
              <a:rPr lang="en-US" sz="3200" dirty="0" smtClean="0"/>
              <a:t>Return Methods can be any data type, including class types</a:t>
            </a:r>
            <a:endParaRPr lang="en-US" sz="3200" dirty="0"/>
          </a:p>
        </p:txBody>
      </p:sp>
      <p:sp>
        <p:nvSpPr>
          <p:cNvPr id="4" name="Content Placeholder 3"/>
          <p:cNvSpPr txBox="1">
            <a:spLocks/>
          </p:cNvSpPr>
          <p:nvPr/>
        </p:nvSpPr>
        <p:spPr>
          <a:xfrm>
            <a:off x="941716" y="2432649"/>
            <a:ext cx="5786888" cy="14837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Return a programmer-defined object.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class </a:t>
            </a:r>
            <a:r>
              <a:rPr lang="en-US" sz="1800" b="1" dirty="0">
                <a:latin typeface="Courier New" panose="02070309020205020404" pitchFamily="49" charset="0"/>
                <a:cs typeface="Courier New" panose="02070309020205020404" pitchFamily="49" charset="0"/>
              </a:rPr>
              <a:t>Err</a:t>
            </a: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String </a:t>
            </a:r>
            <a:r>
              <a:rPr lang="en-US" sz="1200" b="1" dirty="0" err="1">
                <a:latin typeface="Courier New" panose="02070309020205020404" pitchFamily="49" charset="0"/>
                <a:cs typeface="Courier New" panose="02070309020205020404" pitchFamily="49" charset="0"/>
              </a:rPr>
              <a:t>msg</a:t>
            </a:r>
            <a:r>
              <a:rPr lang="en-US" sz="1200" b="1" dirty="0">
                <a:latin typeface="Courier New" panose="02070309020205020404" pitchFamily="49" charset="0"/>
                <a:cs typeface="Courier New" panose="02070309020205020404" pitchFamily="49" charset="0"/>
              </a:rPr>
              <a:t>; // error message</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severity; // code indicating severity of error</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Err(String m,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s)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msg</a:t>
            </a:r>
            <a:r>
              <a:rPr lang="en-US" sz="1200" b="1" dirty="0">
                <a:latin typeface="Courier New" panose="02070309020205020404" pitchFamily="49" charset="0"/>
                <a:cs typeface="Courier New" panose="02070309020205020404" pitchFamily="49" charset="0"/>
              </a:rPr>
              <a:t> = m;</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severity = s;</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smtClean="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sp>
        <p:nvSpPr>
          <p:cNvPr id="5" name="Content Placeholder 3"/>
          <p:cNvSpPr txBox="1">
            <a:spLocks/>
          </p:cNvSpPr>
          <p:nvPr/>
        </p:nvSpPr>
        <p:spPr>
          <a:xfrm>
            <a:off x="6374921" y="2432649"/>
            <a:ext cx="5635925" cy="38818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class </a:t>
            </a:r>
            <a:r>
              <a:rPr lang="en-US" sz="2000" b="1" dirty="0" err="1">
                <a:latin typeface="Courier New" panose="02070309020205020404" pitchFamily="49" charset="0"/>
                <a:cs typeface="Courier New" panose="02070309020205020404" pitchFamily="49" charset="0"/>
              </a:rPr>
              <a:t>ErrorInfo</a:t>
            </a:r>
            <a:r>
              <a:rPr lang="en-US" sz="14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String </a:t>
            </a:r>
            <a:r>
              <a:rPr lang="en-US" sz="1400" b="1" dirty="0" err="1">
                <a:latin typeface="Courier New" panose="02070309020205020404" pitchFamily="49" charset="0"/>
                <a:cs typeface="Courier New" panose="02070309020205020404" pitchFamily="49" charset="0"/>
              </a:rPr>
              <a:t>msgs</a:t>
            </a:r>
            <a:r>
              <a:rPr lang="en-US" sz="1400" b="1" dirty="0">
                <a:latin typeface="Courier New" panose="02070309020205020404" pitchFamily="49" charset="0"/>
                <a:cs typeface="Courier New" panose="02070309020205020404" pitchFamily="49" charset="0"/>
              </a:rPr>
              <a:t>[] =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"Output Error",</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"Input Error",</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"Disk Full",</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"Index Out-Of-Bounds"</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howbad</a:t>
            </a:r>
            <a:r>
              <a:rPr lang="en-US" sz="1400" b="1" dirty="0">
                <a:latin typeface="Courier New" panose="02070309020205020404" pitchFamily="49" charset="0"/>
                <a:cs typeface="Courier New" panose="02070309020205020404" pitchFamily="49" charset="0"/>
              </a:rPr>
              <a:t>[] = { 3, 3, 2, 4 };</a:t>
            </a:r>
          </a:p>
          <a:p>
            <a:pPr marL="0" indent="0" defTabSz="274320">
              <a:lnSpc>
                <a:spcPct val="10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Err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getErrorInfo</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if(</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&gt;= 0 &amp;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&lt; </a:t>
            </a:r>
            <a:r>
              <a:rPr lang="en-US" sz="1400" b="1" dirty="0" err="1">
                <a:latin typeface="Courier New" panose="02070309020205020404" pitchFamily="49" charset="0"/>
                <a:cs typeface="Courier New" panose="02070309020205020404" pitchFamily="49" charset="0"/>
              </a:rPr>
              <a:t>msgs.length</a:t>
            </a:r>
            <a:r>
              <a:rPr lang="en-US" sz="14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return new Err(</a:t>
            </a:r>
            <a:r>
              <a:rPr lang="en-US" sz="1400" b="1" dirty="0" err="1">
                <a:latin typeface="Courier New" panose="02070309020205020404" pitchFamily="49" charset="0"/>
                <a:cs typeface="Courier New" panose="02070309020205020404" pitchFamily="49" charset="0"/>
              </a:rPr>
              <a:t>msgs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howbad</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 else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return new Err("Invalid Error Code", 0);</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p:txBody>
      </p:sp>
      <p:sp>
        <p:nvSpPr>
          <p:cNvPr id="6" name="Content Placeholder 3"/>
          <p:cNvSpPr txBox="1">
            <a:spLocks/>
          </p:cNvSpPr>
          <p:nvPr/>
        </p:nvSpPr>
        <p:spPr>
          <a:xfrm>
            <a:off x="941716" y="4209690"/>
            <a:ext cx="5786888" cy="23118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200" b="1" dirty="0" smtClean="0">
                <a:latin typeface="Courier New" panose="02070309020205020404" pitchFamily="49" charset="0"/>
                <a:cs typeface="Courier New" panose="02070309020205020404" pitchFamily="49" charset="0"/>
              </a:rPr>
              <a:t>class </a:t>
            </a:r>
            <a:r>
              <a:rPr lang="en-US" sz="1200" b="1" dirty="0" err="1">
                <a:latin typeface="Courier New" panose="02070309020205020404" pitchFamily="49" charset="0"/>
                <a:cs typeface="Courier New" panose="02070309020205020404" pitchFamily="49" charset="0"/>
              </a:rPr>
              <a:t>ErrInfo</a:t>
            </a: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public static void main(String </a:t>
            </a:r>
            <a:r>
              <a:rPr lang="en-US" sz="1200" b="1" dirty="0" err="1">
                <a:latin typeface="Courier New" panose="02070309020205020404" pitchFamily="49" charset="0"/>
                <a:cs typeface="Courier New" panose="02070309020205020404" pitchFamily="49" charset="0"/>
              </a:rPr>
              <a:t>args</a:t>
            </a: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ErrorInfo</a:t>
            </a:r>
            <a:r>
              <a:rPr lang="en-US" sz="1600" b="1" dirty="0">
                <a:latin typeface="Courier New" panose="02070309020205020404" pitchFamily="49" charset="0"/>
                <a:cs typeface="Courier New" panose="02070309020205020404" pitchFamily="49" charset="0"/>
              </a:rPr>
              <a:t> err = new </a:t>
            </a:r>
            <a:r>
              <a:rPr lang="en-US" sz="1600" b="1" dirty="0" err="1">
                <a:latin typeface="Courier New" panose="02070309020205020404" pitchFamily="49" charset="0"/>
                <a:cs typeface="Courier New" panose="02070309020205020404" pitchFamily="49" charset="0"/>
              </a:rPr>
              <a:t>ErrorInfo</a:t>
            </a:r>
            <a:r>
              <a:rPr lang="en-US" sz="16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Err e;</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e = </a:t>
            </a:r>
            <a:r>
              <a:rPr lang="en-US" sz="1600" b="1" dirty="0" err="1">
                <a:latin typeface="Courier New" panose="02070309020205020404" pitchFamily="49" charset="0"/>
                <a:cs typeface="Courier New" panose="02070309020205020404" pitchFamily="49" charset="0"/>
              </a:rPr>
              <a:t>err.getErrorInfo</a:t>
            </a:r>
            <a:r>
              <a:rPr lang="en-US" sz="1600" b="1" dirty="0">
                <a:latin typeface="Courier New" panose="02070309020205020404" pitchFamily="49" charset="0"/>
                <a:cs typeface="Courier New" panose="02070309020205020404" pitchFamily="49" charset="0"/>
              </a:rPr>
              <a:t>(2);</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System.out.println(e.msg + " severity: " + </a:t>
            </a:r>
            <a:r>
              <a:rPr lang="en-US" sz="1200" b="1" dirty="0" err="1">
                <a:latin typeface="Courier New" panose="02070309020205020404" pitchFamily="49" charset="0"/>
                <a:cs typeface="Courier New" panose="02070309020205020404" pitchFamily="49" charset="0"/>
              </a:rPr>
              <a:t>e.severity</a:t>
            </a: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e = </a:t>
            </a:r>
            <a:r>
              <a:rPr lang="en-US" sz="1200" b="1" dirty="0" err="1">
                <a:latin typeface="Courier New" panose="02070309020205020404" pitchFamily="49" charset="0"/>
                <a:cs typeface="Courier New" panose="02070309020205020404" pitchFamily="49" charset="0"/>
              </a:rPr>
              <a:t>err.getErrorInfo</a:t>
            </a:r>
            <a:r>
              <a:rPr lang="en-US" sz="1200" b="1" dirty="0">
                <a:latin typeface="Courier New" panose="02070309020205020404" pitchFamily="49" charset="0"/>
                <a:cs typeface="Courier New" panose="02070309020205020404" pitchFamily="49" charset="0"/>
              </a:rPr>
              <a:t>(19);</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System.out.println(e.msg + " severity: " + </a:t>
            </a:r>
            <a:r>
              <a:rPr lang="en-US" sz="1200" b="1" dirty="0" err="1">
                <a:latin typeface="Courier New" panose="02070309020205020404" pitchFamily="49" charset="0"/>
                <a:cs typeface="Courier New" panose="02070309020205020404" pitchFamily="49" charset="0"/>
              </a:rPr>
              <a:t>e.severity</a:t>
            </a: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269181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Deeper Dive into Methods and </a:t>
            </a:r>
            <a:r>
              <a:rPr lang="en-US" dirty="0" smtClean="0"/>
              <a:t>Classes – Method Overloading</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sz="4000" dirty="0" smtClean="0"/>
              <a:t>Java allows for the ability for methods for share identical name, but have different method signature (aka, the passing of parameters)</a:t>
            </a:r>
          </a:p>
          <a:p>
            <a:pPr marL="0" indent="0">
              <a:buNone/>
            </a:pPr>
            <a:endParaRPr lang="en-US" sz="4000" dirty="0" smtClean="0"/>
          </a:p>
          <a:p>
            <a:pPr marL="0" indent="0">
              <a:buNone/>
            </a:pPr>
            <a:r>
              <a:rPr lang="en-US" sz="4000" dirty="0" smtClean="0"/>
              <a:t>With method overloading.. Comes.. Polymorphism.. At least one of the ways..</a:t>
            </a:r>
          </a:p>
          <a:p>
            <a:pPr marL="0" indent="0">
              <a:buNone/>
            </a:pPr>
            <a:endParaRPr lang="en-US" sz="4000" dirty="0" smtClean="0"/>
          </a:p>
          <a:p>
            <a:pPr marL="0" indent="0">
              <a:buNone/>
            </a:pPr>
            <a:r>
              <a:rPr lang="en-US" sz="4000" dirty="0" smtClean="0"/>
              <a:t>All you need to do is simply declare different, distinctive versions of the method and the rest is handled by the compiler</a:t>
            </a:r>
          </a:p>
          <a:p>
            <a:pPr marL="0" indent="0">
              <a:buNone/>
            </a:pPr>
            <a:endParaRPr lang="en-US" sz="4000" dirty="0" smtClean="0"/>
          </a:p>
          <a:p>
            <a:pPr marL="0" indent="0">
              <a:buNone/>
            </a:pPr>
            <a:r>
              <a:rPr lang="en-US" sz="4000" dirty="0" smtClean="0"/>
              <a:t>Distinction between methods must follow these criteria:</a:t>
            </a:r>
            <a:br>
              <a:rPr lang="en-US" sz="4000" dirty="0" smtClean="0"/>
            </a:br>
            <a:endParaRPr lang="en-US" sz="4000" dirty="0" smtClean="0"/>
          </a:p>
          <a:p>
            <a:pPr lvl="1"/>
            <a:r>
              <a:rPr lang="en-US" sz="3600" dirty="0" smtClean="0"/>
              <a:t>Return type is different, and/or</a:t>
            </a:r>
          </a:p>
          <a:p>
            <a:pPr lvl="1"/>
            <a:r>
              <a:rPr lang="en-US" sz="3600" dirty="0" smtClean="0"/>
              <a:t>Numbers of parameters passed is different</a:t>
            </a:r>
          </a:p>
          <a:p>
            <a:pPr marL="514350" indent="-514350">
              <a:buFont typeface="+mj-lt"/>
              <a:buAutoNum type="arabicPeriod"/>
            </a:pPr>
            <a:endParaRPr lang="en-US" sz="3600" dirty="0" smtClean="0"/>
          </a:p>
          <a:p>
            <a:pPr marL="514350" indent="-514350">
              <a:buFont typeface="+mj-lt"/>
              <a:buAutoNum type="arabicPeriod"/>
            </a:pPr>
            <a:endParaRPr lang="en-US" sz="3600" dirty="0"/>
          </a:p>
          <a:p>
            <a:endParaRPr lang="en-US" sz="3600" dirty="0"/>
          </a:p>
        </p:txBody>
      </p:sp>
      <p:sp>
        <p:nvSpPr>
          <p:cNvPr id="4" name="TextBox 3"/>
          <p:cNvSpPr txBox="1"/>
          <p:nvPr/>
        </p:nvSpPr>
        <p:spPr>
          <a:xfrm>
            <a:off x="6443931" y="6176963"/>
            <a:ext cx="5661999" cy="461665"/>
          </a:xfrm>
          <a:prstGeom prst="rect">
            <a:avLst/>
          </a:prstGeom>
          <a:noFill/>
          <a:ln>
            <a:solidFill>
              <a:schemeClr val="accent1"/>
            </a:solidFill>
          </a:ln>
        </p:spPr>
        <p:txBody>
          <a:bodyPr wrap="none" rtlCol="0">
            <a:spAutoFit/>
          </a:bodyPr>
          <a:lstStyle/>
          <a:p>
            <a:r>
              <a:rPr lang="en-US" sz="2400" b="1" dirty="0" smtClean="0"/>
              <a:t>See live code in STS “</a:t>
            </a:r>
            <a:r>
              <a:rPr lang="en-US" sz="2400" b="1" dirty="0" err="1" smtClean="0"/>
              <a:t>MethodOverloading</a:t>
            </a:r>
            <a:r>
              <a:rPr lang="en-US" sz="2400" b="1" dirty="0" smtClean="0"/>
              <a:t>”</a:t>
            </a:r>
            <a:endParaRPr lang="en-US" sz="2400" b="1" dirty="0"/>
          </a:p>
        </p:txBody>
      </p:sp>
    </p:spTree>
    <p:extLst>
      <p:ext uri="{BB962C8B-B14F-4D97-AF65-F5344CB8AC3E}">
        <p14:creationId xmlns:p14="http://schemas.microsoft.com/office/powerpoint/2010/main" val="37809555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Deeper Dive into Methods and </a:t>
            </a:r>
            <a:r>
              <a:rPr lang="en-US" dirty="0" smtClean="0"/>
              <a:t>Classes – Overloading Constructors</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smtClean="0"/>
              <a:t>Constructors can be overloaded in the exact same manner as methods.</a:t>
            </a:r>
            <a:endParaRPr lang="en-US" sz="4000" dirty="0"/>
          </a:p>
        </p:txBody>
      </p:sp>
      <p:sp>
        <p:nvSpPr>
          <p:cNvPr id="4" name="TextBox 3"/>
          <p:cNvSpPr txBox="1"/>
          <p:nvPr/>
        </p:nvSpPr>
        <p:spPr>
          <a:xfrm>
            <a:off x="6443931" y="6176963"/>
            <a:ext cx="5087162" cy="461665"/>
          </a:xfrm>
          <a:prstGeom prst="rect">
            <a:avLst/>
          </a:prstGeom>
          <a:noFill/>
          <a:ln>
            <a:solidFill>
              <a:schemeClr val="accent1"/>
            </a:solidFill>
          </a:ln>
        </p:spPr>
        <p:txBody>
          <a:bodyPr wrap="none" rtlCol="0">
            <a:spAutoFit/>
          </a:bodyPr>
          <a:lstStyle/>
          <a:p>
            <a:r>
              <a:rPr lang="en-US" sz="2400" b="1" dirty="0" smtClean="0"/>
              <a:t>See live code in STS “OverloadDemo2”</a:t>
            </a:r>
            <a:endParaRPr lang="en-US" sz="2400" b="1" dirty="0"/>
          </a:p>
        </p:txBody>
      </p:sp>
    </p:spTree>
    <p:extLst>
      <p:ext uri="{BB962C8B-B14F-4D97-AF65-F5344CB8AC3E}">
        <p14:creationId xmlns:p14="http://schemas.microsoft.com/office/powerpoint/2010/main" val="1939052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Deeper Dive into Methods and </a:t>
            </a:r>
            <a:r>
              <a:rPr lang="en-US" dirty="0" smtClean="0"/>
              <a:t>Classes - Recursion</a:t>
            </a:r>
            <a:endParaRPr lang="en-US" dirty="0"/>
          </a:p>
        </p:txBody>
      </p:sp>
      <p:sp>
        <p:nvSpPr>
          <p:cNvPr id="3" name="Content Placeholder 2"/>
          <p:cNvSpPr>
            <a:spLocks noGrp="1"/>
          </p:cNvSpPr>
          <p:nvPr>
            <p:ph idx="1"/>
          </p:nvPr>
        </p:nvSpPr>
        <p:spPr>
          <a:xfrm>
            <a:off x="838200" y="1825625"/>
            <a:ext cx="10515600" cy="3876435"/>
          </a:xfrm>
        </p:spPr>
        <p:txBody>
          <a:bodyPr>
            <a:normAutofit fontScale="92500" lnSpcReduction="20000"/>
          </a:bodyPr>
          <a:lstStyle/>
          <a:p>
            <a:r>
              <a:rPr lang="en-US" sz="4000" dirty="0" smtClean="0"/>
              <a:t>Recursion is a method that calls itself</a:t>
            </a:r>
          </a:p>
          <a:p>
            <a:r>
              <a:rPr lang="en-US" sz="4000" dirty="0" smtClean="0"/>
              <a:t>In general term, it is circular programming</a:t>
            </a:r>
          </a:p>
          <a:p>
            <a:r>
              <a:rPr lang="en-US" sz="4000" b="1" dirty="0" smtClean="0"/>
              <a:t>Pros of recursion</a:t>
            </a:r>
            <a:r>
              <a:rPr lang="en-US" sz="4000" dirty="0" smtClean="0"/>
              <a:t> is that code can be kept simple</a:t>
            </a:r>
          </a:p>
          <a:p>
            <a:r>
              <a:rPr lang="en-US" sz="4000" b="1" dirty="0" smtClean="0"/>
              <a:t>Cons of recursion</a:t>
            </a:r>
            <a:r>
              <a:rPr lang="en-US" sz="4000" dirty="0" smtClean="0"/>
              <a:t> is that it may become expensive in memory use and may slow down processing when operations are heavy and recursion is deep</a:t>
            </a:r>
          </a:p>
          <a:p>
            <a:r>
              <a:rPr lang="en-US" sz="4000" dirty="0" smtClean="0"/>
              <a:t>Recursion must have a mechanism to stop from calling itself or you create an endless loop.</a:t>
            </a:r>
            <a:endParaRPr lang="en-US" sz="4000" dirty="0"/>
          </a:p>
        </p:txBody>
      </p:sp>
      <p:sp>
        <p:nvSpPr>
          <p:cNvPr id="4" name="TextBox 3"/>
          <p:cNvSpPr txBox="1"/>
          <p:nvPr/>
        </p:nvSpPr>
        <p:spPr>
          <a:xfrm>
            <a:off x="6443931" y="6176963"/>
            <a:ext cx="4981685" cy="461665"/>
          </a:xfrm>
          <a:prstGeom prst="rect">
            <a:avLst/>
          </a:prstGeom>
          <a:noFill/>
          <a:ln>
            <a:solidFill>
              <a:schemeClr val="accent1"/>
            </a:solidFill>
          </a:ln>
        </p:spPr>
        <p:txBody>
          <a:bodyPr wrap="none" rtlCol="0">
            <a:spAutoFit/>
          </a:bodyPr>
          <a:lstStyle/>
          <a:p>
            <a:r>
              <a:rPr lang="en-US" sz="2400" b="1" dirty="0" smtClean="0"/>
              <a:t>See live code in STS “</a:t>
            </a:r>
            <a:r>
              <a:rPr lang="en-US" sz="2400" b="1" dirty="0" err="1" smtClean="0"/>
              <a:t>RecursiveDemo</a:t>
            </a:r>
            <a:r>
              <a:rPr lang="en-US" sz="2400" b="1" dirty="0" smtClean="0"/>
              <a:t>”</a:t>
            </a:r>
            <a:endParaRPr lang="en-US" sz="2400" b="1" dirty="0"/>
          </a:p>
        </p:txBody>
      </p:sp>
    </p:spTree>
    <p:extLst>
      <p:ext uri="{BB962C8B-B14F-4D97-AF65-F5344CB8AC3E}">
        <p14:creationId xmlns:p14="http://schemas.microsoft.com/office/powerpoint/2010/main" val="36228126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Deeper Dive into Methods and </a:t>
            </a:r>
            <a:r>
              <a:rPr lang="en-US" dirty="0" smtClean="0"/>
              <a:t>Classes – The Concept of Static in Java</a:t>
            </a:r>
            <a:endParaRPr lang="en-US" dirty="0"/>
          </a:p>
        </p:txBody>
      </p:sp>
      <p:sp>
        <p:nvSpPr>
          <p:cNvPr id="3" name="Content Placeholder 2"/>
          <p:cNvSpPr>
            <a:spLocks noGrp="1"/>
          </p:cNvSpPr>
          <p:nvPr>
            <p:ph idx="1"/>
          </p:nvPr>
        </p:nvSpPr>
        <p:spPr/>
        <p:txBody>
          <a:bodyPr>
            <a:normAutofit/>
          </a:bodyPr>
          <a:lstStyle/>
          <a:p>
            <a:pPr marL="971550" lvl="1" indent="-514350">
              <a:buFont typeface="+mj-lt"/>
              <a:buAutoNum type="arabicPeriod"/>
            </a:pPr>
            <a:r>
              <a:rPr lang="en-US" sz="3600" dirty="0" smtClean="0"/>
              <a:t>Static classes are typically use “as-is” without creating any instances</a:t>
            </a:r>
          </a:p>
          <a:p>
            <a:pPr marL="971550" lvl="1" indent="-514350">
              <a:buFont typeface="+mj-lt"/>
              <a:buAutoNum type="arabicPeriod"/>
            </a:pPr>
            <a:r>
              <a:rPr lang="en-US" sz="3600" dirty="0" smtClean="0"/>
              <a:t>Precede the class declaration with the keyword “static”</a:t>
            </a:r>
          </a:p>
          <a:p>
            <a:pPr marL="971550" lvl="1" indent="-514350">
              <a:buFont typeface="+mj-lt"/>
              <a:buAutoNum type="arabicPeriod"/>
            </a:pPr>
            <a:r>
              <a:rPr lang="en-US" sz="3600" dirty="0" smtClean="0"/>
              <a:t>Static classes can have any of its members access without creating a instance of it (no need to create an object)</a:t>
            </a:r>
          </a:p>
          <a:p>
            <a:pPr marL="514350" indent="-514350">
              <a:buFont typeface="+mj-lt"/>
              <a:buAutoNum type="arabicPeriod"/>
            </a:pPr>
            <a:endParaRPr lang="en-US" sz="3600" dirty="0"/>
          </a:p>
          <a:p>
            <a:endParaRPr lang="en-US" sz="3600" dirty="0"/>
          </a:p>
        </p:txBody>
      </p:sp>
      <p:sp>
        <p:nvSpPr>
          <p:cNvPr id="4" name="TextBox 3"/>
          <p:cNvSpPr txBox="1"/>
          <p:nvPr/>
        </p:nvSpPr>
        <p:spPr>
          <a:xfrm>
            <a:off x="6443931" y="6176963"/>
            <a:ext cx="4472378" cy="461665"/>
          </a:xfrm>
          <a:prstGeom prst="rect">
            <a:avLst/>
          </a:prstGeom>
          <a:noFill/>
          <a:ln>
            <a:solidFill>
              <a:schemeClr val="accent1"/>
            </a:solidFill>
          </a:ln>
        </p:spPr>
        <p:txBody>
          <a:bodyPr wrap="none" rtlCol="0">
            <a:spAutoFit/>
          </a:bodyPr>
          <a:lstStyle/>
          <a:p>
            <a:r>
              <a:rPr lang="en-US" sz="2400" b="1" dirty="0" smtClean="0"/>
              <a:t>See live code in STS “</a:t>
            </a:r>
            <a:r>
              <a:rPr lang="en-US" sz="2400" b="1" dirty="0" err="1" smtClean="0"/>
              <a:t>StaticDemo</a:t>
            </a:r>
            <a:r>
              <a:rPr lang="en-US" sz="2400" b="1" dirty="0" smtClean="0"/>
              <a:t>”</a:t>
            </a:r>
            <a:endParaRPr lang="en-US" sz="2400" b="1" dirty="0"/>
          </a:p>
        </p:txBody>
      </p:sp>
    </p:spTree>
    <p:extLst>
      <p:ext uri="{BB962C8B-B14F-4D97-AF65-F5344CB8AC3E}">
        <p14:creationId xmlns:p14="http://schemas.microsoft.com/office/powerpoint/2010/main" val="40442977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Deeper Dive into Methods and </a:t>
            </a:r>
            <a:r>
              <a:rPr lang="en-US" dirty="0" smtClean="0"/>
              <a:t>Classes – Nested Block Class</a:t>
            </a:r>
            <a:endParaRPr lang="en-US" dirty="0"/>
          </a:p>
        </p:txBody>
      </p:sp>
      <p:sp>
        <p:nvSpPr>
          <p:cNvPr id="3" name="Content Placeholder 2"/>
          <p:cNvSpPr>
            <a:spLocks noGrp="1"/>
          </p:cNvSpPr>
          <p:nvPr>
            <p:ph idx="1"/>
          </p:nvPr>
        </p:nvSpPr>
        <p:spPr/>
        <p:txBody>
          <a:bodyPr>
            <a:normAutofit fontScale="77500" lnSpcReduction="20000"/>
          </a:bodyPr>
          <a:lstStyle/>
          <a:p>
            <a:r>
              <a:rPr lang="en-US" sz="4000" dirty="0" smtClean="0"/>
              <a:t>Nested Class are in essence classes defined within classes.</a:t>
            </a:r>
          </a:p>
          <a:p>
            <a:r>
              <a:rPr lang="en-US" sz="4000" dirty="0" smtClean="0"/>
              <a:t>The scope of the nested class reside in its outer scope (parent)</a:t>
            </a:r>
          </a:p>
          <a:p>
            <a:r>
              <a:rPr lang="en-US" sz="4000" dirty="0" smtClean="0"/>
              <a:t>Typically we have 2 types of nested classes</a:t>
            </a:r>
          </a:p>
          <a:p>
            <a:pPr lvl="1"/>
            <a:r>
              <a:rPr lang="en-US" sz="3600" dirty="0" smtClean="0"/>
              <a:t>Those that are static</a:t>
            </a:r>
          </a:p>
          <a:p>
            <a:pPr lvl="1"/>
            <a:r>
              <a:rPr lang="en-US" sz="3600" dirty="0" smtClean="0"/>
              <a:t>Those that are not static</a:t>
            </a:r>
          </a:p>
          <a:p>
            <a:r>
              <a:rPr lang="en-US" sz="4000" dirty="0" smtClean="0"/>
              <a:t>The main reason for nested class is to break down your code’s function in ways which are related</a:t>
            </a:r>
          </a:p>
          <a:p>
            <a:r>
              <a:rPr lang="en-US" sz="4000" dirty="0" smtClean="0"/>
              <a:t>Within your main class, the nested class provide essential code functionality, which by design, not convention, it is decided to keep together</a:t>
            </a:r>
          </a:p>
          <a:p>
            <a:pPr marL="514350" indent="-514350">
              <a:buFont typeface="+mj-lt"/>
              <a:buAutoNum type="arabicPeriod"/>
            </a:pPr>
            <a:endParaRPr lang="en-US" sz="3600" dirty="0" smtClean="0"/>
          </a:p>
          <a:p>
            <a:pPr marL="514350" indent="-514350">
              <a:buFont typeface="+mj-lt"/>
              <a:buAutoNum type="arabicPeriod"/>
            </a:pPr>
            <a:endParaRPr lang="en-US" sz="3600" dirty="0" smtClean="0"/>
          </a:p>
          <a:p>
            <a:pPr marL="514350" indent="-514350">
              <a:buFont typeface="+mj-lt"/>
              <a:buAutoNum type="arabicPeriod"/>
            </a:pPr>
            <a:endParaRPr lang="en-US" sz="3600" dirty="0"/>
          </a:p>
          <a:p>
            <a:endParaRPr lang="en-US" sz="3600" dirty="0"/>
          </a:p>
        </p:txBody>
      </p:sp>
      <p:sp>
        <p:nvSpPr>
          <p:cNvPr id="4" name="TextBox 3"/>
          <p:cNvSpPr txBox="1"/>
          <p:nvPr/>
        </p:nvSpPr>
        <p:spPr>
          <a:xfrm>
            <a:off x="6443931" y="6176963"/>
            <a:ext cx="5226046" cy="461665"/>
          </a:xfrm>
          <a:prstGeom prst="rect">
            <a:avLst/>
          </a:prstGeom>
          <a:noFill/>
          <a:ln>
            <a:solidFill>
              <a:schemeClr val="accent1"/>
            </a:solidFill>
          </a:ln>
        </p:spPr>
        <p:txBody>
          <a:bodyPr wrap="none" rtlCol="0">
            <a:spAutoFit/>
          </a:bodyPr>
          <a:lstStyle/>
          <a:p>
            <a:r>
              <a:rPr lang="en-US" sz="2400" b="1" dirty="0" smtClean="0"/>
              <a:t>See live code in STS “</a:t>
            </a:r>
            <a:r>
              <a:rPr lang="en-US" sz="2400" b="1" dirty="0" err="1" smtClean="0"/>
              <a:t>NestedBlockClass</a:t>
            </a:r>
            <a:r>
              <a:rPr lang="en-US" sz="2400" b="1" dirty="0" smtClean="0"/>
              <a:t>”</a:t>
            </a:r>
            <a:endParaRPr lang="en-US" sz="2400" b="1" dirty="0"/>
          </a:p>
        </p:txBody>
      </p:sp>
    </p:spTree>
    <p:extLst>
      <p:ext uri="{BB962C8B-B14F-4D97-AF65-F5344CB8AC3E}">
        <p14:creationId xmlns:p14="http://schemas.microsoft.com/office/powerpoint/2010/main" val="36261974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Deeper Dive into Methods and </a:t>
            </a:r>
            <a:r>
              <a:rPr lang="en-US" dirty="0" smtClean="0"/>
              <a:t>Classes – The Singleton Class</a:t>
            </a:r>
            <a:endParaRPr lang="en-US" dirty="0"/>
          </a:p>
        </p:txBody>
      </p:sp>
      <p:sp>
        <p:nvSpPr>
          <p:cNvPr id="3" name="Content Placeholder 2"/>
          <p:cNvSpPr>
            <a:spLocks noGrp="1"/>
          </p:cNvSpPr>
          <p:nvPr>
            <p:ph idx="1"/>
          </p:nvPr>
        </p:nvSpPr>
        <p:spPr/>
        <p:txBody>
          <a:bodyPr>
            <a:normAutofit fontScale="77500" lnSpcReduction="20000"/>
          </a:bodyPr>
          <a:lstStyle/>
          <a:p>
            <a:r>
              <a:rPr lang="en-US" sz="4000" dirty="0" smtClean="0"/>
              <a:t>A Singleton Class is a pattern where a class can only be created once at any point in time within the lifecycle of an application.</a:t>
            </a:r>
          </a:p>
          <a:p>
            <a:r>
              <a:rPr lang="en-US" sz="4000" dirty="0" smtClean="0"/>
              <a:t>Typically, the pattern is used to store global information, such as state, data queues, etc.</a:t>
            </a:r>
          </a:p>
          <a:p>
            <a:r>
              <a:rPr lang="en-US" sz="4000" dirty="0" smtClean="0"/>
              <a:t>The difference between a static class and a singleton class is that a static class doesn’t need instantiation and it typically provides a bunch of methods as utilities</a:t>
            </a:r>
          </a:p>
          <a:p>
            <a:r>
              <a:rPr lang="en-US" sz="4000" dirty="0" smtClean="0"/>
              <a:t>The singleton class will be initialized only once, typically at the very beginning of an app and it’s object can be used by any class and it will keep state and provide methods to share data across all class members</a:t>
            </a:r>
          </a:p>
          <a:p>
            <a:pPr marL="457200" lvl="1" indent="0">
              <a:buNone/>
            </a:pPr>
            <a:endParaRPr lang="en-US" sz="3600" dirty="0" smtClean="0"/>
          </a:p>
          <a:p>
            <a:pPr marL="457200" lvl="1" indent="0">
              <a:buNone/>
            </a:pPr>
            <a:endParaRPr lang="en-US" sz="3600" dirty="0" smtClean="0"/>
          </a:p>
          <a:p>
            <a:pPr marL="514350" indent="-514350">
              <a:buFont typeface="+mj-lt"/>
              <a:buAutoNum type="arabicPeriod"/>
            </a:pPr>
            <a:endParaRPr lang="en-US" sz="3600" dirty="0" smtClean="0"/>
          </a:p>
          <a:p>
            <a:pPr marL="514350" indent="-514350">
              <a:buFont typeface="+mj-lt"/>
              <a:buAutoNum type="arabicPeriod"/>
            </a:pPr>
            <a:endParaRPr lang="en-US" sz="3600" dirty="0" smtClean="0"/>
          </a:p>
          <a:p>
            <a:pPr marL="514350" indent="-514350">
              <a:buFont typeface="+mj-lt"/>
              <a:buAutoNum type="arabicPeriod"/>
            </a:pPr>
            <a:endParaRPr lang="en-US" sz="3600" dirty="0"/>
          </a:p>
          <a:p>
            <a:endParaRPr lang="en-US" sz="3600" dirty="0"/>
          </a:p>
        </p:txBody>
      </p:sp>
      <p:sp>
        <p:nvSpPr>
          <p:cNvPr id="4" name="TextBox 3"/>
          <p:cNvSpPr txBox="1"/>
          <p:nvPr/>
        </p:nvSpPr>
        <p:spPr>
          <a:xfrm>
            <a:off x="4351362" y="6081067"/>
            <a:ext cx="6776599" cy="461665"/>
          </a:xfrm>
          <a:prstGeom prst="rect">
            <a:avLst/>
          </a:prstGeom>
          <a:noFill/>
          <a:ln>
            <a:solidFill>
              <a:schemeClr val="accent1"/>
            </a:solidFill>
          </a:ln>
        </p:spPr>
        <p:txBody>
          <a:bodyPr wrap="none" rtlCol="0">
            <a:spAutoFit/>
          </a:bodyPr>
          <a:lstStyle/>
          <a:p>
            <a:r>
              <a:rPr lang="en-US" sz="2400" dirty="0">
                <a:hlinkClick r:id="rId2"/>
              </a:rPr>
              <a:t>https://www.geeksforgeeks.org/singleton-class-java/</a:t>
            </a:r>
            <a:endParaRPr lang="en-US" sz="2400" b="1" dirty="0"/>
          </a:p>
        </p:txBody>
      </p:sp>
    </p:spTree>
    <p:extLst>
      <p:ext uri="{BB962C8B-B14F-4D97-AF65-F5344CB8AC3E}">
        <p14:creationId xmlns:p14="http://schemas.microsoft.com/office/powerpoint/2010/main" val="1423129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600" dirty="0"/>
              <a:t>Deeper Dive into Methods and </a:t>
            </a:r>
            <a:r>
              <a:rPr lang="en-US" sz="3600" dirty="0" smtClean="0"/>
              <a:t>Classes</a:t>
            </a:r>
            <a:endParaRPr lang="en-US" sz="3600" dirty="0"/>
          </a:p>
          <a:p>
            <a:pPr marL="514350" indent="-514350">
              <a:buFont typeface="+mj-lt"/>
              <a:buAutoNum type="arabicPeriod"/>
            </a:pPr>
            <a:r>
              <a:rPr lang="en-US" sz="3600" dirty="0"/>
              <a:t>Inheritance</a:t>
            </a:r>
            <a:endParaRPr lang="en-US" sz="3600" dirty="0" smtClean="0"/>
          </a:p>
          <a:p>
            <a:pPr marL="514350" indent="-514350">
              <a:buFont typeface="+mj-lt"/>
              <a:buAutoNum type="arabicPeriod"/>
            </a:pPr>
            <a:r>
              <a:rPr lang="en-US" sz="3600" dirty="0"/>
              <a:t>Packages </a:t>
            </a:r>
            <a:r>
              <a:rPr lang="en-US" sz="3600"/>
              <a:t>and </a:t>
            </a:r>
            <a:r>
              <a:rPr lang="en-US" sz="3600" smtClean="0"/>
              <a:t>Interfaces</a:t>
            </a:r>
            <a:endParaRPr lang="en-US" sz="3600" dirty="0" smtClean="0"/>
          </a:p>
          <a:p>
            <a:pPr marL="514350" indent="-514350">
              <a:buFont typeface="+mj-lt"/>
              <a:buAutoNum type="arabicPeriod"/>
            </a:pPr>
            <a:endParaRPr lang="en-US" sz="3600" dirty="0"/>
          </a:p>
          <a:p>
            <a:endParaRPr lang="en-US" sz="3600" dirty="0"/>
          </a:p>
        </p:txBody>
      </p:sp>
    </p:spTree>
    <p:extLst>
      <p:ext uri="{BB962C8B-B14F-4D97-AF65-F5344CB8AC3E}">
        <p14:creationId xmlns:p14="http://schemas.microsoft.com/office/powerpoint/2010/main" val="6980853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Deeper Dive into Methods and </a:t>
            </a:r>
            <a:r>
              <a:rPr lang="en-US" dirty="0" smtClean="0"/>
              <a:t>Classes - </a:t>
            </a:r>
            <a:r>
              <a:rPr lang="en-US" dirty="0" err="1" smtClean="0"/>
              <a:t>Varargs</a:t>
            </a:r>
            <a:endParaRPr lang="en-US" dirty="0"/>
          </a:p>
        </p:txBody>
      </p:sp>
      <p:sp>
        <p:nvSpPr>
          <p:cNvPr id="3" name="Content Placeholder 2"/>
          <p:cNvSpPr>
            <a:spLocks noGrp="1"/>
          </p:cNvSpPr>
          <p:nvPr>
            <p:ph idx="1"/>
          </p:nvPr>
        </p:nvSpPr>
        <p:spPr/>
        <p:txBody>
          <a:bodyPr>
            <a:normAutofit fontScale="92500"/>
          </a:bodyPr>
          <a:lstStyle/>
          <a:p>
            <a:r>
              <a:rPr lang="en-US" sz="4000" dirty="0" smtClean="0"/>
              <a:t>Variable Length Arguments aka </a:t>
            </a:r>
            <a:r>
              <a:rPr lang="en-US" sz="4000" dirty="0" err="1" smtClean="0"/>
              <a:t>Varargs</a:t>
            </a:r>
            <a:endParaRPr lang="en-US" sz="4000" dirty="0" smtClean="0"/>
          </a:p>
          <a:p>
            <a:r>
              <a:rPr lang="en-US" sz="4000" dirty="0" smtClean="0"/>
              <a:t>The purpose is to create methods that will take a range of arguments as opposed to a fixed signature</a:t>
            </a:r>
          </a:p>
          <a:p>
            <a:r>
              <a:rPr lang="en-US" sz="4000" dirty="0" smtClean="0"/>
              <a:t>The </a:t>
            </a:r>
            <a:r>
              <a:rPr lang="en-US" sz="4000" dirty="0" err="1" smtClean="0"/>
              <a:t>vararg</a:t>
            </a:r>
            <a:r>
              <a:rPr lang="en-US" sz="4000" dirty="0" smtClean="0"/>
              <a:t> syntax is … (three periods) used in the method’s parameter signature</a:t>
            </a:r>
          </a:p>
          <a:p>
            <a:r>
              <a:rPr lang="en-US" sz="4000" dirty="0" smtClean="0"/>
              <a:t>It will create an array which can be inspected for its content</a:t>
            </a:r>
          </a:p>
          <a:p>
            <a:pPr marL="0" indent="0">
              <a:buNone/>
            </a:pPr>
            <a:endParaRPr lang="en-US" sz="4000" dirty="0" smtClean="0"/>
          </a:p>
          <a:p>
            <a:pPr marL="514350" indent="-514350">
              <a:buFont typeface="+mj-lt"/>
              <a:buAutoNum type="arabicPeriod"/>
            </a:pPr>
            <a:endParaRPr lang="en-US" sz="3600" dirty="0" smtClean="0"/>
          </a:p>
          <a:p>
            <a:pPr marL="514350" indent="-514350">
              <a:buFont typeface="+mj-lt"/>
              <a:buAutoNum type="arabicPeriod"/>
            </a:pPr>
            <a:endParaRPr lang="en-US" sz="3600" dirty="0" smtClean="0"/>
          </a:p>
          <a:p>
            <a:pPr marL="514350" indent="-514350">
              <a:buFont typeface="+mj-lt"/>
              <a:buAutoNum type="arabicPeriod"/>
            </a:pPr>
            <a:endParaRPr lang="en-US" sz="3600" dirty="0"/>
          </a:p>
          <a:p>
            <a:endParaRPr lang="en-US" sz="3600" dirty="0"/>
          </a:p>
        </p:txBody>
      </p:sp>
      <p:sp>
        <p:nvSpPr>
          <p:cNvPr id="4" name="TextBox 3"/>
          <p:cNvSpPr txBox="1"/>
          <p:nvPr/>
        </p:nvSpPr>
        <p:spPr>
          <a:xfrm>
            <a:off x="6443931" y="6176963"/>
            <a:ext cx="4756367" cy="461665"/>
          </a:xfrm>
          <a:prstGeom prst="rect">
            <a:avLst/>
          </a:prstGeom>
          <a:noFill/>
          <a:ln>
            <a:solidFill>
              <a:schemeClr val="accent1"/>
            </a:solidFill>
          </a:ln>
        </p:spPr>
        <p:txBody>
          <a:bodyPr wrap="none" rtlCol="0">
            <a:spAutoFit/>
          </a:bodyPr>
          <a:lstStyle/>
          <a:p>
            <a:r>
              <a:rPr lang="en-US" sz="2400" b="1" dirty="0" smtClean="0"/>
              <a:t>See live code in STS “</a:t>
            </a:r>
            <a:r>
              <a:rPr lang="en-US" sz="2400" b="1" dirty="0" err="1" smtClean="0"/>
              <a:t>VarArgsDemo</a:t>
            </a:r>
            <a:r>
              <a:rPr lang="en-US" sz="2400" b="1" dirty="0" smtClean="0"/>
              <a:t>”</a:t>
            </a:r>
            <a:endParaRPr lang="en-US" sz="2400" b="1" dirty="0"/>
          </a:p>
        </p:txBody>
      </p:sp>
    </p:spTree>
    <p:extLst>
      <p:ext uri="{BB962C8B-B14F-4D97-AF65-F5344CB8AC3E}">
        <p14:creationId xmlns:p14="http://schemas.microsoft.com/office/powerpoint/2010/main" val="17122495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a:xfrm>
            <a:off x="838200" y="1825625"/>
            <a:ext cx="4527430" cy="4351338"/>
          </a:xfrm>
        </p:spPr>
        <p:txBody>
          <a:bodyPr>
            <a:normAutofit fontScale="92500" lnSpcReduction="10000"/>
          </a:bodyPr>
          <a:lstStyle/>
          <a:p>
            <a:pPr marL="514350" indent="-514350">
              <a:buFont typeface="+mj-lt"/>
              <a:buAutoNum type="arabicPeriod"/>
            </a:pPr>
            <a:r>
              <a:rPr lang="en-US" sz="3200" dirty="0"/>
              <a:t>101 Basics</a:t>
            </a:r>
          </a:p>
          <a:p>
            <a:pPr marL="514350" indent="-514350">
              <a:buFont typeface="+mj-lt"/>
              <a:buAutoNum type="arabicPeriod"/>
            </a:pPr>
            <a:r>
              <a:rPr lang="en-US" sz="3200" dirty="0"/>
              <a:t>Member Access</a:t>
            </a:r>
          </a:p>
          <a:p>
            <a:pPr marL="514350" indent="-514350">
              <a:buFont typeface="+mj-lt"/>
              <a:buAutoNum type="arabicPeriod"/>
            </a:pPr>
            <a:r>
              <a:rPr lang="en-US" sz="3200" dirty="0"/>
              <a:t>Constructors</a:t>
            </a:r>
          </a:p>
          <a:p>
            <a:pPr marL="514350" indent="-514350">
              <a:buFont typeface="+mj-lt"/>
              <a:buAutoNum type="arabicPeriod"/>
            </a:pPr>
            <a:r>
              <a:rPr lang="en-US" sz="3200" dirty="0"/>
              <a:t>Using “</a:t>
            </a:r>
            <a:r>
              <a:rPr lang="en-US" sz="3200" dirty="0" smtClean="0"/>
              <a:t>super” and Multilevel </a:t>
            </a:r>
            <a:r>
              <a:rPr lang="en-US" sz="3200" dirty="0"/>
              <a:t>Hierarchy</a:t>
            </a:r>
          </a:p>
          <a:p>
            <a:pPr marL="514350" indent="-514350">
              <a:buFont typeface="+mj-lt"/>
              <a:buAutoNum type="arabicPeriod"/>
            </a:pPr>
            <a:r>
              <a:rPr lang="en-US" sz="3200" dirty="0"/>
              <a:t>When are constructors called in a class?</a:t>
            </a:r>
          </a:p>
          <a:p>
            <a:pPr marL="514350" indent="-514350">
              <a:buFont typeface="+mj-lt"/>
              <a:buAutoNum type="arabicPeriod"/>
            </a:pPr>
            <a:r>
              <a:rPr lang="en-US" sz="3200" dirty="0"/>
              <a:t>Superclass references and Subclass </a:t>
            </a:r>
            <a:r>
              <a:rPr lang="en-US" sz="3200" dirty="0" smtClean="0"/>
              <a:t>Objects</a:t>
            </a:r>
            <a:endParaRPr lang="en-US" sz="3200" dirty="0"/>
          </a:p>
        </p:txBody>
      </p:sp>
      <p:sp>
        <p:nvSpPr>
          <p:cNvPr id="4" name="Content Placeholder 2"/>
          <p:cNvSpPr txBox="1">
            <a:spLocks/>
          </p:cNvSpPr>
          <p:nvPr/>
        </p:nvSpPr>
        <p:spPr>
          <a:xfrm>
            <a:off x="6330350" y="1825625"/>
            <a:ext cx="452743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8"/>
            </a:pPr>
            <a:r>
              <a:rPr lang="en-US" sz="3200" dirty="0" smtClean="0"/>
              <a:t>Method Overriding</a:t>
            </a:r>
          </a:p>
          <a:p>
            <a:pPr marL="514350" indent="-514350">
              <a:buFont typeface="+mj-lt"/>
              <a:buAutoNum type="arabicPeriod" startAt="8"/>
            </a:pPr>
            <a:r>
              <a:rPr lang="en-US" sz="3200" dirty="0" smtClean="0"/>
              <a:t>Overridden Methods support polymorphism</a:t>
            </a:r>
          </a:p>
          <a:p>
            <a:pPr marL="514350" indent="-514350">
              <a:buFont typeface="+mj-lt"/>
              <a:buAutoNum type="arabicPeriod" startAt="8"/>
            </a:pPr>
            <a:r>
              <a:rPr lang="en-US" sz="3200" dirty="0" smtClean="0"/>
              <a:t>Why bother with overriding methods</a:t>
            </a:r>
          </a:p>
          <a:p>
            <a:pPr marL="514350" indent="-514350">
              <a:buFont typeface="+mj-lt"/>
              <a:buAutoNum type="arabicPeriod" startAt="8"/>
            </a:pPr>
            <a:r>
              <a:rPr lang="en-US" sz="3200" dirty="0" smtClean="0"/>
              <a:t>The Abstract Class</a:t>
            </a:r>
          </a:p>
          <a:p>
            <a:pPr marL="514350" indent="-514350">
              <a:buFont typeface="+mj-lt"/>
              <a:buAutoNum type="arabicPeriod" startAt="8"/>
            </a:pPr>
            <a:r>
              <a:rPr lang="en-US" sz="3200" dirty="0" smtClean="0"/>
              <a:t>Using the “final” keyword</a:t>
            </a:r>
          </a:p>
          <a:p>
            <a:pPr marL="514350" indent="-514350">
              <a:buFont typeface="+mj-lt"/>
              <a:buAutoNum type="arabicPeriod" startAt="8"/>
            </a:pPr>
            <a:r>
              <a:rPr lang="en-US" sz="3200" dirty="0" smtClean="0"/>
              <a:t>The “Object” class</a:t>
            </a:r>
          </a:p>
          <a:p>
            <a:pPr marL="742950" indent="-742950">
              <a:buFont typeface="+mj-lt"/>
              <a:buAutoNum type="arabicPeriod" startAt="8"/>
            </a:pPr>
            <a:endParaRPr lang="en-US" dirty="0" smtClean="0"/>
          </a:p>
          <a:p>
            <a:pPr marL="742950" indent="-742950">
              <a:buFont typeface="+mj-lt"/>
              <a:buAutoNum type="arabicPeriod" startAt="8"/>
            </a:pPr>
            <a:endParaRPr lang="en-US" dirty="0" smtClean="0"/>
          </a:p>
          <a:p>
            <a:pPr marL="742950" indent="-742950">
              <a:buFont typeface="+mj-lt"/>
              <a:buAutoNum type="arabicPeriod" startAt="8"/>
            </a:pPr>
            <a:endParaRPr lang="en-US" dirty="0"/>
          </a:p>
        </p:txBody>
      </p:sp>
    </p:spTree>
    <p:extLst>
      <p:ext uri="{BB962C8B-B14F-4D97-AF65-F5344CB8AC3E}">
        <p14:creationId xmlns:p14="http://schemas.microsoft.com/office/powerpoint/2010/main" val="2086483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101 Basics</a:t>
            </a:r>
            <a:endParaRPr lang="en-US" dirty="0"/>
          </a:p>
        </p:txBody>
      </p:sp>
      <p:sp>
        <p:nvSpPr>
          <p:cNvPr id="3" name="Content Placeholder 2"/>
          <p:cNvSpPr>
            <a:spLocks noGrp="1"/>
          </p:cNvSpPr>
          <p:nvPr>
            <p:ph idx="1"/>
          </p:nvPr>
        </p:nvSpPr>
        <p:spPr>
          <a:xfrm>
            <a:off x="838200" y="1825625"/>
            <a:ext cx="10515600" cy="4351338"/>
          </a:xfrm>
        </p:spPr>
        <p:txBody>
          <a:bodyPr>
            <a:normAutofit lnSpcReduction="10000"/>
          </a:bodyPr>
          <a:lstStyle/>
          <a:p>
            <a:r>
              <a:rPr lang="en-US" sz="3200" dirty="0" smtClean="0"/>
              <a:t>Create a base class</a:t>
            </a:r>
          </a:p>
          <a:p>
            <a:r>
              <a:rPr lang="en-US" sz="3200" dirty="0" smtClean="0"/>
              <a:t>Create subclasses which inherit from a parent class</a:t>
            </a:r>
          </a:p>
          <a:p>
            <a:r>
              <a:rPr lang="en-US" sz="3200" dirty="0" smtClean="0"/>
              <a:t>Refine the subclass with features which are context sensitive to its nature</a:t>
            </a:r>
          </a:p>
          <a:p>
            <a:r>
              <a:rPr lang="en-US" sz="3200" dirty="0" smtClean="0"/>
              <a:t>All subclass inherit from their parent class</a:t>
            </a:r>
          </a:p>
          <a:p>
            <a:r>
              <a:rPr lang="en-US" sz="3200" dirty="0" smtClean="0"/>
              <a:t>All subclass can use initial functionality along with their own unique additions</a:t>
            </a:r>
          </a:p>
          <a:p>
            <a:r>
              <a:rPr lang="en-US" sz="3200" dirty="0" smtClean="0"/>
              <a:t>Inheritance implementation is done using the “extends” keyword</a:t>
            </a:r>
          </a:p>
        </p:txBody>
      </p:sp>
      <p:sp>
        <p:nvSpPr>
          <p:cNvPr id="5" name="TextBox 4"/>
          <p:cNvSpPr txBox="1"/>
          <p:nvPr/>
        </p:nvSpPr>
        <p:spPr>
          <a:xfrm>
            <a:off x="6443931" y="6176963"/>
            <a:ext cx="5219057" cy="461665"/>
          </a:xfrm>
          <a:prstGeom prst="rect">
            <a:avLst/>
          </a:prstGeom>
          <a:noFill/>
          <a:ln>
            <a:solidFill>
              <a:schemeClr val="accent1"/>
            </a:solidFill>
          </a:ln>
        </p:spPr>
        <p:txBody>
          <a:bodyPr wrap="none" rtlCol="0">
            <a:spAutoFit/>
          </a:bodyPr>
          <a:lstStyle/>
          <a:p>
            <a:r>
              <a:rPr lang="en-US" sz="2400" b="1" dirty="0" smtClean="0"/>
              <a:t>See live code in STS “</a:t>
            </a:r>
            <a:r>
              <a:rPr lang="en-US" sz="2400" b="1" dirty="0" err="1" smtClean="0"/>
              <a:t>InheritanceDemo</a:t>
            </a:r>
            <a:r>
              <a:rPr lang="en-US" sz="2400" b="1" dirty="0" smtClean="0"/>
              <a:t>”</a:t>
            </a:r>
            <a:endParaRPr lang="en-US" sz="2400" b="1" dirty="0"/>
          </a:p>
        </p:txBody>
      </p:sp>
    </p:spTree>
    <p:extLst>
      <p:ext uri="{BB962C8B-B14F-4D97-AF65-F5344CB8AC3E}">
        <p14:creationId xmlns:p14="http://schemas.microsoft.com/office/powerpoint/2010/main" val="7666390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Member Access</a:t>
            </a:r>
            <a:endParaRPr lang="en-US" dirty="0"/>
          </a:p>
        </p:txBody>
      </p:sp>
      <p:sp>
        <p:nvSpPr>
          <p:cNvPr id="3" name="Content Placeholder 2"/>
          <p:cNvSpPr>
            <a:spLocks noGrp="1"/>
          </p:cNvSpPr>
          <p:nvPr>
            <p:ph idx="1"/>
          </p:nvPr>
        </p:nvSpPr>
        <p:spPr>
          <a:xfrm>
            <a:off x="838199" y="1825625"/>
            <a:ext cx="10430691" cy="4351338"/>
          </a:xfrm>
        </p:spPr>
        <p:txBody>
          <a:bodyPr>
            <a:normAutofit/>
          </a:bodyPr>
          <a:lstStyle/>
          <a:p>
            <a:pPr marL="514350" indent="-514350">
              <a:buFont typeface="+mj-lt"/>
              <a:buAutoNum type="arabicPeriod"/>
            </a:pPr>
            <a:r>
              <a:rPr lang="en-US" sz="3200" dirty="0" smtClean="0"/>
              <a:t>Inheriting a class doesn’t overrule any “private” declarations</a:t>
            </a:r>
          </a:p>
          <a:p>
            <a:pPr marL="514350" indent="-514350">
              <a:buFont typeface="+mj-lt"/>
              <a:buAutoNum type="arabicPeriod"/>
            </a:pPr>
            <a:r>
              <a:rPr lang="en-US" sz="3200" dirty="0" smtClean="0"/>
              <a:t>While this may seem an impediment in the design of classes, don’t forget we can expose setters and getters.</a:t>
            </a:r>
            <a:endParaRPr lang="en-US" sz="3200" dirty="0"/>
          </a:p>
        </p:txBody>
      </p:sp>
      <p:sp>
        <p:nvSpPr>
          <p:cNvPr id="5" name="TextBox 4"/>
          <p:cNvSpPr txBox="1"/>
          <p:nvPr/>
        </p:nvSpPr>
        <p:spPr>
          <a:xfrm>
            <a:off x="6443931" y="6176963"/>
            <a:ext cx="5219057" cy="461665"/>
          </a:xfrm>
          <a:prstGeom prst="rect">
            <a:avLst/>
          </a:prstGeom>
          <a:noFill/>
          <a:ln>
            <a:solidFill>
              <a:schemeClr val="accent1"/>
            </a:solidFill>
          </a:ln>
        </p:spPr>
        <p:txBody>
          <a:bodyPr wrap="none" rtlCol="0">
            <a:spAutoFit/>
          </a:bodyPr>
          <a:lstStyle/>
          <a:p>
            <a:r>
              <a:rPr lang="en-US" sz="2400" b="1" dirty="0" smtClean="0"/>
              <a:t>See live code in STS “</a:t>
            </a:r>
            <a:r>
              <a:rPr lang="en-US" sz="2400" b="1" dirty="0" err="1" smtClean="0"/>
              <a:t>InheritanceDemo</a:t>
            </a:r>
            <a:r>
              <a:rPr lang="en-US" sz="2400" b="1" dirty="0" smtClean="0"/>
              <a:t>”</a:t>
            </a:r>
            <a:endParaRPr lang="en-US" sz="2400" b="1" dirty="0"/>
          </a:p>
        </p:txBody>
      </p:sp>
    </p:spTree>
    <p:extLst>
      <p:ext uri="{BB962C8B-B14F-4D97-AF65-F5344CB8AC3E}">
        <p14:creationId xmlns:p14="http://schemas.microsoft.com/office/powerpoint/2010/main" val="25276191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Constructors</a:t>
            </a:r>
            <a:endParaRPr lang="en-US" dirty="0"/>
          </a:p>
        </p:txBody>
      </p:sp>
      <p:sp>
        <p:nvSpPr>
          <p:cNvPr id="3" name="Content Placeholder 2"/>
          <p:cNvSpPr>
            <a:spLocks noGrp="1"/>
          </p:cNvSpPr>
          <p:nvPr>
            <p:ph idx="1"/>
          </p:nvPr>
        </p:nvSpPr>
        <p:spPr>
          <a:xfrm>
            <a:off x="838200" y="1825625"/>
            <a:ext cx="10587446" cy="4351338"/>
          </a:xfrm>
        </p:spPr>
        <p:txBody>
          <a:bodyPr>
            <a:normAutofit/>
          </a:bodyPr>
          <a:lstStyle/>
          <a:p>
            <a:pPr marL="514350" indent="-514350">
              <a:buFont typeface="+mj-lt"/>
              <a:buAutoNum type="arabicPeriod"/>
            </a:pPr>
            <a:r>
              <a:rPr lang="en-US" sz="3200" dirty="0" smtClean="0"/>
              <a:t>In a hierarchy, it is possible for both </a:t>
            </a:r>
            <a:r>
              <a:rPr lang="en-US" sz="3200" dirty="0" err="1" smtClean="0"/>
              <a:t>superclasses</a:t>
            </a:r>
            <a:r>
              <a:rPr lang="en-US" sz="3200" dirty="0" smtClean="0"/>
              <a:t> and subclasses to have their own constructors</a:t>
            </a:r>
          </a:p>
          <a:p>
            <a:pPr marL="514350" indent="-514350">
              <a:buFont typeface="+mj-lt"/>
              <a:buAutoNum type="arabicPeriod"/>
            </a:pPr>
            <a:r>
              <a:rPr lang="en-US" sz="3200" dirty="0" smtClean="0"/>
              <a:t>Each take care of their own constructions as separate</a:t>
            </a:r>
          </a:p>
          <a:p>
            <a:pPr marL="514350" indent="-514350">
              <a:buFont typeface="+mj-lt"/>
              <a:buAutoNum type="arabicPeriod"/>
            </a:pPr>
            <a:r>
              <a:rPr lang="en-US" sz="3200" dirty="0" smtClean="0"/>
              <a:t>Most classes typically have explicit constructors</a:t>
            </a:r>
          </a:p>
          <a:p>
            <a:pPr marL="514350" indent="-514350">
              <a:buFont typeface="+mj-lt"/>
              <a:buAutoNum type="arabicPeriod"/>
            </a:pPr>
            <a:endParaRPr lang="en-US" sz="3200" dirty="0" smtClean="0"/>
          </a:p>
        </p:txBody>
      </p:sp>
      <p:sp>
        <p:nvSpPr>
          <p:cNvPr id="5" name="TextBox 4"/>
          <p:cNvSpPr txBox="1"/>
          <p:nvPr/>
        </p:nvSpPr>
        <p:spPr>
          <a:xfrm>
            <a:off x="4180173" y="6311900"/>
            <a:ext cx="7239611"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err="1" smtClean="0"/>
              <a:t>ConstructorAndInheritenceDemo</a:t>
            </a:r>
            <a:r>
              <a:rPr lang="en-US" sz="2400" b="1" dirty="0" smtClean="0"/>
              <a:t>”</a:t>
            </a:r>
            <a:endParaRPr lang="en-US" sz="2400" b="1" dirty="0"/>
          </a:p>
        </p:txBody>
      </p:sp>
    </p:spTree>
    <p:extLst>
      <p:ext uri="{BB962C8B-B14F-4D97-AF65-F5344CB8AC3E}">
        <p14:creationId xmlns:p14="http://schemas.microsoft.com/office/powerpoint/2010/main" val="18658381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Using “super” and Multilevel Hierarchy</a:t>
            </a:r>
            <a:endParaRPr lang="en-US" dirty="0"/>
          </a:p>
        </p:txBody>
      </p:sp>
      <p:sp>
        <p:nvSpPr>
          <p:cNvPr id="3" name="Content Placeholder 2"/>
          <p:cNvSpPr>
            <a:spLocks noGrp="1"/>
          </p:cNvSpPr>
          <p:nvPr>
            <p:ph idx="1"/>
          </p:nvPr>
        </p:nvSpPr>
        <p:spPr>
          <a:xfrm>
            <a:off x="838200" y="1825625"/>
            <a:ext cx="10178562" cy="1190137"/>
          </a:xfrm>
        </p:spPr>
        <p:txBody>
          <a:bodyPr>
            <a:normAutofit fontScale="92500" lnSpcReduction="20000"/>
          </a:bodyPr>
          <a:lstStyle/>
          <a:p>
            <a:pPr marL="514350" indent="-514350">
              <a:buFont typeface="+mj-lt"/>
              <a:buAutoNum type="arabicPeriod"/>
            </a:pPr>
            <a:r>
              <a:rPr lang="en-US" sz="3200" dirty="0" smtClean="0"/>
              <a:t>When a subclass needs to invoke a constructor call explicitly, we use the “super” keyword as a call.</a:t>
            </a:r>
          </a:p>
          <a:p>
            <a:pPr marL="514350" indent="-514350">
              <a:buFont typeface="+mj-lt"/>
              <a:buAutoNum type="arabicPeriod"/>
            </a:pPr>
            <a:r>
              <a:rPr lang="en-US" sz="3200" dirty="0" smtClean="0"/>
              <a:t>We can also use super to access class members.</a:t>
            </a:r>
            <a:endParaRPr lang="en-US" sz="3200" dirty="0"/>
          </a:p>
        </p:txBody>
      </p:sp>
      <p:sp>
        <p:nvSpPr>
          <p:cNvPr id="5" name="TextBox 4"/>
          <p:cNvSpPr txBox="1"/>
          <p:nvPr/>
        </p:nvSpPr>
        <p:spPr>
          <a:xfrm>
            <a:off x="5555154" y="6320257"/>
            <a:ext cx="6497676" cy="461665"/>
          </a:xfrm>
          <a:prstGeom prst="rect">
            <a:avLst/>
          </a:prstGeom>
          <a:noFill/>
          <a:ln>
            <a:solidFill>
              <a:schemeClr val="accent1"/>
            </a:solidFill>
          </a:ln>
        </p:spPr>
        <p:txBody>
          <a:bodyPr wrap="none" rtlCol="0">
            <a:spAutoFit/>
          </a:bodyPr>
          <a:lstStyle/>
          <a:p>
            <a:pPr algn="r"/>
            <a:r>
              <a:rPr lang="en-US" sz="2400" b="1" dirty="0" smtClean="0"/>
              <a:t>See more live code in STS “</a:t>
            </a:r>
            <a:r>
              <a:rPr lang="en-US" sz="2400" b="1" dirty="0" err="1" smtClean="0"/>
              <a:t>MultilevelInheritence</a:t>
            </a:r>
            <a:r>
              <a:rPr lang="en-US" sz="2400" b="1" dirty="0" smtClean="0"/>
              <a:t>”</a:t>
            </a:r>
            <a:endParaRPr lang="en-US" sz="2400" b="1" dirty="0"/>
          </a:p>
        </p:txBody>
      </p:sp>
      <p:sp>
        <p:nvSpPr>
          <p:cNvPr id="6" name="Content Placeholder 3"/>
          <p:cNvSpPr txBox="1">
            <a:spLocks/>
          </p:cNvSpPr>
          <p:nvPr/>
        </p:nvSpPr>
        <p:spPr>
          <a:xfrm>
            <a:off x="838200" y="3150699"/>
            <a:ext cx="6301154" cy="34962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Using super to overcome name hiding.</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class A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Create a subclass by extending class A.</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class B extends A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this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hides the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in A</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B(</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b)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super.i</a:t>
            </a:r>
            <a:r>
              <a:rPr lang="en-US" sz="1400" b="1" dirty="0">
                <a:latin typeface="Courier New" panose="02070309020205020404" pitchFamily="49" charset="0"/>
                <a:cs typeface="Courier New" panose="02070309020205020404" pitchFamily="49" charset="0"/>
              </a:rPr>
              <a:t> = a; //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in A</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b; //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in B</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void show()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in superclass: " + </a:t>
            </a:r>
            <a:r>
              <a:rPr lang="en-US" sz="1400" b="1" dirty="0" err="1">
                <a:latin typeface="Courier New" panose="02070309020205020404" pitchFamily="49" charset="0"/>
                <a:cs typeface="Courier New" panose="02070309020205020404" pitchFamily="49" charset="0"/>
              </a:rPr>
              <a:t>super.i</a:t>
            </a:r>
            <a:r>
              <a:rPr lang="en-US" sz="14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in subclass: " +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a:t>
            </a:r>
          </a:p>
        </p:txBody>
      </p:sp>
      <p:sp>
        <p:nvSpPr>
          <p:cNvPr id="7" name="Content Placeholder 3"/>
          <p:cNvSpPr txBox="1">
            <a:spLocks/>
          </p:cNvSpPr>
          <p:nvPr/>
        </p:nvSpPr>
        <p:spPr>
          <a:xfrm>
            <a:off x="6435969" y="3528823"/>
            <a:ext cx="5307623" cy="14711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class </a:t>
            </a:r>
            <a:r>
              <a:rPr lang="en-US" sz="1400" b="1" dirty="0" err="1">
                <a:latin typeface="Courier New" panose="02070309020205020404" pitchFamily="49" charset="0"/>
                <a:cs typeface="Courier New" panose="02070309020205020404" pitchFamily="49" charset="0"/>
              </a:rPr>
              <a:t>UseSuper</a:t>
            </a:r>
            <a:r>
              <a:rPr lang="en-US" sz="14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public static void main(String </a:t>
            </a:r>
            <a:r>
              <a:rPr lang="en-US" sz="1400" b="1" dirty="0" err="1">
                <a:latin typeface="Courier New" panose="02070309020205020404" pitchFamily="49" charset="0"/>
                <a:cs typeface="Courier New" panose="02070309020205020404" pitchFamily="49" charset="0"/>
              </a:rPr>
              <a:t>args</a:t>
            </a:r>
            <a:r>
              <a:rPr lang="en-US" sz="14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B </a:t>
            </a:r>
            <a:r>
              <a:rPr lang="en-US" sz="1400" b="1" dirty="0" err="1">
                <a:latin typeface="Courier New" panose="02070309020205020404" pitchFamily="49" charset="0"/>
                <a:cs typeface="Courier New" panose="02070309020205020404" pitchFamily="49" charset="0"/>
              </a:rPr>
              <a:t>subOb</a:t>
            </a:r>
            <a:r>
              <a:rPr lang="en-US" sz="1400" b="1" dirty="0">
                <a:latin typeface="Courier New" panose="02070309020205020404" pitchFamily="49" charset="0"/>
                <a:cs typeface="Courier New" panose="02070309020205020404" pitchFamily="49" charset="0"/>
              </a:rPr>
              <a:t> = new B(1, 2);</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subOb.show</a:t>
            </a:r>
            <a:r>
              <a:rPr lang="en-US" sz="14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008538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When are constructors called in a class?</a:t>
            </a:r>
            <a:endParaRPr lang="en-US" dirty="0"/>
          </a:p>
        </p:txBody>
      </p:sp>
      <p:sp>
        <p:nvSpPr>
          <p:cNvPr id="3" name="Content Placeholder 2"/>
          <p:cNvSpPr>
            <a:spLocks noGrp="1"/>
          </p:cNvSpPr>
          <p:nvPr>
            <p:ph idx="1"/>
          </p:nvPr>
        </p:nvSpPr>
        <p:spPr>
          <a:xfrm>
            <a:off x="838200" y="1825625"/>
            <a:ext cx="4059115" cy="4351338"/>
          </a:xfrm>
        </p:spPr>
        <p:txBody>
          <a:bodyPr>
            <a:normAutofit/>
          </a:bodyPr>
          <a:lstStyle/>
          <a:p>
            <a:pPr marL="0" indent="0">
              <a:buNone/>
            </a:pPr>
            <a:r>
              <a:rPr lang="en-US" sz="3200" dirty="0" smtClean="0"/>
              <a:t>In a class hierarchy constructors complete their execution in order of derivation from superclass to subclass</a:t>
            </a:r>
            <a:endParaRPr lang="en-US" sz="3200" dirty="0"/>
          </a:p>
        </p:txBody>
      </p:sp>
      <p:sp>
        <p:nvSpPr>
          <p:cNvPr id="5" name="Content Placeholder 3"/>
          <p:cNvSpPr txBox="1">
            <a:spLocks/>
          </p:cNvSpPr>
          <p:nvPr/>
        </p:nvSpPr>
        <p:spPr>
          <a:xfrm>
            <a:off x="5418993" y="1110884"/>
            <a:ext cx="6301154" cy="54657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Create a super class.</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class A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("Constructing A.");</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Create a subclass by extending class A.</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class B extends A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B()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("Constructing B.");</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Create another subclass by extending B.</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class C extends B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C()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("Constructing C.");</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class </a:t>
            </a:r>
            <a:r>
              <a:rPr lang="en-US" sz="1400" b="1" dirty="0" err="1">
                <a:latin typeface="Courier New" panose="02070309020205020404" pitchFamily="49" charset="0"/>
                <a:cs typeface="Courier New" panose="02070309020205020404" pitchFamily="49" charset="0"/>
              </a:rPr>
              <a:t>OrderOfConstruction</a:t>
            </a:r>
            <a:r>
              <a:rPr lang="en-US" sz="14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public static void main(String </a:t>
            </a:r>
            <a:r>
              <a:rPr lang="en-US" sz="1400" b="1" dirty="0" err="1">
                <a:latin typeface="Courier New" panose="02070309020205020404" pitchFamily="49" charset="0"/>
                <a:cs typeface="Courier New" panose="02070309020205020404" pitchFamily="49" charset="0"/>
              </a:rPr>
              <a:t>args</a:t>
            </a:r>
            <a:r>
              <a:rPr lang="en-US" sz="14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C </a:t>
            </a:r>
            <a:r>
              <a:rPr lang="en-US" sz="1400" b="1" dirty="0" err="1">
                <a:latin typeface="Courier New" panose="02070309020205020404" pitchFamily="49" charset="0"/>
                <a:cs typeface="Courier New" panose="02070309020205020404" pitchFamily="49" charset="0"/>
              </a:rPr>
              <a:t>c</a:t>
            </a:r>
            <a:r>
              <a:rPr lang="en-US" sz="1400" b="1" dirty="0">
                <a:latin typeface="Courier New" panose="02070309020205020404" pitchFamily="49" charset="0"/>
                <a:cs typeface="Courier New" panose="02070309020205020404" pitchFamily="49" charset="0"/>
              </a:rPr>
              <a:t> = new C();</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a:t>
            </a:r>
          </a:p>
        </p:txBody>
      </p:sp>
      <p:sp>
        <p:nvSpPr>
          <p:cNvPr id="6" name="TextBox 5"/>
          <p:cNvSpPr txBox="1"/>
          <p:nvPr/>
        </p:nvSpPr>
        <p:spPr>
          <a:xfrm>
            <a:off x="838200" y="5029200"/>
            <a:ext cx="2466868" cy="1477328"/>
          </a:xfrm>
          <a:prstGeom prst="rect">
            <a:avLst/>
          </a:prstGeom>
          <a:noFill/>
          <a:ln>
            <a:solidFill>
              <a:schemeClr val="accent1"/>
            </a:solidFill>
          </a:ln>
        </p:spPr>
        <p:txBody>
          <a:bodyPr wrap="square" rtlCol="0">
            <a:spAutoFit/>
          </a:bodyPr>
          <a:lstStyle/>
          <a:p>
            <a:r>
              <a:rPr lang="en-US" b="1" dirty="0" smtClean="0"/>
              <a:t>Expect this output</a:t>
            </a:r>
          </a:p>
          <a:p>
            <a:endParaRPr lang="en-US" dirty="0"/>
          </a:p>
          <a:p>
            <a:r>
              <a:rPr lang="en-US" dirty="0">
                <a:latin typeface="Courier New" panose="02070309020205020404" pitchFamily="49" charset="0"/>
                <a:cs typeface="Courier New" panose="02070309020205020404" pitchFamily="49" charset="0"/>
              </a:rPr>
              <a:t>Constructing A</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Constructing </a:t>
            </a:r>
            <a:r>
              <a:rPr lang="en-US" dirty="0">
                <a:latin typeface="Courier New" panose="02070309020205020404" pitchFamily="49" charset="0"/>
                <a:cs typeface="Courier New" panose="02070309020205020404" pitchFamily="49" charset="0"/>
              </a:rPr>
              <a:t>B</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Constructing </a:t>
            </a:r>
            <a:r>
              <a:rPr lang="en-US" dirty="0">
                <a:latin typeface="Courier New" panose="02070309020205020404" pitchFamily="49" charset="0"/>
                <a:cs typeface="Courier New" panose="02070309020205020404" pitchFamily="49" charset="0"/>
              </a:rPr>
              <a:t>C.</a:t>
            </a:r>
          </a:p>
        </p:txBody>
      </p:sp>
      <p:cxnSp>
        <p:nvCxnSpPr>
          <p:cNvPr id="8" name="Straight Arrow Connector 7"/>
          <p:cNvCxnSpPr/>
          <p:nvPr/>
        </p:nvCxnSpPr>
        <p:spPr>
          <a:xfrm flipH="1" flipV="1">
            <a:off x="3464169" y="6057900"/>
            <a:ext cx="1872762" cy="8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39961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Superclass references and Subclass Objects</a:t>
            </a:r>
            <a:endParaRPr lang="en-US" dirty="0"/>
          </a:p>
        </p:txBody>
      </p:sp>
      <p:sp>
        <p:nvSpPr>
          <p:cNvPr id="3" name="Content Placeholder 2"/>
          <p:cNvSpPr>
            <a:spLocks noGrp="1"/>
          </p:cNvSpPr>
          <p:nvPr>
            <p:ph idx="1"/>
          </p:nvPr>
        </p:nvSpPr>
        <p:spPr>
          <a:xfrm>
            <a:off x="838200" y="1825625"/>
            <a:ext cx="3760177" cy="4351338"/>
          </a:xfrm>
        </p:spPr>
        <p:txBody>
          <a:bodyPr>
            <a:normAutofit/>
          </a:bodyPr>
          <a:lstStyle/>
          <a:p>
            <a:pPr marL="0" indent="0">
              <a:buNone/>
            </a:pPr>
            <a:r>
              <a:rPr lang="en-US" sz="3200" dirty="0" smtClean="0"/>
              <a:t>Since Java is strongly typed, type compatibility is strictly enforced.  A reference variable for one class type in general cannot refer to an object of another type.</a:t>
            </a:r>
            <a:endParaRPr lang="en-US" sz="3200" dirty="0"/>
          </a:p>
        </p:txBody>
      </p:sp>
      <p:sp>
        <p:nvSpPr>
          <p:cNvPr id="5" name="Content Placeholder 3"/>
          <p:cNvSpPr txBox="1">
            <a:spLocks/>
          </p:cNvSpPr>
          <p:nvPr/>
        </p:nvSpPr>
        <p:spPr>
          <a:xfrm>
            <a:off x="5418993" y="1110884"/>
            <a:ext cx="6301154" cy="54657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This will not compile.</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class X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X(</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a =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class Y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Y(</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a =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class </a:t>
            </a:r>
            <a:r>
              <a:rPr lang="en-US" sz="1400" b="1" dirty="0" err="1">
                <a:latin typeface="Courier New" panose="02070309020205020404" pitchFamily="49" charset="0"/>
                <a:cs typeface="Courier New" panose="02070309020205020404" pitchFamily="49" charset="0"/>
              </a:rPr>
              <a:t>IncompatibleRef</a:t>
            </a:r>
            <a:r>
              <a:rPr lang="en-US" sz="14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public static void main(String </a:t>
            </a:r>
            <a:r>
              <a:rPr lang="en-US" sz="1400" b="1" dirty="0" err="1">
                <a:latin typeface="Courier New" panose="02070309020205020404" pitchFamily="49" charset="0"/>
                <a:cs typeface="Courier New" panose="02070309020205020404" pitchFamily="49" charset="0"/>
              </a:rPr>
              <a:t>args</a:t>
            </a:r>
            <a:r>
              <a:rPr lang="en-US" sz="14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X </a:t>
            </a:r>
            <a:r>
              <a:rPr lang="en-US" sz="1400" b="1" dirty="0" err="1">
                <a:latin typeface="Courier New" panose="02070309020205020404" pitchFamily="49" charset="0"/>
                <a:cs typeface="Courier New" panose="02070309020205020404" pitchFamily="49" charset="0"/>
              </a:rPr>
              <a:t>x</a:t>
            </a:r>
            <a:r>
              <a:rPr lang="en-US" sz="1400" b="1" dirty="0">
                <a:latin typeface="Courier New" panose="02070309020205020404" pitchFamily="49" charset="0"/>
                <a:cs typeface="Courier New" panose="02070309020205020404" pitchFamily="49" charset="0"/>
              </a:rPr>
              <a:t> = new X(10);</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X x2;</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Y </a:t>
            </a:r>
            <a:r>
              <a:rPr lang="en-US" sz="1400" b="1" dirty="0" err="1">
                <a:latin typeface="Courier New" panose="02070309020205020404" pitchFamily="49" charset="0"/>
                <a:cs typeface="Courier New" panose="02070309020205020404" pitchFamily="49" charset="0"/>
              </a:rPr>
              <a:t>y</a:t>
            </a:r>
            <a:r>
              <a:rPr lang="en-US" sz="1400" b="1" dirty="0">
                <a:latin typeface="Courier New" panose="02070309020205020404" pitchFamily="49" charset="0"/>
                <a:cs typeface="Courier New" panose="02070309020205020404" pitchFamily="49" charset="0"/>
              </a:rPr>
              <a:t> = new Y(5);</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x2 = x; // OK, both of same type</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x2 = y; // Error, not of same type</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88224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Superclass references and Subclass Objects</a:t>
            </a:r>
            <a:endParaRPr lang="en-US" dirty="0"/>
          </a:p>
        </p:txBody>
      </p:sp>
      <p:sp>
        <p:nvSpPr>
          <p:cNvPr id="3" name="Content Placeholder 2"/>
          <p:cNvSpPr>
            <a:spLocks noGrp="1"/>
          </p:cNvSpPr>
          <p:nvPr>
            <p:ph idx="1"/>
          </p:nvPr>
        </p:nvSpPr>
        <p:spPr>
          <a:xfrm>
            <a:off x="838200" y="1825625"/>
            <a:ext cx="3760177" cy="4351338"/>
          </a:xfrm>
        </p:spPr>
        <p:txBody>
          <a:bodyPr>
            <a:normAutofit/>
          </a:bodyPr>
          <a:lstStyle/>
          <a:p>
            <a:pPr marL="0" indent="0">
              <a:buNone/>
            </a:pPr>
            <a:r>
              <a:rPr lang="en-US" sz="3200" dirty="0" smtClean="0"/>
              <a:t>The ‘exception’ to the rule from the preceding slide is when a superclass reference refers to a subclass object</a:t>
            </a:r>
            <a:endParaRPr lang="en-US" sz="3200" dirty="0"/>
          </a:p>
        </p:txBody>
      </p:sp>
      <p:sp>
        <p:nvSpPr>
          <p:cNvPr id="5" name="Content Placeholder 3"/>
          <p:cNvSpPr txBox="1">
            <a:spLocks/>
          </p:cNvSpPr>
          <p:nvPr/>
        </p:nvSpPr>
        <p:spPr>
          <a:xfrm>
            <a:off x="5418993" y="1110884"/>
            <a:ext cx="6301154" cy="54657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 superclass reference can refer to a subclass object.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class X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X(</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a:t>
            </a:r>
            <a:r>
              <a:rPr lang="en-US" sz="1200" b="1" dirty="0">
                <a:latin typeface="Courier New" panose="02070309020205020404" pitchFamily="49" charset="0"/>
                <a:cs typeface="Courier New" panose="02070309020205020404" pitchFamily="49" charset="0"/>
              </a:rPr>
              <a:t>) { a = </a:t>
            </a:r>
            <a:r>
              <a:rPr lang="en-US" sz="1200" b="1" dirty="0" err="1">
                <a:latin typeface="Courier New" panose="02070309020205020404" pitchFamily="49" charset="0"/>
                <a:cs typeface="Courier New" panose="02070309020205020404" pitchFamily="49" charset="0"/>
              </a:rPr>
              <a:t>i</a:t>
            </a: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class Y extends X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b;</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Y(</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j)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super(j);</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b = </a:t>
            </a:r>
            <a:r>
              <a:rPr lang="en-US" sz="1200" b="1" dirty="0" err="1">
                <a:latin typeface="Courier New" panose="02070309020205020404" pitchFamily="49" charset="0"/>
                <a:cs typeface="Courier New" panose="02070309020205020404" pitchFamily="49" charset="0"/>
              </a:rPr>
              <a:t>i</a:t>
            </a: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class </a:t>
            </a:r>
            <a:r>
              <a:rPr lang="en-US" sz="1200" b="1" dirty="0" err="1">
                <a:latin typeface="Courier New" panose="02070309020205020404" pitchFamily="49" charset="0"/>
                <a:cs typeface="Courier New" panose="02070309020205020404" pitchFamily="49" charset="0"/>
              </a:rPr>
              <a:t>SupSubRef</a:t>
            </a: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public static void main(String </a:t>
            </a:r>
            <a:r>
              <a:rPr lang="en-US" sz="1200" b="1" dirty="0" err="1">
                <a:latin typeface="Courier New" panose="02070309020205020404" pitchFamily="49" charset="0"/>
                <a:cs typeface="Courier New" panose="02070309020205020404" pitchFamily="49" charset="0"/>
              </a:rPr>
              <a:t>args</a:t>
            </a: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X </a:t>
            </a:r>
            <a:r>
              <a:rPr lang="en-US" sz="1200" b="1" dirty="0" err="1">
                <a:latin typeface="Courier New" panose="02070309020205020404" pitchFamily="49" charset="0"/>
                <a:cs typeface="Courier New" panose="02070309020205020404" pitchFamily="49" charset="0"/>
              </a:rPr>
              <a:t>x</a:t>
            </a:r>
            <a:r>
              <a:rPr lang="en-US" sz="1200" b="1" dirty="0">
                <a:latin typeface="Courier New" panose="02070309020205020404" pitchFamily="49" charset="0"/>
                <a:cs typeface="Courier New" panose="02070309020205020404" pitchFamily="49" charset="0"/>
              </a:rPr>
              <a:t> = new X(10);</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X x2;</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Y </a:t>
            </a:r>
            <a:r>
              <a:rPr lang="en-US" sz="1200" b="1" dirty="0" err="1">
                <a:latin typeface="Courier New" panose="02070309020205020404" pitchFamily="49" charset="0"/>
                <a:cs typeface="Courier New" panose="02070309020205020404" pitchFamily="49" charset="0"/>
              </a:rPr>
              <a:t>y</a:t>
            </a:r>
            <a:r>
              <a:rPr lang="en-US" sz="1200" b="1" dirty="0">
                <a:latin typeface="Courier New" panose="02070309020205020404" pitchFamily="49" charset="0"/>
                <a:cs typeface="Courier New" panose="02070309020205020404" pitchFamily="49" charset="0"/>
              </a:rPr>
              <a:t> = new Y(5, 6);</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x2 = x; // OK, both of same type</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System.out.println</a:t>
            </a:r>
            <a:r>
              <a:rPr lang="en-US" sz="1200" b="1" dirty="0">
                <a:latin typeface="Courier New" panose="02070309020205020404" pitchFamily="49" charset="0"/>
                <a:cs typeface="Courier New" panose="02070309020205020404" pitchFamily="49" charset="0"/>
              </a:rPr>
              <a:t>("x2.a: " + x2.a);</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x2 = y; // still Ok because Y is derived from X</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System.out.println</a:t>
            </a:r>
            <a:r>
              <a:rPr lang="en-US" sz="1200" b="1" dirty="0">
                <a:latin typeface="Courier New" panose="02070309020205020404" pitchFamily="49" charset="0"/>
                <a:cs typeface="Courier New" panose="02070309020205020404" pitchFamily="49" charset="0"/>
              </a:rPr>
              <a:t>("x2.a: " + x2.a);</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 X references know only about X members</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x2.a = 19; // OK</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 x2.b = 27; // Error, X doesn't have a b member</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941143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Method Overriding</a:t>
            </a:r>
            <a:endParaRPr lang="en-US" dirty="0"/>
          </a:p>
        </p:txBody>
      </p:sp>
      <p:sp>
        <p:nvSpPr>
          <p:cNvPr id="3" name="Content Placeholder 2"/>
          <p:cNvSpPr>
            <a:spLocks noGrp="1"/>
          </p:cNvSpPr>
          <p:nvPr>
            <p:ph idx="1"/>
          </p:nvPr>
        </p:nvSpPr>
        <p:spPr>
          <a:xfrm>
            <a:off x="838200" y="1825625"/>
            <a:ext cx="4041531" cy="4351338"/>
          </a:xfrm>
        </p:spPr>
        <p:txBody>
          <a:bodyPr>
            <a:normAutofit/>
          </a:bodyPr>
          <a:lstStyle/>
          <a:p>
            <a:pPr marL="0" indent="0">
              <a:buNone/>
            </a:pPr>
            <a:r>
              <a:rPr lang="en-US" sz="3200" dirty="0" smtClean="0"/>
              <a:t>When a method in a subclass as the exact same type and signature as the method in the superclass, this is called “Method Override”.</a:t>
            </a:r>
            <a:endParaRPr lang="en-US" sz="3200" dirty="0"/>
          </a:p>
        </p:txBody>
      </p:sp>
      <p:sp>
        <p:nvSpPr>
          <p:cNvPr id="5" name="Content Placeholder 3"/>
          <p:cNvSpPr txBox="1">
            <a:spLocks/>
          </p:cNvSpPr>
          <p:nvPr/>
        </p:nvSpPr>
        <p:spPr>
          <a:xfrm>
            <a:off x="6477062" y="1515388"/>
            <a:ext cx="5205047" cy="45720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Method overriding.</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class A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a:t>
            </a:r>
            <a:r>
              <a:rPr lang="en-US" sz="1200" b="1" dirty="0">
                <a:latin typeface="Courier New" panose="02070309020205020404" pitchFamily="49" charset="0"/>
                <a:cs typeface="Courier New" panose="02070309020205020404" pitchFamily="49" charset="0"/>
              </a:rPr>
              <a:t>, j;</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b)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a:t>
            </a:r>
            <a:r>
              <a:rPr lang="en-US" sz="1200" b="1" dirty="0">
                <a:latin typeface="Courier New" panose="02070309020205020404" pitchFamily="49" charset="0"/>
                <a:cs typeface="Courier New" panose="02070309020205020404" pitchFamily="49" charset="0"/>
              </a:rPr>
              <a:t> = a;</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j = b;</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 display </a:t>
            </a:r>
            <a:r>
              <a:rPr lang="en-US" sz="1200" b="1" dirty="0" err="1">
                <a:latin typeface="Courier New" panose="02070309020205020404" pitchFamily="49" charset="0"/>
                <a:cs typeface="Courier New" panose="02070309020205020404" pitchFamily="49" charset="0"/>
              </a:rPr>
              <a:t>i</a:t>
            </a:r>
            <a:r>
              <a:rPr lang="en-US" sz="1200" b="1" dirty="0">
                <a:latin typeface="Courier New" panose="02070309020205020404" pitchFamily="49" charset="0"/>
                <a:cs typeface="Courier New" panose="02070309020205020404" pitchFamily="49" charset="0"/>
              </a:rPr>
              <a:t> and j</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void show() {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System.out.println</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i</a:t>
            </a:r>
            <a:r>
              <a:rPr lang="en-US" sz="1200" b="1" dirty="0">
                <a:latin typeface="Courier New" panose="02070309020205020404" pitchFamily="49" charset="0"/>
                <a:cs typeface="Courier New" panose="02070309020205020404" pitchFamily="49" charset="0"/>
              </a:rPr>
              <a:t> and j: " + </a:t>
            </a:r>
            <a:r>
              <a:rPr lang="en-US" sz="1200" b="1" dirty="0" err="1">
                <a:latin typeface="Courier New" panose="02070309020205020404" pitchFamily="49" charset="0"/>
                <a:cs typeface="Courier New" panose="02070309020205020404" pitchFamily="49" charset="0"/>
              </a:rPr>
              <a:t>i</a:t>
            </a:r>
            <a:r>
              <a:rPr lang="en-US" sz="1200" b="1" dirty="0">
                <a:latin typeface="Courier New" panose="02070309020205020404" pitchFamily="49" charset="0"/>
                <a:cs typeface="Courier New" panose="02070309020205020404" pitchFamily="49" charset="0"/>
              </a:rPr>
              <a:t> + " " + j);</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class B extends A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k;</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B(</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b,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c)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super(a, b);</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k = c;</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 display k – this overrides show() in A</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void show()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System.out.println</a:t>
            </a:r>
            <a:r>
              <a:rPr lang="en-US" sz="1200" b="1" dirty="0">
                <a:latin typeface="Courier New" panose="02070309020205020404" pitchFamily="49" charset="0"/>
                <a:cs typeface="Courier New" panose="02070309020205020404" pitchFamily="49" charset="0"/>
              </a:rPr>
              <a:t>("k: " + k);</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smtClean="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sp>
        <p:nvSpPr>
          <p:cNvPr id="6" name="Content Placeholder 3"/>
          <p:cNvSpPr txBox="1">
            <a:spLocks/>
          </p:cNvSpPr>
          <p:nvPr/>
        </p:nvSpPr>
        <p:spPr>
          <a:xfrm>
            <a:off x="890953" y="5598134"/>
            <a:ext cx="5205047" cy="9785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200" b="1" dirty="0" smtClean="0">
                <a:latin typeface="Courier New" panose="02070309020205020404" pitchFamily="49" charset="0"/>
                <a:cs typeface="Courier New" panose="02070309020205020404" pitchFamily="49" charset="0"/>
              </a:rPr>
              <a:t>class </a:t>
            </a:r>
            <a:r>
              <a:rPr lang="en-US" sz="1200" b="1" dirty="0">
                <a:latin typeface="Courier New" panose="02070309020205020404" pitchFamily="49" charset="0"/>
                <a:cs typeface="Courier New" panose="02070309020205020404" pitchFamily="49" charset="0"/>
              </a:rPr>
              <a:t>Override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public static void main(String </a:t>
            </a:r>
            <a:r>
              <a:rPr lang="en-US" sz="1200" b="1" dirty="0" err="1">
                <a:latin typeface="Courier New" panose="02070309020205020404" pitchFamily="49" charset="0"/>
                <a:cs typeface="Courier New" panose="02070309020205020404" pitchFamily="49" charset="0"/>
              </a:rPr>
              <a:t>args</a:t>
            </a: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B </a:t>
            </a:r>
            <a:r>
              <a:rPr lang="en-US" sz="1200" b="1" dirty="0" err="1">
                <a:latin typeface="Courier New" panose="02070309020205020404" pitchFamily="49" charset="0"/>
                <a:cs typeface="Courier New" panose="02070309020205020404" pitchFamily="49" charset="0"/>
              </a:rPr>
              <a:t>subOb</a:t>
            </a:r>
            <a:r>
              <a:rPr lang="en-US" sz="1200" b="1" dirty="0">
                <a:latin typeface="Courier New" panose="02070309020205020404" pitchFamily="49" charset="0"/>
                <a:cs typeface="Courier New" panose="02070309020205020404" pitchFamily="49" charset="0"/>
              </a:rPr>
              <a:t> = new B(1, 2, 3);</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subOb.show</a:t>
            </a:r>
            <a:r>
              <a:rPr lang="en-US" sz="1200" b="1" dirty="0">
                <a:latin typeface="Courier New" panose="02070309020205020404" pitchFamily="49" charset="0"/>
                <a:cs typeface="Courier New" panose="02070309020205020404" pitchFamily="49" charset="0"/>
              </a:rPr>
              <a:t>(); // this calls show() in B</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a:t>
            </a:r>
          </a:p>
        </p:txBody>
      </p:sp>
      <p:sp>
        <p:nvSpPr>
          <p:cNvPr id="7" name="TextBox 6"/>
          <p:cNvSpPr txBox="1"/>
          <p:nvPr/>
        </p:nvSpPr>
        <p:spPr>
          <a:xfrm>
            <a:off x="6814335" y="6311900"/>
            <a:ext cx="5143331"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err="1" smtClean="0"/>
              <a:t>MethodOverride</a:t>
            </a:r>
            <a:r>
              <a:rPr lang="en-US" sz="2400" b="1" dirty="0" smtClean="0"/>
              <a:t>”</a:t>
            </a:r>
            <a:endParaRPr lang="en-US" sz="2400" b="1" dirty="0"/>
          </a:p>
        </p:txBody>
      </p:sp>
    </p:spTree>
    <p:extLst>
      <p:ext uri="{BB962C8B-B14F-4D97-AF65-F5344CB8AC3E}">
        <p14:creationId xmlns:p14="http://schemas.microsoft.com/office/powerpoint/2010/main" val="2260848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Deeper Dive into Methods and Classes</a:t>
            </a:r>
          </a:p>
        </p:txBody>
      </p:sp>
      <p:sp>
        <p:nvSpPr>
          <p:cNvPr id="3" name="Content Placeholder 2"/>
          <p:cNvSpPr>
            <a:spLocks noGrp="1"/>
          </p:cNvSpPr>
          <p:nvPr>
            <p:ph idx="1"/>
          </p:nvPr>
        </p:nvSpPr>
        <p:spPr/>
        <p:txBody>
          <a:bodyPr>
            <a:normAutofit fontScale="62500" lnSpcReduction="20000"/>
          </a:bodyPr>
          <a:lstStyle/>
          <a:p>
            <a:pPr marL="971550" lvl="1" indent="-514350">
              <a:lnSpc>
                <a:spcPct val="120000"/>
              </a:lnSpc>
              <a:spcBef>
                <a:spcPts val="600"/>
              </a:spcBef>
              <a:buFont typeface="+mj-lt"/>
              <a:buAutoNum type="arabicPeriod"/>
            </a:pPr>
            <a:r>
              <a:rPr lang="en-US" sz="3600" dirty="0" smtClean="0"/>
              <a:t>Intro</a:t>
            </a:r>
          </a:p>
          <a:p>
            <a:pPr marL="971550" lvl="1" indent="-514350">
              <a:lnSpc>
                <a:spcPct val="120000"/>
              </a:lnSpc>
              <a:spcBef>
                <a:spcPts val="600"/>
              </a:spcBef>
              <a:buFont typeface="+mj-lt"/>
              <a:buAutoNum type="arabicPeriod"/>
            </a:pPr>
            <a:r>
              <a:rPr lang="en-US" sz="3600" dirty="0" smtClean="0"/>
              <a:t>Passing </a:t>
            </a:r>
            <a:r>
              <a:rPr lang="en-US" sz="3600" dirty="0"/>
              <a:t>Objects to Methods</a:t>
            </a:r>
          </a:p>
          <a:p>
            <a:pPr marL="971550" lvl="1" indent="-514350">
              <a:lnSpc>
                <a:spcPct val="120000"/>
              </a:lnSpc>
              <a:spcBef>
                <a:spcPts val="600"/>
              </a:spcBef>
              <a:buFont typeface="+mj-lt"/>
              <a:buAutoNum type="arabicPeriod"/>
            </a:pPr>
            <a:r>
              <a:rPr lang="en-US" sz="3600" dirty="0"/>
              <a:t>Returning Objects</a:t>
            </a:r>
          </a:p>
          <a:p>
            <a:pPr marL="971550" lvl="1" indent="-514350">
              <a:lnSpc>
                <a:spcPct val="120000"/>
              </a:lnSpc>
              <a:spcBef>
                <a:spcPts val="600"/>
              </a:spcBef>
              <a:buFont typeface="+mj-lt"/>
              <a:buAutoNum type="arabicPeriod"/>
            </a:pPr>
            <a:r>
              <a:rPr lang="en-US" sz="3600" dirty="0"/>
              <a:t>Method </a:t>
            </a:r>
            <a:r>
              <a:rPr lang="en-US" sz="3600" dirty="0" smtClean="0"/>
              <a:t>Overloading</a:t>
            </a:r>
            <a:endParaRPr lang="en-US" sz="3600" dirty="0"/>
          </a:p>
          <a:p>
            <a:pPr marL="971550" lvl="1" indent="-514350">
              <a:lnSpc>
                <a:spcPct val="120000"/>
              </a:lnSpc>
              <a:spcBef>
                <a:spcPts val="600"/>
              </a:spcBef>
              <a:buFont typeface="+mj-lt"/>
              <a:buAutoNum type="arabicPeriod"/>
            </a:pPr>
            <a:r>
              <a:rPr lang="en-US" sz="3600" dirty="0"/>
              <a:t>Overloading Constructors</a:t>
            </a:r>
          </a:p>
          <a:p>
            <a:pPr marL="971550" lvl="1" indent="-514350">
              <a:lnSpc>
                <a:spcPct val="120000"/>
              </a:lnSpc>
              <a:spcBef>
                <a:spcPts val="600"/>
              </a:spcBef>
              <a:buFont typeface="+mj-lt"/>
              <a:buAutoNum type="arabicPeriod"/>
            </a:pPr>
            <a:r>
              <a:rPr lang="en-US" sz="3600" dirty="0"/>
              <a:t>Recursion</a:t>
            </a:r>
          </a:p>
          <a:p>
            <a:pPr marL="971550" lvl="1" indent="-514350">
              <a:lnSpc>
                <a:spcPct val="120000"/>
              </a:lnSpc>
              <a:spcBef>
                <a:spcPts val="600"/>
              </a:spcBef>
              <a:buFont typeface="+mj-lt"/>
              <a:buAutoNum type="arabicPeriod"/>
            </a:pPr>
            <a:r>
              <a:rPr lang="en-US" sz="3600" dirty="0"/>
              <a:t>The </a:t>
            </a:r>
            <a:r>
              <a:rPr lang="en-US" sz="3600" dirty="0" smtClean="0"/>
              <a:t>Concept </a:t>
            </a:r>
            <a:r>
              <a:rPr lang="en-US" sz="3600" dirty="0"/>
              <a:t>of Static in </a:t>
            </a:r>
            <a:r>
              <a:rPr lang="en-US" sz="3600" dirty="0" smtClean="0"/>
              <a:t>Java</a:t>
            </a:r>
          </a:p>
          <a:p>
            <a:pPr marL="971550" lvl="1" indent="-514350">
              <a:lnSpc>
                <a:spcPct val="120000"/>
              </a:lnSpc>
              <a:spcBef>
                <a:spcPts val="600"/>
              </a:spcBef>
              <a:buFont typeface="+mj-lt"/>
              <a:buAutoNum type="arabicPeriod"/>
            </a:pPr>
            <a:r>
              <a:rPr lang="en-US" sz="3600" dirty="0" smtClean="0"/>
              <a:t>Nested Block Class</a:t>
            </a:r>
          </a:p>
          <a:p>
            <a:pPr marL="971550" lvl="1" indent="-514350">
              <a:lnSpc>
                <a:spcPct val="120000"/>
              </a:lnSpc>
              <a:spcBef>
                <a:spcPts val="600"/>
              </a:spcBef>
              <a:buFont typeface="+mj-lt"/>
              <a:buAutoNum type="arabicPeriod"/>
            </a:pPr>
            <a:r>
              <a:rPr lang="en-US" sz="3600" dirty="0" smtClean="0"/>
              <a:t>The Singleton Class</a:t>
            </a:r>
            <a:endParaRPr lang="en-US" sz="3600" dirty="0"/>
          </a:p>
          <a:p>
            <a:pPr marL="971550" lvl="1" indent="-514350">
              <a:lnSpc>
                <a:spcPct val="120000"/>
              </a:lnSpc>
              <a:spcBef>
                <a:spcPts val="600"/>
              </a:spcBef>
              <a:buFont typeface="+mj-lt"/>
              <a:buAutoNum type="arabicPeriod"/>
            </a:pPr>
            <a:r>
              <a:rPr lang="en-US" sz="3600" dirty="0" err="1" smtClean="0"/>
              <a:t>Varargs</a:t>
            </a:r>
            <a:endParaRPr lang="en-US" sz="3600" dirty="0" smtClean="0"/>
          </a:p>
          <a:p>
            <a:pPr marL="514350" indent="-514350">
              <a:lnSpc>
                <a:spcPct val="120000"/>
              </a:lnSpc>
              <a:spcBef>
                <a:spcPts val="600"/>
              </a:spcBef>
              <a:buFont typeface="+mj-lt"/>
              <a:buAutoNum type="arabicPeriod"/>
            </a:pPr>
            <a:endParaRPr lang="en-US" sz="3600" dirty="0" smtClean="0"/>
          </a:p>
          <a:p>
            <a:pPr marL="514350" indent="-514350">
              <a:lnSpc>
                <a:spcPct val="120000"/>
              </a:lnSpc>
              <a:spcBef>
                <a:spcPts val="600"/>
              </a:spcBef>
              <a:buFont typeface="+mj-lt"/>
              <a:buAutoNum type="arabicPeriod"/>
            </a:pPr>
            <a:endParaRPr lang="en-US" sz="3600" dirty="0" smtClean="0"/>
          </a:p>
          <a:p>
            <a:pPr marL="514350" indent="-514350">
              <a:lnSpc>
                <a:spcPct val="120000"/>
              </a:lnSpc>
              <a:spcBef>
                <a:spcPts val="600"/>
              </a:spcBef>
              <a:buFont typeface="+mj-lt"/>
              <a:buAutoNum type="arabicPeriod"/>
            </a:pPr>
            <a:endParaRPr lang="en-US" sz="3600" dirty="0"/>
          </a:p>
          <a:p>
            <a:pPr>
              <a:lnSpc>
                <a:spcPct val="120000"/>
              </a:lnSpc>
              <a:spcBef>
                <a:spcPts val="600"/>
              </a:spcBef>
            </a:pPr>
            <a:endParaRPr lang="en-US" sz="3600" dirty="0"/>
          </a:p>
        </p:txBody>
      </p:sp>
    </p:spTree>
    <p:extLst>
      <p:ext uri="{BB962C8B-B14F-4D97-AF65-F5344CB8AC3E}">
        <p14:creationId xmlns:p14="http://schemas.microsoft.com/office/powerpoint/2010/main" val="330462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Overridden Methods support Polymorphism</a:t>
            </a:r>
            <a:endParaRPr lang="en-US" dirty="0"/>
          </a:p>
        </p:txBody>
      </p:sp>
      <p:sp>
        <p:nvSpPr>
          <p:cNvPr id="3" name="Content Placeholder 2"/>
          <p:cNvSpPr>
            <a:spLocks noGrp="1"/>
          </p:cNvSpPr>
          <p:nvPr>
            <p:ph idx="1"/>
          </p:nvPr>
        </p:nvSpPr>
        <p:spPr>
          <a:xfrm>
            <a:off x="838199" y="1825625"/>
            <a:ext cx="4349263" cy="4351338"/>
          </a:xfrm>
        </p:spPr>
        <p:txBody>
          <a:bodyPr>
            <a:normAutofit/>
          </a:bodyPr>
          <a:lstStyle/>
          <a:p>
            <a:r>
              <a:rPr lang="en-US" sz="2400" dirty="0" smtClean="0"/>
              <a:t>Method overriding forms the basis for one of Java’s most powerful concepts: “dynamic method dispatch”.</a:t>
            </a:r>
          </a:p>
          <a:p>
            <a:r>
              <a:rPr lang="en-US" sz="2400" dirty="0" smtClean="0"/>
              <a:t>“Dynamic </a:t>
            </a:r>
            <a:r>
              <a:rPr lang="en-US" sz="2400" dirty="0"/>
              <a:t>method </a:t>
            </a:r>
            <a:r>
              <a:rPr lang="en-US" sz="2400" dirty="0" smtClean="0"/>
              <a:t>dispatch” is a mechanism by which a call to an overridden method is resolved at run time rather than at compile time.</a:t>
            </a:r>
          </a:p>
          <a:p>
            <a:r>
              <a:rPr lang="en-US" sz="2400" dirty="0" smtClean="0"/>
              <a:t>This is essentially is how you achieve polymorphism</a:t>
            </a:r>
            <a:endParaRPr lang="en-US" sz="2400" dirty="0"/>
          </a:p>
        </p:txBody>
      </p:sp>
      <p:sp>
        <p:nvSpPr>
          <p:cNvPr id="5" name="Content Placeholder 3"/>
          <p:cNvSpPr txBox="1">
            <a:spLocks/>
          </p:cNvSpPr>
          <p:nvPr/>
        </p:nvSpPr>
        <p:spPr>
          <a:xfrm>
            <a:off x="5372101" y="1292467"/>
            <a:ext cx="4299438" cy="50643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Demonstrate dynamic method dispatch.</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class Sup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void who()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System.out.println</a:t>
            </a:r>
            <a:r>
              <a:rPr lang="en-US" sz="1200" b="1" dirty="0">
                <a:latin typeface="Courier New" panose="02070309020205020404" pitchFamily="49" charset="0"/>
                <a:cs typeface="Courier New" panose="02070309020205020404" pitchFamily="49" charset="0"/>
              </a:rPr>
              <a:t>("who() in Sup");</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class Sub1 extends Sup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void who()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System.out.println</a:t>
            </a:r>
            <a:r>
              <a:rPr lang="en-US" sz="1200" b="1" dirty="0">
                <a:latin typeface="Courier New" panose="02070309020205020404" pitchFamily="49" charset="0"/>
                <a:cs typeface="Courier New" panose="02070309020205020404" pitchFamily="49" charset="0"/>
              </a:rPr>
              <a:t>("who() in Sub1");</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class Sub2 extends Sup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void who()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System.out.println</a:t>
            </a:r>
            <a:r>
              <a:rPr lang="en-US" sz="1200" b="1" dirty="0">
                <a:latin typeface="Courier New" panose="02070309020205020404" pitchFamily="49" charset="0"/>
                <a:cs typeface="Courier New" panose="02070309020205020404" pitchFamily="49" charset="0"/>
              </a:rPr>
              <a:t>("who() in Sub2");</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class </a:t>
            </a:r>
            <a:r>
              <a:rPr lang="en-US" sz="1200" b="1" dirty="0" err="1">
                <a:latin typeface="Courier New" panose="02070309020205020404" pitchFamily="49" charset="0"/>
                <a:cs typeface="Courier New" panose="02070309020205020404" pitchFamily="49" charset="0"/>
              </a:rPr>
              <a:t>DynDispDemo</a:t>
            </a: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public static void main(String </a:t>
            </a:r>
            <a:r>
              <a:rPr lang="en-US" sz="1200" b="1" dirty="0" err="1">
                <a:latin typeface="Courier New" panose="02070309020205020404" pitchFamily="49" charset="0"/>
                <a:cs typeface="Courier New" panose="02070309020205020404" pitchFamily="49" charset="0"/>
              </a:rPr>
              <a:t>args</a:t>
            </a: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Sup </a:t>
            </a:r>
            <a:r>
              <a:rPr lang="en-US" sz="1200" b="1" dirty="0" err="1">
                <a:latin typeface="Courier New" panose="02070309020205020404" pitchFamily="49" charset="0"/>
                <a:cs typeface="Courier New" panose="02070309020205020404" pitchFamily="49" charset="0"/>
              </a:rPr>
              <a:t>superOb</a:t>
            </a:r>
            <a:r>
              <a:rPr lang="en-US" sz="1200" b="1" dirty="0">
                <a:latin typeface="Courier New" panose="02070309020205020404" pitchFamily="49" charset="0"/>
                <a:cs typeface="Courier New" panose="02070309020205020404" pitchFamily="49" charset="0"/>
              </a:rPr>
              <a:t> = new Sup();</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Sub1 subOb1 = new Sub1();</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Sub2 subOb2 = new Sub2();</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Sup </a:t>
            </a:r>
            <a:r>
              <a:rPr lang="en-US" sz="1200" b="1" dirty="0" err="1">
                <a:latin typeface="Courier New" panose="02070309020205020404" pitchFamily="49" charset="0"/>
                <a:cs typeface="Courier New" panose="02070309020205020404" pitchFamily="49" charset="0"/>
              </a:rPr>
              <a:t>supRef</a:t>
            </a: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supRef</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superOb</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supRef.who</a:t>
            </a: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supRef</a:t>
            </a:r>
            <a:r>
              <a:rPr lang="en-US" sz="1200" b="1" dirty="0">
                <a:latin typeface="Courier New" panose="02070309020205020404" pitchFamily="49" charset="0"/>
                <a:cs typeface="Courier New" panose="02070309020205020404" pitchFamily="49" charset="0"/>
              </a:rPr>
              <a:t> = subOb1; </a:t>
            </a:r>
            <a:r>
              <a:rPr lang="en-US" sz="1200" b="1" dirty="0" err="1">
                <a:latin typeface="Courier New" panose="02070309020205020404" pitchFamily="49" charset="0"/>
                <a:cs typeface="Courier New" panose="02070309020205020404" pitchFamily="49" charset="0"/>
              </a:rPr>
              <a:t>supRef.who</a:t>
            </a: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supRef</a:t>
            </a:r>
            <a:r>
              <a:rPr lang="en-US" sz="1200" b="1" dirty="0">
                <a:latin typeface="Courier New" panose="02070309020205020404" pitchFamily="49" charset="0"/>
                <a:cs typeface="Courier New" panose="02070309020205020404" pitchFamily="49" charset="0"/>
              </a:rPr>
              <a:t> = subOb2; </a:t>
            </a:r>
            <a:r>
              <a:rPr lang="en-US" sz="1200" b="1" dirty="0" err="1">
                <a:latin typeface="Courier New" panose="02070309020205020404" pitchFamily="49" charset="0"/>
                <a:cs typeface="Courier New" panose="02070309020205020404" pitchFamily="49" charset="0"/>
              </a:rPr>
              <a:t>supRef.who</a:t>
            </a: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a:t>
            </a:r>
          </a:p>
        </p:txBody>
      </p:sp>
      <p:sp>
        <p:nvSpPr>
          <p:cNvPr id="6" name="TextBox 5"/>
          <p:cNvSpPr txBox="1"/>
          <p:nvPr/>
        </p:nvSpPr>
        <p:spPr>
          <a:xfrm>
            <a:off x="9507415" y="5099539"/>
            <a:ext cx="2466868" cy="1477328"/>
          </a:xfrm>
          <a:prstGeom prst="rect">
            <a:avLst/>
          </a:prstGeom>
          <a:noFill/>
          <a:ln>
            <a:solidFill>
              <a:schemeClr val="accent1"/>
            </a:solidFill>
          </a:ln>
        </p:spPr>
        <p:txBody>
          <a:bodyPr wrap="square" rtlCol="0">
            <a:spAutoFit/>
          </a:bodyPr>
          <a:lstStyle/>
          <a:p>
            <a:r>
              <a:rPr lang="en-US" b="1" dirty="0" smtClean="0"/>
              <a:t>Expect this output</a:t>
            </a:r>
          </a:p>
          <a:p>
            <a:endParaRPr lang="en-US" dirty="0"/>
          </a:p>
          <a:p>
            <a:r>
              <a:rPr lang="en-US" dirty="0">
                <a:latin typeface="Courier New" panose="02070309020205020404" pitchFamily="49" charset="0"/>
                <a:cs typeface="Courier New" panose="02070309020205020404" pitchFamily="49" charset="0"/>
              </a:rPr>
              <a:t>who() in Sup</a:t>
            </a:r>
          </a:p>
          <a:p>
            <a:r>
              <a:rPr lang="en-US" dirty="0">
                <a:latin typeface="Courier New" panose="02070309020205020404" pitchFamily="49" charset="0"/>
                <a:cs typeface="Courier New" panose="02070309020205020404" pitchFamily="49" charset="0"/>
              </a:rPr>
              <a:t>who() in Sub1</a:t>
            </a:r>
          </a:p>
          <a:p>
            <a:r>
              <a:rPr lang="en-US" dirty="0">
                <a:latin typeface="Courier New" panose="02070309020205020404" pitchFamily="49" charset="0"/>
                <a:cs typeface="Courier New" panose="02070309020205020404" pitchFamily="49" charset="0"/>
              </a:rPr>
              <a:t>who() in Sub2</a:t>
            </a:r>
          </a:p>
        </p:txBody>
      </p:sp>
    </p:spTree>
    <p:extLst>
      <p:ext uri="{BB962C8B-B14F-4D97-AF65-F5344CB8AC3E}">
        <p14:creationId xmlns:p14="http://schemas.microsoft.com/office/powerpoint/2010/main" val="38970121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Why bother with overriding methods?</a:t>
            </a:r>
            <a:endParaRPr lang="en-US" dirty="0"/>
          </a:p>
        </p:txBody>
      </p:sp>
      <p:sp>
        <p:nvSpPr>
          <p:cNvPr id="3" name="Content Placeholder 2"/>
          <p:cNvSpPr>
            <a:spLocks noGrp="1"/>
          </p:cNvSpPr>
          <p:nvPr>
            <p:ph idx="1"/>
          </p:nvPr>
        </p:nvSpPr>
        <p:spPr>
          <a:xfrm>
            <a:off x="838199" y="1825625"/>
            <a:ext cx="10099431" cy="4351338"/>
          </a:xfrm>
        </p:spPr>
        <p:txBody>
          <a:bodyPr>
            <a:normAutofit/>
          </a:bodyPr>
          <a:lstStyle/>
          <a:p>
            <a:pPr marL="514350" indent="-514350">
              <a:buFont typeface="+mj-lt"/>
              <a:buAutoNum type="arabicPeriod"/>
            </a:pPr>
            <a:r>
              <a:rPr lang="en-US" sz="3200" dirty="0" smtClean="0"/>
              <a:t>What does run-time polymorphism give us?</a:t>
            </a:r>
          </a:p>
          <a:p>
            <a:pPr marL="971550" lvl="1" indent="-514350">
              <a:buFont typeface="+mj-lt"/>
              <a:buAutoNum type="arabicPeriod"/>
            </a:pPr>
            <a:r>
              <a:rPr lang="en-US" dirty="0" smtClean="0"/>
              <a:t>It allows a general class to specify methods that will be common to all its derivatives (subclasses)</a:t>
            </a:r>
          </a:p>
          <a:p>
            <a:pPr marL="971550" lvl="1" indent="-514350">
              <a:buFont typeface="+mj-lt"/>
              <a:buAutoNum type="arabicPeriod"/>
            </a:pPr>
            <a:r>
              <a:rPr lang="en-US" dirty="0" smtClean="0"/>
              <a:t>It allows for derivatives to fine tune the methods for their specific context</a:t>
            </a:r>
          </a:p>
          <a:p>
            <a:pPr marL="971550" lvl="1" indent="-514350">
              <a:buFont typeface="+mj-lt"/>
              <a:buAutoNum type="arabicPeriod"/>
            </a:pPr>
            <a:r>
              <a:rPr lang="en-US" dirty="0" smtClean="0"/>
              <a:t>It is Java’s “One Interface, Many Methods” implementation of polymorphism</a:t>
            </a:r>
          </a:p>
          <a:p>
            <a:pPr marL="971550" lvl="1" indent="-514350">
              <a:buFont typeface="+mj-lt"/>
              <a:buAutoNum type="arabicPeriod"/>
            </a:pPr>
            <a:r>
              <a:rPr lang="en-US" dirty="0" smtClean="0"/>
              <a:t>Ensuring a well design plan and strategy of the super/subclass relationship is key in creating an efficient polymorphic class implementation</a:t>
            </a:r>
            <a:endParaRPr lang="en-US" dirty="0"/>
          </a:p>
        </p:txBody>
      </p:sp>
    </p:spTree>
    <p:extLst>
      <p:ext uri="{BB962C8B-B14F-4D97-AF65-F5344CB8AC3E}">
        <p14:creationId xmlns:p14="http://schemas.microsoft.com/office/powerpoint/2010/main" val="24510190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The Abstract Class</a:t>
            </a:r>
            <a:endParaRPr lang="en-US" dirty="0"/>
          </a:p>
        </p:txBody>
      </p:sp>
      <p:sp>
        <p:nvSpPr>
          <p:cNvPr id="3" name="Content Placeholder 2"/>
          <p:cNvSpPr>
            <a:spLocks noGrp="1"/>
          </p:cNvSpPr>
          <p:nvPr>
            <p:ph idx="1"/>
          </p:nvPr>
        </p:nvSpPr>
        <p:spPr>
          <a:xfrm>
            <a:off x="838200" y="1825625"/>
            <a:ext cx="10415954" cy="4351338"/>
          </a:xfrm>
        </p:spPr>
        <p:txBody>
          <a:bodyPr>
            <a:normAutofit/>
          </a:bodyPr>
          <a:lstStyle/>
          <a:p>
            <a:pPr marL="514350" indent="-514350">
              <a:buFont typeface="+mj-lt"/>
              <a:buAutoNum type="arabicPeriod"/>
            </a:pPr>
            <a:r>
              <a:rPr lang="en-US" sz="3200" dirty="0" smtClean="0"/>
              <a:t>The Abstract Class is basically a class which is a generalized form that will be shared by all subclass, but offers no actual code implementation by itself.</a:t>
            </a:r>
          </a:p>
          <a:p>
            <a:pPr marL="514350" indent="-514350">
              <a:buFont typeface="+mj-lt"/>
              <a:buAutoNum type="arabicPeriod"/>
            </a:pPr>
            <a:r>
              <a:rPr lang="en-US" sz="3200" dirty="0" smtClean="0"/>
              <a:t>Basically a class which provides placeholder and an expectation of structure to be enforced</a:t>
            </a:r>
            <a:endParaRPr lang="en-US" sz="3200" dirty="0"/>
          </a:p>
        </p:txBody>
      </p:sp>
      <p:sp>
        <p:nvSpPr>
          <p:cNvPr id="5" name="TextBox 4"/>
          <p:cNvSpPr txBox="1"/>
          <p:nvPr/>
        </p:nvSpPr>
        <p:spPr>
          <a:xfrm>
            <a:off x="6630063" y="6320257"/>
            <a:ext cx="5422767" cy="461665"/>
          </a:xfrm>
          <a:prstGeom prst="rect">
            <a:avLst/>
          </a:prstGeom>
          <a:noFill/>
          <a:ln>
            <a:solidFill>
              <a:schemeClr val="accent1"/>
            </a:solidFill>
          </a:ln>
        </p:spPr>
        <p:txBody>
          <a:bodyPr wrap="none" rtlCol="0">
            <a:spAutoFit/>
          </a:bodyPr>
          <a:lstStyle/>
          <a:p>
            <a:pPr algn="r"/>
            <a:r>
              <a:rPr lang="en-US" sz="2400" b="1" dirty="0" smtClean="0"/>
              <a:t>See more live code in STS “</a:t>
            </a:r>
            <a:r>
              <a:rPr lang="en-US" sz="2400" b="1" dirty="0" err="1" smtClean="0"/>
              <a:t>AbstractClass</a:t>
            </a:r>
            <a:r>
              <a:rPr lang="en-US" sz="2400" b="1" dirty="0" smtClean="0"/>
              <a:t>”</a:t>
            </a:r>
            <a:endParaRPr lang="en-US" sz="2400" b="1" dirty="0"/>
          </a:p>
        </p:txBody>
      </p:sp>
    </p:spTree>
    <p:extLst>
      <p:ext uri="{BB962C8B-B14F-4D97-AF65-F5344CB8AC3E}">
        <p14:creationId xmlns:p14="http://schemas.microsoft.com/office/powerpoint/2010/main" val="38091073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Using the “final” keyword</a:t>
            </a:r>
            <a:endParaRPr lang="en-US" dirty="0"/>
          </a:p>
        </p:txBody>
      </p:sp>
      <p:sp>
        <p:nvSpPr>
          <p:cNvPr id="3" name="Content Placeholder 2"/>
          <p:cNvSpPr>
            <a:spLocks noGrp="1"/>
          </p:cNvSpPr>
          <p:nvPr>
            <p:ph idx="1"/>
          </p:nvPr>
        </p:nvSpPr>
        <p:spPr>
          <a:xfrm>
            <a:off x="838200" y="1825625"/>
            <a:ext cx="3988777" cy="4351338"/>
          </a:xfrm>
        </p:spPr>
        <p:txBody>
          <a:bodyPr>
            <a:normAutofit fontScale="62500" lnSpcReduction="20000"/>
          </a:bodyPr>
          <a:lstStyle/>
          <a:p>
            <a:pPr marL="514350" indent="-514350">
              <a:buFont typeface="+mj-lt"/>
              <a:buAutoNum type="arabicPeriod"/>
            </a:pPr>
            <a:r>
              <a:rPr lang="en-US" sz="3200" dirty="0" smtClean="0"/>
              <a:t>Overriding and Inheritance is great, until it is not and sometimes we need to prevent these features.</a:t>
            </a:r>
          </a:p>
          <a:p>
            <a:pPr marL="514350" indent="-514350">
              <a:buFont typeface="+mj-lt"/>
              <a:buAutoNum type="arabicPeriod"/>
            </a:pPr>
            <a:r>
              <a:rPr lang="en-US" sz="3200" dirty="0" smtClean="0"/>
              <a:t>“final” is the keyword to use when we do not wish a class to be overridden or to be inherited from.  </a:t>
            </a:r>
          </a:p>
          <a:p>
            <a:pPr marL="514350" indent="-514350">
              <a:buFont typeface="+mj-lt"/>
              <a:buAutoNum type="arabicPeriod"/>
            </a:pPr>
            <a:r>
              <a:rPr lang="en-US" sz="3200" dirty="0" smtClean="0"/>
              <a:t>“final” can also be applied at the method level to ensure no methods can be overridden.</a:t>
            </a:r>
          </a:p>
          <a:p>
            <a:pPr marL="514350" indent="-514350">
              <a:buFont typeface="+mj-lt"/>
              <a:buAutoNum type="arabicPeriod"/>
            </a:pPr>
            <a:r>
              <a:rPr lang="en-US" sz="3200" dirty="0" smtClean="0"/>
              <a:t>“final” can also be used with data members, this means they are immutable, they will not change during the lifetime of the execution of your app.  In concept, this is a “constant”</a:t>
            </a:r>
            <a:endParaRPr lang="en-US" sz="3200" dirty="0"/>
          </a:p>
        </p:txBody>
      </p:sp>
      <p:sp>
        <p:nvSpPr>
          <p:cNvPr id="5" name="TextBox 4"/>
          <p:cNvSpPr txBox="1"/>
          <p:nvPr/>
        </p:nvSpPr>
        <p:spPr>
          <a:xfrm>
            <a:off x="6244124" y="6320257"/>
            <a:ext cx="5808706" cy="461665"/>
          </a:xfrm>
          <a:prstGeom prst="rect">
            <a:avLst/>
          </a:prstGeom>
          <a:noFill/>
          <a:ln>
            <a:solidFill>
              <a:schemeClr val="accent1"/>
            </a:solidFill>
          </a:ln>
        </p:spPr>
        <p:txBody>
          <a:bodyPr wrap="none" rtlCol="0">
            <a:spAutoFit/>
          </a:bodyPr>
          <a:lstStyle/>
          <a:p>
            <a:pPr algn="r"/>
            <a:r>
              <a:rPr lang="en-US" sz="2400" b="1" dirty="0" smtClean="0"/>
              <a:t>See more live code in STS “</a:t>
            </a:r>
            <a:r>
              <a:rPr lang="en-US" sz="2400" b="1" dirty="0" err="1" smtClean="0"/>
              <a:t>FinalInheritance</a:t>
            </a:r>
            <a:r>
              <a:rPr lang="en-US" sz="2400" b="1" dirty="0" smtClean="0"/>
              <a:t>”</a:t>
            </a:r>
            <a:endParaRPr lang="en-US" sz="2400" b="1" dirty="0"/>
          </a:p>
        </p:txBody>
      </p:sp>
      <p:sp>
        <p:nvSpPr>
          <p:cNvPr id="6" name="Content Placeholder 3"/>
          <p:cNvSpPr txBox="1">
            <a:spLocks/>
          </p:cNvSpPr>
          <p:nvPr/>
        </p:nvSpPr>
        <p:spPr>
          <a:xfrm>
            <a:off x="5144292" y="2080601"/>
            <a:ext cx="4299438" cy="22276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class A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final void meth()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System.out.println</a:t>
            </a:r>
            <a:r>
              <a:rPr lang="en-US" sz="1200" b="1" dirty="0">
                <a:latin typeface="Courier New" panose="02070309020205020404" pitchFamily="49" charset="0"/>
                <a:cs typeface="Courier New" panose="02070309020205020404" pitchFamily="49" charset="0"/>
              </a:rPr>
              <a:t>("This is a final method.");</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class B extends A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void meth() { // ERROR! Can't override.</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System.out.println</a:t>
            </a:r>
            <a:r>
              <a:rPr lang="en-US" sz="1200" b="1" dirty="0">
                <a:latin typeface="Courier New" panose="02070309020205020404" pitchFamily="49" charset="0"/>
                <a:cs typeface="Courier New" panose="02070309020205020404" pitchFamily="49" charset="0"/>
              </a:rPr>
              <a:t>("Illegal!");</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a:t>
            </a:r>
          </a:p>
        </p:txBody>
      </p:sp>
      <p:sp>
        <p:nvSpPr>
          <p:cNvPr id="7" name="Content Placeholder 3"/>
          <p:cNvSpPr txBox="1">
            <a:spLocks/>
          </p:cNvSpPr>
          <p:nvPr/>
        </p:nvSpPr>
        <p:spPr>
          <a:xfrm>
            <a:off x="7088185" y="4308230"/>
            <a:ext cx="4711091" cy="14859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final class A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The following class is illegal.</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class B extends A { // ERROR! Can't subclass A</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a:t>
            </a:r>
          </a:p>
        </p:txBody>
      </p:sp>
      <p:sp>
        <p:nvSpPr>
          <p:cNvPr id="8" name="TextBox 7"/>
          <p:cNvSpPr txBox="1"/>
          <p:nvPr/>
        </p:nvSpPr>
        <p:spPr>
          <a:xfrm>
            <a:off x="5144292" y="1784474"/>
            <a:ext cx="2584490" cy="338554"/>
          </a:xfrm>
          <a:prstGeom prst="rect">
            <a:avLst/>
          </a:prstGeom>
          <a:noFill/>
        </p:spPr>
        <p:txBody>
          <a:bodyPr wrap="none" rtlCol="0">
            <a:spAutoFit/>
          </a:bodyPr>
          <a:lstStyle/>
          <a:p>
            <a:r>
              <a:rPr lang="en-US" sz="1600" b="1" dirty="0" smtClean="0"/>
              <a:t>Preventing method override</a:t>
            </a:r>
            <a:endParaRPr lang="en-US" sz="1600" b="1" dirty="0"/>
          </a:p>
        </p:txBody>
      </p:sp>
      <p:sp>
        <p:nvSpPr>
          <p:cNvPr id="9" name="TextBox 8"/>
          <p:cNvSpPr txBox="1"/>
          <p:nvPr/>
        </p:nvSpPr>
        <p:spPr>
          <a:xfrm>
            <a:off x="7088185" y="3965622"/>
            <a:ext cx="2314993" cy="338554"/>
          </a:xfrm>
          <a:prstGeom prst="rect">
            <a:avLst/>
          </a:prstGeom>
          <a:noFill/>
        </p:spPr>
        <p:txBody>
          <a:bodyPr wrap="none" rtlCol="0">
            <a:spAutoFit/>
          </a:bodyPr>
          <a:lstStyle/>
          <a:p>
            <a:r>
              <a:rPr lang="en-US" sz="1600" b="1" dirty="0" smtClean="0"/>
              <a:t>Preventing class override</a:t>
            </a:r>
            <a:endParaRPr lang="en-US" sz="1600" b="1" dirty="0"/>
          </a:p>
        </p:txBody>
      </p:sp>
    </p:spTree>
    <p:extLst>
      <p:ext uri="{BB962C8B-B14F-4D97-AF65-F5344CB8AC3E}">
        <p14:creationId xmlns:p14="http://schemas.microsoft.com/office/powerpoint/2010/main" val="35647718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The “Object” class</a:t>
            </a:r>
            <a:endParaRPr lang="en-US" dirty="0"/>
          </a:p>
        </p:txBody>
      </p:sp>
      <p:sp>
        <p:nvSpPr>
          <p:cNvPr id="3" name="Content Placeholder 2"/>
          <p:cNvSpPr>
            <a:spLocks noGrp="1"/>
          </p:cNvSpPr>
          <p:nvPr>
            <p:ph idx="1"/>
          </p:nvPr>
        </p:nvSpPr>
        <p:spPr>
          <a:xfrm>
            <a:off x="931817" y="1420288"/>
            <a:ext cx="3596639" cy="4731929"/>
          </a:xfrm>
        </p:spPr>
        <p:txBody>
          <a:bodyPr>
            <a:normAutofit fontScale="77500" lnSpcReduction="20000"/>
          </a:bodyPr>
          <a:lstStyle/>
          <a:p>
            <a:r>
              <a:rPr lang="en-US" sz="3200" dirty="0" smtClean="0"/>
              <a:t>The “Object” class is an implicit “superclass” of all other classes in Java.</a:t>
            </a:r>
          </a:p>
          <a:p>
            <a:r>
              <a:rPr lang="en-US" sz="3200" dirty="0" smtClean="0"/>
              <a:t>Object can refer to any other object.</a:t>
            </a:r>
          </a:p>
          <a:p>
            <a:r>
              <a:rPr lang="en-US" sz="3200" dirty="0" smtClean="0"/>
              <a:t>Even Arrays are Objects.</a:t>
            </a:r>
          </a:p>
          <a:p>
            <a:r>
              <a:rPr lang="en-US" sz="3200" dirty="0" smtClean="0"/>
              <a:t>The following table are methods every Object instance as access to.</a:t>
            </a:r>
          </a:p>
          <a:p>
            <a:r>
              <a:rPr lang="en-US" sz="3200" dirty="0" smtClean="0"/>
              <a:t>We used “finalize()” when we discussed the topic on Java’s Garbage Collection…</a:t>
            </a:r>
          </a:p>
        </p:txBody>
      </p:sp>
      <p:graphicFrame>
        <p:nvGraphicFramePr>
          <p:cNvPr id="7" name="Table 6"/>
          <p:cNvGraphicFramePr>
            <a:graphicFrameLocks noGrp="1"/>
          </p:cNvGraphicFramePr>
          <p:nvPr>
            <p:extLst>
              <p:ext uri="{D42A27DB-BD31-4B8C-83A1-F6EECF244321}">
                <p14:modId xmlns:p14="http://schemas.microsoft.com/office/powerpoint/2010/main" val="2399386904"/>
              </p:ext>
            </p:extLst>
          </p:nvPr>
        </p:nvGraphicFramePr>
        <p:xfrm>
          <a:off x="4641669" y="1407612"/>
          <a:ext cx="7236822" cy="5334000"/>
        </p:xfrm>
        <a:graphic>
          <a:graphicData uri="http://schemas.openxmlformats.org/drawingml/2006/table">
            <a:tbl>
              <a:tblPr firstRow="1" bandRow="1">
                <a:tableStyleId>{5C22544A-7EE6-4342-B048-85BDC9FD1C3A}</a:tableStyleId>
              </a:tblPr>
              <a:tblGrid>
                <a:gridCol w="1494849"/>
                <a:gridCol w="5741973"/>
              </a:tblGrid>
              <a:tr h="370840">
                <a:tc>
                  <a:txBody>
                    <a:bodyPr/>
                    <a:lstStyle/>
                    <a:p>
                      <a:r>
                        <a:rPr lang="en-US" sz="1800" dirty="0" smtClean="0"/>
                        <a:t>Method</a:t>
                      </a:r>
                      <a:endParaRPr lang="en-US" sz="1800" dirty="0"/>
                    </a:p>
                  </a:txBody>
                  <a:tcPr/>
                </a:tc>
                <a:tc>
                  <a:txBody>
                    <a:bodyPr/>
                    <a:lstStyle/>
                    <a:p>
                      <a:r>
                        <a:rPr lang="en-US" sz="1800" dirty="0" smtClean="0"/>
                        <a:t>Description</a:t>
                      </a:r>
                      <a:endParaRPr lang="en-US" sz="1800" dirty="0"/>
                    </a:p>
                  </a:txBody>
                  <a:tcPr/>
                </a:tc>
              </a:tr>
              <a:tr h="370840">
                <a:tc>
                  <a:txBody>
                    <a:bodyPr/>
                    <a:lstStyle/>
                    <a:p>
                      <a:r>
                        <a:rPr lang="en-US" sz="1800" dirty="0" smtClean="0"/>
                        <a:t>clone()</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Creates and returns a copy of this object.</a:t>
                      </a:r>
                    </a:p>
                  </a:txBody>
                  <a:tcPr/>
                </a:tc>
              </a:tr>
              <a:tr h="370840">
                <a:tc>
                  <a:txBody>
                    <a:bodyPr/>
                    <a:lstStyle/>
                    <a:p>
                      <a:r>
                        <a:rPr lang="en-US" sz="1800" dirty="0" smtClean="0"/>
                        <a:t>equals()</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Indicates whether some other object is "equal to" this one.</a:t>
                      </a:r>
                    </a:p>
                  </a:txBody>
                  <a:tcPr/>
                </a:tc>
              </a:tr>
              <a:tr h="370840">
                <a:tc>
                  <a:txBody>
                    <a:bodyPr/>
                    <a:lstStyle/>
                    <a:p>
                      <a:r>
                        <a:rPr lang="en-US" sz="1800" dirty="0" smtClean="0"/>
                        <a:t>finalize()</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Called by the garbage collector on an object when garbage collection determines that there are no more references to the object.</a:t>
                      </a:r>
                    </a:p>
                  </a:txBody>
                  <a:tcPr/>
                </a:tc>
              </a:tr>
              <a:tr h="370840">
                <a:tc>
                  <a:txBody>
                    <a:bodyPr/>
                    <a:lstStyle/>
                    <a:p>
                      <a:r>
                        <a:rPr lang="en-US" sz="1800" dirty="0" err="1" smtClean="0"/>
                        <a:t>getClass</a:t>
                      </a:r>
                      <a:r>
                        <a:rPr lang="en-US" sz="1800" dirty="0" smtClean="0"/>
                        <a:t>()</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 the runtime class of an object.</a:t>
                      </a:r>
                    </a:p>
                  </a:txBody>
                  <a:tcPr/>
                </a:tc>
              </a:tr>
              <a:tr h="370840">
                <a:tc>
                  <a:txBody>
                    <a:bodyPr/>
                    <a:lstStyle/>
                    <a:p>
                      <a:r>
                        <a:rPr lang="en-US" sz="1800" dirty="0" err="1" smtClean="0"/>
                        <a:t>hashCode</a:t>
                      </a:r>
                      <a:r>
                        <a:rPr lang="en-US" sz="1800" dirty="0" smtClean="0"/>
                        <a:t>()</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 a hash code value for the object.</a:t>
                      </a:r>
                    </a:p>
                  </a:txBody>
                  <a:tcPr/>
                </a:tc>
              </a:tr>
              <a:tr h="370840">
                <a:tc>
                  <a:txBody>
                    <a:bodyPr/>
                    <a:lstStyle/>
                    <a:p>
                      <a:r>
                        <a:rPr lang="en-US" sz="1800" dirty="0" smtClean="0"/>
                        <a:t>notify()</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Wakes up a single thread that is waiting on this object's monitor.</a:t>
                      </a:r>
                    </a:p>
                  </a:txBody>
                  <a:tcPr/>
                </a:tc>
              </a:tr>
              <a:tr h="370840">
                <a:tc>
                  <a:txBody>
                    <a:bodyPr/>
                    <a:lstStyle/>
                    <a:p>
                      <a:r>
                        <a:rPr lang="en-US" sz="1800" dirty="0" err="1" smtClean="0"/>
                        <a:t>notifyAll</a:t>
                      </a:r>
                      <a:r>
                        <a:rPr lang="en-US" sz="1800" dirty="0" smtClean="0"/>
                        <a:t>() </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Wakes up all threads that are waiting on this object's monitor.</a:t>
                      </a:r>
                    </a:p>
                  </a:txBody>
                  <a:tcPr/>
                </a:tc>
              </a:tr>
              <a:tr h="370840">
                <a:tc>
                  <a:txBody>
                    <a:bodyPr/>
                    <a:lstStyle/>
                    <a:p>
                      <a:r>
                        <a:rPr lang="en-US" sz="1800" dirty="0" err="1" smtClean="0"/>
                        <a:t>toString</a:t>
                      </a:r>
                      <a:r>
                        <a:rPr lang="en-US" sz="1800" dirty="0" smtClean="0"/>
                        <a:t>() </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 a string representation of the object.</a:t>
                      </a:r>
                    </a:p>
                  </a:txBody>
                  <a:tcPr/>
                </a:tc>
              </a:tr>
              <a:tr h="370840">
                <a:tc>
                  <a:txBody>
                    <a:bodyPr/>
                    <a:lstStyle/>
                    <a:p>
                      <a:r>
                        <a:rPr lang="en-US" sz="1800" dirty="0" smtClean="0"/>
                        <a:t>wait()</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Causes current thread to wait until another thread invokes the notify() method or the </a:t>
                      </a:r>
                      <a:r>
                        <a:rPr lang="en-US" sz="1800" dirty="0" err="1" smtClean="0"/>
                        <a:t>notifyAll</a:t>
                      </a:r>
                      <a:r>
                        <a:rPr lang="en-US" sz="1800" dirty="0" smtClean="0"/>
                        <a:t>() method for this object.</a:t>
                      </a:r>
                    </a:p>
                  </a:txBody>
                  <a:tcPr/>
                </a:tc>
              </a:tr>
            </a:tbl>
          </a:graphicData>
        </a:graphic>
      </p:graphicFrame>
    </p:spTree>
    <p:extLst>
      <p:ext uri="{BB962C8B-B14F-4D97-AF65-F5344CB8AC3E}">
        <p14:creationId xmlns:p14="http://schemas.microsoft.com/office/powerpoint/2010/main" val="19886182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 and </a:t>
            </a:r>
            <a:r>
              <a:rPr lang="en-US" dirty="0" smtClean="0"/>
              <a:t>Interfaces</a:t>
            </a:r>
            <a:endParaRPr lang="en-US" dirty="0"/>
          </a:p>
        </p:txBody>
      </p:sp>
      <p:sp>
        <p:nvSpPr>
          <p:cNvPr id="4" name="Content Placeholder 2"/>
          <p:cNvSpPr txBox="1">
            <a:spLocks/>
          </p:cNvSpPr>
          <p:nvPr/>
        </p:nvSpPr>
        <p:spPr>
          <a:xfrm>
            <a:off x="743309" y="1776953"/>
            <a:ext cx="452743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smtClean="0"/>
              <a:t>Intro</a:t>
            </a:r>
          </a:p>
          <a:p>
            <a:pPr marL="514350" indent="-514350">
              <a:buFont typeface="+mj-lt"/>
              <a:buAutoNum type="arabicPeriod"/>
            </a:pPr>
            <a:r>
              <a:rPr lang="en-US" dirty="0" smtClean="0"/>
              <a:t>Packages 101</a:t>
            </a:r>
            <a:endParaRPr lang="en-US" dirty="0"/>
          </a:p>
          <a:p>
            <a:pPr marL="514350" indent="-514350">
              <a:buFont typeface="+mj-lt"/>
              <a:buAutoNum type="arabicPeriod"/>
            </a:pPr>
            <a:r>
              <a:rPr lang="en-US" dirty="0"/>
              <a:t>Packages and Member Access</a:t>
            </a:r>
          </a:p>
          <a:p>
            <a:pPr marL="514350" indent="-514350">
              <a:buFont typeface="+mj-lt"/>
              <a:buAutoNum type="arabicPeriod"/>
            </a:pPr>
            <a:r>
              <a:rPr lang="en-US" dirty="0"/>
              <a:t>Understanding Protected Members</a:t>
            </a:r>
          </a:p>
          <a:p>
            <a:pPr marL="514350" indent="-514350">
              <a:buFont typeface="+mj-lt"/>
              <a:buAutoNum type="arabicPeriod"/>
            </a:pPr>
            <a:r>
              <a:rPr lang="en-US" dirty="0"/>
              <a:t>Importing Packages</a:t>
            </a:r>
          </a:p>
          <a:p>
            <a:pPr marL="514350" indent="-514350">
              <a:buFont typeface="+mj-lt"/>
              <a:buAutoNum type="arabicPeriod"/>
            </a:pPr>
            <a:r>
              <a:rPr lang="en-US" dirty="0"/>
              <a:t>Java’s Class Library.. Just a bunch of packages</a:t>
            </a:r>
            <a:r>
              <a:rPr lang="en-US" dirty="0" smtClean="0"/>
              <a:t>..</a:t>
            </a:r>
            <a:endParaRPr lang="en-US" dirty="0"/>
          </a:p>
        </p:txBody>
      </p:sp>
      <p:sp>
        <p:nvSpPr>
          <p:cNvPr id="8" name="Content Placeholder 2"/>
          <p:cNvSpPr txBox="1">
            <a:spLocks/>
          </p:cNvSpPr>
          <p:nvPr/>
        </p:nvSpPr>
        <p:spPr>
          <a:xfrm>
            <a:off x="6175075" y="1690688"/>
            <a:ext cx="452743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7"/>
            </a:pPr>
            <a:r>
              <a:rPr lang="en-US" dirty="0" smtClean="0"/>
              <a:t>Interfaces</a:t>
            </a:r>
          </a:p>
          <a:p>
            <a:pPr marL="514350" indent="-514350">
              <a:buFont typeface="+mj-lt"/>
              <a:buAutoNum type="arabicPeriod" startAt="7"/>
            </a:pPr>
            <a:r>
              <a:rPr lang="en-US" dirty="0" smtClean="0"/>
              <a:t>Extending </a:t>
            </a:r>
            <a:r>
              <a:rPr lang="en-US" dirty="0"/>
              <a:t>Interfaces</a:t>
            </a:r>
          </a:p>
          <a:p>
            <a:pPr marL="514350" indent="-514350">
              <a:buFont typeface="+mj-lt"/>
              <a:buAutoNum type="arabicPeriod" startAt="7"/>
            </a:pPr>
            <a:r>
              <a:rPr lang="en-US" dirty="0"/>
              <a:t>Default Interface Methods</a:t>
            </a:r>
          </a:p>
          <a:p>
            <a:pPr marL="514350" indent="-514350">
              <a:buFont typeface="+mj-lt"/>
              <a:buAutoNum type="arabicPeriod" startAt="7"/>
            </a:pPr>
            <a:r>
              <a:rPr lang="en-US" dirty="0"/>
              <a:t>“static” methods in an interface</a:t>
            </a:r>
          </a:p>
        </p:txBody>
      </p:sp>
    </p:spTree>
    <p:extLst>
      <p:ext uri="{BB962C8B-B14F-4D97-AF65-F5344CB8AC3E}">
        <p14:creationId xmlns:p14="http://schemas.microsoft.com/office/powerpoint/2010/main" val="32704848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 and </a:t>
            </a:r>
            <a:r>
              <a:rPr lang="en-US" dirty="0" smtClean="0"/>
              <a:t>Interfaces - Intro</a:t>
            </a:r>
            <a:endParaRPr lang="en-US" dirty="0"/>
          </a:p>
        </p:txBody>
      </p:sp>
      <p:sp>
        <p:nvSpPr>
          <p:cNvPr id="4" name="Content Placeholder 2"/>
          <p:cNvSpPr txBox="1">
            <a:spLocks/>
          </p:cNvSpPr>
          <p:nvPr/>
        </p:nvSpPr>
        <p:spPr>
          <a:xfrm>
            <a:off x="743309" y="1776953"/>
            <a:ext cx="10394954"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sz="3600" dirty="0" smtClean="0"/>
              <a:t>A Java Package is a group of related classes. </a:t>
            </a:r>
          </a:p>
          <a:p>
            <a:pPr marL="971550" lvl="1" indent="-514350">
              <a:buFont typeface="+mj-lt"/>
              <a:buAutoNum type="arabicPeriod"/>
            </a:pPr>
            <a:r>
              <a:rPr lang="en-US" sz="3600" dirty="0" smtClean="0"/>
              <a:t>Packages help organize your code and provide an extra layer of encapsulation to promote reusability and transport</a:t>
            </a:r>
          </a:p>
          <a:p>
            <a:pPr marL="514350" indent="-514350">
              <a:buFont typeface="+mj-lt"/>
              <a:buAutoNum type="arabicPeriod"/>
            </a:pPr>
            <a:r>
              <a:rPr lang="en-US" sz="3600" dirty="0" smtClean="0"/>
              <a:t>An Interface defines a set of methods that will be implemented by a class</a:t>
            </a:r>
          </a:p>
          <a:p>
            <a:pPr lvl="1"/>
            <a:r>
              <a:rPr lang="en-US" sz="3600" dirty="0" smtClean="0"/>
              <a:t>You specify what a class will do</a:t>
            </a:r>
          </a:p>
          <a:p>
            <a:pPr lvl="1"/>
            <a:r>
              <a:rPr lang="en-US" sz="3600" dirty="0" smtClean="0"/>
              <a:t>You do NOT specify HOW it will do it </a:t>
            </a:r>
            <a:endParaRPr lang="en-US" sz="3600" dirty="0"/>
          </a:p>
        </p:txBody>
      </p:sp>
    </p:spTree>
    <p:extLst>
      <p:ext uri="{BB962C8B-B14F-4D97-AF65-F5344CB8AC3E}">
        <p14:creationId xmlns:p14="http://schemas.microsoft.com/office/powerpoint/2010/main" val="17243031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 and </a:t>
            </a:r>
            <a:r>
              <a:rPr lang="en-US" dirty="0" smtClean="0"/>
              <a:t>Interfaces – Packages 101</a:t>
            </a:r>
            <a:endParaRPr lang="en-US" dirty="0"/>
          </a:p>
        </p:txBody>
      </p:sp>
      <p:sp>
        <p:nvSpPr>
          <p:cNvPr id="4" name="Content Placeholder 2"/>
          <p:cNvSpPr txBox="1">
            <a:spLocks/>
          </p:cNvSpPr>
          <p:nvPr/>
        </p:nvSpPr>
        <p:spPr>
          <a:xfrm>
            <a:off x="743309" y="1776953"/>
            <a:ext cx="10543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Packages provide:</a:t>
            </a:r>
          </a:p>
          <a:p>
            <a:pPr lvl="1"/>
            <a:r>
              <a:rPr lang="en-US" dirty="0" smtClean="0"/>
              <a:t>A mechanism by which related pieces of program can be organized as a unit</a:t>
            </a:r>
          </a:p>
          <a:p>
            <a:pPr lvl="2"/>
            <a:r>
              <a:rPr lang="en-US" dirty="0" smtClean="0"/>
              <a:t>Classes defined in a package must be accessed via their package name</a:t>
            </a:r>
          </a:p>
          <a:p>
            <a:pPr lvl="1"/>
            <a:r>
              <a:rPr lang="en-US" dirty="0" smtClean="0"/>
              <a:t>Package are part of Java’s access control mechanism</a:t>
            </a:r>
          </a:p>
          <a:p>
            <a:pPr lvl="2"/>
            <a:r>
              <a:rPr lang="en-US" dirty="0" smtClean="0"/>
              <a:t>Classes defined within a package can be made private to that package and not be accessible to outside code, thus securely implementing an encapsulation mechanism which is tamper proof.</a:t>
            </a:r>
          </a:p>
          <a:p>
            <a:pPr lvl="1"/>
            <a:r>
              <a:rPr lang="en-US" dirty="0" smtClean="0"/>
              <a:t>In Java a class is really a “namespace” and you cannot have identical namespaces in Java</a:t>
            </a:r>
          </a:p>
          <a:p>
            <a:pPr lvl="1"/>
            <a:r>
              <a:rPr lang="en-US" dirty="0" smtClean="0"/>
              <a:t>Packages are an extra layer of abstraction and as such classes with same name across packages are not clashing, so packages are a way of partitioning code</a:t>
            </a:r>
          </a:p>
          <a:p>
            <a:pPr marL="971550" lvl="1" indent="-514350">
              <a:buFont typeface="+mj-lt"/>
              <a:buAutoNum type="arabicPeriod"/>
            </a:pPr>
            <a:endParaRPr lang="en-US" dirty="0"/>
          </a:p>
        </p:txBody>
      </p:sp>
    </p:spTree>
    <p:extLst>
      <p:ext uri="{BB962C8B-B14F-4D97-AF65-F5344CB8AC3E}">
        <p14:creationId xmlns:p14="http://schemas.microsoft.com/office/powerpoint/2010/main" val="13429680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 and </a:t>
            </a:r>
            <a:r>
              <a:rPr lang="en-US" dirty="0" smtClean="0"/>
              <a:t>Interfaces – Packages 101</a:t>
            </a:r>
            <a:endParaRPr lang="en-US" dirty="0"/>
          </a:p>
        </p:txBody>
      </p:sp>
      <p:sp>
        <p:nvSpPr>
          <p:cNvPr id="4" name="Content Placeholder 2"/>
          <p:cNvSpPr txBox="1">
            <a:spLocks/>
          </p:cNvSpPr>
          <p:nvPr/>
        </p:nvSpPr>
        <p:spPr>
          <a:xfrm>
            <a:off x="743309" y="1776953"/>
            <a:ext cx="10543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Defining a Package</a:t>
            </a:r>
          </a:p>
          <a:p>
            <a:pPr lvl="1"/>
            <a:r>
              <a:rPr lang="en-US" dirty="0" smtClean="0"/>
              <a:t>To create a package we can use the general statement:</a:t>
            </a:r>
          </a:p>
          <a:p>
            <a:pPr lvl="2"/>
            <a:r>
              <a:rPr lang="en-US" dirty="0" smtClean="0">
                <a:latin typeface="Courier New" panose="02070309020205020404" pitchFamily="49" charset="0"/>
                <a:cs typeface="Courier New" panose="02070309020205020404" pitchFamily="49" charset="0"/>
              </a:rPr>
              <a:t>package </a:t>
            </a:r>
            <a:r>
              <a:rPr lang="en-US" dirty="0" err="1" smtClean="0">
                <a:latin typeface="Courier New" panose="02070309020205020404" pitchFamily="49" charset="0"/>
                <a:cs typeface="Courier New" panose="02070309020205020404" pitchFamily="49" charset="0"/>
              </a:rPr>
              <a:t>pkg</a:t>
            </a:r>
            <a:r>
              <a:rPr lang="en-US" dirty="0" smtClean="0">
                <a:latin typeface="Courier New" panose="02070309020205020404" pitchFamily="49" charset="0"/>
                <a:cs typeface="Courier New" panose="02070309020205020404" pitchFamily="49" charset="0"/>
              </a:rPr>
              <a:t>;</a:t>
            </a:r>
          </a:p>
          <a:p>
            <a:pPr lvl="1"/>
            <a:r>
              <a:rPr lang="en-US" dirty="0" smtClean="0"/>
              <a:t>Java uses the file system of an operating system (OS) to manage packages</a:t>
            </a:r>
          </a:p>
          <a:p>
            <a:pPr lvl="1"/>
            <a:r>
              <a:rPr lang="en-US" dirty="0" smtClean="0"/>
              <a:t>Each package is stored in its own directory/subdirectory</a:t>
            </a:r>
          </a:p>
          <a:p>
            <a:pPr lvl="1"/>
            <a:r>
              <a:rPr lang="en-US" dirty="0" smtClean="0"/>
              <a:t>Package names like everything else in Java are “case-sensitive”.</a:t>
            </a:r>
          </a:p>
          <a:p>
            <a:pPr lvl="1"/>
            <a:r>
              <a:rPr lang="en-US" dirty="0" smtClean="0"/>
              <a:t>Lowercase is used for naming packages (as a convention).</a:t>
            </a:r>
          </a:p>
          <a:p>
            <a:pPr lvl="1"/>
            <a:r>
              <a:rPr lang="en-US" dirty="0" smtClean="0"/>
              <a:t>It’s not just that more than one file can be accessible in a package, but also, you can create a hierarchy of packages and you will use the dot “.” operator to access them.</a:t>
            </a:r>
          </a:p>
          <a:p>
            <a:pPr lvl="2"/>
            <a:r>
              <a:rPr lang="en-US" dirty="0" smtClean="0">
                <a:latin typeface="Courier New" panose="02070309020205020404" pitchFamily="49" charset="0"/>
                <a:cs typeface="Courier New" panose="02070309020205020404" pitchFamily="49" charset="0"/>
              </a:rPr>
              <a:t>Package </a:t>
            </a:r>
            <a:r>
              <a:rPr lang="en-US" dirty="0" err="1" smtClean="0">
                <a:latin typeface="Courier New" panose="02070309020205020404" pitchFamily="49" charset="0"/>
                <a:cs typeface="Courier New" panose="02070309020205020404" pitchFamily="49" charset="0"/>
              </a:rPr>
              <a:t>alpha.beta.signa.gamma</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905923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 and </a:t>
            </a:r>
            <a:r>
              <a:rPr lang="en-US" dirty="0" smtClean="0"/>
              <a:t>Interfaces – Packages 101</a:t>
            </a:r>
            <a:endParaRPr lang="en-US" dirty="0"/>
          </a:p>
        </p:txBody>
      </p:sp>
      <p:sp>
        <p:nvSpPr>
          <p:cNvPr id="4" name="Content Placeholder 2"/>
          <p:cNvSpPr txBox="1">
            <a:spLocks/>
          </p:cNvSpPr>
          <p:nvPr/>
        </p:nvSpPr>
        <p:spPr>
          <a:xfrm>
            <a:off x="743309" y="1776953"/>
            <a:ext cx="10543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Finding packages and a CLASSPATH</a:t>
            </a:r>
          </a:p>
          <a:p>
            <a:pPr lvl="1"/>
            <a:r>
              <a:rPr lang="en-US" dirty="0" smtClean="0"/>
              <a:t>Since packages are mirrored to a directory path file structure, the Java run-time system will look for packages as follows:</a:t>
            </a:r>
          </a:p>
          <a:p>
            <a:pPr lvl="2"/>
            <a:r>
              <a:rPr lang="en-US" dirty="0" smtClean="0">
                <a:cs typeface="Courier New" panose="02070309020205020404" pitchFamily="49" charset="0"/>
              </a:rPr>
              <a:t>By default, Java will use the current working directory</a:t>
            </a:r>
          </a:p>
          <a:p>
            <a:pPr lvl="2"/>
            <a:r>
              <a:rPr lang="en-US" dirty="0" smtClean="0">
                <a:cs typeface="Courier New" panose="02070309020205020404" pitchFamily="49" charset="0"/>
              </a:rPr>
              <a:t>If your package is in a subdirectory, it will look for it</a:t>
            </a:r>
          </a:p>
          <a:p>
            <a:pPr lvl="2"/>
            <a:r>
              <a:rPr lang="en-US" dirty="0" smtClean="0">
                <a:cs typeface="Courier New" panose="02070309020205020404" pitchFamily="49" charset="0"/>
              </a:rPr>
              <a:t>You can specify a CLASSPATH environment variable to associate the location of a package</a:t>
            </a:r>
          </a:p>
          <a:p>
            <a:pPr lvl="2"/>
            <a:r>
              <a:rPr lang="en-US" dirty="0" smtClean="0">
                <a:cs typeface="Courier New" panose="02070309020205020404" pitchFamily="49" charset="0"/>
              </a:rPr>
              <a:t>You can use the –</a:t>
            </a:r>
            <a:r>
              <a:rPr lang="en-US" dirty="0" err="1" smtClean="0">
                <a:cs typeface="Courier New" panose="02070309020205020404" pitchFamily="49" charset="0"/>
              </a:rPr>
              <a:t>classpath</a:t>
            </a:r>
            <a:r>
              <a:rPr lang="en-US" dirty="0" smtClean="0">
                <a:cs typeface="Courier New" panose="02070309020205020404" pitchFamily="49" charset="0"/>
              </a:rPr>
              <a:t> option with java/</a:t>
            </a:r>
            <a:r>
              <a:rPr lang="en-US" dirty="0" err="1" smtClean="0">
                <a:cs typeface="Courier New" panose="02070309020205020404" pitchFamily="49" charset="0"/>
              </a:rPr>
              <a:t>javac</a:t>
            </a:r>
            <a:r>
              <a:rPr lang="en-US" dirty="0" smtClean="0">
                <a:cs typeface="Courier New" panose="02070309020205020404" pitchFamily="49" charset="0"/>
              </a:rPr>
              <a:t> to specify the path to your classes</a:t>
            </a:r>
            <a:endParaRPr lang="en-US" dirty="0">
              <a:cs typeface="Courier New" panose="02070309020205020404" pitchFamily="49" charset="0"/>
            </a:endParaRPr>
          </a:p>
        </p:txBody>
      </p:sp>
      <p:sp>
        <p:nvSpPr>
          <p:cNvPr id="3" name="TextBox 2"/>
          <p:cNvSpPr txBox="1"/>
          <p:nvPr/>
        </p:nvSpPr>
        <p:spPr>
          <a:xfrm>
            <a:off x="1811383" y="4693920"/>
            <a:ext cx="8995954" cy="1384995"/>
          </a:xfrm>
          <a:prstGeom prst="rect">
            <a:avLst/>
          </a:prstGeom>
          <a:noFill/>
          <a:ln>
            <a:solidFill>
              <a:schemeClr val="accent1"/>
            </a:solidFill>
          </a:ln>
        </p:spPr>
        <p:txBody>
          <a:bodyPr wrap="square" rtlCol="0">
            <a:spAutoFit/>
          </a:bodyPr>
          <a:lstStyle/>
          <a:p>
            <a:r>
              <a:rPr lang="en-US" sz="2800" dirty="0" smtClean="0"/>
              <a:t>STS has the ability to create packages using a wizard-like popup menu interface. This is how we will create our packages in this training session.</a:t>
            </a:r>
            <a:endParaRPr lang="en-US" sz="2800" dirty="0"/>
          </a:p>
        </p:txBody>
      </p:sp>
    </p:spTree>
    <p:extLst>
      <p:ext uri="{BB962C8B-B14F-4D97-AF65-F5344CB8AC3E}">
        <p14:creationId xmlns:p14="http://schemas.microsoft.com/office/powerpoint/2010/main" val="2721464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Deeper Dive into Methods and </a:t>
            </a:r>
            <a:r>
              <a:rPr lang="en-US" dirty="0" smtClean="0"/>
              <a:t>Classes - Intro</a:t>
            </a:r>
            <a:endParaRPr lang="en-US" dirty="0"/>
          </a:p>
        </p:txBody>
      </p:sp>
      <p:sp>
        <p:nvSpPr>
          <p:cNvPr id="3" name="Content Placeholder 2"/>
          <p:cNvSpPr>
            <a:spLocks noGrp="1"/>
          </p:cNvSpPr>
          <p:nvPr>
            <p:ph idx="1"/>
          </p:nvPr>
        </p:nvSpPr>
        <p:spPr/>
        <p:txBody>
          <a:bodyPr>
            <a:normAutofit lnSpcReduction="10000"/>
          </a:bodyPr>
          <a:lstStyle/>
          <a:p>
            <a:pPr marL="971550" lvl="1" indent="-514350">
              <a:buFont typeface="+mj-lt"/>
              <a:buAutoNum type="arabicPeriod"/>
            </a:pPr>
            <a:r>
              <a:rPr lang="en-US" sz="3600" dirty="0" smtClean="0"/>
              <a:t>Initially we learned to link data with code to manipulate it</a:t>
            </a:r>
          </a:p>
          <a:p>
            <a:pPr marL="971550" lvl="1" indent="-514350">
              <a:buFont typeface="+mj-lt"/>
              <a:buAutoNum type="arabicPeriod"/>
            </a:pPr>
            <a:r>
              <a:rPr lang="en-US" sz="3600" dirty="0" smtClean="0"/>
              <a:t>Now we will learn to control access to class members</a:t>
            </a:r>
          </a:p>
          <a:p>
            <a:pPr marL="971550" lvl="1" indent="-514350">
              <a:buFont typeface="+mj-lt"/>
              <a:buAutoNum type="arabicPeriod"/>
            </a:pPr>
            <a:r>
              <a:rPr lang="en-US" sz="3600" dirty="0" smtClean="0"/>
              <a:t>We have 2 basic types of class members</a:t>
            </a:r>
          </a:p>
          <a:p>
            <a:pPr marL="1428750" lvl="2" indent="-514350">
              <a:buFont typeface="+mj-lt"/>
              <a:buAutoNum type="arabicPeriod"/>
            </a:pPr>
            <a:r>
              <a:rPr lang="en-US" sz="3200" dirty="0" smtClean="0"/>
              <a:t>Public: can be freely accessed by code defined outside of its class</a:t>
            </a:r>
          </a:p>
          <a:p>
            <a:pPr marL="1428750" lvl="2" indent="-514350">
              <a:buFont typeface="+mj-lt"/>
              <a:buAutoNum type="arabicPeriod"/>
            </a:pPr>
            <a:r>
              <a:rPr lang="en-US" sz="3200" dirty="0" smtClean="0"/>
              <a:t>Private: can be accessed only by other methods defined by its class</a:t>
            </a:r>
          </a:p>
          <a:p>
            <a:pPr marL="457200" lvl="1" indent="0">
              <a:buNone/>
            </a:pPr>
            <a:endParaRPr lang="en-US" sz="3600" dirty="0" smtClean="0"/>
          </a:p>
          <a:p>
            <a:pPr marL="1428750" lvl="2" indent="-514350">
              <a:buFont typeface="+mj-lt"/>
              <a:buAutoNum type="arabicPeriod"/>
            </a:pPr>
            <a:endParaRPr lang="en-US" sz="3200" dirty="0" smtClean="0"/>
          </a:p>
          <a:p>
            <a:pPr marL="514350" indent="-514350">
              <a:buFont typeface="+mj-lt"/>
              <a:buAutoNum type="arabicPeriod"/>
            </a:pPr>
            <a:endParaRPr lang="en-US" sz="3600" dirty="0" smtClean="0"/>
          </a:p>
          <a:p>
            <a:pPr marL="514350" indent="-514350">
              <a:buFont typeface="+mj-lt"/>
              <a:buAutoNum type="arabicPeriod"/>
            </a:pPr>
            <a:endParaRPr lang="en-US" sz="3600" dirty="0" smtClean="0"/>
          </a:p>
          <a:p>
            <a:pPr marL="514350" indent="-514350">
              <a:buFont typeface="+mj-lt"/>
              <a:buAutoNum type="arabicPeriod"/>
            </a:pPr>
            <a:endParaRPr lang="en-US" sz="3600" dirty="0"/>
          </a:p>
          <a:p>
            <a:endParaRPr lang="en-US" sz="3600" dirty="0"/>
          </a:p>
        </p:txBody>
      </p:sp>
    </p:spTree>
    <p:extLst>
      <p:ext uri="{BB962C8B-B14F-4D97-AF65-F5344CB8AC3E}">
        <p14:creationId xmlns:p14="http://schemas.microsoft.com/office/powerpoint/2010/main" val="12556010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 and </a:t>
            </a:r>
            <a:r>
              <a:rPr lang="en-US" dirty="0" smtClean="0"/>
              <a:t>Interfaces – Packages 101</a:t>
            </a:r>
            <a:endParaRPr lang="en-US" dirty="0"/>
          </a:p>
        </p:txBody>
      </p:sp>
      <p:sp>
        <p:nvSpPr>
          <p:cNvPr id="4" name="Content Placeholder 2"/>
          <p:cNvSpPr txBox="1">
            <a:spLocks/>
          </p:cNvSpPr>
          <p:nvPr/>
        </p:nvSpPr>
        <p:spPr>
          <a:xfrm>
            <a:off x="743309" y="1776953"/>
            <a:ext cx="104559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cs typeface="Courier New" panose="02070309020205020404" pitchFamily="49" charset="0"/>
              </a:rPr>
              <a:t>In our first set of slides “Java – Page 001.pptx” we had instructions on create a base Java app.</a:t>
            </a:r>
          </a:p>
          <a:p>
            <a:pPr marL="0" indent="0">
              <a:buNone/>
            </a:pPr>
            <a:r>
              <a:rPr lang="en-US" dirty="0" smtClean="0">
                <a:cs typeface="Courier New" panose="02070309020205020404" pitchFamily="49" charset="0"/>
              </a:rPr>
              <a:t>The difference now is that instead of using the ‘default’ package name, we will add our own as required.  </a:t>
            </a:r>
          </a:p>
          <a:p>
            <a:pPr marL="0" indent="0">
              <a:buNone/>
            </a:pPr>
            <a:r>
              <a:rPr lang="en-US" dirty="0" smtClean="0">
                <a:cs typeface="Courier New" panose="02070309020205020404" pitchFamily="49" charset="0"/>
              </a:rPr>
              <a:t>Keep your naming convention to lowercase.</a:t>
            </a:r>
            <a:endParaRPr lang="en-US" dirty="0">
              <a:cs typeface="Courier New" panose="02070309020205020404" pitchFamily="49" charset="0"/>
            </a:endParaRPr>
          </a:p>
        </p:txBody>
      </p:sp>
    </p:spTree>
    <p:extLst>
      <p:ext uri="{BB962C8B-B14F-4D97-AF65-F5344CB8AC3E}">
        <p14:creationId xmlns:p14="http://schemas.microsoft.com/office/powerpoint/2010/main" val="14280606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 and </a:t>
            </a:r>
            <a:r>
              <a:rPr lang="en-US" dirty="0" smtClean="0"/>
              <a:t>Interfaces – Packages 101</a:t>
            </a:r>
            <a:endParaRPr lang="en-US" dirty="0"/>
          </a:p>
        </p:txBody>
      </p:sp>
      <p:sp>
        <p:nvSpPr>
          <p:cNvPr id="4" name="Content Placeholder 2"/>
          <p:cNvSpPr txBox="1">
            <a:spLocks/>
          </p:cNvSpPr>
          <p:nvPr/>
        </p:nvSpPr>
        <p:spPr>
          <a:xfrm>
            <a:off x="897886" y="1567947"/>
            <a:ext cx="7566845" cy="4850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cs typeface="Courier New" panose="02070309020205020404" pitchFamily="49" charset="0"/>
              </a:rPr>
              <a:t>Let’s create a short package sample.</a:t>
            </a:r>
          </a:p>
          <a:p>
            <a:pPr marL="0" indent="0">
              <a:buNone/>
            </a:pPr>
            <a:r>
              <a:rPr lang="en-US" dirty="0" smtClean="0">
                <a:cs typeface="Courier New" panose="02070309020205020404" pitchFamily="49" charset="0"/>
              </a:rPr>
              <a:t>In STS ensure you create a new Java project and that you will name the package “</a:t>
            </a:r>
            <a:r>
              <a:rPr lang="en-US" dirty="0" err="1" smtClean="0">
                <a:cs typeface="Courier New" panose="02070309020205020404" pitchFamily="49" charset="0"/>
              </a:rPr>
              <a:t>bookpack</a:t>
            </a:r>
            <a:r>
              <a:rPr lang="en-US" dirty="0" smtClean="0">
                <a:cs typeface="Courier New" panose="02070309020205020404" pitchFamily="49" charset="0"/>
              </a:rPr>
              <a:t>”.</a:t>
            </a:r>
          </a:p>
          <a:p>
            <a:pPr marL="0" indent="0">
              <a:buNone/>
            </a:pPr>
            <a:r>
              <a:rPr lang="en-US" dirty="0" smtClean="0">
                <a:cs typeface="Courier New" panose="02070309020205020404" pitchFamily="49" charset="0"/>
              </a:rPr>
              <a:t>All Java files we create will be added to the package, ensure you add your class files correctly.</a:t>
            </a:r>
          </a:p>
          <a:p>
            <a:pPr marL="514350" indent="-514350">
              <a:buAutoNum type="arabicParenR"/>
            </a:pPr>
            <a:r>
              <a:rPr lang="en-US" dirty="0" smtClean="0">
                <a:cs typeface="Courier New" panose="02070309020205020404" pitchFamily="49" charset="0"/>
              </a:rPr>
              <a:t>Create a Java Project</a:t>
            </a:r>
          </a:p>
          <a:p>
            <a:pPr marL="514350" indent="-514350">
              <a:buAutoNum type="arabicParenR"/>
            </a:pPr>
            <a:r>
              <a:rPr lang="en-US" dirty="0" smtClean="0">
                <a:cs typeface="Courier New" panose="02070309020205020404" pitchFamily="49" charset="0"/>
              </a:rPr>
              <a:t>Create a package (File.. New.. Package..)</a:t>
            </a:r>
          </a:p>
          <a:p>
            <a:pPr marL="971550" lvl="1" indent="-514350">
              <a:buAutoNum type="arabicParenR"/>
            </a:pPr>
            <a:r>
              <a:rPr lang="en-US" dirty="0" smtClean="0">
                <a:cs typeface="Courier New" panose="02070309020205020404" pitchFamily="49" charset="0"/>
              </a:rPr>
              <a:t>You do so by ensuring you have selected the “</a:t>
            </a:r>
            <a:r>
              <a:rPr lang="en-US" dirty="0" err="1" smtClean="0">
                <a:cs typeface="Courier New" panose="02070309020205020404" pitchFamily="49" charset="0"/>
              </a:rPr>
              <a:t>src</a:t>
            </a:r>
            <a:r>
              <a:rPr lang="en-US" dirty="0" smtClean="0">
                <a:cs typeface="Courier New" panose="02070309020205020404" pitchFamily="49" charset="0"/>
              </a:rPr>
              <a:t>” folder, prior to invoking STS’s command to create a new package</a:t>
            </a:r>
            <a:endParaRPr lang="en-US" dirty="0">
              <a:cs typeface="Courier New" panose="02070309020205020404" pitchFamily="49" charset="0"/>
            </a:endParaRPr>
          </a:p>
        </p:txBody>
      </p:sp>
      <p:pic>
        <p:nvPicPr>
          <p:cNvPr id="3" name="Picture 2"/>
          <p:cNvPicPr>
            <a:picLocks noChangeAspect="1"/>
          </p:cNvPicPr>
          <p:nvPr/>
        </p:nvPicPr>
        <p:blipFill>
          <a:blip r:embed="rId2"/>
          <a:stretch>
            <a:fillRect/>
          </a:stretch>
        </p:blipFill>
        <p:spPr>
          <a:xfrm>
            <a:off x="9287944" y="2371521"/>
            <a:ext cx="2611911" cy="2519906"/>
          </a:xfrm>
          <a:prstGeom prst="rect">
            <a:avLst/>
          </a:prstGeom>
        </p:spPr>
      </p:pic>
      <p:cxnSp>
        <p:nvCxnSpPr>
          <p:cNvPr id="6" name="Straight Arrow Connector 5"/>
          <p:cNvCxnSpPr/>
          <p:nvPr/>
        </p:nvCxnSpPr>
        <p:spPr>
          <a:xfrm flipV="1">
            <a:off x="7367451" y="3631474"/>
            <a:ext cx="1793966"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292458" y="6255827"/>
            <a:ext cx="5737917"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err="1" smtClean="0"/>
              <a:t>SamplePackageDemo</a:t>
            </a:r>
            <a:r>
              <a:rPr lang="en-US" sz="2400" b="1" dirty="0" smtClean="0"/>
              <a:t>”</a:t>
            </a:r>
            <a:endParaRPr lang="en-US" sz="2400" b="1" dirty="0"/>
          </a:p>
        </p:txBody>
      </p:sp>
    </p:spTree>
    <p:extLst>
      <p:ext uri="{BB962C8B-B14F-4D97-AF65-F5344CB8AC3E}">
        <p14:creationId xmlns:p14="http://schemas.microsoft.com/office/powerpoint/2010/main" val="7510084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 and </a:t>
            </a:r>
            <a:r>
              <a:rPr lang="en-US" dirty="0" smtClean="0"/>
              <a:t>Interfaces – Packages and Member Access</a:t>
            </a:r>
            <a:endParaRPr lang="en-US" dirty="0"/>
          </a:p>
        </p:txBody>
      </p:sp>
      <p:sp>
        <p:nvSpPr>
          <p:cNvPr id="4" name="Content Placeholder 2"/>
          <p:cNvSpPr txBox="1">
            <a:spLocks/>
          </p:cNvSpPr>
          <p:nvPr/>
        </p:nvSpPr>
        <p:spPr>
          <a:xfrm>
            <a:off x="743309" y="1776953"/>
            <a:ext cx="10795548"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smtClean="0"/>
              <a:t>What we have learned so far are the fundamentals of access control using the private and public modifiers.</a:t>
            </a:r>
          </a:p>
          <a:p>
            <a:pPr marL="514350" indent="-514350">
              <a:buFont typeface="+mj-lt"/>
              <a:buAutoNum type="arabicPeriod"/>
            </a:pPr>
            <a:r>
              <a:rPr lang="en-US" dirty="0" smtClean="0"/>
              <a:t>Now that we are tackling the packages topic, we can further the discussion.</a:t>
            </a:r>
          </a:p>
          <a:p>
            <a:pPr marL="514350" indent="-514350">
              <a:buFont typeface="+mj-lt"/>
              <a:buAutoNum type="arabicPeriod"/>
            </a:pPr>
            <a:r>
              <a:rPr lang="en-US" dirty="0" smtClean="0"/>
              <a:t>The visibility of an element is determine based on its access specification and these are: “private”, “public” and “protected”</a:t>
            </a:r>
          </a:p>
          <a:p>
            <a:pPr marL="514350" indent="-514350">
              <a:buFont typeface="+mj-lt"/>
              <a:buAutoNum type="arabicPeriod"/>
            </a:pPr>
            <a:r>
              <a:rPr lang="en-US" dirty="0" smtClean="0"/>
              <a:t>Without an access modifier all contents in a package are available within itself, but never to the outside world.</a:t>
            </a:r>
          </a:p>
          <a:p>
            <a:pPr marL="514350" indent="-514350">
              <a:buFont typeface="+mj-lt"/>
              <a:buAutoNum type="arabicPeriod"/>
            </a:pPr>
            <a:r>
              <a:rPr lang="en-US" dirty="0" smtClean="0"/>
              <a:t>Explicit declaration will ensure complete control of access</a:t>
            </a:r>
          </a:p>
          <a:p>
            <a:pPr marL="514350" indent="-514350">
              <a:buFont typeface="+mj-lt"/>
              <a:buAutoNum type="arabicPeriod"/>
            </a:pPr>
            <a:r>
              <a:rPr lang="en-US" dirty="0" smtClean="0"/>
              <a:t>“protected” access means only available to subclasses</a:t>
            </a:r>
            <a:endParaRPr lang="en-US" dirty="0"/>
          </a:p>
        </p:txBody>
      </p:sp>
    </p:spTree>
    <p:extLst>
      <p:ext uri="{BB962C8B-B14F-4D97-AF65-F5344CB8AC3E}">
        <p14:creationId xmlns:p14="http://schemas.microsoft.com/office/powerpoint/2010/main" val="21075669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 and </a:t>
            </a:r>
            <a:r>
              <a:rPr lang="en-US" dirty="0" smtClean="0"/>
              <a:t>Interfaces – Packages and Member Access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89464239"/>
              </p:ext>
            </p:extLst>
          </p:nvPr>
        </p:nvGraphicFramePr>
        <p:xfrm>
          <a:off x="838198" y="2217540"/>
          <a:ext cx="10691950" cy="3302000"/>
        </p:xfrm>
        <a:graphic>
          <a:graphicData uri="http://schemas.openxmlformats.org/drawingml/2006/table">
            <a:tbl>
              <a:tblPr firstRow="1" bandRow="1">
                <a:tableStyleId>{5C22544A-7EE6-4342-B048-85BDC9FD1C3A}</a:tableStyleId>
              </a:tblPr>
              <a:tblGrid>
                <a:gridCol w="2801985"/>
                <a:gridCol w="1994263"/>
                <a:gridCol w="1942011"/>
                <a:gridCol w="2116183"/>
                <a:gridCol w="1837508"/>
              </a:tblGrid>
              <a:tr h="370840">
                <a:tc>
                  <a:txBody>
                    <a:bodyPr/>
                    <a:lstStyle/>
                    <a:p>
                      <a:endParaRPr lang="en-US" dirty="0"/>
                    </a:p>
                  </a:txBody>
                  <a:tcPr/>
                </a:tc>
                <a:tc>
                  <a:txBody>
                    <a:bodyPr/>
                    <a:lstStyle/>
                    <a:p>
                      <a:pPr algn="ctr"/>
                      <a:r>
                        <a:rPr lang="en-US" dirty="0" smtClean="0"/>
                        <a:t>Private Member</a:t>
                      </a:r>
                      <a:endParaRPr lang="en-US" dirty="0"/>
                    </a:p>
                  </a:txBody>
                  <a:tcPr/>
                </a:tc>
                <a:tc>
                  <a:txBody>
                    <a:bodyPr/>
                    <a:lstStyle/>
                    <a:p>
                      <a:pPr algn="ctr"/>
                      <a:r>
                        <a:rPr lang="en-US" dirty="0" smtClean="0"/>
                        <a:t>Default Member</a:t>
                      </a:r>
                      <a:endParaRPr lang="en-US" dirty="0"/>
                    </a:p>
                  </a:txBody>
                  <a:tcPr/>
                </a:tc>
                <a:tc>
                  <a:txBody>
                    <a:bodyPr/>
                    <a:lstStyle/>
                    <a:p>
                      <a:pPr algn="ctr"/>
                      <a:r>
                        <a:rPr lang="en-US" dirty="0" smtClean="0"/>
                        <a:t>Protected Member</a:t>
                      </a:r>
                      <a:endParaRPr lang="en-US" dirty="0"/>
                    </a:p>
                  </a:txBody>
                  <a:tcPr/>
                </a:tc>
                <a:tc>
                  <a:txBody>
                    <a:bodyPr/>
                    <a:lstStyle/>
                    <a:p>
                      <a:pPr algn="ctr"/>
                      <a:r>
                        <a:rPr lang="en-US" dirty="0" smtClean="0"/>
                        <a:t>Public Member</a:t>
                      </a:r>
                      <a:endParaRPr lang="en-US" dirty="0"/>
                    </a:p>
                  </a:txBody>
                  <a:tcPr/>
                </a:tc>
              </a:tr>
              <a:tr h="370840">
                <a:tc>
                  <a:txBody>
                    <a:bodyPr/>
                    <a:lstStyle/>
                    <a:p>
                      <a:r>
                        <a:rPr lang="en-US" dirty="0" smtClean="0"/>
                        <a:t>Visible</a:t>
                      </a:r>
                      <a:r>
                        <a:rPr lang="en-US" baseline="0" dirty="0" smtClean="0"/>
                        <a:t> within same class</a:t>
                      </a:r>
                      <a:endParaRPr lang="en-US" dirty="0"/>
                    </a:p>
                  </a:txBody>
                  <a:tcPr/>
                </a:tc>
                <a:tc>
                  <a:txBody>
                    <a:bodyPr/>
                    <a:lstStyle/>
                    <a:p>
                      <a:pPr algn="ctr"/>
                      <a:r>
                        <a:rPr lang="en-US" dirty="0" smtClean="0"/>
                        <a:t>Yes</a:t>
                      </a:r>
                      <a:endParaRPr lang="en-US" dirty="0"/>
                    </a:p>
                  </a:txBody>
                  <a:tcPr/>
                </a:tc>
                <a:tc>
                  <a:txBody>
                    <a:bodyPr/>
                    <a:lstStyle/>
                    <a:p>
                      <a:pPr algn="ctr"/>
                      <a:r>
                        <a:rPr lang="en-US" dirty="0" smtClean="0"/>
                        <a:t>Yes</a:t>
                      </a:r>
                      <a:endParaRPr lang="en-US" dirty="0"/>
                    </a:p>
                  </a:txBody>
                  <a:tcPr/>
                </a:tc>
                <a:tc>
                  <a:txBody>
                    <a:bodyPr/>
                    <a:lstStyle/>
                    <a:p>
                      <a:pPr algn="ctr"/>
                      <a:r>
                        <a:rPr lang="en-US" dirty="0" smtClean="0"/>
                        <a:t>Yes</a:t>
                      </a:r>
                      <a:endParaRPr lang="en-US" dirty="0"/>
                    </a:p>
                  </a:txBody>
                  <a:tcPr/>
                </a:tc>
                <a:tc>
                  <a:txBody>
                    <a:bodyPr/>
                    <a:lstStyle/>
                    <a:p>
                      <a:pPr algn="ctr"/>
                      <a:r>
                        <a:rPr lang="en-US" dirty="0" smtClean="0"/>
                        <a:t>Yes</a:t>
                      </a:r>
                      <a:endParaRPr lang="en-US" dirty="0"/>
                    </a:p>
                  </a:txBody>
                  <a:tcPr/>
                </a:tc>
              </a:tr>
              <a:tr h="370840">
                <a:tc>
                  <a:txBody>
                    <a:bodyPr/>
                    <a:lstStyle/>
                    <a:p>
                      <a:r>
                        <a:rPr lang="en-US" dirty="0" smtClean="0"/>
                        <a:t>Visible within same package</a:t>
                      </a:r>
                      <a:r>
                        <a:rPr lang="en-US" baseline="0" dirty="0" smtClean="0"/>
                        <a:t> by subclass</a:t>
                      </a:r>
                      <a:endParaRPr lang="en-US" dirty="0"/>
                    </a:p>
                  </a:txBody>
                  <a:tcPr/>
                </a:tc>
                <a:tc>
                  <a:txBody>
                    <a:bodyPr/>
                    <a:lstStyle/>
                    <a:p>
                      <a:pPr algn="ctr"/>
                      <a:r>
                        <a:rPr lang="en-US" dirty="0" smtClean="0"/>
                        <a:t>No</a:t>
                      </a:r>
                      <a:endParaRPr lang="en-US" dirty="0"/>
                    </a:p>
                  </a:txBody>
                  <a:tcPr/>
                </a:tc>
                <a:tc>
                  <a:txBody>
                    <a:bodyPr/>
                    <a:lstStyle/>
                    <a:p>
                      <a:pPr algn="ctr"/>
                      <a:r>
                        <a:rPr lang="en-US" dirty="0" smtClean="0"/>
                        <a:t>Yes</a:t>
                      </a:r>
                      <a:endParaRPr lang="en-US" dirty="0"/>
                    </a:p>
                  </a:txBody>
                  <a:tcPr/>
                </a:tc>
                <a:tc>
                  <a:txBody>
                    <a:bodyPr/>
                    <a:lstStyle/>
                    <a:p>
                      <a:pPr algn="ctr"/>
                      <a:r>
                        <a:rPr lang="en-US" dirty="0" smtClean="0"/>
                        <a:t>Yes</a:t>
                      </a:r>
                      <a:endParaRPr lang="en-US" dirty="0"/>
                    </a:p>
                  </a:txBody>
                  <a:tcPr/>
                </a:tc>
                <a:tc>
                  <a:txBody>
                    <a:bodyPr/>
                    <a:lstStyle/>
                    <a:p>
                      <a:pPr algn="ctr"/>
                      <a:r>
                        <a:rPr lang="en-US" dirty="0" smtClean="0"/>
                        <a:t>Yes</a:t>
                      </a:r>
                      <a:endParaRPr lang="en-US" dirty="0"/>
                    </a:p>
                  </a:txBody>
                  <a:tcPr/>
                </a:tc>
              </a:tr>
              <a:tr h="370840">
                <a:tc>
                  <a:txBody>
                    <a:bodyPr/>
                    <a:lstStyle/>
                    <a:p>
                      <a:r>
                        <a:rPr lang="en-US" dirty="0" smtClean="0"/>
                        <a:t>Visible within same package by non-subclass</a:t>
                      </a:r>
                      <a:endParaRPr lang="en-US" dirty="0"/>
                    </a:p>
                  </a:txBody>
                  <a:tcPr/>
                </a:tc>
                <a:tc>
                  <a:txBody>
                    <a:bodyPr/>
                    <a:lstStyle/>
                    <a:p>
                      <a:pPr algn="ctr"/>
                      <a:r>
                        <a:rPr lang="en-US" dirty="0" smtClean="0"/>
                        <a:t>No</a:t>
                      </a:r>
                      <a:endParaRPr lang="en-US" dirty="0"/>
                    </a:p>
                  </a:txBody>
                  <a:tcPr/>
                </a:tc>
                <a:tc>
                  <a:txBody>
                    <a:bodyPr/>
                    <a:lstStyle/>
                    <a:p>
                      <a:pPr algn="ctr"/>
                      <a:r>
                        <a:rPr lang="en-US" dirty="0" smtClean="0"/>
                        <a:t>Yes</a:t>
                      </a:r>
                      <a:endParaRPr lang="en-US" dirty="0"/>
                    </a:p>
                  </a:txBody>
                  <a:tcPr/>
                </a:tc>
                <a:tc>
                  <a:txBody>
                    <a:bodyPr/>
                    <a:lstStyle/>
                    <a:p>
                      <a:pPr algn="ctr"/>
                      <a:r>
                        <a:rPr lang="en-US" dirty="0" smtClean="0"/>
                        <a:t>Yes</a:t>
                      </a:r>
                      <a:endParaRPr lang="en-US" dirty="0"/>
                    </a:p>
                  </a:txBody>
                  <a:tcPr/>
                </a:tc>
                <a:tc>
                  <a:txBody>
                    <a:bodyPr/>
                    <a:lstStyle/>
                    <a:p>
                      <a:pPr algn="ctr"/>
                      <a:r>
                        <a:rPr lang="en-US" dirty="0" smtClean="0"/>
                        <a:t>Yes</a:t>
                      </a:r>
                      <a:endParaRPr lang="en-US" dirty="0"/>
                    </a:p>
                  </a:txBody>
                  <a:tcPr/>
                </a:tc>
              </a:tr>
              <a:tr h="370840">
                <a:tc>
                  <a:txBody>
                    <a:bodyPr/>
                    <a:lstStyle/>
                    <a:p>
                      <a:r>
                        <a:rPr lang="en-US" dirty="0" smtClean="0"/>
                        <a:t>Visible</a:t>
                      </a:r>
                      <a:r>
                        <a:rPr lang="en-US" baseline="0" dirty="0" smtClean="0"/>
                        <a:t> within different package by subclass</a:t>
                      </a:r>
                      <a:endParaRPr lang="en-US" dirty="0"/>
                    </a:p>
                  </a:txBody>
                  <a:tcPr/>
                </a:tc>
                <a:tc>
                  <a:txBody>
                    <a:bodyPr/>
                    <a:lstStyle/>
                    <a:p>
                      <a:pPr algn="ctr"/>
                      <a:r>
                        <a:rPr lang="en-US" dirty="0" smtClean="0"/>
                        <a:t>No</a:t>
                      </a:r>
                      <a:endParaRPr lang="en-US" dirty="0"/>
                    </a:p>
                  </a:txBody>
                  <a:tcPr/>
                </a:tc>
                <a:tc>
                  <a:txBody>
                    <a:bodyPr/>
                    <a:lstStyle/>
                    <a:p>
                      <a:pPr algn="ctr"/>
                      <a:r>
                        <a:rPr lang="en-US" dirty="0" smtClean="0"/>
                        <a:t>No</a:t>
                      </a:r>
                      <a:endParaRPr lang="en-US" dirty="0"/>
                    </a:p>
                  </a:txBody>
                  <a:tcPr/>
                </a:tc>
                <a:tc>
                  <a:txBody>
                    <a:bodyPr/>
                    <a:lstStyle/>
                    <a:p>
                      <a:pPr algn="ctr"/>
                      <a:r>
                        <a:rPr lang="en-US" dirty="0" smtClean="0"/>
                        <a:t>Yes</a:t>
                      </a:r>
                      <a:endParaRPr lang="en-US" dirty="0"/>
                    </a:p>
                  </a:txBody>
                  <a:tcPr/>
                </a:tc>
                <a:tc>
                  <a:txBody>
                    <a:bodyPr/>
                    <a:lstStyle/>
                    <a:p>
                      <a:pPr algn="ctr"/>
                      <a:r>
                        <a:rPr lang="en-US" dirty="0" smtClean="0"/>
                        <a:t>Yes</a:t>
                      </a:r>
                      <a:endParaRPr lang="en-US" dirty="0"/>
                    </a:p>
                  </a:txBody>
                  <a:tcPr/>
                </a:tc>
              </a:tr>
              <a:tr h="370840">
                <a:tc>
                  <a:txBody>
                    <a:bodyPr/>
                    <a:lstStyle/>
                    <a:p>
                      <a:r>
                        <a:rPr lang="en-US" dirty="0" smtClean="0"/>
                        <a:t>Visible within different packages</a:t>
                      </a:r>
                      <a:r>
                        <a:rPr lang="en-US" baseline="0" dirty="0" smtClean="0"/>
                        <a:t> by non-subclass</a:t>
                      </a:r>
                      <a:endParaRPr lang="en-US" dirty="0"/>
                    </a:p>
                  </a:txBody>
                  <a:tcPr/>
                </a:tc>
                <a:tc>
                  <a:txBody>
                    <a:bodyPr/>
                    <a:lstStyle/>
                    <a:p>
                      <a:pPr algn="ctr"/>
                      <a:r>
                        <a:rPr lang="en-US" dirty="0" smtClean="0"/>
                        <a:t>No</a:t>
                      </a:r>
                      <a:endParaRPr lang="en-US" dirty="0"/>
                    </a:p>
                  </a:txBody>
                  <a:tcPr/>
                </a:tc>
                <a:tc>
                  <a:txBody>
                    <a:bodyPr/>
                    <a:lstStyle/>
                    <a:p>
                      <a:pPr algn="ctr"/>
                      <a:r>
                        <a:rPr lang="en-US" dirty="0" smtClean="0"/>
                        <a:t>No</a:t>
                      </a:r>
                      <a:endParaRPr lang="en-US" dirty="0"/>
                    </a:p>
                  </a:txBody>
                  <a:tcPr/>
                </a:tc>
                <a:tc>
                  <a:txBody>
                    <a:bodyPr/>
                    <a:lstStyle/>
                    <a:p>
                      <a:pPr algn="ctr"/>
                      <a:r>
                        <a:rPr lang="en-US" dirty="0" smtClean="0"/>
                        <a:t>No</a:t>
                      </a:r>
                      <a:endParaRPr lang="en-US" dirty="0"/>
                    </a:p>
                  </a:txBody>
                  <a:tcPr/>
                </a:tc>
                <a:tc>
                  <a:txBody>
                    <a:bodyPr/>
                    <a:lstStyle/>
                    <a:p>
                      <a:pPr algn="ctr"/>
                      <a:r>
                        <a:rPr lang="en-US" smtClean="0"/>
                        <a:t>Yes</a:t>
                      </a:r>
                      <a:endParaRPr lang="en-US" dirty="0"/>
                    </a:p>
                  </a:txBody>
                  <a:tcPr/>
                </a:tc>
              </a:tr>
            </a:tbl>
          </a:graphicData>
        </a:graphic>
      </p:graphicFrame>
      <p:sp>
        <p:nvSpPr>
          <p:cNvPr id="5" name="TextBox 4"/>
          <p:cNvSpPr txBox="1"/>
          <p:nvPr/>
        </p:nvSpPr>
        <p:spPr>
          <a:xfrm>
            <a:off x="4443649" y="6252754"/>
            <a:ext cx="7234545" cy="369332"/>
          </a:xfrm>
          <a:prstGeom prst="rect">
            <a:avLst/>
          </a:prstGeom>
          <a:noFill/>
        </p:spPr>
        <p:txBody>
          <a:bodyPr wrap="none" rtlCol="0">
            <a:spAutoFit/>
          </a:bodyPr>
          <a:lstStyle/>
          <a:p>
            <a:r>
              <a:rPr lang="en-US" dirty="0" smtClean="0"/>
              <a:t>* Default members are members which are not set with any access control.</a:t>
            </a:r>
            <a:endParaRPr lang="en-US" dirty="0"/>
          </a:p>
        </p:txBody>
      </p:sp>
    </p:spTree>
    <p:extLst>
      <p:ext uri="{BB962C8B-B14F-4D97-AF65-F5344CB8AC3E}">
        <p14:creationId xmlns:p14="http://schemas.microsoft.com/office/powerpoint/2010/main" val="16447158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 and </a:t>
            </a:r>
            <a:r>
              <a:rPr lang="en-US" dirty="0" smtClean="0"/>
              <a:t>Interfaces – Understanding Protected Members</a:t>
            </a:r>
            <a:endParaRPr lang="en-US" dirty="0"/>
          </a:p>
        </p:txBody>
      </p:sp>
      <p:sp>
        <p:nvSpPr>
          <p:cNvPr id="4" name="Content Placeholder 2"/>
          <p:cNvSpPr txBox="1">
            <a:spLocks/>
          </p:cNvSpPr>
          <p:nvPr/>
        </p:nvSpPr>
        <p:spPr>
          <a:xfrm>
            <a:off x="743308" y="1776953"/>
            <a:ext cx="106104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smtClean="0"/>
              <a:t>Protected packages means that it’s members are accessible within the package, but cannot be arbitrarily modified by outside code.</a:t>
            </a:r>
          </a:p>
          <a:p>
            <a:pPr marL="514350" indent="-514350">
              <a:buFont typeface="+mj-lt"/>
              <a:buAutoNum type="arabicPeriod"/>
            </a:pPr>
            <a:endParaRPr lang="en-US" dirty="0"/>
          </a:p>
        </p:txBody>
      </p:sp>
      <p:sp>
        <p:nvSpPr>
          <p:cNvPr id="5" name="TextBox 4"/>
          <p:cNvSpPr txBox="1"/>
          <p:nvPr/>
        </p:nvSpPr>
        <p:spPr>
          <a:xfrm>
            <a:off x="5991221" y="6255827"/>
            <a:ext cx="6039154"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err="1" smtClean="0"/>
              <a:t>ProtectedPackageDemo</a:t>
            </a:r>
            <a:r>
              <a:rPr lang="en-US" sz="2400" b="1" dirty="0" smtClean="0"/>
              <a:t>”</a:t>
            </a:r>
            <a:endParaRPr lang="en-US" sz="2400" b="1" dirty="0"/>
          </a:p>
        </p:txBody>
      </p:sp>
    </p:spTree>
    <p:extLst>
      <p:ext uri="{BB962C8B-B14F-4D97-AF65-F5344CB8AC3E}">
        <p14:creationId xmlns:p14="http://schemas.microsoft.com/office/powerpoint/2010/main" val="35795173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 and </a:t>
            </a:r>
            <a:r>
              <a:rPr lang="en-US" dirty="0" smtClean="0"/>
              <a:t>Interfaces – Importing Packages</a:t>
            </a:r>
            <a:endParaRPr lang="en-US" dirty="0"/>
          </a:p>
        </p:txBody>
      </p:sp>
      <p:sp>
        <p:nvSpPr>
          <p:cNvPr id="4" name="Content Placeholder 2"/>
          <p:cNvSpPr txBox="1">
            <a:spLocks/>
          </p:cNvSpPr>
          <p:nvPr/>
        </p:nvSpPr>
        <p:spPr>
          <a:xfrm>
            <a:off x="743308" y="1776953"/>
            <a:ext cx="1089164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smtClean="0"/>
              <a:t>The import statement allows you to import an external package into your program.</a:t>
            </a:r>
          </a:p>
          <a:p>
            <a:pPr marL="514350" indent="-514350">
              <a:buFont typeface="+mj-lt"/>
              <a:buAutoNum type="arabicPeriod"/>
            </a:pPr>
            <a:r>
              <a:rPr lang="en-US" dirty="0" smtClean="0"/>
              <a:t>When a package is imported, it can simplify your code by eliminating the need for the package name.</a:t>
            </a:r>
          </a:p>
          <a:p>
            <a:pPr marL="514350" indent="-514350">
              <a:buFont typeface="+mj-lt"/>
              <a:buAutoNum type="arabicPeriod"/>
            </a:pPr>
            <a:r>
              <a:rPr lang="en-US" dirty="0" smtClean="0"/>
              <a:t>You can selectively import members or</a:t>
            </a:r>
          </a:p>
          <a:p>
            <a:pPr marL="514350" indent="-514350">
              <a:buFont typeface="+mj-lt"/>
              <a:buAutoNum type="arabicPeriod"/>
            </a:pPr>
            <a:r>
              <a:rPr lang="en-US" dirty="0" smtClean="0"/>
              <a:t>You can import all members using the * wildcard character</a:t>
            </a:r>
          </a:p>
          <a:p>
            <a:pPr marL="514350" indent="-514350">
              <a:buFont typeface="+mj-lt"/>
              <a:buAutoNum type="arabicPeriod"/>
            </a:pPr>
            <a:r>
              <a:rPr lang="en-US" dirty="0" smtClean="0"/>
              <a:t>Use the dot “.” operator to drill down into members</a:t>
            </a:r>
            <a:endParaRPr lang="en-US" dirty="0"/>
          </a:p>
        </p:txBody>
      </p:sp>
      <p:sp>
        <p:nvSpPr>
          <p:cNvPr id="5" name="TextBox 4"/>
          <p:cNvSpPr txBox="1"/>
          <p:nvPr/>
        </p:nvSpPr>
        <p:spPr>
          <a:xfrm>
            <a:off x="5991221" y="6255827"/>
            <a:ext cx="6039154"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err="1" smtClean="0"/>
              <a:t>ProtectedPackageDemo</a:t>
            </a:r>
            <a:r>
              <a:rPr lang="en-US" sz="2400" b="1" dirty="0" smtClean="0"/>
              <a:t>”</a:t>
            </a:r>
            <a:endParaRPr lang="en-US" sz="2400" b="1" dirty="0"/>
          </a:p>
        </p:txBody>
      </p:sp>
    </p:spTree>
    <p:extLst>
      <p:ext uri="{BB962C8B-B14F-4D97-AF65-F5344CB8AC3E}">
        <p14:creationId xmlns:p14="http://schemas.microsoft.com/office/powerpoint/2010/main" val="37023712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 and </a:t>
            </a:r>
            <a:r>
              <a:rPr lang="en-US" dirty="0" smtClean="0"/>
              <a:t>Interfaces – Java’s Class Library.. Just a bunch of packages..</a:t>
            </a:r>
            <a:endParaRPr lang="en-US" dirty="0"/>
          </a:p>
        </p:txBody>
      </p:sp>
      <p:sp>
        <p:nvSpPr>
          <p:cNvPr id="4" name="Content Placeholder 2"/>
          <p:cNvSpPr txBox="1">
            <a:spLocks/>
          </p:cNvSpPr>
          <p:nvPr/>
        </p:nvSpPr>
        <p:spPr>
          <a:xfrm>
            <a:off x="743308" y="1776953"/>
            <a:ext cx="106104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smtClean="0"/>
              <a:t>Implicit Packages</a:t>
            </a:r>
          </a:p>
          <a:p>
            <a:pPr marL="914400" lvl="1" indent="-457200">
              <a:buAutoNum type="arabicParenR"/>
            </a:pPr>
            <a:r>
              <a:rPr lang="en-US" dirty="0" smtClean="0"/>
              <a:t>Default no-name package (discouraged)</a:t>
            </a:r>
          </a:p>
          <a:p>
            <a:pPr marL="914400" lvl="1" indent="-457200">
              <a:buAutoNum type="arabicParenR"/>
            </a:pPr>
            <a:r>
              <a:rPr lang="en-US" dirty="0" err="1" smtClean="0"/>
              <a:t>java.lang</a:t>
            </a:r>
            <a:r>
              <a:rPr lang="en-US" dirty="0" smtClean="0"/>
              <a:t> (System is a subset from this package)</a:t>
            </a:r>
            <a:endParaRPr lang="en-US" dirty="0"/>
          </a:p>
          <a:p>
            <a:pPr marL="457200" indent="-457200">
              <a:buAutoNum type="arabicPeriod"/>
            </a:pPr>
            <a:r>
              <a:rPr lang="en-US" dirty="0" smtClean="0"/>
              <a:t>Other Popular Packages</a:t>
            </a:r>
            <a:endParaRPr lang="en-US" dirty="0"/>
          </a:p>
          <a:p>
            <a:pPr marL="457200" indent="-457200">
              <a:buAutoNum type="arabicPeriod"/>
            </a:pPr>
            <a:endParaRPr lang="en-US" dirty="0" smtClean="0"/>
          </a:p>
        </p:txBody>
      </p:sp>
      <p:graphicFrame>
        <p:nvGraphicFramePr>
          <p:cNvPr id="3" name="Table 2"/>
          <p:cNvGraphicFramePr>
            <a:graphicFrameLocks noGrp="1"/>
          </p:cNvGraphicFramePr>
          <p:nvPr/>
        </p:nvGraphicFramePr>
        <p:xfrm>
          <a:off x="1835080" y="3952622"/>
          <a:ext cx="8128000" cy="212344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err="1" smtClean="0"/>
                        <a:t>Subpackage</a:t>
                      </a:r>
                      <a:endParaRPr lang="en-US" dirty="0"/>
                    </a:p>
                  </a:txBody>
                  <a:tcPr/>
                </a:tc>
                <a:tc>
                  <a:txBody>
                    <a:bodyPr/>
                    <a:lstStyle/>
                    <a:p>
                      <a:r>
                        <a:rPr lang="en-US" dirty="0" smtClean="0"/>
                        <a:t>Description</a:t>
                      </a:r>
                      <a:endParaRPr lang="en-US" dirty="0"/>
                    </a:p>
                  </a:txBody>
                  <a:tcPr/>
                </a:tc>
              </a:tr>
              <a:tr h="370840">
                <a:tc>
                  <a:txBody>
                    <a:bodyPr/>
                    <a:lstStyle/>
                    <a:p>
                      <a:r>
                        <a:rPr lang="en-US" baseline="0" dirty="0" smtClean="0"/>
                        <a:t> java.io</a:t>
                      </a:r>
                      <a:endParaRPr lang="en-US" dirty="0"/>
                    </a:p>
                  </a:txBody>
                  <a:tcPr/>
                </a:tc>
                <a:tc>
                  <a:txBody>
                    <a:bodyPr/>
                    <a:lstStyle/>
                    <a:p>
                      <a:r>
                        <a:rPr lang="en-US" dirty="0" smtClean="0"/>
                        <a:t>Contains</a:t>
                      </a:r>
                      <a:r>
                        <a:rPr lang="en-US" baseline="0" dirty="0" smtClean="0"/>
                        <a:t> I/O classes</a:t>
                      </a:r>
                      <a:endParaRPr lang="en-US" dirty="0"/>
                    </a:p>
                  </a:txBody>
                  <a:tcPr/>
                </a:tc>
              </a:tr>
              <a:tr h="370840">
                <a:tc>
                  <a:txBody>
                    <a:bodyPr/>
                    <a:lstStyle/>
                    <a:p>
                      <a:r>
                        <a:rPr lang="en-US" dirty="0" smtClean="0"/>
                        <a:t> java.net</a:t>
                      </a:r>
                      <a:endParaRPr lang="en-US" dirty="0"/>
                    </a:p>
                  </a:txBody>
                  <a:tcPr/>
                </a:tc>
                <a:tc>
                  <a:txBody>
                    <a:bodyPr/>
                    <a:lstStyle/>
                    <a:p>
                      <a:r>
                        <a:rPr lang="en-US" dirty="0" smtClean="0"/>
                        <a:t>Contains</a:t>
                      </a:r>
                      <a:r>
                        <a:rPr lang="en-US" baseline="0" dirty="0" smtClean="0"/>
                        <a:t> classes for networking support</a:t>
                      </a:r>
                      <a:endParaRPr lang="en-US" dirty="0"/>
                    </a:p>
                  </a:txBody>
                  <a:tcPr/>
                </a:tc>
              </a:tr>
              <a:tr h="370840">
                <a:tc>
                  <a:txBody>
                    <a:bodyPr/>
                    <a:lstStyle/>
                    <a:p>
                      <a:r>
                        <a:rPr lang="en-US" dirty="0" smtClean="0"/>
                        <a:t> </a:t>
                      </a:r>
                      <a:r>
                        <a:rPr lang="en-US" dirty="0" err="1" smtClean="0"/>
                        <a:t>java.applet</a:t>
                      </a:r>
                      <a:endParaRPr lang="en-US" dirty="0"/>
                    </a:p>
                  </a:txBody>
                  <a:tcPr/>
                </a:tc>
                <a:tc>
                  <a:txBody>
                    <a:bodyPr/>
                    <a:lstStyle/>
                    <a:p>
                      <a:r>
                        <a:rPr lang="en-US" dirty="0" smtClean="0"/>
                        <a:t>Contains</a:t>
                      </a:r>
                      <a:r>
                        <a:rPr lang="en-US" baseline="0" dirty="0" smtClean="0"/>
                        <a:t> classes for creating applets</a:t>
                      </a:r>
                      <a:endParaRPr lang="en-US" dirty="0"/>
                    </a:p>
                  </a:txBody>
                  <a:tcPr/>
                </a:tc>
              </a:tr>
              <a:tr h="370840">
                <a:tc>
                  <a:txBody>
                    <a:bodyPr/>
                    <a:lstStyle/>
                    <a:p>
                      <a:r>
                        <a:rPr lang="en-US" baseline="0" dirty="0" smtClean="0"/>
                        <a:t> </a:t>
                      </a:r>
                      <a:r>
                        <a:rPr lang="en-US" baseline="0" dirty="0" err="1" smtClean="0"/>
                        <a:t>java.awt</a:t>
                      </a:r>
                      <a:endParaRPr lang="en-US" dirty="0"/>
                    </a:p>
                  </a:txBody>
                  <a:tcPr/>
                </a:tc>
                <a:tc>
                  <a:txBody>
                    <a:bodyPr/>
                    <a:lstStyle/>
                    <a:p>
                      <a:r>
                        <a:rPr lang="en-US" dirty="0" smtClean="0"/>
                        <a:t>Contains classes for support of the Abstract Window </a:t>
                      </a:r>
                      <a:r>
                        <a:rPr lang="en-US" dirty="0" err="1" smtClean="0"/>
                        <a:t>Tookit</a:t>
                      </a:r>
                      <a:r>
                        <a:rPr lang="en-US" baseline="0" dirty="0" smtClean="0"/>
                        <a:t> (AWT)</a:t>
                      </a:r>
                      <a:endParaRPr lang="en-US" dirty="0"/>
                    </a:p>
                  </a:txBody>
                  <a:tcPr/>
                </a:tc>
              </a:tr>
            </a:tbl>
          </a:graphicData>
        </a:graphic>
      </p:graphicFrame>
    </p:spTree>
    <p:extLst>
      <p:ext uri="{BB962C8B-B14F-4D97-AF65-F5344CB8AC3E}">
        <p14:creationId xmlns:p14="http://schemas.microsoft.com/office/powerpoint/2010/main" val="26767691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 and </a:t>
            </a:r>
            <a:r>
              <a:rPr lang="en-US" dirty="0" smtClean="0"/>
              <a:t>Interfaces - Interfaces</a:t>
            </a:r>
            <a:endParaRPr lang="en-US" dirty="0"/>
          </a:p>
        </p:txBody>
      </p:sp>
      <p:sp>
        <p:nvSpPr>
          <p:cNvPr id="4" name="Content Placeholder 2"/>
          <p:cNvSpPr txBox="1">
            <a:spLocks/>
          </p:cNvSpPr>
          <p:nvPr/>
        </p:nvSpPr>
        <p:spPr>
          <a:xfrm>
            <a:off x="743308" y="1776953"/>
            <a:ext cx="5294885" cy="3630619"/>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smtClean="0"/>
              <a:t>Defining a class what it can do and not do it is very useful and we’ve seen how we can create “abstract” method.</a:t>
            </a:r>
          </a:p>
          <a:p>
            <a:pPr marL="514350" indent="-514350">
              <a:buFont typeface="+mj-lt"/>
              <a:buAutoNum type="arabicPeriod"/>
            </a:pPr>
            <a:r>
              <a:rPr lang="en-US" dirty="0" smtClean="0"/>
              <a:t>The “abstract” method defines the signature, but has no implementation of code.</a:t>
            </a:r>
          </a:p>
          <a:p>
            <a:pPr marL="514350" indent="-514350">
              <a:buFont typeface="+mj-lt"/>
              <a:buAutoNum type="arabicPeriod"/>
            </a:pPr>
            <a:r>
              <a:rPr lang="en-US" dirty="0" smtClean="0"/>
              <a:t>An interface in Java is the separation of implementation </a:t>
            </a:r>
            <a:r>
              <a:rPr lang="en-US" smtClean="0"/>
              <a:t>vs. definition</a:t>
            </a:r>
            <a:r>
              <a:rPr lang="en-US" dirty="0" smtClean="0"/>
              <a:t>.</a:t>
            </a:r>
          </a:p>
          <a:p>
            <a:pPr marL="514350" indent="-514350">
              <a:buFont typeface="+mj-lt"/>
              <a:buAutoNum type="arabicPeriod"/>
            </a:pPr>
            <a:r>
              <a:rPr lang="en-US" dirty="0" smtClean="0"/>
              <a:t>The keyword is “interface”</a:t>
            </a:r>
          </a:p>
          <a:p>
            <a:pPr marL="514350" indent="-514350">
              <a:buFont typeface="+mj-lt"/>
              <a:buAutoNum type="arabicPeriod"/>
            </a:pPr>
            <a:r>
              <a:rPr lang="en-US" dirty="0" smtClean="0"/>
              <a:t>To create an interface class, you must provide “bodies” for the methods described by the interface</a:t>
            </a:r>
          </a:p>
          <a:p>
            <a:pPr marL="514350" indent="-514350">
              <a:buFont typeface="+mj-lt"/>
              <a:buAutoNum type="arabicPeriod"/>
            </a:pPr>
            <a:r>
              <a:rPr lang="en-US" dirty="0" smtClean="0"/>
              <a:t>Each class is free to determine the details of its own implementation (the code which executes)</a:t>
            </a:r>
          </a:p>
          <a:p>
            <a:pPr marL="514350" indent="-514350">
              <a:buFont typeface="+mj-lt"/>
              <a:buAutoNum type="arabicPeriod"/>
            </a:pPr>
            <a:r>
              <a:rPr lang="en-US" dirty="0" smtClean="0"/>
              <a:t>To implement an interface a class must use the “implements” keyword</a:t>
            </a:r>
          </a:p>
          <a:p>
            <a:pPr marL="514350" indent="-514350">
              <a:buFont typeface="+mj-lt"/>
              <a:buAutoNum type="arabicPeriod"/>
            </a:pPr>
            <a:r>
              <a:rPr lang="en-US" dirty="0" smtClean="0"/>
              <a:t>You can also create ‘variable’ reference in an Interface</a:t>
            </a:r>
          </a:p>
          <a:p>
            <a:pPr marL="514350" indent="-514350">
              <a:buFont typeface="+mj-lt"/>
              <a:buAutoNum type="arabicPeriod"/>
            </a:pPr>
            <a:r>
              <a:rPr lang="en-US" dirty="0" smtClean="0"/>
              <a:t>Variables in an Interface can be used as constant.</a:t>
            </a:r>
          </a:p>
        </p:txBody>
      </p:sp>
      <p:sp>
        <p:nvSpPr>
          <p:cNvPr id="5" name="Content Placeholder 3"/>
          <p:cNvSpPr txBox="1">
            <a:spLocks/>
          </p:cNvSpPr>
          <p:nvPr/>
        </p:nvSpPr>
        <p:spPr>
          <a:xfrm>
            <a:off x="5922580" y="1701554"/>
            <a:ext cx="4299438" cy="18549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access interface name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ret-type method-name1(</a:t>
            </a:r>
            <a:r>
              <a:rPr lang="en-US" sz="1200" b="1" dirty="0" err="1">
                <a:latin typeface="Courier New" panose="02070309020205020404" pitchFamily="49" charset="0"/>
                <a:cs typeface="Courier New" panose="02070309020205020404" pitchFamily="49" charset="0"/>
              </a:rPr>
              <a:t>param</a:t>
            </a:r>
            <a:r>
              <a:rPr lang="en-US" sz="1200" b="1" dirty="0">
                <a:latin typeface="Courier New" panose="02070309020205020404" pitchFamily="49" charset="0"/>
                <a:cs typeface="Courier New" panose="02070309020205020404" pitchFamily="49" charset="0"/>
              </a:rPr>
              <a:t>-list);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ret-type method-name2(</a:t>
            </a:r>
            <a:r>
              <a:rPr lang="en-US" sz="1200" b="1" dirty="0" err="1">
                <a:latin typeface="Courier New" panose="02070309020205020404" pitchFamily="49" charset="0"/>
                <a:cs typeface="Courier New" panose="02070309020205020404" pitchFamily="49" charset="0"/>
              </a:rPr>
              <a:t>param</a:t>
            </a:r>
            <a:r>
              <a:rPr lang="en-US" sz="1200" b="1" dirty="0">
                <a:latin typeface="Courier New" panose="02070309020205020404" pitchFamily="49" charset="0"/>
                <a:cs typeface="Courier New" panose="02070309020205020404" pitchFamily="49" charset="0"/>
              </a:rPr>
              <a:t>-list);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type var1 = value;</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type var2 = value;</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ret-type method-</a:t>
            </a:r>
            <a:r>
              <a:rPr lang="en-US" sz="1200" b="1" dirty="0" err="1">
                <a:latin typeface="Courier New" panose="02070309020205020404" pitchFamily="49" charset="0"/>
                <a:cs typeface="Courier New" panose="02070309020205020404" pitchFamily="49" charset="0"/>
              </a:rPr>
              <a:t>nameN</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param</a:t>
            </a:r>
            <a:r>
              <a:rPr lang="en-US" sz="1200" b="1" dirty="0">
                <a:latin typeface="Courier New" panose="02070309020205020404" pitchFamily="49" charset="0"/>
                <a:cs typeface="Courier New" panose="02070309020205020404" pitchFamily="49" charset="0"/>
              </a:rPr>
              <a:t>-list);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type </a:t>
            </a:r>
            <a:r>
              <a:rPr lang="en-US" sz="1200" b="1" dirty="0" err="1">
                <a:latin typeface="Courier New" panose="02070309020205020404" pitchFamily="49" charset="0"/>
                <a:cs typeface="Courier New" panose="02070309020205020404" pitchFamily="49" charset="0"/>
              </a:rPr>
              <a:t>varN</a:t>
            </a:r>
            <a:r>
              <a:rPr lang="en-US" sz="1200" b="1" dirty="0">
                <a:latin typeface="Courier New" panose="02070309020205020404" pitchFamily="49" charset="0"/>
                <a:cs typeface="Courier New" panose="02070309020205020404" pitchFamily="49" charset="0"/>
              </a:rPr>
              <a:t> = value;</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a:t>
            </a:r>
          </a:p>
        </p:txBody>
      </p:sp>
      <p:sp>
        <p:nvSpPr>
          <p:cNvPr id="3" name="TextBox 2"/>
          <p:cNvSpPr txBox="1"/>
          <p:nvPr/>
        </p:nvSpPr>
        <p:spPr>
          <a:xfrm>
            <a:off x="5922580" y="1407621"/>
            <a:ext cx="1481624" cy="369332"/>
          </a:xfrm>
          <a:prstGeom prst="rect">
            <a:avLst/>
          </a:prstGeom>
          <a:noFill/>
        </p:spPr>
        <p:txBody>
          <a:bodyPr wrap="none" rtlCol="0">
            <a:spAutoFit/>
          </a:bodyPr>
          <a:lstStyle/>
          <a:p>
            <a:r>
              <a:rPr lang="en-US" b="1" dirty="0" smtClean="0"/>
              <a:t>General Form</a:t>
            </a:r>
            <a:endParaRPr lang="en-US" b="1" dirty="0"/>
          </a:p>
        </p:txBody>
      </p:sp>
      <p:sp>
        <p:nvSpPr>
          <p:cNvPr id="6" name="Content Placeholder 3"/>
          <p:cNvSpPr txBox="1">
            <a:spLocks/>
          </p:cNvSpPr>
          <p:nvPr/>
        </p:nvSpPr>
        <p:spPr>
          <a:xfrm>
            <a:off x="6577809" y="5593791"/>
            <a:ext cx="4944511" cy="18549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public interface Series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interface </a:t>
            </a:r>
            <a:r>
              <a:rPr lang="en-US" sz="1200" b="1" dirty="0" err="1">
                <a:latin typeface="Courier New" panose="02070309020205020404" pitchFamily="49" charset="0"/>
                <a:cs typeface="Courier New" panose="02070309020205020404" pitchFamily="49" charset="0"/>
              </a:rPr>
              <a:t>IConst</a:t>
            </a: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MIN = 0;</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MAX = 10;</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String ERRORMSG = "Boundary Error";</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a:t>
            </a:r>
          </a:p>
        </p:txBody>
      </p:sp>
      <p:sp>
        <p:nvSpPr>
          <p:cNvPr id="7" name="TextBox 6"/>
          <p:cNvSpPr txBox="1"/>
          <p:nvPr/>
        </p:nvSpPr>
        <p:spPr>
          <a:xfrm>
            <a:off x="6299286" y="3397662"/>
            <a:ext cx="3337067" cy="369332"/>
          </a:xfrm>
          <a:prstGeom prst="rect">
            <a:avLst/>
          </a:prstGeom>
          <a:noFill/>
        </p:spPr>
        <p:txBody>
          <a:bodyPr wrap="none" rtlCol="0">
            <a:spAutoFit/>
          </a:bodyPr>
          <a:lstStyle/>
          <a:p>
            <a:r>
              <a:rPr lang="en-US" b="1" dirty="0" smtClean="0"/>
              <a:t>Sample Interface Definition Code</a:t>
            </a:r>
            <a:endParaRPr lang="en-US" b="1" dirty="0"/>
          </a:p>
        </p:txBody>
      </p:sp>
      <p:sp>
        <p:nvSpPr>
          <p:cNvPr id="8" name="TextBox 7"/>
          <p:cNvSpPr txBox="1"/>
          <p:nvPr/>
        </p:nvSpPr>
        <p:spPr>
          <a:xfrm>
            <a:off x="838200" y="5798627"/>
            <a:ext cx="4902689"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err="1" smtClean="0"/>
              <a:t>InterfaceDemo</a:t>
            </a:r>
            <a:r>
              <a:rPr lang="en-US" sz="2400" b="1" dirty="0" smtClean="0"/>
              <a:t>”</a:t>
            </a:r>
            <a:endParaRPr lang="en-US" sz="2400" b="1" dirty="0"/>
          </a:p>
        </p:txBody>
      </p:sp>
      <p:sp>
        <p:nvSpPr>
          <p:cNvPr id="9" name="Content Placeholder 3"/>
          <p:cNvSpPr txBox="1">
            <a:spLocks/>
          </p:cNvSpPr>
          <p:nvPr/>
        </p:nvSpPr>
        <p:spPr>
          <a:xfrm>
            <a:off x="6299286" y="3680212"/>
            <a:ext cx="4944511" cy="18549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public interface Series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getNext</a:t>
            </a:r>
            <a:r>
              <a:rPr lang="en-US" sz="1200" b="1" dirty="0">
                <a:latin typeface="Courier New" panose="02070309020205020404" pitchFamily="49" charset="0"/>
                <a:cs typeface="Courier New" panose="02070309020205020404" pitchFamily="49" charset="0"/>
              </a:rPr>
              <a:t>(); // return next number in series</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void reset(); // restart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void </a:t>
            </a:r>
            <a:r>
              <a:rPr lang="en-US" sz="1200" b="1" dirty="0" err="1">
                <a:latin typeface="Courier New" panose="02070309020205020404" pitchFamily="49" charset="0"/>
                <a:cs typeface="Courier New" panose="02070309020205020404" pitchFamily="49" charset="0"/>
              </a:rPr>
              <a:t>setStart</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x); // set starting value</a:t>
            </a:r>
          </a:p>
          <a:p>
            <a:pPr marL="0" indent="0" defTabSz="274320">
              <a:lnSpc>
                <a:spcPct val="100000"/>
              </a:lnSpc>
              <a:spcBef>
                <a:spcPts val="0"/>
              </a:spcBef>
              <a:buNone/>
            </a:pPr>
            <a:r>
              <a:rPr lang="en-US" sz="1200" b="1" dirty="0" smtClean="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200" b="1" dirty="0" smtClean="0">
                <a:latin typeface="Courier New" panose="02070309020205020404" pitchFamily="49" charset="0"/>
                <a:cs typeface="Courier New" panose="02070309020205020404" pitchFamily="49" charset="0"/>
              </a:rPr>
              <a:t>/* this is declared as public and as such can be implemented by code in any package */</a:t>
            </a:r>
            <a:endParaRPr lang="en-US" sz="1200" b="1" dirty="0">
              <a:latin typeface="Courier New" panose="02070309020205020404" pitchFamily="49" charset="0"/>
              <a:cs typeface="Courier New" panose="02070309020205020404" pitchFamily="49" charset="0"/>
            </a:endParaRPr>
          </a:p>
        </p:txBody>
      </p:sp>
      <p:sp>
        <p:nvSpPr>
          <p:cNvPr id="10" name="TextBox 9"/>
          <p:cNvSpPr txBox="1"/>
          <p:nvPr/>
        </p:nvSpPr>
        <p:spPr>
          <a:xfrm>
            <a:off x="6562043" y="5285418"/>
            <a:ext cx="4225837" cy="369332"/>
          </a:xfrm>
          <a:prstGeom prst="rect">
            <a:avLst/>
          </a:prstGeom>
          <a:noFill/>
        </p:spPr>
        <p:txBody>
          <a:bodyPr wrap="none" rtlCol="0">
            <a:spAutoFit/>
          </a:bodyPr>
          <a:lstStyle/>
          <a:p>
            <a:r>
              <a:rPr lang="en-US" b="1" dirty="0" smtClean="0"/>
              <a:t>Interface containing variables as constants</a:t>
            </a:r>
            <a:endParaRPr lang="en-US" b="1" dirty="0"/>
          </a:p>
        </p:txBody>
      </p:sp>
    </p:spTree>
    <p:extLst>
      <p:ext uri="{BB962C8B-B14F-4D97-AF65-F5344CB8AC3E}">
        <p14:creationId xmlns:p14="http://schemas.microsoft.com/office/powerpoint/2010/main" val="21609817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 and </a:t>
            </a:r>
            <a:r>
              <a:rPr lang="en-US" dirty="0" smtClean="0"/>
              <a:t>Interfaces – Extending Interfaces</a:t>
            </a:r>
            <a:endParaRPr lang="en-US" dirty="0"/>
          </a:p>
        </p:txBody>
      </p:sp>
      <p:sp>
        <p:nvSpPr>
          <p:cNvPr id="4" name="Content Placeholder 2"/>
          <p:cNvSpPr txBox="1">
            <a:spLocks/>
          </p:cNvSpPr>
          <p:nvPr/>
        </p:nvSpPr>
        <p:spPr>
          <a:xfrm>
            <a:off x="838200" y="1690688"/>
            <a:ext cx="8574112" cy="5563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smtClean="0"/>
              <a:t>Interfaces like classes can be extended.</a:t>
            </a:r>
            <a:endParaRPr lang="en-US" b="1" dirty="0"/>
          </a:p>
        </p:txBody>
      </p:sp>
      <p:sp>
        <p:nvSpPr>
          <p:cNvPr id="5" name="Content Placeholder 3"/>
          <p:cNvSpPr txBox="1">
            <a:spLocks/>
          </p:cNvSpPr>
          <p:nvPr/>
        </p:nvSpPr>
        <p:spPr>
          <a:xfrm>
            <a:off x="6940056" y="1292772"/>
            <a:ext cx="4944511" cy="53287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One interface can extend another.</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interface A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void meth1();</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void meth2();</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B now includes meth1() and meth2() – it adds meth3().</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interface B extends A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void meth3();</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This class must implement all of A and B</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class </a:t>
            </a:r>
            <a:r>
              <a:rPr lang="en-US" sz="1400" b="1" dirty="0" err="1">
                <a:latin typeface="Courier New" panose="02070309020205020404" pitchFamily="49" charset="0"/>
                <a:cs typeface="Courier New" panose="02070309020205020404" pitchFamily="49" charset="0"/>
              </a:rPr>
              <a:t>MyClass</a:t>
            </a:r>
            <a:r>
              <a:rPr lang="en-US" sz="1400" b="1" dirty="0">
                <a:latin typeface="Courier New" panose="02070309020205020404" pitchFamily="49" charset="0"/>
                <a:cs typeface="Courier New" panose="02070309020205020404" pitchFamily="49" charset="0"/>
              </a:rPr>
              <a:t> implements B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public void meth1()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("Implement meth1().");</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public void meth2()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("Implement meth2().");</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public void meth3()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("Implement meth3().");</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p:txBody>
      </p:sp>
      <p:sp>
        <p:nvSpPr>
          <p:cNvPr id="6" name="Content Placeholder 3"/>
          <p:cNvSpPr txBox="1">
            <a:spLocks/>
          </p:cNvSpPr>
          <p:nvPr/>
        </p:nvSpPr>
        <p:spPr>
          <a:xfrm>
            <a:off x="838200" y="2325859"/>
            <a:ext cx="4944511" cy="19623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class </a:t>
            </a:r>
            <a:r>
              <a:rPr lang="en-US" sz="1400" b="1" dirty="0" err="1">
                <a:latin typeface="Courier New" panose="02070309020205020404" pitchFamily="49" charset="0"/>
                <a:cs typeface="Courier New" panose="02070309020205020404" pitchFamily="49" charset="0"/>
              </a:rPr>
              <a:t>IFExtend</a:t>
            </a:r>
            <a:r>
              <a:rPr lang="en-US" sz="14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public static void main(String </a:t>
            </a:r>
            <a:r>
              <a:rPr lang="en-US" sz="1400" b="1" dirty="0" err="1">
                <a:latin typeface="Courier New" panose="02070309020205020404" pitchFamily="49" charset="0"/>
                <a:cs typeface="Courier New" panose="02070309020205020404" pitchFamily="49" charset="0"/>
              </a:rPr>
              <a:t>args</a:t>
            </a:r>
            <a:r>
              <a:rPr lang="en-US" sz="14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MyClass</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ob</a:t>
            </a:r>
            <a:r>
              <a:rPr lang="en-US" sz="1400" b="1" dirty="0">
                <a:latin typeface="Courier New" panose="02070309020205020404" pitchFamily="49" charset="0"/>
                <a:cs typeface="Courier New" panose="02070309020205020404" pitchFamily="49" charset="0"/>
              </a:rPr>
              <a:t> = new </a:t>
            </a:r>
            <a:r>
              <a:rPr lang="en-US" sz="1400" b="1" dirty="0" err="1">
                <a:latin typeface="Courier New" panose="02070309020205020404" pitchFamily="49" charset="0"/>
                <a:cs typeface="Courier New" panose="02070309020205020404" pitchFamily="49" charset="0"/>
              </a:rPr>
              <a:t>MyClass</a:t>
            </a:r>
            <a:r>
              <a:rPr lang="en-US" sz="14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ob.meth1();</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ob.meth2();</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ob.meth3();</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271377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 and </a:t>
            </a:r>
            <a:r>
              <a:rPr lang="en-US" dirty="0" smtClean="0"/>
              <a:t>Interfaces – Default Interface Methods</a:t>
            </a:r>
            <a:endParaRPr lang="en-US" dirty="0"/>
          </a:p>
        </p:txBody>
      </p:sp>
      <p:sp>
        <p:nvSpPr>
          <p:cNvPr id="4" name="Content Placeholder 2"/>
          <p:cNvSpPr txBox="1">
            <a:spLocks/>
          </p:cNvSpPr>
          <p:nvPr/>
        </p:nvSpPr>
        <p:spPr>
          <a:xfrm>
            <a:off x="743308" y="1776953"/>
            <a:ext cx="39863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smtClean="0"/>
              <a:t>We can create Default Interface Methods</a:t>
            </a:r>
          </a:p>
          <a:p>
            <a:pPr marL="514350" indent="-514350">
              <a:buFont typeface="+mj-lt"/>
              <a:buAutoNum type="arabicPeriod"/>
            </a:pPr>
            <a:r>
              <a:rPr lang="en-US" dirty="0" smtClean="0"/>
              <a:t>This means functioning code in your interface</a:t>
            </a:r>
          </a:p>
          <a:p>
            <a:pPr marL="514350" indent="-514350">
              <a:buFont typeface="+mj-lt"/>
              <a:buAutoNum type="arabicPeriod"/>
            </a:pPr>
            <a:r>
              <a:rPr lang="en-US" dirty="0" smtClean="0"/>
              <a:t>This is new in JDK 8 </a:t>
            </a:r>
            <a:endParaRPr lang="en-US" dirty="0"/>
          </a:p>
        </p:txBody>
      </p:sp>
      <p:sp>
        <p:nvSpPr>
          <p:cNvPr id="5" name="Content Placeholder 3"/>
          <p:cNvSpPr txBox="1">
            <a:spLocks/>
          </p:cNvSpPr>
          <p:nvPr/>
        </p:nvSpPr>
        <p:spPr>
          <a:xfrm>
            <a:off x="4966138" y="1776953"/>
            <a:ext cx="6999890" cy="25540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public interface </a:t>
            </a:r>
            <a:r>
              <a:rPr lang="en-US" sz="1600" b="1" dirty="0" err="1">
                <a:latin typeface="Courier New" panose="02070309020205020404" pitchFamily="49" charset="0"/>
                <a:cs typeface="Courier New" panose="02070309020205020404" pitchFamily="49" charset="0"/>
              </a:rPr>
              <a:t>MyIF</a:t>
            </a:r>
            <a:r>
              <a:rPr lang="en-US" sz="16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 This is a "normal" interface method declaration.</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 It does NOT define a default implementation.</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getUserID</a:t>
            </a:r>
            <a:r>
              <a:rPr lang="en-US" sz="16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 This is a default method. Notice that it provides</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 a default implementation.</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default </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getAdminID</a:t>
            </a:r>
            <a:r>
              <a:rPr lang="en-US" sz="16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return 1;</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340084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Deeper Dive into Methods and </a:t>
            </a:r>
            <a:r>
              <a:rPr lang="en-US" dirty="0" smtClean="0"/>
              <a:t>Classes - Intro</a:t>
            </a:r>
            <a:endParaRPr lang="en-US" dirty="0"/>
          </a:p>
        </p:txBody>
      </p:sp>
      <p:sp>
        <p:nvSpPr>
          <p:cNvPr id="3" name="Content Placeholder 2"/>
          <p:cNvSpPr>
            <a:spLocks noGrp="1"/>
          </p:cNvSpPr>
          <p:nvPr>
            <p:ph idx="1"/>
          </p:nvPr>
        </p:nvSpPr>
        <p:spPr/>
        <p:txBody>
          <a:bodyPr>
            <a:normAutofit lnSpcReduction="10000"/>
          </a:bodyPr>
          <a:lstStyle/>
          <a:p>
            <a:pPr marL="971550" lvl="1" indent="-514350">
              <a:buFont typeface="+mj-lt"/>
              <a:buAutoNum type="arabicPeriod"/>
            </a:pPr>
            <a:r>
              <a:rPr lang="en-US" sz="3600" dirty="0" smtClean="0"/>
              <a:t>Benefits of Private</a:t>
            </a:r>
          </a:p>
          <a:p>
            <a:pPr marL="1428750" lvl="2" indent="-514350">
              <a:buFont typeface="+mj-lt"/>
              <a:buAutoNum type="arabicPeriod"/>
            </a:pPr>
            <a:r>
              <a:rPr lang="en-US" sz="2800" dirty="0" smtClean="0"/>
              <a:t>Access its data only through a set of well defined methods</a:t>
            </a:r>
          </a:p>
          <a:p>
            <a:pPr marL="1428750" lvl="2" indent="-514350">
              <a:buFont typeface="+mj-lt"/>
              <a:buAutoNum type="arabicPeriod"/>
            </a:pPr>
            <a:r>
              <a:rPr lang="en-US" sz="2800" dirty="0" smtClean="0"/>
              <a:t>Prevent improper values from being assigned</a:t>
            </a:r>
          </a:p>
          <a:p>
            <a:pPr marL="1885950" lvl="3" indent="-514350">
              <a:buFont typeface="+mj-lt"/>
              <a:buAutoNum type="arabicPeriod"/>
            </a:pPr>
            <a:r>
              <a:rPr lang="en-US" sz="2600" dirty="0" err="1" smtClean="0"/>
              <a:t>i.e</a:t>
            </a:r>
            <a:r>
              <a:rPr lang="en-US" sz="2600" dirty="0" smtClean="0"/>
              <a:t>: Range check</a:t>
            </a:r>
          </a:p>
          <a:p>
            <a:pPr marL="1428750" lvl="2" indent="-514350">
              <a:buFont typeface="+mj-lt"/>
              <a:buAutoNum type="arabicPeriod"/>
            </a:pPr>
            <a:r>
              <a:rPr lang="en-US" sz="2800" dirty="0" smtClean="0"/>
              <a:t>Outside code can’t directly set data to any of the private class’ properties</a:t>
            </a:r>
          </a:p>
          <a:p>
            <a:pPr marL="1428750" lvl="2" indent="-514350">
              <a:buFont typeface="+mj-lt"/>
              <a:buAutoNum type="arabicPeriod"/>
            </a:pPr>
            <a:r>
              <a:rPr lang="en-US" sz="2800" dirty="0" smtClean="0"/>
              <a:t>Control how and when data is used in the private class</a:t>
            </a:r>
          </a:p>
          <a:p>
            <a:pPr marL="1428750" lvl="2" indent="-514350">
              <a:buFont typeface="+mj-lt"/>
              <a:buAutoNum type="arabicPeriod"/>
            </a:pPr>
            <a:r>
              <a:rPr lang="en-US" sz="2800" dirty="0" smtClean="0"/>
              <a:t>So with a “black box” class which is why a private class is, you can provide methods to use (to expose) and keep its internal from being modified</a:t>
            </a:r>
          </a:p>
          <a:p>
            <a:pPr marL="457200" lvl="1" indent="0">
              <a:buNone/>
            </a:pPr>
            <a:endParaRPr lang="en-US" sz="3600" dirty="0" smtClean="0"/>
          </a:p>
          <a:p>
            <a:pPr marL="1428750" lvl="2" indent="-514350">
              <a:buFont typeface="+mj-lt"/>
              <a:buAutoNum type="arabicPeriod"/>
            </a:pPr>
            <a:endParaRPr lang="en-US" sz="3200" dirty="0" smtClean="0"/>
          </a:p>
          <a:p>
            <a:pPr marL="514350" indent="-514350">
              <a:buFont typeface="+mj-lt"/>
              <a:buAutoNum type="arabicPeriod"/>
            </a:pPr>
            <a:endParaRPr lang="en-US" sz="3600" dirty="0" smtClean="0"/>
          </a:p>
          <a:p>
            <a:pPr marL="514350" indent="-514350">
              <a:buFont typeface="+mj-lt"/>
              <a:buAutoNum type="arabicPeriod"/>
            </a:pPr>
            <a:endParaRPr lang="en-US" sz="3600" dirty="0" smtClean="0"/>
          </a:p>
          <a:p>
            <a:pPr marL="514350" indent="-514350">
              <a:buFont typeface="+mj-lt"/>
              <a:buAutoNum type="arabicPeriod"/>
            </a:pPr>
            <a:endParaRPr lang="en-US" sz="3600" dirty="0"/>
          </a:p>
          <a:p>
            <a:endParaRPr lang="en-US" sz="3600" dirty="0"/>
          </a:p>
        </p:txBody>
      </p:sp>
    </p:spTree>
    <p:extLst>
      <p:ext uri="{BB962C8B-B14F-4D97-AF65-F5344CB8AC3E}">
        <p14:creationId xmlns:p14="http://schemas.microsoft.com/office/powerpoint/2010/main" val="32974619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 and </a:t>
            </a:r>
            <a:r>
              <a:rPr lang="en-US" dirty="0" smtClean="0"/>
              <a:t>Interfaces – “static” methods in an interface</a:t>
            </a:r>
            <a:endParaRPr lang="en-US" dirty="0"/>
          </a:p>
        </p:txBody>
      </p:sp>
      <p:sp>
        <p:nvSpPr>
          <p:cNvPr id="4" name="Content Placeholder 2"/>
          <p:cNvSpPr txBox="1">
            <a:spLocks/>
          </p:cNvSpPr>
          <p:nvPr/>
        </p:nvSpPr>
        <p:spPr>
          <a:xfrm>
            <a:off x="743309" y="1776953"/>
            <a:ext cx="452743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smtClean="0"/>
              <a:t>Interface since JDK 8 can now create static methods as well…</a:t>
            </a:r>
            <a:endParaRPr lang="en-US" dirty="0"/>
          </a:p>
        </p:txBody>
      </p:sp>
      <p:sp>
        <p:nvSpPr>
          <p:cNvPr id="5" name="Content Placeholder 3"/>
          <p:cNvSpPr txBox="1">
            <a:spLocks/>
          </p:cNvSpPr>
          <p:nvPr/>
        </p:nvSpPr>
        <p:spPr>
          <a:xfrm>
            <a:off x="3988676" y="2849009"/>
            <a:ext cx="6999890" cy="25540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public interface </a:t>
            </a:r>
            <a:r>
              <a:rPr lang="en-US" sz="1600" b="1" dirty="0" err="1">
                <a:latin typeface="Courier New" panose="02070309020205020404" pitchFamily="49" charset="0"/>
                <a:cs typeface="Courier New" panose="02070309020205020404" pitchFamily="49" charset="0"/>
              </a:rPr>
              <a:t>MyIF</a:t>
            </a:r>
            <a:r>
              <a:rPr lang="en-US" sz="16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This is a "normal" interface method declaration.</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It does NOT define a default implementation.</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getUserID</a:t>
            </a:r>
            <a:r>
              <a:rPr lang="en-US" sz="16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 This is a default method. Notice that it provides</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 a default implementation.</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default </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getAdminID</a:t>
            </a:r>
            <a:r>
              <a:rPr lang="en-US" sz="16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return 1;</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 This is a static interface method.</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static </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getUniversalID</a:t>
            </a:r>
            <a:r>
              <a:rPr lang="en-US" sz="16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return 0;</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992245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Deeper Dive into Methods and </a:t>
            </a:r>
            <a:r>
              <a:rPr lang="en-US" dirty="0" smtClean="0"/>
              <a:t>Classes - Intro</a:t>
            </a:r>
            <a:endParaRPr lang="en-US" dirty="0"/>
          </a:p>
        </p:txBody>
      </p:sp>
      <p:sp>
        <p:nvSpPr>
          <p:cNvPr id="4" name="Content Placeholder 3"/>
          <p:cNvSpPr>
            <a:spLocks noGrp="1"/>
          </p:cNvSpPr>
          <p:nvPr>
            <p:ph idx="1"/>
          </p:nvPr>
        </p:nvSpPr>
        <p:spPr>
          <a:xfrm>
            <a:off x="838200" y="1825625"/>
            <a:ext cx="5062268" cy="4351338"/>
          </a:xfrm>
        </p:spPr>
        <p:txBody>
          <a:bodyPr>
            <a:normAutofit fontScale="32500" lnSpcReduction="20000"/>
          </a:bodyPr>
          <a:lstStyle/>
          <a:p>
            <a:pPr marL="0" indent="0" defTabSz="274320">
              <a:lnSpc>
                <a:spcPct val="120000"/>
              </a:lnSpc>
              <a:spcBef>
                <a:spcPts val="600"/>
              </a:spcBef>
              <a:buNone/>
            </a:pPr>
            <a:r>
              <a:rPr lang="en-US" b="1" dirty="0">
                <a:latin typeface="Courier New" panose="02070309020205020404" pitchFamily="49" charset="0"/>
                <a:cs typeface="Courier New" panose="02070309020205020404" pitchFamily="49" charset="0"/>
              </a:rPr>
              <a:t>public class Main {</a:t>
            </a:r>
          </a:p>
          <a:p>
            <a:pPr marL="0" indent="0" defTabSz="274320">
              <a:lnSpc>
                <a:spcPct val="120000"/>
              </a:lnSpc>
              <a:spcBef>
                <a:spcPts val="600"/>
              </a:spcBef>
              <a:buNone/>
            </a:pPr>
            <a:endParaRPr lang="en-US" b="1" dirty="0">
              <a:latin typeface="Courier New" panose="02070309020205020404" pitchFamily="49" charset="0"/>
              <a:cs typeface="Courier New" panose="02070309020205020404" pitchFamily="49" charset="0"/>
            </a:endParaRPr>
          </a:p>
          <a:p>
            <a:pPr marL="0" indent="0" defTabSz="274320">
              <a:lnSpc>
                <a:spcPct val="120000"/>
              </a:lnSpc>
              <a:spcBef>
                <a:spcPts val="600"/>
              </a:spcBef>
              <a:buNone/>
            </a:pPr>
            <a:r>
              <a:rPr lang="en-US" b="1" dirty="0">
                <a:latin typeface="Courier New" panose="02070309020205020404" pitchFamily="49" charset="0"/>
                <a:cs typeface="Courier New" panose="02070309020205020404" pitchFamily="49" charset="0"/>
              </a:rPr>
              <a:t>	public static void main(String[] </a:t>
            </a:r>
            <a:r>
              <a:rPr lang="en-US" b="1" dirty="0" err="1">
                <a:latin typeface="Courier New" panose="02070309020205020404" pitchFamily="49" charset="0"/>
                <a:cs typeface="Courier New" panose="02070309020205020404" pitchFamily="49" charset="0"/>
              </a:rPr>
              <a:t>args</a:t>
            </a:r>
            <a:r>
              <a:rPr lang="en-US" b="1" dirty="0">
                <a:latin typeface="Courier New" panose="02070309020205020404" pitchFamily="49" charset="0"/>
                <a:cs typeface="Courier New" panose="02070309020205020404" pitchFamily="49" charset="0"/>
              </a:rPr>
              <a:t>) {</a:t>
            </a:r>
          </a:p>
          <a:p>
            <a:pPr marL="0" indent="0" defTabSz="274320">
              <a:lnSpc>
                <a:spcPct val="120000"/>
              </a:lnSpc>
              <a:spcBef>
                <a:spcPts val="600"/>
              </a:spcBef>
              <a:buNone/>
            </a:pPr>
            <a:r>
              <a:rPr lang="en-US" b="1" dirty="0">
                <a:latin typeface="Courier New" panose="02070309020205020404" pitchFamily="49" charset="0"/>
                <a:cs typeface="Courier New" panose="02070309020205020404" pitchFamily="49" charset="0"/>
              </a:rPr>
              <a:t>		// TODO Auto-generated method stub</a:t>
            </a:r>
          </a:p>
          <a:p>
            <a:pPr marL="0" indent="0" defTabSz="274320">
              <a:lnSpc>
                <a:spcPct val="120000"/>
              </a:lnSpc>
              <a:spcBef>
                <a:spcPts val="600"/>
              </a:spcBef>
              <a:buNone/>
            </a:pPr>
            <a:r>
              <a:rPr lang="en-US" b="1" dirty="0">
                <a:latin typeface="Courier New" panose="02070309020205020404" pitchFamily="49" charset="0"/>
                <a:cs typeface="Courier New" panose="02070309020205020404" pitchFamily="49" charset="0"/>
              </a:rPr>
              <a:t>		Queue test = new Queue(10);</a:t>
            </a:r>
          </a:p>
          <a:p>
            <a:pPr marL="0" indent="0" defTabSz="274320">
              <a:lnSpc>
                <a:spcPct val="120000"/>
              </a:lnSpc>
              <a:spcBef>
                <a:spcPts val="600"/>
              </a:spcBef>
              <a:buNone/>
            </a:pPr>
            <a:r>
              <a:rPr lang="en-US" b="1" dirty="0">
                <a:latin typeface="Courier New" panose="02070309020205020404" pitchFamily="49" charset="0"/>
                <a:cs typeface="Courier New" panose="02070309020205020404" pitchFamily="49" charset="0"/>
              </a:rPr>
              <a:t>		</a:t>
            </a:r>
          </a:p>
          <a:p>
            <a:pPr marL="0" indent="0" defTabSz="274320">
              <a:lnSpc>
                <a:spcPct val="120000"/>
              </a:lnSpc>
              <a:spcBef>
                <a:spcPts val="600"/>
              </a:spcBef>
              <a:buNone/>
            </a:pPr>
            <a:r>
              <a:rPr lang="en-US" b="1" dirty="0">
                <a:latin typeface="Courier New" panose="02070309020205020404" pitchFamily="49" charset="0"/>
                <a:cs typeface="Courier New" panose="02070309020205020404" pitchFamily="49" charset="0"/>
              </a:rPr>
              <a:t>		// use the comments to try this code</a:t>
            </a:r>
          </a:p>
          <a:p>
            <a:pPr marL="0" indent="0" defTabSz="274320">
              <a:lnSpc>
                <a:spcPct val="120000"/>
              </a:lnSpc>
              <a:spcBef>
                <a:spcPts val="600"/>
              </a:spcBef>
              <a:buNone/>
            </a:pPr>
            <a:r>
              <a:rPr lang="en-US" b="1" dirty="0">
                <a:latin typeface="Courier New" panose="02070309020205020404" pitchFamily="49" charset="0"/>
                <a:cs typeface="Courier New" panose="02070309020205020404" pitchFamily="49" charset="0"/>
              </a:rPr>
              <a:t>		// it will not work</a:t>
            </a:r>
          </a:p>
          <a:p>
            <a:pPr marL="0" indent="0" defTabSz="274320">
              <a:lnSpc>
                <a:spcPct val="120000"/>
              </a:lnSpc>
              <a:spcBef>
                <a:spcPts val="600"/>
              </a:spcBef>
              <a:buNone/>
            </a:pPr>
            <a:r>
              <a:rPr lang="en-US" b="1" dirty="0">
                <a:latin typeface="Courier New" panose="02070309020205020404" pitchFamily="49" charset="0"/>
                <a:cs typeface="Courier New" panose="02070309020205020404" pitchFamily="49" charset="0"/>
              </a:rPr>
              <a:t>		// these items are private to the Queue class</a:t>
            </a:r>
          </a:p>
          <a:p>
            <a:pPr marL="0" indent="0" defTabSz="274320">
              <a:lnSpc>
                <a:spcPct val="120000"/>
              </a:lnSpc>
              <a:spcBef>
                <a:spcPts val="600"/>
              </a:spcBef>
              <a:buNone/>
            </a:pPr>
            <a:r>
              <a:rPr lang="en-US" b="1" dirty="0">
                <a:latin typeface="Courier New" panose="02070309020205020404" pitchFamily="49" charset="0"/>
                <a:cs typeface="Courier New" panose="02070309020205020404" pitchFamily="49" charset="0"/>
              </a:rPr>
              <a:t>		// thus they are shielded from being modified </a:t>
            </a:r>
          </a:p>
          <a:p>
            <a:pPr marL="0" indent="0" defTabSz="274320">
              <a:lnSpc>
                <a:spcPct val="120000"/>
              </a:lnSpc>
              <a:spcBef>
                <a:spcPts val="600"/>
              </a:spcBef>
              <a:buNone/>
            </a:pPr>
            <a:r>
              <a:rPr lang="en-US" b="1" dirty="0">
                <a:latin typeface="Courier New" panose="02070309020205020404" pitchFamily="49" charset="0"/>
                <a:cs typeface="Courier New" panose="02070309020205020404" pitchFamily="49" charset="0"/>
              </a:rPr>
              <a:t>		// directly by outside code</a:t>
            </a:r>
          </a:p>
          <a:p>
            <a:pPr marL="0" indent="0" defTabSz="274320">
              <a:lnSpc>
                <a:spcPct val="120000"/>
              </a:lnSpc>
              <a:spcBef>
                <a:spcPts val="600"/>
              </a:spcBef>
              <a:buNone/>
            </a:pPr>
            <a:r>
              <a:rPr lang="en-US" b="1" dirty="0">
                <a:latin typeface="Courier New" panose="02070309020205020404" pitchFamily="49" charset="0"/>
                <a:cs typeface="Courier New" panose="02070309020205020404" pitchFamily="49" charset="0"/>
              </a:rPr>
              <a:t>		// must use member functions designed</a:t>
            </a:r>
          </a:p>
          <a:p>
            <a:pPr marL="0" indent="0" defTabSz="274320">
              <a:lnSpc>
                <a:spcPct val="120000"/>
              </a:lnSpc>
              <a:spcBef>
                <a:spcPts val="600"/>
              </a:spcBef>
              <a:buNone/>
            </a:pPr>
            <a:r>
              <a:rPr lang="en-US" b="1" dirty="0">
                <a:latin typeface="Courier New" panose="02070309020205020404" pitchFamily="49" charset="0"/>
                <a:cs typeface="Courier New" panose="02070309020205020404" pitchFamily="49" charset="0"/>
              </a:rPr>
              <a:t>		// to change the object's data </a:t>
            </a:r>
          </a:p>
          <a:p>
            <a:pPr marL="0" indent="0" defTabSz="274320">
              <a:lnSpc>
                <a:spcPct val="120000"/>
              </a:lnSpc>
              <a:spcBef>
                <a:spcPts val="600"/>
              </a:spcBef>
              <a:buNone/>
            </a:pPr>
            <a:endParaRPr lang="en-US" b="1" dirty="0">
              <a:latin typeface="Courier New" panose="02070309020205020404" pitchFamily="49" charset="0"/>
              <a:cs typeface="Courier New" panose="02070309020205020404" pitchFamily="49" charset="0"/>
            </a:endParaRPr>
          </a:p>
          <a:p>
            <a:pPr marL="0" indent="0" defTabSz="274320">
              <a:lnSpc>
                <a:spcPct val="120000"/>
              </a:lnSpc>
              <a:spcBef>
                <a:spcPts val="600"/>
              </a:spcBef>
              <a:buNone/>
            </a:pP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test.q</a:t>
            </a:r>
            <a:r>
              <a:rPr lang="en-US" b="1" dirty="0">
                <a:latin typeface="Courier New" panose="02070309020205020404" pitchFamily="49" charset="0"/>
                <a:cs typeface="Courier New" panose="02070309020205020404" pitchFamily="49" charset="0"/>
              </a:rPr>
              <a:t>[0] = 99; // wrong!</a:t>
            </a:r>
          </a:p>
          <a:p>
            <a:pPr marL="0" indent="0" defTabSz="274320">
              <a:lnSpc>
                <a:spcPct val="120000"/>
              </a:lnSpc>
              <a:spcBef>
                <a:spcPts val="600"/>
              </a:spcBef>
              <a:buNone/>
            </a:pP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test.putloc</a:t>
            </a:r>
            <a:r>
              <a:rPr lang="en-US" b="1" dirty="0">
                <a:latin typeface="Courier New" panose="02070309020205020404" pitchFamily="49" charset="0"/>
                <a:cs typeface="Courier New" panose="02070309020205020404" pitchFamily="49" charset="0"/>
              </a:rPr>
              <a:t> = -100; // won't work!</a:t>
            </a:r>
          </a:p>
          <a:p>
            <a:pPr marL="0" indent="0" defTabSz="274320">
              <a:lnSpc>
                <a:spcPct val="120000"/>
              </a:lnSpc>
              <a:spcBef>
                <a:spcPts val="600"/>
              </a:spcBef>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System.out.println</a:t>
            </a:r>
            <a:r>
              <a:rPr lang="en-US" b="1" dirty="0">
                <a:latin typeface="Courier New" panose="02070309020205020404" pitchFamily="49" charset="0"/>
                <a:cs typeface="Courier New" panose="02070309020205020404" pitchFamily="49" charset="0"/>
              </a:rPr>
              <a:t>("Just testing that the code compiles and runs in STS.");</a:t>
            </a:r>
          </a:p>
          <a:p>
            <a:pPr marL="0" indent="0" defTabSz="274320">
              <a:lnSpc>
                <a:spcPct val="120000"/>
              </a:lnSpc>
              <a:spcBef>
                <a:spcPts val="600"/>
              </a:spcBef>
              <a:buNone/>
            </a:pPr>
            <a:r>
              <a:rPr lang="en-US" b="1" dirty="0">
                <a:latin typeface="Courier New" panose="02070309020205020404" pitchFamily="49" charset="0"/>
                <a:cs typeface="Courier New" panose="02070309020205020404" pitchFamily="49" charset="0"/>
              </a:rPr>
              <a:t>	}</a:t>
            </a:r>
          </a:p>
          <a:p>
            <a:pPr marL="0" indent="0" defTabSz="274320">
              <a:lnSpc>
                <a:spcPct val="120000"/>
              </a:lnSpc>
              <a:spcBef>
                <a:spcPts val="600"/>
              </a:spcBef>
              <a:buNone/>
            </a:pP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5" name="Content Placeholder 3"/>
          <p:cNvSpPr txBox="1">
            <a:spLocks/>
          </p:cNvSpPr>
          <p:nvPr/>
        </p:nvSpPr>
        <p:spPr>
          <a:xfrm>
            <a:off x="6176512" y="1825625"/>
            <a:ext cx="4710023" cy="4351338"/>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class Queue demonstrating private properties members</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class Queue {</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private char q[]; // this array holds the queue</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private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putloc</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getloc</a:t>
            </a:r>
            <a:r>
              <a:rPr lang="en-US" b="1" dirty="0">
                <a:latin typeface="Courier New" panose="02070309020205020404" pitchFamily="49" charset="0"/>
                <a:cs typeface="Courier New" panose="02070309020205020404" pitchFamily="49" charset="0"/>
              </a:rPr>
              <a:t>; // the put and get indices</a:t>
            </a:r>
          </a:p>
          <a:p>
            <a:pPr marL="0" indent="0" defTabSz="274320">
              <a:lnSpc>
                <a:spcPct val="120000"/>
              </a:lnSpc>
              <a:spcBef>
                <a:spcPts val="0"/>
              </a:spcBef>
              <a:buNone/>
            </a:pPr>
            <a:endParaRPr lang="en-US" b="1" dirty="0">
              <a:latin typeface="Courier New" panose="02070309020205020404" pitchFamily="49" charset="0"/>
              <a:cs typeface="Courier New" panose="02070309020205020404" pitchFamily="49" charset="0"/>
            </a:endParaRP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 constructor</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Queue(</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size) {</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q = new char[size]; // allocate memory for queue</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putloc</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getloc</a:t>
            </a:r>
            <a:r>
              <a:rPr lang="en-US" b="1" dirty="0">
                <a:latin typeface="Courier New" panose="02070309020205020404" pitchFamily="49" charset="0"/>
                <a:cs typeface="Courier New" panose="02070309020205020404" pitchFamily="49" charset="0"/>
              </a:rPr>
              <a:t> = 0;</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 Put a character into the queue.</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void put(char </a:t>
            </a:r>
            <a:r>
              <a:rPr lang="en-US" b="1" dirty="0" err="1">
                <a:latin typeface="Courier New" panose="02070309020205020404" pitchFamily="49" charset="0"/>
                <a:cs typeface="Courier New" panose="02070309020205020404" pitchFamily="49" charset="0"/>
              </a:rPr>
              <a:t>ch</a:t>
            </a:r>
            <a:r>
              <a:rPr lang="en-US" b="1" dirty="0">
                <a:latin typeface="Courier New" panose="02070309020205020404" pitchFamily="49" charset="0"/>
                <a:cs typeface="Courier New" panose="02070309020205020404" pitchFamily="49" charset="0"/>
              </a:rPr>
              <a:t>) {</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if(</a:t>
            </a:r>
            <a:r>
              <a:rPr lang="en-US" b="1" dirty="0" err="1">
                <a:latin typeface="Courier New" panose="02070309020205020404" pitchFamily="49" charset="0"/>
                <a:cs typeface="Courier New" panose="02070309020205020404" pitchFamily="49" charset="0"/>
              </a:rPr>
              <a:t>putloc</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q.length</a:t>
            </a:r>
            <a:r>
              <a:rPr lang="en-US" b="1" dirty="0">
                <a:latin typeface="Courier New" panose="02070309020205020404" pitchFamily="49" charset="0"/>
                <a:cs typeface="Courier New" panose="02070309020205020404" pitchFamily="49" charset="0"/>
              </a:rPr>
              <a:t>) {</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System.out.println</a:t>
            </a:r>
            <a:r>
              <a:rPr lang="en-US" b="1" dirty="0">
                <a:latin typeface="Courier New" panose="02070309020205020404" pitchFamily="49" charset="0"/>
                <a:cs typeface="Courier New" panose="02070309020205020404" pitchFamily="49" charset="0"/>
              </a:rPr>
              <a:t>(" – Queue is full.");</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return;</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q[</a:t>
            </a:r>
            <a:r>
              <a:rPr lang="en-US" b="1" dirty="0" err="1">
                <a:latin typeface="Courier New" panose="02070309020205020404" pitchFamily="49" charset="0"/>
                <a:cs typeface="Courier New" panose="02070309020205020404" pitchFamily="49" charset="0"/>
              </a:rPr>
              <a:t>putloc</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ch</a:t>
            </a:r>
            <a:r>
              <a:rPr lang="en-US" b="1" dirty="0">
                <a:latin typeface="Courier New" panose="02070309020205020404" pitchFamily="49" charset="0"/>
                <a:cs typeface="Courier New" panose="02070309020205020404" pitchFamily="49" charset="0"/>
              </a:rPr>
              <a:t>;</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 Get a character from the queue.</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char get() {</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if(</a:t>
            </a:r>
            <a:r>
              <a:rPr lang="en-US" b="1" dirty="0" err="1">
                <a:latin typeface="Courier New" panose="02070309020205020404" pitchFamily="49" charset="0"/>
                <a:cs typeface="Courier New" panose="02070309020205020404" pitchFamily="49" charset="0"/>
              </a:rPr>
              <a:t>getloc</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putloc</a:t>
            </a:r>
            <a:r>
              <a:rPr lang="en-US" b="1" dirty="0">
                <a:latin typeface="Courier New" panose="02070309020205020404" pitchFamily="49" charset="0"/>
                <a:cs typeface="Courier New" panose="02070309020205020404" pitchFamily="49" charset="0"/>
              </a:rPr>
              <a:t>) {</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System.out.println</a:t>
            </a:r>
            <a:r>
              <a:rPr lang="en-US" b="1" dirty="0">
                <a:latin typeface="Courier New" panose="02070309020205020404" pitchFamily="49" charset="0"/>
                <a:cs typeface="Courier New" panose="02070309020205020404" pitchFamily="49" charset="0"/>
              </a:rPr>
              <a:t>(" – Queue is empty.");</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return (char) 0;</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return q[</a:t>
            </a:r>
            <a:r>
              <a:rPr lang="en-US" b="1" dirty="0" err="1">
                <a:latin typeface="Courier New" panose="02070309020205020404" pitchFamily="49" charset="0"/>
                <a:cs typeface="Courier New" panose="02070309020205020404" pitchFamily="49" charset="0"/>
              </a:rPr>
              <a:t>getloc</a:t>
            </a:r>
            <a:r>
              <a:rPr lang="en-US" b="1" dirty="0">
                <a:latin typeface="Courier New" panose="02070309020205020404" pitchFamily="49" charset="0"/>
                <a:cs typeface="Courier New" panose="02070309020205020404" pitchFamily="49" charset="0"/>
              </a:rPr>
              <a:t>++];</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	</a:t>
            </a:r>
          </a:p>
          <a:p>
            <a:pPr marL="0" indent="0" defTabSz="274320">
              <a:lnSpc>
                <a:spcPct val="120000"/>
              </a:lnSpc>
              <a:spcBef>
                <a:spcPts val="0"/>
              </a:spcBef>
              <a:buNone/>
            </a:pPr>
            <a:endParaRPr lang="en-US" b="1" dirty="0">
              <a:latin typeface="Courier New" panose="02070309020205020404" pitchFamily="49" charset="0"/>
              <a:cs typeface="Courier New" panose="02070309020205020404" pitchFamily="49" charset="0"/>
            </a:endParaRP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a:t>
            </a:r>
          </a:p>
        </p:txBody>
      </p:sp>
      <p:sp>
        <p:nvSpPr>
          <p:cNvPr id="6" name="TextBox 5"/>
          <p:cNvSpPr txBox="1"/>
          <p:nvPr/>
        </p:nvSpPr>
        <p:spPr>
          <a:xfrm>
            <a:off x="3659038" y="6200206"/>
            <a:ext cx="5287992" cy="461665"/>
          </a:xfrm>
          <a:prstGeom prst="rect">
            <a:avLst/>
          </a:prstGeom>
          <a:noFill/>
          <a:ln>
            <a:solidFill>
              <a:schemeClr val="accent1"/>
            </a:solidFill>
          </a:ln>
        </p:spPr>
        <p:txBody>
          <a:bodyPr wrap="square" rtlCol="0">
            <a:spAutoFit/>
          </a:bodyPr>
          <a:lstStyle/>
          <a:p>
            <a:r>
              <a:rPr lang="en-US" sz="1200" i="1" dirty="0" smtClean="0"/>
              <a:t>The following demonstrates what happens when you try to directly modify a private class member in code, test the lines and see the error.</a:t>
            </a:r>
            <a:endParaRPr lang="en-US" sz="1200" i="1" dirty="0"/>
          </a:p>
        </p:txBody>
      </p:sp>
    </p:spTree>
    <p:extLst>
      <p:ext uri="{BB962C8B-B14F-4D97-AF65-F5344CB8AC3E}">
        <p14:creationId xmlns:p14="http://schemas.microsoft.com/office/powerpoint/2010/main" val="3686849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Deeper Dive into Methods and </a:t>
            </a:r>
            <a:r>
              <a:rPr lang="en-US" dirty="0" smtClean="0"/>
              <a:t>Classes - Intro</a:t>
            </a:r>
            <a:endParaRPr lang="en-US" dirty="0"/>
          </a:p>
        </p:txBody>
      </p:sp>
      <p:sp>
        <p:nvSpPr>
          <p:cNvPr id="3" name="Content Placeholder 2"/>
          <p:cNvSpPr>
            <a:spLocks noGrp="1"/>
          </p:cNvSpPr>
          <p:nvPr>
            <p:ph idx="1"/>
          </p:nvPr>
        </p:nvSpPr>
        <p:spPr>
          <a:xfrm>
            <a:off x="838200" y="1825625"/>
            <a:ext cx="5131279" cy="4351338"/>
          </a:xfrm>
        </p:spPr>
        <p:txBody>
          <a:bodyPr>
            <a:normAutofit lnSpcReduction="10000"/>
          </a:bodyPr>
          <a:lstStyle/>
          <a:p>
            <a:pPr marL="0" indent="0">
              <a:buNone/>
            </a:pPr>
            <a:r>
              <a:rPr lang="en-US" dirty="0" smtClean="0"/>
              <a:t>Java’s Access Modifiers</a:t>
            </a:r>
          </a:p>
          <a:p>
            <a:pPr marL="971550" lvl="1" indent="-514350">
              <a:buFont typeface="+mj-lt"/>
              <a:buAutoNum type="arabicPeriod"/>
            </a:pPr>
            <a:r>
              <a:rPr lang="en-US" sz="2800" dirty="0" smtClean="0"/>
              <a:t>Public</a:t>
            </a:r>
          </a:p>
          <a:p>
            <a:pPr marL="971550" lvl="1" indent="-514350">
              <a:buFont typeface="+mj-lt"/>
              <a:buAutoNum type="arabicPeriod"/>
            </a:pPr>
            <a:r>
              <a:rPr lang="en-US" sz="2800" dirty="0" smtClean="0"/>
              <a:t>Private</a:t>
            </a:r>
          </a:p>
          <a:p>
            <a:pPr marL="971550" lvl="1" indent="-514350">
              <a:buFont typeface="+mj-lt"/>
              <a:buAutoNum type="arabicPeriod"/>
            </a:pPr>
            <a:r>
              <a:rPr lang="en-US" sz="2800" b="1" i="1" dirty="0" smtClean="0"/>
              <a:t>Protected</a:t>
            </a:r>
            <a:r>
              <a:rPr lang="en-US" sz="2800" dirty="0" smtClean="0"/>
              <a:t> (applies when inheritance is involved) </a:t>
            </a:r>
          </a:p>
          <a:p>
            <a:pPr marL="971550" lvl="1" indent="-514350">
              <a:buFont typeface="+mj-lt"/>
              <a:buAutoNum type="arabicPeriod"/>
            </a:pPr>
            <a:r>
              <a:rPr lang="en-US" sz="2800" dirty="0" smtClean="0"/>
              <a:t>Basically, when using “Private”, you can create properties and methods which are not exposed when a class is </a:t>
            </a:r>
            <a:r>
              <a:rPr lang="en-US" sz="2800" dirty="0" err="1" smtClean="0"/>
              <a:t>instantied</a:t>
            </a:r>
            <a:r>
              <a:rPr lang="en-US" sz="2800" dirty="0" smtClean="0"/>
              <a:t> as an object</a:t>
            </a:r>
          </a:p>
          <a:p>
            <a:pPr marL="457200" lvl="1" indent="0">
              <a:buNone/>
            </a:pPr>
            <a:endParaRPr lang="en-US" sz="2800" dirty="0" smtClean="0"/>
          </a:p>
          <a:p>
            <a:pPr marL="1428750" lvl="2" indent="-514350">
              <a:buFont typeface="+mj-lt"/>
              <a:buAutoNum type="arabicPeriod"/>
            </a:pPr>
            <a:endParaRPr lang="en-US" sz="2800"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a:p>
            <a:endParaRPr lang="en-US" dirty="0"/>
          </a:p>
        </p:txBody>
      </p:sp>
      <p:sp>
        <p:nvSpPr>
          <p:cNvPr id="4" name="Content Placeholder 2"/>
          <p:cNvSpPr txBox="1">
            <a:spLocks/>
          </p:cNvSpPr>
          <p:nvPr/>
        </p:nvSpPr>
        <p:spPr>
          <a:xfrm>
            <a:off x="7237562" y="2205188"/>
            <a:ext cx="3955211" cy="3220828"/>
          </a:xfrm>
          <a:prstGeom prst="rect">
            <a:avLst/>
          </a:prstGeom>
          <a:ln>
            <a:solidFill>
              <a:schemeClr val="accent1"/>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Java encourages the concept of setters and getters to ensure that any given variable in a class is only modified via a method.</a:t>
            </a:r>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dirty="0" smtClean="0"/>
              <a:t>Of the many benefits of setters are the fact that the data is:</a:t>
            </a:r>
          </a:p>
          <a:p>
            <a:r>
              <a:rPr lang="en-US" sz="2000" dirty="0" smtClean="0"/>
              <a:t>Checked for type</a:t>
            </a:r>
          </a:p>
          <a:p>
            <a:r>
              <a:rPr lang="en-US" sz="2000" dirty="0" smtClean="0"/>
              <a:t>Validate for accuracy (range, length, etc..)</a:t>
            </a:r>
          </a:p>
          <a:p>
            <a:pPr marL="457200" lvl="1" indent="0">
              <a:buFont typeface="Arial" panose="020B0604020202020204" pitchFamily="34" charset="0"/>
              <a:buNone/>
            </a:pPr>
            <a:endParaRPr lang="en-US" sz="2000" dirty="0" smtClean="0"/>
          </a:p>
          <a:p>
            <a:pPr marL="1428750" lvl="2" indent="-514350">
              <a:buFont typeface="+mj-lt"/>
              <a:buAutoNum type="arabicPeriod"/>
            </a:pPr>
            <a:endParaRPr lang="en-US" dirty="0" smtClean="0"/>
          </a:p>
          <a:p>
            <a:pPr marL="514350" indent="-514350">
              <a:buFont typeface="+mj-lt"/>
              <a:buAutoNum type="arabicPeriod"/>
            </a:pPr>
            <a:endParaRPr lang="en-US" sz="2000" dirty="0" smtClean="0"/>
          </a:p>
          <a:p>
            <a:pPr marL="514350" indent="-514350">
              <a:buFont typeface="+mj-lt"/>
              <a:buAutoNum type="arabicPeriod"/>
            </a:pPr>
            <a:endParaRPr lang="en-US" sz="2000" dirty="0" smtClean="0"/>
          </a:p>
          <a:p>
            <a:pPr marL="514350" indent="-514350">
              <a:buFont typeface="+mj-lt"/>
              <a:buAutoNum type="arabicPeriod"/>
            </a:pPr>
            <a:endParaRPr lang="en-US" sz="2000" dirty="0" smtClean="0"/>
          </a:p>
          <a:p>
            <a:endParaRPr lang="en-US" sz="2000" dirty="0"/>
          </a:p>
        </p:txBody>
      </p:sp>
    </p:spTree>
    <p:extLst>
      <p:ext uri="{BB962C8B-B14F-4D97-AF65-F5344CB8AC3E}">
        <p14:creationId xmlns:p14="http://schemas.microsoft.com/office/powerpoint/2010/main" val="1260987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Deeper Dive into Methods and </a:t>
            </a:r>
            <a:r>
              <a:rPr lang="en-US" dirty="0" smtClean="0"/>
              <a:t>Classes - Intro</a:t>
            </a:r>
            <a:endParaRPr lang="en-US" dirty="0"/>
          </a:p>
        </p:txBody>
      </p:sp>
      <p:sp>
        <p:nvSpPr>
          <p:cNvPr id="4" name="Content Placeholder 3"/>
          <p:cNvSpPr>
            <a:spLocks noGrp="1"/>
          </p:cNvSpPr>
          <p:nvPr>
            <p:ph idx="1"/>
          </p:nvPr>
        </p:nvSpPr>
        <p:spPr>
          <a:xfrm>
            <a:off x="838199" y="1535502"/>
            <a:ext cx="5217543" cy="4641461"/>
          </a:xfrm>
        </p:spPr>
        <p:txBody>
          <a:bodyPr>
            <a:normAutofit fontScale="55000" lnSpcReduction="20000"/>
          </a:bodyPr>
          <a:lstStyle/>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Public vs private access.</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class </a:t>
            </a:r>
            <a:r>
              <a:rPr lang="en-US" b="1" dirty="0" err="1">
                <a:latin typeface="Courier New" panose="02070309020205020404" pitchFamily="49" charset="0"/>
                <a:cs typeface="Courier New" panose="02070309020205020404" pitchFamily="49" charset="0"/>
              </a:rPr>
              <a:t>MyClass</a:t>
            </a:r>
            <a:r>
              <a:rPr lang="en-US" b="1" dirty="0">
                <a:latin typeface="Courier New" panose="02070309020205020404" pitchFamily="49" charset="0"/>
                <a:cs typeface="Courier New" panose="02070309020205020404" pitchFamily="49" charset="0"/>
              </a:rPr>
              <a:t> {</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private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alpha; // private access</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public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beta; // public access</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gamma; // default access</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 Methods to access alpha. It is OK for a member of a class to access a private member of the same class. */</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void </a:t>
            </a:r>
            <a:r>
              <a:rPr lang="en-US" b="1" dirty="0" err="1">
                <a:latin typeface="Courier New" panose="02070309020205020404" pitchFamily="49" charset="0"/>
                <a:cs typeface="Courier New" panose="02070309020205020404" pitchFamily="49" charset="0"/>
              </a:rPr>
              <a:t>setAlpha</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 {</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if(a == 0) {</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alpha = 1;</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 else {</a:t>
            </a:r>
          </a:p>
          <a:p>
            <a:pPr marL="0" indent="0" defTabSz="274320">
              <a:lnSpc>
                <a:spcPct val="120000"/>
              </a:lnSpc>
              <a:spcBef>
                <a:spcPts val="0"/>
              </a:spcBef>
              <a:buNone/>
            </a:pP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alpha = a;</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getAlpha</a:t>
            </a:r>
            <a:r>
              <a:rPr lang="en-US" b="1" dirty="0">
                <a:latin typeface="Courier New" panose="02070309020205020404" pitchFamily="49" charset="0"/>
                <a:cs typeface="Courier New" panose="02070309020205020404" pitchFamily="49" charset="0"/>
              </a:rPr>
              <a:t>() {</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return alpha;</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a:t>
            </a:r>
          </a:p>
          <a:p>
            <a:pPr marL="0" indent="0" defTabSz="274320">
              <a:lnSpc>
                <a:spcPct val="120000"/>
              </a:lnSpc>
              <a:spcBef>
                <a:spcPts val="0"/>
              </a:spcBef>
              <a:buNone/>
            </a:pP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5" name="Content Placeholder 3"/>
          <p:cNvSpPr txBox="1">
            <a:spLocks/>
          </p:cNvSpPr>
          <p:nvPr/>
        </p:nvSpPr>
        <p:spPr>
          <a:xfrm>
            <a:off x="6176512" y="1825625"/>
            <a:ext cx="5177288" cy="435133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class </a:t>
            </a:r>
            <a:r>
              <a:rPr lang="en-US" b="1" dirty="0" err="1">
                <a:latin typeface="Courier New" panose="02070309020205020404" pitchFamily="49" charset="0"/>
                <a:cs typeface="Courier New" panose="02070309020205020404" pitchFamily="49" charset="0"/>
              </a:rPr>
              <a:t>AccessDemo</a:t>
            </a:r>
            <a:r>
              <a:rPr lang="en-US" b="1" dirty="0">
                <a:latin typeface="Courier New" panose="02070309020205020404" pitchFamily="49" charset="0"/>
                <a:cs typeface="Courier New" panose="02070309020205020404" pitchFamily="49" charset="0"/>
              </a:rPr>
              <a:t> {</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public static void main(String </a:t>
            </a:r>
            <a:r>
              <a:rPr lang="en-US" b="1" dirty="0" err="1">
                <a:latin typeface="Courier New" panose="02070309020205020404" pitchFamily="49" charset="0"/>
                <a:cs typeface="Courier New" panose="02070309020205020404" pitchFamily="49" charset="0"/>
              </a:rPr>
              <a:t>args</a:t>
            </a:r>
            <a:r>
              <a:rPr lang="en-US" b="1" dirty="0">
                <a:latin typeface="Courier New" panose="02070309020205020404" pitchFamily="49" charset="0"/>
                <a:cs typeface="Courier New" panose="02070309020205020404" pitchFamily="49" charset="0"/>
              </a:rPr>
              <a:t>[]) {</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MyClass</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ob</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MyClass</a:t>
            </a:r>
            <a:r>
              <a:rPr lang="en-US" b="1" dirty="0">
                <a:latin typeface="Courier New" panose="02070309020205020404" pitchFamily="49" charset="0"/>
                <a:cs typeface="Courier New" panose="02070309020205020404" pitchFamily="49" charset="0"/>
              </a:rPr>
              <a:t>();</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 Access to alpha is allowed only through its accessor methods. */</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ob.setAlpha</a:t>
            </a:r>
            <a:r>
              <a:rPr lang="en-US" b="1" dirty="0">
                <a:latin typeface="Courier New" panose="02070309020205020404" pitchFamily="49" charset="0"/>
                <a:cs typeface="Courier New" panose="02070309020205020404" pitchFamily="49" charset="0"/>
              </a:rPr>
              <a:t>(-99);</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System.out.println</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ob.alpha</a:t>
            </a:r>
            <a:r>
              <a:rPr lang="en-US" b="1" dirty="0">
                <a:latin typeface="Courier New" panose="02070309020205020404" pitchFamily="49" charset="0"/>
                <a:cs typeface="Courier New" panose="02070309020205020404" pitchFamily="49" charset="0"/>
              </a:rPr>
              <a:t> is " + </a:t>
            </a:r>
            <a:r>
              <a:rPr lang="en-US" b="1" dirty="0" err="1">
                <a:latin typeface="Courier New" panose="02070309020205020404" pitchFamily="49" charset="0"/>
                <a:cs typeface="Courier New" panose="02070309020205020404" pitchFamily="49" charset="0"/>
              </a:rPr>
              <a:t>ob.getAlpha</a:t>
            </a:r>
            <a:r>
              <a:rPr lang="en-US" b="1" dirty="0">
                <a:latin typeface="Courier New" panose="02070309020205020404" pitchFamily="49" charset="0"/>
                <a:cs typeface="Courier New" panose="02070309020205020404" pitchFamily="49" charset="0"/>
              </a:rPr>
              <a:t>());</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 You cannot access alpha like this:</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ob.alpha</a:t>
            </a:r>
            <a:r>
              <a:rPr lang="en-US" b="1" dirty="0">
                <a:latin typeface="Courier New" panose="02070309020205020404" pitchFamily="49" charset="0"/>
                <a:cs typeface="Courier New" panose="02070309020205020404" pitchFamily="49" charset="0"/>
              </a:rPr>
              <a:t> = 10; // Wrong! alpha is private!</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 These are OK because beta and gamma are public.</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ob.beta</a:t>
            </a:r>
            <a:r>
              <a:rPr lang="en-US" b="1" dirty="0">
                <a:latin typeface="Courier New" panose="02070309020205020404" pitchFamily="49" charset="0"/>
                <a:cs typeface="Courier New" panose="02070309020205020404" pitchFamily="49" charset="0"/>
              </a:rPr>
              <a:t> = 88;</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ob.gamma</a:t>
            </a:r>
            <a:r>
              <a:rPr lang="en-US" b="1" dirty="0">
                <a:latin typeface="Courier New" panose="02070309020205020404" pitchFamily="49" charset="0"/>
                <a:cs typeface="Courier New" panose="02070309020205020404" pitchFamily="49" charset="0"/>
              </a:rPr>
              <a:t> = 99;</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	}</a:t>
            </a:r>
          </a:p>
          <a:p>
            <a:pPr marL="0" indent="0" defTabSz="274320">
              <a:lnSpc>
                <a:spcPct val="120000"/>
              </a:lnSpc>
              <a:spcBef>
                <a:spcPts val="0"/>
              </a:spcBef>
              <a:buNone/>
            </a:pPr>
            <a:r>
              <a:rPr lang="en-US" b="1" dirty="0">
                <a:latin typeface="Courier New" panose="02070309020205020404" pitchFamily="49" charset="0"/>
                <a:cs typeface="Courier New" panose="02070309020205020404" pitchFamily="49" charset="0"/>
              </a:rPr>
              <a:t>}</a:t>
            </a:r>
          </a:p>
        </p:txBody>
      </p:sp>
      <p:sp>
        <p:nvSpPr>
          <p:cNvPr id="6" name="TextBox 5"/>
          <p:cNvSpPr txBox="1"/>
          <p:nvPr/>
        </p:nvSpPr>
        <p:spPr>
          <a:xfrm>
            <a:off x="3659038" y="6200206"/>
            <a:ext cx="5287992" cy="276999"/>
          </a:xfrm>
          <a:prstGeom prst="rect">
            <a:avLst/>
          </a:prstGeom>
          <a:noFill/>
          <a:ln>
            <a:solidFill>
              <a:schemeClr val="accent1"/>
            </a:solidFill>
          </a:ln>
        </p:spPr>
        <p:txBody>
          <a:bodyPr wrap="square" rtlCol="0">
            <a:spAutoFit/>
          </a:bodyPr>
          <a:lstStyle/>
          <a:p>
            <a:pPr algn="ctr"/>
            <a:r>
              <a:rPr lang="en-US" sz="1200" i="1" dirty="0" smtClean="0"/>
              <a:t>Setters and Getters are simple concepts as you can infer from the above code.</a:t>
            </a:r>
            <a:endParaRPr lang="en-US" sz="1200" i="1" dirty="0"/>
          </a:p>
        </p:txBody>
      </p:sp>
    </p:spTree>
    <p:extLst>
      <p:ext uri="{BB962C8B-B14F-4D97-AF65-F5344CB8AC3E}">
        <p14:creationId xmlns:p14="http://schemas.microsoft.com/office/powerpoint/2010/main" val="336186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Deeper Dive into Methods and </a:t>
            </a:r>
            <a:r>
              <a:rPr lang="en-US" dirty="0" smtClean="0"/>
              <a:t>Classes – Passing Objects to Methods</a:t>
            </a:r>
            <a:endParaRPr lang="en-US" dirty="0"/>
          </a:p>
        </p:txBody>
      </p:sp>
      <p:sp>
        <p:nvSpPr>
          <p:cNvPr id="3" name="Content Placeholder 2"/>
          <p:cNvSpPr>
            <a:spLocks noGrp="1"/>
          </p:cNvSpPr>
          <p:nvPr>
            <p:ph idx="1"/>
          </p:nvPr>
        </p:nvSpPr>
        <p:spPr>
          <a:xfrm>
            <a:off x="838201" y="1825625"/>
            <a:ext cx="4182374" cy="934828"/>
          </a:xfrm>
        </p:spPr>
        <p:txBody>
          <a:bodyPr>
            <a:normAutofit/>
          </a:bodyPr>
          <a:lstStyle/>
          <a:p>
            <a:pPr marL="514350" indent="-514350">
              <a:buFont typeface="+mj-lt"/>
              <a:buAutoNum type="arabicPeriod"/>
            </a:pPr>
            <a:r>
              <a:rPr lang="en-US" sz="1400" dirty="0" smtClean="0"/>
              <a:t>Up to now, we’ve been passing primitive types as parameters to methods</a:t>
            </a:r>
          </a:p>
          <a:p>
            <a:pPr marL="514350" indent="-514350">
              <a:buFont typeface="+mj-lt"/>
              <a:buAutoNum type="arabicPeriod"/>
            </a:pPr>
            <a:r>
              <a:rPr lang="en-US" sz="1400" dirty="0" smtClean="0"/>
              <a:t>Java supports the passing of objects</a:t>
            </a:r>
            <a:endParaRPr lang="en-US" sz="1400" dirty="0"/>
          </a:p>
        </p:txBody>
      </p:sp>
      <p:sp>
        <p:nvSpPr>
          <p:cNvPr id="4" name="Content Placeholder 3"/>
          <p:cNvSpPr txBox="1">
            <a:spLocks/>
          </p:cNvSpPr>
          <p:nvPr/>
        </p:nvSpPr>
        <p:spPr>
          <a:xfrm>
            <a:off x="838199" y="2760453"/>
            <a:ext cx="6494585" cy="34557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class </a:t>
            </a:r>
            <a:r>
              <a:rPr lang="en-US" sz="1400" b="1" dirty="0" err="1">
                <a:latin typeface="Courier New" panose="02070309020205020404" pitchFamily="49" charset="0"/>
                <a:cs typeface="Courier New" panose="02070309020205020404" pitchFamily="49" charset="0"/>
              </a:rPr>
              <a:t>PassOb</a:t>
            </a:r>
            <a:r>
              <a:rPr lang="en-US" sz="14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public static void main(String </a:t>
            </a:r>
            <a:r>
              <a:rPr lang="en-US" sz="1400" b="1" dirty="0" err="1">
                <a:latin typeface="Courier New" panose="02070309020205020404" pitchFamily="49" charset="0"/>
                <a:cs typeface="Courier New" panose="02070309020205020404" pitchFamily="49" charset="0"/>
              </a:rPr>
              <a:t>args</a:t>
            </a:r>
            <a:r>
              <a:rPr lang="en-US" sz="14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Block ob1 = new Block(10, 2, 5);</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Block ob2 = new Block(10, 2, 5);</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Block ob3 = new Block(4, 5, 5);</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("ob1 same dimensions as ob2: " + ob1.sameBlock(ob2));</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("ob1 same dimensions as ob3: " + ob1.sameBlock(ob3));</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("ob1 same volume as ob3: " + ob1.sameVolume(ob3));</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a:t>
            </a:r>
          </a:p>
        </p:txBody>
      </p:sp>
      <p:sp>
        <p:nvSpPr>
          <p:cNvPr id="5" name="Content Placeholder 3"/>
          <p:cNvSpPr txBox="1">
            <a:spLocks/>
          </p:cNvSpPr>
          <p:nvPr/>
        </p:nvSpPr>
        <p:spPr>
          <a:xfrm>
            <a:off x="7464670" y="1396501"/>
            <a:ext cx="4622045"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100" b="1" dirty="0">
                <a:latin typeface="Courier New" panose="02070309020205020404" pitchFamily="49" charset="0"/>
                <a:cs typeface="Courier New" panose="02070309020205020404" pitchFamily="49" charset="0"/>
              </a:rPr>
              <a:t>// Objects can be passed to methods.</a:t>
            </a:r>
          </a:p>
          <a:p>
            <a:pPr marL="0" indent="0" defTabSz="274320">
              <a:lnSpc>
                <a:spcPct val="100000"/>
              </a:lnSpc>
              <a:spcBef>
                <a:spcPts val="0"/>
              </a:spcBef>
              <a:buNone/>
            </a:pPr>
            <a:r>
              <a:rPr lang="en-US" sz="1100" b="1" dirty="0">
                <a:latin typeface="Courier New" panose="02070309020205020404" pitchFamily="49" charset="0"/>
                <a:cs typeface="Courier New" panose="02070309020205020404" pitchFamily="49" charset="0"/>
              </a:rPr>
              <a:t>class Block {</a:t>
            </a:r>
          </a:p>
          <a:p>
            <a:pPr marL="0" indent="0" defTabSz="274320">
              <a:lnSpc>
                <a:spcPct val="100000"/>
              </a:lnSpc>
              <a:spcBef>
                <a:spcPts val="0"/>
              </a:spcBef>
              <a:buNone/>
            </a:pP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int</a:t>
            </a:r>
            <a:r>
              <a:rPr lang="en-US" sz="1100" b="1" dirty="0">
                <a:latin typeface="Courier New" panose="02070309020205020404" pitchFamily="49" charset="0"/>
                <a:cs typeface="Courier New" panose="02070309020205020404" pitchFamily="49" charset="0"/>
              </a:rPr>
              <a:t> a, b, c;</a:t>
            </a:r>
          </a:p>
          <a:p>
            <a:pPr marL="0" indent="0" defTabSz="274320">
              <a:lnSpc>
                <a:spcPct val="100000"/>
              </a:lnSpc>
              <a:spcBef>
                <a:spcPts val="0"/>
              </a:spcBef>
              <a:buNone/>
            </a:pP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int</a:t>
            </a:r>
            <a:r>
              <a:rPr lang="en-US" sz="1100" b="1" dirty="0">
                <a:latin typeface="Courier New" panose="02070309020205020404" pitchFamily="49" charset="0"/>
                <a:cs typeface="Courier New" panose="02070309020205020404" pitchFamily="49" charset="0"/>
              </a:rPr>
              <a:t> volume;</a:t>
            </a:r>
          </a:p>
          <a:p>
            <a:pPr marL="0" indent="0" defTabSz="274320">
              <a:lnSpc>
                <a:spcPct val="100000"/>
              </a:lnSpc>
              <a:spcBef>
                <a:spcPts val="0"/>
              </a:spcBef>
              <a:buNone/>
            </a:pPr>
            <a:endParaRPr lang="en-US" sz="11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100" b="1" dirty="0">
                <a:latin typeface="Courier New" panose="02070309020205020404" pitchFamily="49" charset="0"/>
                <a:cs typeface="Courier New" panose="02070309020205020404" pitchFamily="49" charset="0"/>
              </a:rPr>
              <a:t>	Block(</a:t>
            </a:r>
            <a:r>
              <a:rPr lang="en-US" sz="1100" b="1" dirty="0" err="1">
                <a:latin typeface="Courier New" panose="02070309020205020404" pitchFamily="49" charset="0"/>
                <a:cs typeface="Courier New" panose="02070309020205020404" pitchFamily="49" charset="0"/>
              </a:rPr>
              <a:t>int</a:t>
            </a: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i</a:t>
            </a: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int</a:t>
            </a:r>
            <a:r>
              <a:rPr lang="en-US" sz="1100" b="1" dirty="0">
                <a:latin typeface="Courier New" panose="02070309020205020404" pitchFamily="49" charset="0"/>
                <a:cs typeface="Courier New" panose="02070309020205020404" pitchFamily="49" charset="0"/>
              </a:rPr>
              <a:t> j, </a:t>
            </a:r>
            <a:r>
              <a:rPr lang="en-US" sz="1100" b="1" dirty="0" err="1">
                <a:latin typeface="Courier New" panose="02070309020205020404" pitchFamily="49" charset="0"/>
                <a:cs typeface="Courier New" panose="02070309020205020404" pitchFamily="49" charset="0"/>
              </a:rPr>
              <a:t>int</a:t>
            </a:r>
            <a:r>
              <a:rPr lang="en-US" sz="1100" b="1" dirty="0">
                <a:latin typeface="Courier New" panose="02070309020205020404" pitchFamily="49" charset="0"/>
                <a:cs typeface="Courier New" panose="02070309020205020404" pitchFamily="49" charset="0"/>
              </a:rPr>
              <a:t> k) {</a:t>
            </a:r>
          </a:p>
          <a:p>
            <a:pPr marL="0" indent="0" defTabSz="274320">
              <a:lnSpc>
                <a:spcPct val="100000"/>
              </a:lnSpc>
              <a:spcBef>
                <a:spcPts val="0"/>
              </a:spcBef>
              <a:buNone/>
            </a:pPr>
            <a:r>
              <a:rPr lang="en-US" sz="1100" b="1" dirty="0">
                <a:latin typeface="Courier New" panose="02070309020205020404" pitchFamily="49" charset="0"/>
                <a:cs typeface="Courier New" panose="02070309020205020404" pitchFamily="49" charset="0"/>
              </a:rPr>
              <a:t>		a = </a:t>
            </a:r>
            <a:r>
              <a:rPr lang="en-US" sz="1100" b="1" dirty="0" err="1">
                <a:latin typeface="Courier New" panose="02070309020205020404" pitchFamily="49" charset="0"/>
                <a:cs typeface="Courier New" panose="02070309020205020404" pitchFamily="49" charset="0"/>
              </a:rPr>
              <a:t>i</a:t>
            </a:r>
            <a:r>
              <a:rPr lang="en-US" sz="11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100" b="1" dirty="0">
                <a:latin typeface="Courier New" panose="02070309020205020404" pitchFamily="49" charset="0"/>
                <a:cs typeface="Courier New" panose="02070309020205020404" pitchFamily="49" charset="0"/>
              </a:rPr>
              <a:t>		b = j;</a:t>
            </a:r>
          </a:p>
          <a:p>
            <a:pPr marL="0" indent="0" defTabSz="274320">
              <a:lnSpc>
                <a:spcPct val="100000"/>
              </a:lnSpc>
              <a:spcBef>
                <a:spcPts val="0"/>
              </a:spcBef>
              <a:buNone/>
            </a:pPr>
            <a:r>
              <a:rPr lang="en-US" sz="1100" b="1" dirty="0">
                <a:latin typeface="Courier New" panose="02070309020205020404" pitchFamily="49" charset="0"/>
                <a:cs typeface="Courier New" panose="02070309020205020404" pitchFamily="49" charset="0"/>
              </a:rPr>
              <a:t>		c = k;</a:t>
            </a:r>
          </a:p>
          <a:p>
            <a:pPr marL="0" indent="0" defTabSz="274320">
              <a:lnSpc>
                <a:spcPct val="100000"/>
              </a:lnSpc>
              <a:spcBef>
                <a:spcPts val="0"/>
              </a:spcBef>
              <a:buNone/>
            </a:pPr>
            <a:r>
              <a:rPr lang="en-US" sz="1100" b="1" dirty="0">
                <a:latin typeface="Courier New" panose="02070309020205020404" pitchFamily="49" charset="0"/>
                <a:cs typeface="Courier New" panose="02070309020205020404" pitchFamily="49" charset="0"/>
              </a:rPr>
              <a:t>		volume = a * b * c;</a:t>
            </a:r>
          </a:p>
          <a:p>
            <a:pPr marL="0" indent="0" defTabSz="274320">
              <a:lnSpc>
                <a:spcPct val="100000"/>
              </a:lnSpc>
              <a:spcBef>
                <a:spcPts val="0"/>
              </a:spcBef>
              <a:buNone/>
            </a:pPr>
            <a:r>
              <a:rPr lang="en-US" sz="11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endParaRPr lang="en-US" sz="11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100" b="1" dirty="0">
                <a:latin typeface="Courier New" panose="02070309020205020404" pitchFamily="49" charset="0"/>
                <a:cs typeface="Courier New" panose="02070309020205020404" pitchFamily="49" charset="0"/>
              </a:rPr>
              <a:t>	// Return true if </a:t>
            </a:r>
            <a:r>
              <a:rPr lang="en-US" sz="1100" b="1" dirty="0" err="1">
                <a:latin typeface="Courier New" panose="02070309020205020404" pitchFamily="49" charset="0"/>
                <a:cs typeface="Courier New" panose="02070309020205020404" pitchFamily="49" charset="0"/>
              </a:rPr>
              <a:t>ob</a:t>
            </a:r>
            <a:r>
              <a:rPr lang="en-US" sz="1100" b="1" dirty="0">
                <a:latin typeface="Courier New" panose="02070309020205020404" pitchFamily="49" charset="0"/>
                <a:cs typeface="Courier New" panose="02070309020205020404" pitchFamily="49" charset="0"/>
              </a:rPr>
              <a:t> defines same block.</a:t>
            </a:r>
          </a:p>
          <a:p>
            <a:pPr marL="0" indent="0" defTabSz="274320">
              <a:lnSpc>
                <a:spcPct val="100000"/>
              </a:lnSpc>
              <a:spcBef>
                <a:spcPts val="0"/>
              </a:spcBef>
              <a:buNone/>
            </a:pP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boolean</a:t>
            </a: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sameBlock</a:t>
            </a:r>
            <a:r>
              <a:rPr lang="en-US" sz="1100" b="1" dirty="0">
                <a:latin typeface="Courier New" panose="02070309020205020404" pitchFamily="49" charset="0"/>
                <a:cs typeface="Courier New" panose="02070309020205020404" pitchFamily="49" charset="0"/>
              </a:rPr>
              <a:t>(Block </a:t>
            </a:r>
            <a:r>
              <a:rPr lang="en-US" sz="1100" b="1" dirty="0" err="1">
                <a:latin typeface="Courier New" panose="02070309020205020404" pitchFamily="49" charset="0"/>
                <a:cs typeface="Courier New" panose="02070309020205020404" pitchFamily="49" charset="0"/>
              </a:rPr>
              <a:t>ob</a:t>
            </a:r>
            <a:r>
              <a:rPr lang="en-US" sz="11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100" b="1" dirty="0">
                <a:latin typeface="Courier New" panose="02070309020205020404" pitchFamily="49" charset="0"/>
                <a:cs typeface="Courier New" panose="02070309020205020404" pitchFamily="49" charset="0"/>
              </a:rPr>
              <a:t>		if((</a:t>
            </a:r>
            <a:r>
              <a:rPr lang="en-US" sz="1100" b="1" dirty="0" err="1">
                <a:latin typeface="Courier New" panose="02070309020205020404" pitchFamily="49" charset="0"/>
                <a:cs typeface="Courier New" panose="02070309020205020404" pitchFamily="49" charset="0"/>
              </a:rPr>
              <a:t>ob.a</a:t>
            </a:r>
            <a:r>
              <a:rPr lang="en-US" sz="1100" b="1" dirty="0">
                <a:latin typeface="Courier New" panose="02070309020205020404" pitchFamily="49" charset="0"/>
                <a:cs typeface="Courier New" panose="02070309020205020404" pitchFamily="49" charset="0"/>
              </a:rPr>
              <a:t> == a) &amp; (</a:t>
            </a:r>
            <a:r>
              <a:rPr lang="en-US" sz="1100" b="1" dirty="0" err="1">
                <a:latin typeface="Courier New" panose="02070309020205020404" pitchFamily="49" charset="0"/>
                <a:cs typeface="Courier New" panose="02070309020205020404" pitchFamily="49" charset="0"/>
              </a:rPr>
              <a:t>ob.b</a:t>
            </a:r>
            <a:r>
              <a:rPr lang="en-US" sz="1100" b="1" dirty="0">
                <a:latin typeface="Courier New" panose="02070309020205020404" pitchFamily="49" charset="0"/>
                <a:cs typeface="Courier New" panose="02070309020205020404" pitchFamily="49" charset="0"/>
              </a:rPr>
              <a:t> == b) &amp; (</a:t>
            </a:r>
            <a:r>
              <a:rPr lang="en-US" sz="1100" b="1" dirty="0" err="1">
                <a:latin typeface="Courier New" panose="02070309020205020404" pitchFamily="49" charset="0"/>
                <a:cs typeface="Courier New" panose="02070309020205020404" pitchFamily="49" charset="0"/>
              </a:rPr>
              <a:t>ob.c</a:t>
            </a:r>
            <a:r>
              <a:rPr lang="en-US" sz="1100" b="1" dirty="0">
                <a:latin typeface="Courier New" panose="02070309020205020404" pitchFamily="49" charset="0"/>
                <a:cs typeface="Courier New" panose="02070309020205020404" pitchFamily="49" charset="0"/>
              </a:rPr>
              <a:t> == c)) {</a:t>
            </a:r>
          </a:p>
          <a:p>
            <a:pPr marL="0" indent="0" defTabSz="274320">
              <a:lnSpc>
                <a:spcPct val="100000"/>
              </a:lnSpc>
              <a:spcBef>
                <a:spcPts val="0"/>
              </a:spcBef>
              <a:buNone/>
            </a:pPr>
            <a:r>
              <a:rPr lang="en-US" sz="1100" b="1" dirty="0">
                <a:latin typeface="Courier New" panose="02070309020205020404" pitchFamily="49" charset="0"/>
                <a:cs typeface="Courier New" panose="02070309020205020404" pitchFamily="49" charset="0"/>
              </a:rPr>
              <a:t>			return true;</a:t>
            </a:r>
          </a:p>
          <a:p>
            <a:pPr marL="0" indent="0" defTabSz="274320">
              <a:lnSpc>
                <a:spcPct val="100000"/>
              </a:lnSpc>
              <a:spcBef>
                <a:spcPts val="0"/>
              </a:spcBef>
              <a:buNone/>
            </a:pPr>
            <a:r>
              <a:rPr lang="en-US" sz="1100" b="1" dirty="0">
                <a:latin typeface="Courier New" panose="02070309020205020404" pitchFamily="49" charset="0"/>
                <a:cs typeface="Courier New" panose="02070309020205020404" pitchFamily="49" charset="0"/>
              </a:rPr>
              <a:t>		} else {</a:t>
            </a:r>
          </a:p>
          <a:p>
            <a:pPr marL="0" indent="0" defTabSz="274320">
              <a:lnSpc>
                <a:spcPct val="100000"/>
              </a:lnSpc>
              <a:spcBef>
                <a:spcPts val="0"/>
              </a:spcBef>
              <a:buNone/>
            </a:pPr>
            <a:r>
              <a:rPr lang="en-US" sz="1100" b="1" dirty="0">
                <a:latin typeface="Courier New" panose="02070309020205020404" pitchFamily="49" charset="0"/>
                <a:cs typeface="Courier New" panose="02070309020205020404" pitchFamily="49" charset="0"/>
              </a:rPr>
              <a:t>			return false;</a:t>
            </a:r>
          </a:p>
          <a:p>
            <a:pPr marL="0" indent="0" defTabSz="274320">
              <a:lnSpc>
                <a:spcPct val="100000"/>
              </a:lnSpc>
              <a:spcBef>
                <a:spcPts val="0"/>
              </a:spcBef>
              <a:buNone/>
            </a:pPr>
            <a:r>
              <a:rPr lang="en-US" sz="11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1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endParaRPr lang="en-US" sz="11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100" b="1" dirty="0">
                <a:latin typeface="Courier New" panose="02070309020205020404" pitchFamily="49" charset="0"/>
                <a:cs typeface="Courier New" panose="02070309020205020404" pitchFamily="49" charset="0"/>
              </a:rPr>
              <a:t>	// Return true if </a:t>
            </a:r>
            <a:r>
              <a:rPr lang="en-US" sz="1100" b="1" dirty="0" err="1">
                <a:latin typeface="Courier New" panose="02070309020205020404" pitchFamily="49" charset="0"/>
                <a:cs typeface="Courier New" panose="02070309020205020404" pitchFamily="49" charset="0"/>
              </a:rPr>
              <a:t>ob</a:t>
            </a:r>
            <a:r>
              <a:rPr lang="en-US" sz="1100" b="1" dirty="0">
                <a:latin typeface="Courier New" panose="02070309020205020404" pitchFamily="49" charset="0"/>
                <a:cs typeface="Courier New" panose="02070309020205020404" pitchFamily="49" charset="0"/>
              </a:rPr>
              <a:t> has same volume.</a:t>
            </a:r>
          </a:p>
          <a:p>
            <a:pPr marL="0" indent="0" defTabSz="274320">
              <a:lnSpc>
                <a:spcPct val="100000"/>
              </a:lnSpc>
              <a:spcBef>
                <a:spcPts val="0"/>
              </a:spcBef>
              <a:buNone/>
            </a:pP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boolean</a:t>
            </a: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sameVolume</a:t>
            </a:r>
            <a:r>
              <a:rPr lang="en-US" sz="1100" b="1" dirty="0">
                <a:latin typeface="Courier New" panose="02070309020205020404" pitchFamily="49" charset="0"/>
                <a:cs typeface="Courier New" panose="02070309020205020404" pitchFamily="49" charset="0"/>
              </a:rPr>
              <a:t>(Block </a:t>
            </a:r>
            <a:r>
              <a:rPr lang="en-US" sz="1100" b="1" dirty="0" err="1">
                <a:latin typeface="Courier New" panose="02070309020205020404" pitchFamily="49" charset="0"/>
                <a:cs typeface="Courier New" panose="02070309020205020404" pitchFamily="49" charset="0"/>
              </a:rPr>
              <a:t>ob</a:t>
            </a:r>
            <a:r>
              <a:rPr lang="en-US" sz="11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100" b="1" dirty="0">
                <a:latin typeface="Courier New" panose="02070309020205020404" pitchFamily="49" charset="0"/>
                <a:cs typeface="Courier New" panose="02070309020205020404" pitchFamily="49" charset="0"/>
              </a:rPr>
              <a:t>		if(</a:t>
            </a:r>
            <a:r>
              <a:rPr lang="en-US" sz="1100" b="1" dirty="0" err="1">
                <a:latin typeface="Courier New" panose="02070309020205020404" pitchFamily="49" charset="0"/>
                <a:cs typeface="Courier New" panose="02070309020205020404" pitchFamily="49" charset="0"/>
              </a:rPr>
              <a:t>ob.volume</a:t>
            </a:r>
            <a:r>
              <a:rPr lang="en-US" sz="1100" b="1" dirty="0">
                <a:latin typeface="Courier New" panose="02070309020205020404" pitchFamily="49" charset="0"/>
                <a:cs typeface="Courier New" panose="02070309020205020404" pitchFamily="49" charset="0"/>
              </a:rPr>
              <a:t> == volume) {</a:t>
            </a:r>
          </a:p>
          <a:p>
            <a:pPr marL="0" indent="0" defTabSz="274320">
              <a:lnSpc>
                <a:spcPct val="100000"/>
              </a:lnSpc>
              <a:spcBef>
                <a:spcPts val="0"/>
              </a:spcBef>
              <a:buNone/>
            </a:pPr>
            <a:r>
              <a:rPr lang="en-US" sz="1100" b="1" dirty="0">
                <a:latin typeface="Courier New" panose="02070309020205020404" pitchFamily="49" charset="0"/>
                <a:cs typeface="Courier New" panose="02070309020205020404" pitchFamily="49" charset="0"/>
              </a:rPr>
              <a:t>			return true;</a:t>
            </a:r>
          </a:p>
          <a:p>
            <a:pPr marL="0" indent="0" defTabSz="274320">
              <a:lnSpc>
                <a:spcPct val="100000"/>
              </a:lnSpc>
              <a:spcBef>
                <a:spcPts val="0"/>
              </a:spcBef>
              <a:buNone/>
            </a:pPr>
            <a:r>
              <a:rPr lang="en-US" sz="1100" b="1" dirty="0">
                <a:latin typeface="Courier New" panose="02070309020205020404" pitchFamily="49" charset="0"/>
                <a:cs typeface="Courier New" panose="02070309020205020404" pitchFamily="49" charset="0"/>
              </a:rPr>
              <a:t>		} else {</a:t>
            </a:r>
          </a:p>
          <a:p>
            <a:pPr marL="0" indent="0" defTabSz="274320">
              <a:lnSpc>
                <a:spcPct val="100000"/>
              </a:lnSpc>
              <a:spcBef>
                <a:spcPts val="0"/>
              </a:spcBef>
              <a:buNone/>
            </a:pPr>
            <a:r>
              <a:rPr lang="en-US" sz="1100" b="1" dirty="0">
                <a:latin typeface="Courier New" panose="02070309020205020404" pitchFamily="49" charset="0"/>
                <a:cs typeface="Courier New" panose="02070309020205020404" pitchFamily="49" charset="0"/>
              </a:rPr>
              <a:t>			return false;</a:t>
            </a:r>
          </a:p>
          <a:p>
            <a:pPr marL="0" indent="0" defTabSz="274320">
              <a:lnSpc>
                <a:spcPct val="100000"/>
              </a:lnSpc>
              <a:spcBef>
                <a:spcPts val="0"/>
              </a:spcBef>
              <a:buNone/>
            </a:pPr>
            <a:r>
              <a:rPr lang="en-US" sz="11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1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1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944999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3231</TotalTime>
  <Words>3481</Words>
  <Application>Microsoft Office PowerPoint</Application>
  <PresentationFormat>Widescreen</PresentationFormat>
  <Paragraphs>824</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Courier New</vt:lpstr>
      <vt:lpstr>Office Theme</vt:lpstr>
      <vt:lpstr>Intro to Java (Page 2)</vt:lpstr>
      <vt:lpstr>Table of Contents</vt:lpstr>
      <vt:lpstr>Deeper Dive into Methods and Classes</vt:lpstr>
      <vt:lpstr>Deeper Dive into Methods and Classes - Intro</vt:lpstr>
      <vt:lpstr>Deeper Dive into Methods and Classes - Intro</vt:lpstr>
      <vt:lpstr>Deeper Dive into Methods and Classes - Intro</vt:lpstr>
      <vt:lpstr>Deeper Dive into Methods and Classes - Intro</vt:lpstr>
      <vt:lpstr>Deeper Dive into Methods and Classes - Intro</vt:lpstr>
      <vt:lpstr>Deeper Dive into Methods and Classes – Passing Objects to Methods</vt:lpstr>
      <vt:lpstr>Deeper Dive into Methods and Classes – Passing Objects to Methods</vt:lpstr>
      <vt:lpstr>Deeper Dive into Methods and Classes – Passing Objects to Methods</vt:lpstr>
      <vt:lpstr>Deeper Dive into Methods and Classes – Passing Objects to Methods</vt:lpstr>
      <vt:lpstr>Deeper Dive into Methods and Classes – Returning Objects</vt:lpstr>
      <vt:lpstr>Deeper Dive into Methods and Classes – Method Overloading</vt:lpstr>
      <vt:lpstr>Deeper Dive into Methods and Classes – Overloading Constructors</vt:lpstr>
      <vt:lpstr>Deeper Dive into Methods and Classes - Recursion</vt:lpstr>
      <vt:lpstr>Deeper Dive into Methods and Classes – The Concept of Static in Java</vt:lpstr>
      <vt:lpstr>Deeper Dive into Methods and Classes – Nested Block Class</vt:lpstr>
      <vt:lpstr>Deeper Dive into Methods and Classes – The Singleton Class</vt:lpstr>
      <vt:lpstr>Deeper Dive into Methods and Classes - Varargs</vt:lpstr>
      <vt:lpstr>Inheritance</vt:lpstr>
      <vt:lpstr>Inheritance – 101 Basics</vt:lpstr>
      <vt:lpstr>Inheritance – Member Access</vt:lpstr>
      <vt:lpstr>Inheritance - Constructors</vt:lpstr>
      <vt:lpstr>Inheritance – Using “super” and Multilevel Hierarchy</vt:lpstr>
      <vt:lpstr>Inheritance – When are constructors called in a class?</vt:lpstr>
      <vt:lpstr>Inheritance – Superclass references and Subclass Objects</vt:lpstr>
      <vt:lpstr>Inheritance – Superclass references and Subclass Objects</vt:lpstr>
      <vt:lpstr>Inheritance – Method Overriding</vt:lpstr>
      <vt:lpstr>Inheritance – Overridden Methods support Polymorphism</vt:lpstr>
      <vt:lpstr>Inheritance – Why bother with overriding methods?</vt:lpstr>
      <vt:lpstr>Inheritance – The Abstract Class</vt:lpstr>
      <vt:lpstr>Inheritance – Using the “final” keyword</vt:lpstr>
      <vt:lpstr>Inheritance – The “Object” class</vt:lpstr>
      <vt:lpstr>Packages and Interfaces</vt:lpstr>
      <vt:lpstr>Packages and Interfaces - Intro</vt:lpstr>
      <vt:lpstr>Packages and Interfaces – Packages 101</vt:lpstr>
      <vt:lpstr>Packages and Interfaces – Packages 101</vt:lpstr>
      <vt:lpstr>Packages and Interfaces – Packages 101</vt:lpstr>
      <vt:lpstr>Packages and Interfaces – Packages 101</vt:lpstr>
      <vt:lpstr>Packages and Interfaces – Packages 101</vt:lpstr>
      <vt:lpstr>Packages and Interfaces – Packages and Member Access</vt:lpstr>
      <vt:lpstr>Packages and Interfaces – Packages and Member Access</vt:lpstr>
      <vt:lpstr>Packages and Interfaces – Understanding Protected Members</vt:lpstr>
      <vt:lpstr>Packages and Interfaces – Importing Packages</vt:lpstr>
      <vt:lpstr>Packages and Interfaces – Java’s Class Library.. Just a bunch of packages..</vt:lpstr>
      <vt:lpstr>Packages and Interfaces - Interfaces</vt:lpstr>
      <vt:lpstr>Packages and Interfaces – Extending Interfaces</vt:lpstr>
      <vt:lpstr>Packages and Interfaces – Default Interface Methods</vt:lpstr>
      <vt:lpstr>Packages and Interfaces – “static” methods in an interface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Goals for June 21st 2019</dc:title>
  <dc:creator>Claude Gauthier</dc:creator>
  <cp:lastModifiedBy>Claude Gauthier</cp:lastModifiedBy>
  <cp:revision>194</cp:revision>
  <dcterms:created xsi:type="dcterms:W3CDTF">2019-06-21T09:27:53Z</dcterms:created>
  <dcterms:modified xsi:type="dcterms:W3CDTF">2019-07-03T19:56:49Z</dcterms:modified>
</cp:coreProperties>
</file>