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3" r:id="rId4"/>
    <p:sldId id="265" r:id="rId5"/>
    <p:sldId id="291" r:id="rId6"/>
    <p:sldId id="290" r:id="rId7"/>
    <p:sldId id="267" r:id="rId8"/>
    <p:sldId id="292" r:id="rId9"/>
    <p:sldId id="268" r:id="rId10"/>
    <p:sldId id="269" r:id="rId11"/>
    <p:sldId id="270" r:id="rId12"/>
    <p:sldId id="271" r:id="rId13"/>
    <p:sldId id="272" r:id="rId14"/>
    <p:sldId id="273" r:id="rId15"/>
    <p:sldId id="274" r:id="rId16"/>
    <p:sldId id="275" r:id="rId17"/>
    <p:sldId id="264"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58" autoAdjust="0"/>
    <p:restoredTop sz="94660"/>
  </p:normalViewPr>
  <p:slideViewPr>
    <p:cSldViewPr snapToGrid="0">
      <p:cViewPr varScale="1">
        <p:scale>
          <a:sx n="111" d="100"/>
          <a:sy n="111" d="100"/>
        </p:scale>
        <p:origin x="11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ypes-of-exception-in-java-with-exampl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computernotes.com/java/stream/byte-stream-class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computernotes.com/java/stream/java-character-stream-class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oracle.com/javase/7/docs/api/java/io/OutputStream.html" TargetMode="External"/><Relationship Id="rId2" Type="http://schemas.openxmlformats.org/officeDocument/2006/relationships/hyperlink" Target="https://docs.oracle.com/javase/7/docs/api/java/io/InputStream.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io/DataOutputStream.html" TargetMode="External"/><Relationship Id="rId2" Type="http://schemas.openxmlformats.org/officeDocument/2006/relationships/hyperlink" Target="https://docs.oracle.com/javase/7/docs/api/java/io/DataInputStream.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7/docs/api/java/io/Writer.html" TargetMode="External"/><Relationship Id="rId2" Type="http://schemas.openxmlformats.org/officeDocument/2006/relationships/hyperlink" Target="https://docs.oracle.com/javase/7/docs/api/java/io/Reade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(Page 3)</a:t>
            </a:r>
            <a:endParaRPr lang="en-US" dirty="0"/>
          </a:p>
        </p:txBody>
      </p:sp>
      <p:sp>
        <p:nvSpPr>
          <p:cNvPr id="3" name="Subtitle 2"/>
          <p:cNvSpPr>
            <a:spLocks noGrp="1"/>
          </p:cNvSpPr>
          <p:nvPr>
            <p:ph type="subTitle" idx="1"/>
          </p:nvPr>
        </p:nvSpPr>
        <p:spPr/>
        <p:txBody>
          <a:bodyPr/>
          <a:lstStyle/>
          <a:p>
            <a:r>
              <a:rPr lang="en-US" dirty="0" smtClean="0"/>
              <a:t>JUMP June 2019</a:t>
            </a:r>
          </a:p>
          <a:p>
            <a:pPr algn="r"/>
            <a:r>
              <a:rPr lang="en-US" dirty="0" smtClean="0"/>
              <a:t>Draft: 07/08/2019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Creating Subclass Exceptions and Exception </a:t>
            </a:r>
            <a:r>
              <a:rPr lang="en-US" dirty="0" err="1" smtClean="0"/>
              <a:t>Superclasses</a:t>
            </a:r>
            <a:endParaRPr lang="en-US" dirty="0"/>
          </a:p>
        </p:txBody>
      </p:sp>
      <p:sp>
        <p:nvSpPr>
          <p:cNvPr id="3" name="Content Placeholder 2"/>
          <p:cNvSpPr>
            <a:spLocks noGrp="1"/>
          </p:cNvSpPr>
          <p:nvPr>
            <p:ph idx="1"/>
          </p:nvPr>
        </p:nvSpPr>
        <p:spPr>
          <a:xfrm>
            <a:off x="838200" y="1825625"/>
            <a:ext cx="10781581" cy="4351338"/>
          </a:xfrm>
        </p:spPr>
        <p:txBody>
          <a:bodyPr>
            <a:normAutofit/>
          </a:bodyPr>
          <a:lstStyle/>
          <a:p>
            <a:r>
              <a:rPr lang="en-US" dirty="0" smtClean="0"/>
              <a:t>It is possible to catch all errors using “</a:t>
            </a:r>
            <a:r>
              <a:rPr lang="en-US" dirty="0" err="1" smtClean="0"/>
              <a:t>Throwable</a:t>
            </a:r>
            <a:r>
              <a:rPr lang="en-US" dirty="0" smtClean="0"/>
              <a:t>” </a:t>
            </a:r>
          </a:p>
          <a:p>
            <a:r>
              <a:rPr lang="en-US" dirty="0" smtClean="0"/>
              <a:t>It is also possible to create our own.</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sp>
        <p:nvSpPr>
          <p:cNvPr id="5" name="TextBox 4"/>
          <p:cNvSpPr txBox="1"/>
          <p:nvPr/>
        </p:nvSpPr>
        <p:spPr>
          <a:xfrm>
            <a:off x="6443931" y="5712427"/>
            <a:ext cx="5265096" cy="461665"/>
          </a:xfrm>
          <a:prstGeom prst="rect">
            <a:avLst/>
          </a:prstGeom>
          <a:noFill/>
          <a:ln>
            <a:solidFill>
              <a:schemeClr val="accent1"/>
            </a:solidFill>
          </a:ln>
        </p:spPr>
        <p:txBody>
          <a:bodyPr wrap="none" rtlCol="0">
            <a:spAutoFit/>
          </a:bodyPr>
          <a:lstStyle/>
          <a:p>
            <a:pPr algn="r"/>
            <a:r>
              <a:rPr lang="en-US" sz="2400" b="1" dirty="0" smtClean="0"/>
              <a:t>See live code in STS “SimpleException5”</a:t>
            </a:r>
            <a:endParaRPr lang="en-US" sz="2400" b="1" dirty="0"/>
          </a:p>
        </p:txBody>
      </p:sp>
      <p:sp>
        <p:nvSpPr>
          <p:cNvPr id="6" name="TextBox 5"/>
          <p:cNvSpPr txBox="1"/>
          <p:nvPr/>
        </p:nvSpPr>
        <p:spPr>
          <a:xfrm>
            <a:off x="5520602" y="6174092"/>
            <a:ext cx="618842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SimpleExceptionSubclass</a:t>
            </a:r>
            <a:r>
              <a:rPr lang="en-US" sz="2400" b="1" dirty="0" smtClean="0"/>
              <a:t>”</a:t>
            </a:r>
            <a:endParaRPr lang="en-US" sz="2400" b="1" dirty="0"/>
          </a:p>
        </p:txBody>
      </p:sp>
    </p:spTree>
    <p:extLst>
      <p:ext uri="{BB962C8B-B14F-4D97-AF65-F5344CB8AC3E}">
        <p14:creationId xmlns:p14="http://schemas.microsoft.com/office/powerpoint/2010/main" val="1025817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Nested Try Blocks</a:t>
            </a:r>
            <a:endParaRPr lang="en-US" dirty="0"/>
          </a:p>
        </p:txBody>
      </p:sp>
      <p:sp>
        <p:nvSpPr>
          <p:cNvPr id="3" name="Content Placeholder 2"/>
          <p:cNvSpPr>
            <a:spLocks noGrp="1"/>
          </p:cNvSpPr>
          <p:nvPr>
            <p:ph idx="1"/>
          </p:nvPr>
        </p:nvSpPr>
        <p:spPr>
          <a:xfrm>
            <a:off x="838200" y="1825625"/>
            <a:ext cx="10678064" cy="4351338"/>
          </a:xfrm>
        </p:spPr>
        <p:txBody>
          <a:bodyPr>
            <a:normAutofit/>
          </a:bodyPr>
          <a:lstStyle/>
          <a:p>
            <a:pPr marL="0" indent="0">
              <a:buNone/>
            </a:pPr>
            <a:r>
              <a:rPr lang="en-US" dirty="0" smtClean="0"/>
              <a:t>It is possible to nest Try blocks</a:t>
            </a:r>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6443931" y="6176963"/>
            <a:ext cx="5265096" cy="461665"/>
          </a:xfrm>
          <a:prstGeom prst="rect">
            <a:avLst/>
          </a:prstGeom>
          <a:noFill/>
          <a:ln>
            <a:solidFill>
              <a:schemeClr val="accent1"/>
            </a:solidFill>
          </a:ln>
        </p:spPr>
        <p:txBody>
          <a:bodyPr wrap="none" rtlCol="0">
            <a:spAutoFit/>
          </a:bodyPr>
          <a:lstStyle/>
          <a:p>
            <a:r>
              <a:rPr lang="en-US" sz="2400" b="1" dirty="0" smtClean="0"/>
              <a:t>See live code in STS “SimpleException6”</a:t>
            </a:r>
            <a:endParaRPr lang="en-US" sz="2400" b="1" dirty="0"/>
          </a:p>
        </p:txBody>
      </p:sp>
    </p:spTree>
    <p:extLst>
      <p:ext uri="{BB962C8B-B14F-4D97-AF65-F5344CB8AC3E}">
        <p14:creationId xmlns:p14="http://schemas.microsoft.com/office/powerpoint/2010/main" val="1676136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Throwing an exception on purpose</a:t>
            </a:r>
            <a:endParaRPr lang="en-US" dirty="0"/>
          </a:p>
        </p:txBody>
      </p:sp>
      <p:sp>
        <p:nvSpPr>
          <p:cNvPr id="3" name="Content Placeholder 2"/>
          <p:cNvSpPr>
            <a:spLocks noGrp="1"/>
          </p:cNvSpPr>
          <p:nvPr>
            <p:ph idx="1"/>
          </p:nvPr>
        </p:nvSpPr>
        <p:spPr>
          <a:xfrm>
            <a:off x="838200" y="1825625"/>
            <a:ext cx="10453777" cy="1441566"/>
          </a:xfrm>
        </p:spPr>
        <p:txBody>
          <a:bodyPr>
            <a:normAutofit/>
          </a:bodyPr>
          <a:lstStyle/>
          <a:p>
            <a:pPr marL="0" indent="0">
              <a:buNone/>
            </a:pPr>
            <a:r>
              <a:rPr lang="en-US" sz="2400" dirty="0" smtClean="0"/>
              <a:t>While the idea of throwing an exception on purpose may seem crazy, it is actually beneficial to be able to do so, if only for testing purposes to ensure your code is running correctly.</a:t>
            </a:r>
            <a:endParaRPr lang="en-US" sz="2400" dirty="0"/>
          </a:p>
          <a:p>
            <a:pPr marL="0" indent="0">
              <a:buNone/>
            </a:pPr>
            <a:endParaRPr lang="en-US" sz="2400"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6400799" y="3399257"/>
            <a:ext cx="5265096" cy="461665"/>
          </a:xfrm>
          <a:prstGeom prst="rect">
            <a:avLst/>
          </a:prstGeom>
          <a:noFill/>
          <a:ln>
            <a:solidFill>
              <a:schemeClr val="accent1"/>
            </a:solidFill>
          </a:ln>
        </p:spPr>
        <p:txBody>
          <a:bodyPr wrap="none" rtlCol="0">
            <a:spAutoFit/>
          </a:bodyPr>
          <a:lstStyle/>
          <a:p>
            <a:r>
              <a:rPr lang="en-US" sz="2400" b="1" dirty="0" smtClean="0"/>
              <a:t>See live code in STS “SimpleException7”</a:t>
            </a:r>
            <a:endParaRPr lang="en-US" sz="2400" b="1" dirty="0"/>
          </a:p>
        </p:txBody>
      </p:sp>
      <p:sp>
        <p:nvSpPr>
          <p:cNvPr id="6" name="Content Placeholder 2"/>
          <p:cNvSpPr txBox="1">
            <a:spLocks/>
          </p:cNvSpPr>
          <p:nvPr/>
        </p:nvSpPr>
        <p:spPr>
          <a:xfrm>
            <a:off x="838200" y="4107415"/>
            <a:ext cx="10453777" cy="14415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We can also “</a:t>
            </a:r>
            <a:r>
              <a:rPr lang="en-US" sz="2400" dirty="0" err="1" smtClean="0"/>
              <a:t>rethrow</a:t>
            </a:r>
            <a:r>
              <a:rPr lang="en-US" sz="2400" dirty="0" smtClean="0"/>
              <a:t>” an Exception, the reason is that this way allows multiple handlers to access the exception.  At some point, you will want to create your own custom exceptions as part of your overall code management and design strategy and it will be important to handle errors for multiple handlers under a single exception.</a:t>
            </a:r>
          </a:p>
          <a:p>
            <a:pPr marL="0" indent="0">
              <a:buFont typeface="Arial" panose="020B0604020202020204" pitchFamily="34" charset="0"/>
              <a:buNone/>
            </a:pPr>
            <a:endParaRPr lang="en-US" sz="2400" dirty="0"/>
          </a:p>
        </p:txBody>
      </p:sp>
      <p:sp>
        <p:nvSpPr>
          <p:cNvPr id="7" name="TextBox 6"/>
          <p:cNvSpPr txBox="1"/>
          <p:nvPr/>
        </p:nvSpPr>
        <p:spPr>
          <a:xfrm>
            <a:off x="6400799" y="5810437"/>
            <a:ext cx="5265096" cy="461665"/>
          </a:xfrm>
          <a:prstGeom prst="rect">
            <a:avLst/>
          </a:prstGeom>
          <a:noFill/>
          <a:ln>
            <a:solidFill>
              <a:schemeClr val="accent1"/>
            </a:solidFill>
          </a:ln>
        </p:spPr>
        <p:txBody>
          <a:bodyPr wrap="none" rtlCol="0">
            <a:spAutoFit/>
          </a:bodyPr>
          <a:lstStyle/>
          <a:p>
            <a:r>
              <a:rPr lang="en-US" sz="2400" b="1" dirty="0" smtClean="0"/>
              <a:t>See live code in STS “SimpleException8”</a:t>
            </a:r>
            <a:endParaRPr lang="en-US" sz="2400" b="1" dirty="0"/>
          </a:p>
        </p:txBody>
      </p:sp>
    </p:spTree>
    <p:extLst>
      <p:ext uri="{BB962C8B-B14F-4D97-AF65-F5344CB8AC3E}">
        <p14:creationId xmlns:p14="http://schemas.microsoft.com/office/powerpoint/2010/main" val="2137268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The “</a:t>
            </a:r>
            <a:r>
              <a:rPr lang="en-US" dirty="0" err="1" smtClean="0"/>
              <a:t>Throwable</a:t>
            </a:r>
            <a:r>
              <a:rPr lang="en-US" dirty="0" smtClean="0"/>
              <a:t>” Object</a:t>
            </a:r>
            <a:endParaRPr lang="en-US" dirty="0"/>
          </a:p>
        </p:txBody>
      </p:sp>
      <p:sp>
        <p:nvSpPr>
          <p:cNvPr id="3" name="Content Placeholder 2"/>
          <p:cNvSpPr>
            <a:spLocks noGrp="1"/>
          </p:cNvSpPr>
          <p:nvPr>
            <p:ph idx="1"/>
          </p:nvPr>
        </p:nvSpPr>
        <p:spPr>
          <a:xfrm>
            <a:off x="838201" y="1825625"/>
            <a:ext cx="3742425" cy="4351338"/>
          </a:xfrm>
        </p:spPr>
        <p:txBody>
          <a:bodyPr>
            <a:normAutofit fontScale="92500" lnSpcReduction="10000"/>
          </a:bodyPr>
          <a:lstStyle/>
          <a:p>
            <a:r>
              <a:rPr lang="en-US" dirty="0" smtClean="0"/>
              <a:t>All exceptions support the methods defined by “</a:t>
            </a:r>
            <a:r>
              <a:rPr lang="en-US" dirty="0" err="1" smtClean="0"/>
              <a:t>Throwable</a:t>
            </a:r>
            <a:r>
              <a:rPr lang="en-US" dirty="0" smtClean="0"/>
              <a:t>”</a:t>
            </a:r>
          </a:p>
          <a:p>
            <a:r>
              <a:rPr lang="en-US" b="1" dirty="0" err="1" smtClean="0"/>
              <a:t>printStackTrace</a:t>
            </a:r>
            <a:r>
              <a:rPr lang="en-US" b="1" dirty="0" smtClean="0"/>
              <a:t>() </a:t>
            </a:r>
            <a:r>
              <a:rPr lang="en-US" dirty="0" smtClean="0"/>
              <a:t>: Display a standard error message plus a record of the method call(s) that lead up to the exception.</a:t>
            </a:r>
          </a:p>
          <a:p>
            <a:r>
              <a:rPr lang="en-US" b="1" dirty="0" err="1" smtClean="0"/>
              <a:t>toString</a:t>
            </a:r>
            <a:r>
              <a:rPr lang="en-US" b="1" dirty="0" smtClean="0"/>
              <a:t>()</a:t>
            </a:r>
            <a:r>
              <a:rPr lang="en-US" dirty="0" smtClean="0"/>
              <a:t>: to retrieve the standard error message.</a:t>
            </a:r>
          </a:p>
          <a:p>
            <a:pPr marL="514350" indent="-514350">
              <a:buFont typeface="+mj-lt"/>
              <a:buAutoNum type="arabicPeriod" startAt="8"/>
            </a:pP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06370787"/>
              </p:ext>
            </p:extLst>
          </p:nvPr>
        </p:nvGraphicFramePr>
        <p:xfrm>
          <a:off x="4772084" y="1900392"/>
          <a:ext cx="6933722" cy="4048760"/>
        </p:xfrm>
        <a:graphic>
          <a:graphicData uri="http://schemas.openxmlformats.org/drawingml/2006/table">
            <a:tbl>
              <a:tblPr firstRow="1" bandRow="1">
                <a:tableStyleId>{5C22544A-7EE6-4342-B048-85BDC9FD1C3A}</a:tableStyleId>
              </a:tblPr>
              <a:tblGrid>
                <a:gridCol w="3466861"/>
                <a:gridCol w="3466861"/>
              </a:tblGrid>
              <a:tr h="370840">
                <a:tc>
                  <a:txBody>
                    <a:bodyPr/>
                    <a:lstStyle/>
                    <a:p>
                      <a:r>
                        <a:rPr lang="en-US" sz="1400" dirty="0" smtClean="0"/>
                        <a:t>Method</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b="0" i="0" u="none" strike="noStrike" kern="1200" baseline="0" dirty="0" err="1" smtClean="0">
                          <a:solidFill>
                            <a:schemeClr val="dk1"/>
                          </a:solidFill>
                          <a:latin typeface="+mn-lt"/>
                          <a:ea typeface="+mn-ea"/>
                          <a:cs typeface="+mn-cs"/>
                        </a:rPr>
                        <a:t>Throwable</a:t>
                      </a:r>
                      <a:r>
                        <a:rPr lang="en-US" sz="1400" b="0" i="0" u="none" strike="noStrike" kern="1200" baseline="0" dirty="0" smtClean="0">
                          <a:solidFill>
                            <a:schemeClr val="dk1"/>
                          </a:solidFill>
                          <a:latin typeface="+mn-lt"/>
                          <a:ea typeface="+mn-ea"/>
                          <a:cs typeface="+mn-cs"/>
                        </a:rPr>
                        <a:t> </a:t>
                      </a:r>
                      <a:r>
                        <a:rPr lang="en-US" sz="1400" b="0" i="0" u="none" strike="noStrike" kern="1200" baseline="0" dirty="0" err="1" smtClean="0">
                          <a:solidFill>
                            <a:schemeClr val="dk1"/>
                          </a:solidFill>
                          <a:latin typeface="+mn-lt"/>
                          <a:ea typeface="+mn-ea"/>
                          <a:cs typeface="+mn-cs"/>
                        </a:rPr>
                        <a:t>fillInStackTrace</a:t>
                      </a:r>
                      <a:r>
                        <a:rPr lang="en-US" sz="1400" b="0" i="0" u="none" strike="noStrike" kern="1200" baseline="0" dirty="0" smtClean="0">
                          <a:solidFill>
                            <a:schemeClr val="dk1"/>
                          </a:solidFill>
                          <a:latin typeface="+mn-lt"/>
                          <a:ea typeface="+mn-ea"/>
                          <a:cs typeface="+mn-cs"/>
                        </a:rPr>
                        <a:t>( )</a:t>
                      </a:r>
                    </a:p>
                  </a:txBody>
                  <a:tcPr/>
                </a:tc>
                <a:tc>
                  <a:txBody>
                    <a:bodyPr/>
                    <a:lstStyle/>
                    <a:p>
                      <a:r>
                        <a:rPr lang="en-US" sz="1400" b="0" i="0" u="none" strike="noStrike" kern="1200" baseline="0" dirty="0" smtClean="0">
                          <a:solidFill>
                            <a:schemeClr val="dk1"/>
                          </a:solidFill>
                          <a:latin typeface="+mn-lt"/>
                          <a:ea typeface="+mn-ea"/>
                          <a:cs typeface="+mn-cs"/>
                        </a:rPr>
                        <a:t>Returns a </a:t>
                      </a:r>
                      <a:r>
                        <a:rPr lang="en-US" sz="1400" b="1" i="0" u="none" strike="noStrike" kern="1200" baseline="0" dirty="0" err="1" smtClean="0">
                          <a:solidFill>
                            <a:schemeClr val="dk1"/>
                          </a:solidFill>
                          <a:latin typeface="+mn-lt"/>
                          <a:ea typeface="+mn-ea"/>
                          <a:cs typeface="+mn-cs"/>
                        </a:rPr>
                        <a:t>Throwable</a:t>
                      </a:r>
                      <a:r>
                        <a:rPr lang="en-US" sz="1400" b="1" i="0" u="none" strike="noStrike" kern="1200" baseline="0" dirty="0" smtClean="0">
                          <a:solidFill>
                            <a:schemeClr val="dk1"/>
                          </a:solidFill>
                          <a:latin typeface="+mn-lt"/>
                          <a:ea typeface="+mn-ea"/>
                          <a:cs typeface="+mn-cs"/>
                        </a:rPr>
                        <a:t> </a:t>
                      </a:r>
                      <a:r>
                        <a:rPr lang="en-US" sz="1400" b="0" i="0" u="none" strike="noStrike" kern="1200" baseline="0" dirty="0" smtClean="0">
                          <a:solidFill>
                            <a:schemeClr val="dk1"/>
                          </a:solidFill>
                          <a:latin typeface="+mn-lt"/>
                          <a:ea typeface="+mn-ea"/>
                          <a:cs typeface="+mn-cs"/>
                        </a:rPr>
                        <a:t>object that contains a completed stack trace. This object can be </a:t>
                      </a:r>
                      <a:r>
                        <a:rPr lang="en-US" sz="1400" b="0" i="0" u="none" strike="noStrike" kern="1200" baseline="0" dirty="0" err="1" smtClean="0">
                          <a:solidFill>
                            <a:schemeClr val="dk1"/>
                          </a:solidFill>
                          <a:latin typeface="+mn-lt"/>
                          <a:ea typeface="+mn-ea"/>
                          <a:cs typeface="+mn-cs"/>
                        </a:rPr>
                        <a:t>rethrown</a:t>
                      </a:r>
                      <a:r>
                        <a:rPr lang="en-US" sz="1400" b="0" i="0" u="none" strike="noStrike" kern="1200" baseline="0" dirty="0" smtClean="0">
                          <a:solidFill>
                            <a:schemeClr val="dk1"/>
                          </a:solidFill>
                          <a:latin typeface="+mn-lt"/>
                          <a:ea typeface="+mn-ea"/>
                          <a:cs typeface="+mn-cs"/>
                        </a:rPr>
                        <a:t>. 	</a:t>
                      </a:r>
                    </a:p>
                  </a:txBody>
                  <a:tcPr/>
                </a:tc>
              </a:tr>
              <a:tr h="370840">
                <a:tc>
                  <a:txBody>
                    <a:bodyPr/>
                    <a:lstStyle/>
                    <a:p>
                      <a:r>
                        <a:rPr lang="en-US" sz="1400" b="0" i="0" u="none" strike="noStrike" kern="1200" baseline="0" dirty="0" smtClean="0">
                          <a:solidFill>
                            <a:schemeClr val="dk1"/>
                          </a:solidFill>
                          <a:latin typeface="+mn-lt"/>
                          <a:ea typeface="+mn-ea"/>
                          <a:cs typeface="+mn-cs"/>
                        </a:rPr>
                        <a:t>String </a:t>
                      </a:r>
                      <a:r>
                        <a:rPr lang="en-US" sz="1400" b="0" i="0" u="none" strike="noStrike" kern="1200" baseline="0" dirty="0" err="1" smtClean="0">
                          <a:solidFill>
                            <a:schemeClr val="dk1"/>
                          </a:solidFill>
                          <a:latin typeface="+mn-lt"/>
                          <a:ea typeface="+mn-ea"/>
                          <a:cs typeface="+mn-cs"/>
                        </a:rPr>
                        <a:t>getLocalizedMessage</a:t>
                      </a:r>
                      <a:r>
                        <a:rPr lang="en-US" sz="1400" b="0" i="0" u="none" strike="noStrike" kern="1200" baseline="0" dirty="0" smtClean="0">
                          <a:solidFill>
                            <a:schemeClr val="dk1"/>
                          </a:solidFill>
                          <a:latin typeface="+mn-lt"/>
                          <a:ea typeface="+mn-ea"/>
                          <a:cs typeface="+mn-cs"/>
                        </a:rPr>
                        <a:t>( )</a:t>
                      </a:r>
                    </a:p>
                  </a:txBody>
                  <a:tcPr/>
                </a:tc>
                <a:tc>
                  <a:txBody>
                    <a:bodyPr/>
                    <a:lstStyle/>
                    <a:p>
                      <a:r>
                        <a:rPr lang="en-US" sz="1400" b="0" i="0" u="none" strike="noStrike" kern="1200" baseline="0" dirty="0" smtClean="0">
                          <a:solidFill>
                            <a:schemeClr val="dk1"/>
                          </a:solidFill>
                          <a:latin typeface="+mn-lt"/>
                          <a:ea typeface="+mn-ea"/>
                          <a:cs typeface="+mn-cs"/>
                        </a:rPr>
                        <a:t>Returns a localized description of the exception. 	</a:t>
                      </a:r>
                    </a:p>
                  </a:txBody>
                  <a:tcPr/>
                </a:tc>
              </a:tr>
              <a:tr h="370840">
                <a:tc>
                  <a:txBody>
                    <a:bodyPr/>
                    <a:lstStyle/>
                    <a:p>
                      <a:r>
                        <a:rPr lang="en-US" sz="1400" b="0" i="0" u="none" strike="noStrike" kern="1200" baseline="0" dirty="0" smtClean="0">
                          <a:solidFill>
                            <a:schemeClr val="dk1"/>
                          </a:solidFill>
                          <a:latin typeface="+mn-lt"/>
                          <a:ea typeface="+mn-ea"/>
                          <a:cs typeface="+mn-cs"/>
                        </a:rPr>
                        <a:t>String </a:t>
                      </a:r>
                      <a:r>
                        <a:rPr lang="en-US" sz="1400" b="0" i="0" u="none" strike="noStrike" kern="1200" baseline="0" dirty="0" err="1" smtClean="0">
                          <a:solidFill>
                            <a:schemeClr val="dk1"/>
                          </a:solidFill>
                          <a:latin typeface="+mn-lt"/>
                          <a:ea typeface="+mn-ea"/>
                          <a:cs typeface="+mn-cs"/>
                        </a:rPr>
                        <a:t>getMessage</a:t>
                      </a:r>
                      <a:r>
                        <a:rPr lang="en-US" sz="1400" b="0" i="0" u="none" strike="noStrike" kern="1200" baseline="0" dirty="0" smtClean="0">
                          <a:solidFill>
                            <a:schemeClr val="dk1"/>
                          </a:solidFill>
                          <a:latin typeface="+mn-lt"/>
                          <a:ea typeface="+mn-ea"/>
                          <a:cs typeface="+mn-cs"/>
                        </a:rPr>
                        <a:t>( )	</a:t>
                      </a:r>
                    </a:p>
                  </a:txBody>
                  <a:tcPr/>
                </a:tc>
                <a:tc>
                  <a:txBody>
                    <a:bodyPr/>
                    <a:lstStyle/>
                    <a:p>
                      <a:r>
                        <a:rPr lang="en-US" sz="1400" b="0" i="0" u="none" strike="noStrike" kern="1200" baseline="0" dirty="0" smtClean="0">
                          <a:solidFill>
                            <a:schemeClr val="dk1"/>
                          </a:solidFill>
                          <a:latin typeface="+mn-lt"/>
                          <a:ea typeface="+mn-ea"/>
                          <a:cs typeface="+mn-cs"/>
                        </a:rPr>
                        <a:t>Returns a description of the exception. </a:t>
                      </a:r>
                    </a:p>
                  </a:txBody>
                  <a:tcPr/>
                </a:tc>
              </a:tr>
              <a:tr h="370840">
                <a:tc>
                  <a:txBody>
                    <a:bodyPr/>
                    <a:lstStyle/>
                    <a:p>
                      <a:r>
                        <a:rPr lang="en-US" sz="1400" b="0" i="0" u="none" strike="noStrike" kern="1200" baseline="0" dirty="0" smtClean="0">
                          <a:solidFill>
                            <a:schemeClr val="dk1"/>
                          </a:solidFill>
                          <a:latin typeface="+mn-lt"/>
                          <a:ea typeface="+mn-ea"/>
                          <a:cs typeface="+mn-cs"/>
                        </a:rPr>
                        <a:t>void </a:t>
                      </a:r>
                      <a:r>
                        <a:rPr lang="en-US" sz="1400" b="0" i="0" u="none" strike="noStrike" kern="1200" baseline="0" dirty="0" err="1" smtClean="0">
                          <a:solidFill>
                            <a:schemeClr val="dk1"/>
                          </a:solidFill>
                          <a:latin typeface="+mn-lt"/>
                          <a:ea typeface="+mn-ea"/>
                          <a:cs typeface="+mn-cs"/>
                        </a:rPr>
                        <a:t>printStackTrace</a:t>
                      </a:r>
                      <a:r>
                        <a:rPr lang="en-US" sz="1400" b="0" i="0" u="none" strike="noStrike" kern="1200" baseline="0" dirty="0" smtClean="0">
                          <a:solidFill>
                            <a:schemeClr val="dk1"/>
                          </a:solidFill>
                          <a:latin typeface="+mn-lt"/>
                          <a:ea typeface="+mn-ea"/>
                          <a:cs typeface="+mn-cs"/>
                        </a:rPr>
                        <a:t>( )	</a:t>
                      </a:r>
                    </a:p>
                  </a:txBody>
                  <a:tcPr/>
                </a:tc>
                <a:tc>
                  <a:txBody>
                    <a:bodyPr/>
                    <a:lstStyle/>
                    <a:p>
                      <a:r>
                        <a:rPr lang="en-US" sz="1400" b="0" i="0" u="none" strike="noStrike" kern="1200" baseline="0" dirty="0" smtClean="0">
                          <a:solidFill>
                            <a:schemeClr val="dk1"/>
                          </a:solidFill>
                          <a:latin typeface="+mn-lt"/>
                          <a:ea typeface="+mn-ea"/>
                          <a:cs typeface="+mn-cs"/>
                        </a:rPr>
                        <a:t>Displays the stack trace. </a:t>
                      </a:r>
                    </a:p>
                  </a:txBody>
                  <a:tcPr/>
                </a:tc>
              </a:tr>
              <a:tr h="370840">
                <a:tc>
                  <a:txBody>
                    <a:bodyPr/>
                    <a:lstStyle/>
                    <a:p>
                      <a:r>
                        <a:rPr lang="en-US" sz="1400" b="0" i="0" u="none" strike="noStrike" kern="1200" baseline="0" dirty="0" smtClean="0">
                          <a:solidFill>
                            <a:schemeClr val="dk1"/>
                          </a:solidFill>
                          <a:latin typeface="+mn-lt"/>
                          <a:ea typeface="+mn-ea"/>
                          <a:cs typeface="+mn-cs"/>
                        </a:rPr>
                        <a:t>void </a:t>
                      </a:r>
                      <a:r>
                        <a:rPr lang="en-US" sz="1400" b="0" i="0" u="none" strike="noStrike" kern="1200" baseline="0" dirty="0" err="1" smtClean="0">
                          <a:solidFill>
                            <a:schemeClr val="dk1"/>
                          </a:solidFill>
                          <a:latin typeface="+mn-lt"/>
                          <a:ea typeface="+mn-ea"/>
                          <a:cs typeface="+mn-cs"/>
                        </a:rPr>
                        <a:t>printStackTrace</a:t>
                      </a:r>
                      <a:r>
                        <a:rPr lang="en-US" sz="1400" b="0" i="0" u="none" strike="noStrike" kern="1200" baseline="0" dirty="0" smtClean="0">
                          <a:solidFill>
                            <a:schemeClr val="dk1"/>
                          </a:solidFill>
                          <a:latin typeface="+mn-lt"/>
                          <a:ea typeface="+mn-ea"/>
                          <a:cs typeface="+mn-cs"/>
                        </a:rPr>
                        <a:t>(</a:t>
                      </a:r>
                      <a:r>
                        <a:rPr lang="en-US" sz="1400" b="0" i="0" u="none" strike="noStrike" kern="1200" baseline="0" dirty="0" err="1" smtClean="0">
                          <a:solidFill>
                            <a:schemeClr val="dk1"/>
                          </a:solidFill>
                          <a:latin typeface="+mn-lt"/>
                          <a:ea typeface="+mn-ea"/>
                          <a:cs typeface="+mn-cs"/>
                        </a:rPr>
                        <a:t>PrintStream</a:t>
                      </a:r>
                      <a:r>
                        <a:rPr lang="en-US" sz="1400" b="0" i="0" u="none" strike="noStrike" kern="1200" baseline="0" dirty="0" smtClean="0">
                          <a:solidFill>
                            <a:schemeClr val="dk1"/>
                          </a:solidFill>
                          <a:latin typeface="+mn-lt"/>
                          <a:ea typeface="+mn-ea"/>
                          <a:cs typeface="+mn-cs"/>
                        </a:rPr>
                        <a:t> </a:t>
                      </a:r>
                      <a:r>
                        <a:rPr lang="en-US" sz="1400" b="0" i="1" u="none" strike="noStrike" kern="1200" baseline="0" dirty="0" smtClean="0">
                          <a:solidFill>
                            <a:schemeClr val="dk1"/>
                          </a:solidFill>
                          <a:latin typeface="+mn-lt"/>
                          <a:ea typeface="+mn-ea"/>
                          <a:cs typeface="+mn-cs"/>
                        </a:rPr>
                        <a:t>stream</a:t>
                      </a:r>
                      <a:r>
                        <a:rPr lang="en-US" sz="1400" b="0" i="0" u="none" strike="noStrike" kern="1200" baseline="0" dirty="0" smtClean="0">
                          <a:solidFill>
                            <a:schemeClr val="dk1"/>
                          </a:solidFill>
                          <a:latin typeface="+mn-lt"/>
                          <a:ea typeface="+mn-ea"/>
                          <a:cs typeface="+mn-cs"/>
                        </a:rPr>
                        <a:t>)</a:t>
                      </a:r>
                    </a:p>
                  </a:txBody>
                  <a:tcPr/>
                </a:tc>
                <a:tc>
                  <a:txBody>
                    <a:bodyPr/>
                    <a:lstStyle/>
                    <a:p>
                      <a:r>
                        <a:rPr lang="en-US" sz="1400" b="0" i="0" u="none" strike="noStrike" kern="1200" baseline="0" dirty="0" smtClean="0">
                          <a:solidFill>
                            <a:schemeClr val="dk1"/>
                          </a:solidFill>
                          <a:latin typeface="+mn-lt"/>
                          <a:ea typeface="+mn-ea"/>
                          <a:cs typeface="+mn-cs"/>
                        </a:rPr>
                        <a:t>Sends the stack trace to the specified stream. </a:t>
                      </a:r>
                    </a:p>
                  </a:txBody>
                  <a:tcPr/>
                </a:tc>
              </a:tr>
              <a:tr h="370840">
                <a:tc>
                  <a:txBody>
                    <a:bodyPr/>
                    <a:lstStyle/>
                    <a:p>
                      <a:r>
                        <a:rPr lang="en-US" sz="1400" b="0" i="0" u="none" strike="noStrike" kern="1200" baseline="0" dirty="0" smtClean="0">
                          <a:solidFill>
                            <a:schemeClr val="dk1"/>
                          </a:solidFill>
                          <a:latin typeface="+mn-lt"/>
                          <a:ea typeface="+mn-ea"/>
                          <a:cs typeface="+mn-cs"/>
                        </a:rPr>
                        <a:t>void </a:t>
                      </a:r>
                      <a:r>
                        <a:rPr lang="en-US" sz="1400" b="0" i="0" u="none" strike="noStrike" kern="1200" baseline="0" dirty="0" err="1" smtClean="0">
                          <a:solidFill>
                            <a:schemeClr val="dk1"/>
                          </a:solidFill>
                          <a:latin typeface="+mn-lt"/>
                          <a:ea typeface="+mn-ea"/>
                          <a:cs typeface="+mn-cs"/>
                        </a:rPr>
                        <a:t>printStackTrace</a:t>
                      </a:r>
                      <a:r>
                        <a:rPr lang="en-US" sz="1400" b="0" i="0" u="none" strike="noStrike" kern="1200" baseline="0" dirty="0" smtClean="0">
                          <a:solidFill>
                            <a:schemeClr val="dk1"/>
                          </a:solidFill>
                          <a:latin typeface="+mn-lt"/>
                          <a:ea typeface="+mn-ea"/>
                          <a:cs typeface="+mn-cs"/>
                        </a:rPr>
                        <a:t>(</a:t>
                      </a:r>
                      <a:r>
                        <a:rPr lang="en-US" sz="1400" b="0" i="0" u="none" strike="noStrike" kern="1200" baseline="0" dirty="0" err="1" smtClean="0">
                          <a:solidFill>
                            <a:schemeClr val="dk1"/>
                          </a:solidFill>
                          <a:latin typeface="+mn-lt"/>
                          <a:ea typeface="+mn-ea"/>
                          <a:cs typeface="+mn-cs"/>
                        </a:rPr>
                        <a:t>PrintWriter</a:t>
                      </a:r>
                      <a:r>
                        <a:rPr lang="en-US" sz="1400" b="0" i="0" u="none" strike="noStrike" kern="1200" baseline="0" dirty="0" smtClean="0">
                          <a:solidFill>
                            <a:schemeClr val="dk1"/>
                          </a:solidFill>
                          <a:latin typeface="+mn-lt"/>
                          <a:ea typeface="+mn-ea"/>
                          <a:cs typeface="+mn-cs"/>
                        </a:rPr>
                        <a:t> </a:t>
                      </a:r>
                      <a:r>
                        <a:rPr lang="en-US" sz="1400" b="0" i="1" u="none" strike="noStrike" kern="1200" baseline="0" dirty="0" smtClean="0">
                          <a:solidFill>
                            <a:schemeClr val="dk1"/>
                          </a:solidFill>
                          <a:latin typeface="+mn-lt"/>
                          <a:ea typeface="+mn-ea"/>
                          <a:cs typeface="+mn-cs"/>
                        </a:rPr>
                        <a:t>stream</a:t>
                      </a:r>
                      <a:r>
                        <a:rPr lang="en-US" sz="1400" b="0" i="0" u="none" strike="noStrike" kern="1200" baseline="0" dirty="0" smtClean="0">
                          <a:solidFill>
                            <a:schemeClr val="dk1"/>
                          </a:solidFill>
                          <a:latin typeface="+mn-lt"/>
                          <a:ea typeface="+mn-ea"/>
                          <a:cs typeface="+mn-cs"/>
                        </a:rPr>
                        <a:t>)</a:t>
                      </a:r>
                    </a:p>
                  </a:txBody>
                  <a:tcPr/>
                </a:tc>
                <a:tc>
                  <a:txBody>
                    <a:bodyPr/>
                    <a:lstStyle/>
                    <a:p>
                      <a:r>
                        <a:rPr lang="en-US" sz="1400" b="0" i="0" u="none" strike="noStrike" kern="1200" baseline="0" dirty="0" smtClean="0">
                          <a:solidFill>
                            <a:schemeClr val="dk1"/>
                          </a:solidFill>
                          <a:latin typeface="+mn-lt"/>
                          <a:ea typeface="+mn-ea"/>
                          <a:cs typeface="+mn-cs"/>
                        </a:rPr>
                        <a:t>Sends the stack trace to the specified stream.</a:t>
                      </a:r>
                    </a:p>
                  </a:txBody>
                  <a:tcPr/>
                </a:tc>
              </a:tr>
              <a:tr h="370840">
                <a:tc>
                  <a:txBody>
                    <a:bodyPr/>
                    <a:lstStyle/>
                    <a:p>
                      <a:r>
                        <a:rPr lang="en-US" sz="1400" b="0" i="0" u="none" strike="noStrike" kern="1200" baseline="0" dirty="0" smtClean="0">
                          <a:solidFill>
                            <a:schemeClr val="dk1"/>
                          </a:solidFill>
                          <a:latin typeface="+mn-lt"/>
                          <a:ea typeface="+mn-ea"/>
                          <a:cs typeface="+mn-cs"/>
                        </a:rPr>
                        <a:t>String </a:t>
                      </a:r>
                      <a:r>
                        <a:rPr lang="en-US" sz="1400" b="0" i="0" u="none" strike="noStrike" kern="1200" baseline="0" dirty="0" err="1" smtClean="0">
                          <a:solidFill>
                            <a:schemeClr val="dk1"/>
                          </a:solidFill>
                          <a:latin typeface="+mn-lt"/>
                          <a:ea typeface="+mn-ea"/>
                          <a:cs typeface="+mn-cs"/>
                        </a:rPr>
                        <a:t>toString</a:t>
                      </a:r>
                      <a:r>
                        <a:rPr lang="en-US" sz="1400" b="0" i="0" u="none" strike="noStrike" kern="1200" baseline="0" dirty="0" smtClean="0">
                          <a:solidFill>
                            <a:schemeClr val="dk1"/>
                          </a:solidFill>
                          <a:latin typeface="+mn-lt"/>
                          <a:ea typeface="+mn-ea"/>
                          <a:cs typeface="+mn-cs"/>
                        </a:rPr>
                        <a:t>( )	</a:t>
                      </a:r>
                    </a:p>
                  </a:txBody>
                  <a:tcPr/>
                </a:tc>
                <a:tc>
                  <a:txBody>
                    <a:bodyPr/>
                    <a:lstStyle/>
                    <a:p>
                      <a:r>
                        <a:rPr lang="en-US" sz="1400" b="0" i="0" u="none" strike="noStrike" kern="1200" baseline="0" dirty="0" smtClean="0">
                          <a:solidFill>
                            <a:schemeClr val="dk1"/>
                          </a:solidFill>
                          <a:latin typeface="+mn-lt"/>
                          <a:ea typeface="+mn-ea"/>
                          <a:cs typeface="+mn-cs"/>
                        </a:rPr>
                        <a:t>Returns a </a:t>
                      </a:r>
                      <a:r>
                        <a:rPr lang="en-US" sz="1400" b="1" i="0" u="none" strike="noStrike" kern="1200" baseline="0" dirty="0" smtClean="0">
                          <a:solidFill>
                            <a:schemeClr val="dk1"/>
                          </a:solidFill>
                          <a:latin typeface="+mn-lt"/>
                          <a:ea typeface="+mn-ea"/>
                          <a:cs typeface="+mn-cs"/>
                        </a:rPr>
                        <a:t>String </a:t>
                      </a:r>
                      <a:r>
                        <a:rPr lang="en-US" sz="1400" b="0" i="0" u="none" strike="noStrike" kern="1200" baseline="0" dirty="0" smtClean="0">
                          <a:solidFill>
                            <a:schemeClr val="dk1"/>
                          </a:solidFill>
                          <a:latin typeface="+mn-lt"/>
                          <a:ea typeface="+mn-ea"/>
                          <a:cs typeface="+mn-cs"/>
                        </a:rPr>
                        <a:t>object containing a complete description of the exception. This method is called by </a:t>
                      </a:r>
                      <a:r>
                        <a:rPr lang="en-US" sz="1400" b="1" i="0" u="none" strike="noStrike" kern="1200" baseline="0" dirty="0" err="1" smtClean="0">
                          <a:solidFill>
                            <a:schemeClr val="dk1"/>
                          </a:solidFill>
                          <a:latin typeface="+mn-lt"/>
                          <a:ea typeface="+mn-ea"/>
                          <a:cs typeface="+mn-cs"/>
                        </a:rPr>
                        <a:t>println</a:t>
                      </a:r>
                      <a:r>
                        <a:rPr lang="en-US" sz="1400" b="1" i="0" u="none" strike="noStrike" kern="1200" baseline="0" dirty="0" smtClean="0">
                          <a:solidFill>
                            <a:schemeClr val="dk1"/>
                          </a:solidFill>
                          <a:latin typeface="+mn-lt"/>
                          <a:ea typeface="+mn-ea"/>
                          <a:cs typeface="+mn-cs"/>
                        </a:rPr>
                        <a:t>( ) </a:t>
                      </a:r>
                      <a:r>
                        <a:rPr lang="en-US" sz="1400" b="0" i="0" u="none" strike="noStrike" kern="1200" baseline="0" dirty="0" smtClean="0">
                          <a:solidFill>
                            <a:schemeClr val="dk1"/>
                          </a:solidFill>
                          <a:latin typeface="+mn-lt"/>
                          <a:ea typeface="+mn-ea"/>
                          <a:cs typeface="+mn-cs"/>
                        </a:rPr>
                        <a:t>when outputting a </a:t>
                      </a:r>
                      <a:r>
                        <a:rPr lang="en-US" sz="1400" b="1" i="0" u="none" strike="noStrike" kern="1200" baseline="0" dirty="0" err="1" smtClean="0">
                          <a:solidFill>
                            <a:schemeClr val="dk1"/>
                          </a:solidFill>
                          <a:latin typeface="+mn-lt"/>
                          <a:ea typeface="+mn-ea"/>
                          <a:cs typeface="+mn-cs"/>
                        </a:rPr>
                        <a:t>Throwable</a:t>
                      </a:r>
                      <a:r>
                        <a:rPr lang="en-US" sz="1400" b="1" i="0" u="none" strike="noStrike" kern="1200" baseline="0" dirty="0" smtClean="0">
                          <a:solidFill>
                            <a:schemeClr val="dk1"/>
                          </a:solidFill>
                          <a:latin typeface="+mn-lt"/>
                          <a:ea typeface="+mn-ea"/>
                          <a:cs typeface="+mn-cs"/>
                        </a:rPr>
                        <a:t> </a:t>
                      </a:r>
                      <a:r>
                        <a:rPr lang="en-US" sz="1400" b="0" i="0" u="none" strike="noStrike" kern="1200" baseline="0" dirty="0" smtClean="0">
                          <a:solidFill>
                            <a:schemeClr val="dk1"/>
                          </a:solidFill>
                          <a:latin typeface="+mn-lt"/>
                          <a:ea typeface="+mn-ea"/>
                          <a:cs typeface="+mn-cs"/>
                        </a:rPr>
                        <a:t>object.	</a:t>
                      </a:r>
                    </a:p>
                  </a:txBody>
                  <a:tcPr/>
                </a:tc>
              </a:tr>
            </a:tbl>
          </a:graphicData>
        </a:graphic>
      </p:graphicFrame>
      <p:sp>
        <p:nvSpPr>
          <p:cNvPr id="7" name="TextBox 6"/>
          <p:cNvSpPr txBox="1"/>
          <p:nvPr/>
        </p:nvSpPr>
        <p:spPr>
          <a:xfrm>
            <a:off x="6440710" y="6075325"/>
            <a:ext cx="5265096" cy="461665"/>
          </a:xfrm>
          <a:prstGeom prst="rect">
            <a:avLst/>
          </a:prstGeom>
          <a:noFill/>
          <a:ln>
            <a:solidFill>
              <a:schemeClr val="accent1"/>
            </a:solidFill>
          </a:ln>
        </p:spPr>
        <p:txBody>
          <a:bodyPr wrap="none" rtlCol="0">
            <a:spAutoFit/>
          </a:bodyPr>
          <a:lstStyle/>
          <a:p>
            <a:r>
              <a:rPr lang="en-US" sz="2400" b="1" dirty="0" smtClean="0"/>
              <a:t>See live code in STS “SimpleException9”</a:t>
            </a:r>
            <a:endParaRPr lang="en-US" sz="2400" b="1" dirty="0"/>
          </a:p>
        </p:txBody>
      </p:sp>
    </p:spTree>
    <p:extLst>
      <p:ext uri="{BB962C8B-B14F-4D97-AF65-F5344CB8AC3E}">
        <p14:creationId xmlns:p14="http://schemas.microsoft.com/office/powerpoint/2010/main" val="816334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“finally”</a:t>
            </a:r>
            <a:endParaRPr lang="en-US" dirty="0"/>
          </a:p>
        </p:txBody>
      </p:sp>
      <p:sp>
        <p:nvSpPr>
          <p:cNvPr id="3" name="Content Placeholder 2"/>
          <p:cNvSpPr>
            <a:spLocks noGrp="1"/>
          </p:cNvSpPr>
          <p:nvPr>
            <p:ph idx="1"/>
          </p:nvPr>
        </p:nvSpPr>
        <p:spPr>
          <a:xfrm>
            <a:off x="838200" y="1825625"/>
            <a:ext cx="10867606" cy="4351338"/>
          </a:xfrm>
        </p:spPr>
        <p:txBody>
          <a:bodyPr>
            <a:normAutofit/>
          </a:bodyPr>
          <a:lstStyle/>
          <a:p>
            <a:r>
              <a:rPr lang="en-US" dirty="0" smtClean="0"/>
              <a:t>Code which must execute at all time after the handling of the exception.</a:t>
            </a:r>
          </a:p>
          <a:p>
            <a:r>
              <a:rPr lang="en-US" dirty="0" smtClean="0"/>
              <a:t>Basically, after the try/catch has executed, “finally” will execute as well.</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sp>
        <p:nvSpPr>
          <p:cNvPr id="5" name="TextBox 4"/>
          <p:cNvSpPr txBox="1"/>
          <p:nvPr/>
        </p:nvSpPr>
        <p:spPr>
          <a:xfrm>
            <a:off x="5756100" y="6174092"/>
            <a:ext cx="5949706"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SimpleExceptionFinally</a:t>
            </a:r>
            <a:r>
              <a:rPr lang="en-US" sz="2400" b="1" dirty="0" smtClean="0"/>
              <a:t>”</a:t>
            </a:r>
            <a:endParaRPr lang="en-US" sz="2400" b="1" dirty="0"/>
          </a:p>
        </p:txBody>
      </p:sp>
    </p:spTree>
    <p:extLst>
      <p:ext uri="{BB962C8B-B14F-4D97-AF65-F5344CB8AC3E}">
        <p14:creationId xmlns:p14="http://schemas.microsoft.com/office/powerpoint/2010/main" val="671485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“throws”</a:t>
            </a:r>
            <a:endParaRPr lang="en-US" dirty="0"/>
          </a:p>
        </p:txBody>
      </p:sp>
      <p:sp>
        <p:nvSpPr>
          <p:cNvPr id="3" name="Content Placeholder 2"/>
          <p:cNvSpPr>
            <a:spLocks noGrp="1"/>
          </p:cNvSpPr>
          <p:nvPr>
            <p:ph idx="1"/>
          </p:nvPr>
        </p:nvSpPr>
        <p:spPr>
          <a:xfrm>
            <a:off x="838200" y="1825625"/>
            <a:ext cx="10212238" cy="4351338"/>
          </a:xfrm>
        </p:spPr>
        <p:txBody>
          <a:bodyPr>
            <a:normAutofit/>
          </a:bodyPr>
          <a:lstStyle/>
          <a:p>
            <a:r>
              <a:rPr lang="en-US" dirty="0" smtClean="0"/>
              <a:t>In </a:t>
            </a:r>
            <a:r>
              <a:rPr lang="en-US" dirty="0"/>
              <a:t>some cases, if a method generates an exception that it does not handle, it must declare that exception in a </a:t>
            </a:r>
            <a:r>
              <a:rPr lang="en-US" b="1" dirty="0"/>
              <a:t>throws </a:t>
            </a:r>
            <a:r>
              <a:rPr lang="en-US" dirty="0"/>
              <a:t>clause. Here is the general form of a method that includes a </a:t>
            </a:r>
            <a:r>
              <a:rPr lang="en-US" b="1" dirty="0"/>
              <a:t>throws </a:t>
            </a:r>
            <a:r>
              <a:rPr lang="en-US" dirty="0"/>
              <a:t>clause: </a:t>
            </a:r>
            <a:endParaRPr lang="en-US" dirty="0" smtClean="0"/>
          </a:p>
          <a:p>
            <a:pPr marL="0" indent="0">
              <a:buNone/>
            </a:pPr>
            <a:r>
              <a:rPr lang="en-US" sz="2400" i="1" dirty="0" smtClean="0">
                <a:latin typeface="Courier New" panose="02070309020205020404" pitchFamily="49" charset="0"/>
                <a:cs typeface="Courier New" panose="02070309020205020404" pitchFamily="49" charset="0"/>
              </a:rPr>
              <a:t>ret-type </a:t>
            </a:r>
            <a:r>
              <a:rPr lang="en-US" sz="2400" i="1" dirty="0" err="1">
                <a:latin typeface="Courier New" panose="02070309020205020404" pitchFamily="49" charset="0"/>
                <a:cs typeface="Courier New" panose="02070309020205020404" pitchFamily="49" charset="0"/>
              </a:rPr>
              <a:t>methName</a:t>
            </a:r>
            <a:r>
              <a:rPr lang="en-US" sz="2400" dirty="0">
                <a:latin typeface="Courier New" panose="02070309020205020404" pitchFamily="49" charset="0"/>
                <a:cs typeface="Courier New" panose="02070309020205020404" pitchFamily="49" charset="0"/>
              </a:rPr>
              <a:t>(</a:t>
            </a:r>
            <a:r>
              <a:rPr lang="en-US" sz="2400" i="1" dirty="0" err="1">
                <a:latin typeface="Courier New" panose="02070309020205020404" pitchFamily="49" charset="0"/>
                <a:cs typeface="Courier New" panose="02070309020205020404" pitchFamily="49" charset="0"/>
              </a:rPr>
              <a:t>param</a:t>
            </a:r>
            <a:r>
              <a:rPr lang="en-US" sz="2400" i="1" dirty="0">
                <a:latin typeface="Courier New" panose="02070309020205020404" pitchFamily="49" charset="0"/>
                <a:cs typeface="Courier New" panose="02070309020205020404" pitchFamily="49" charset="0"/>
              </a:rPr>
              <a:t>-list</a:t>
            </a:r>
            <a:r>
              <a:rPr lang="en-US" sz="2400" dirty="0">
                <a:latin typeface="Courier New" panose="02070309020205020404" pitchFamily="49" charset="0"/>
                <a:cs typeface="Courier New" panose="02070309020205020404" pitchFamily="49" charset="0"/>
              </a:rPr>
              <a:t>) throws </a:t>
            </a:r>
            <a:r>
              <a:rPr lang="en-US" sz="2400" i="1" dirty="0">
                <a:latin typeface="Courier New" panose="02070309020205020404" pitchFamily="49" charset="0"/>
                <a:cs typeface="Courier New" panose="02070309020205020404" pitchFamily="49" charset="0"/>
              </a:rPr>
              <a:t>except-list </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 body </a:t>
            </a:r>
          </a:p>
          <a:p>
            <a:pPr marL="0" indent="0">
              <a:buNone/>
            </a:pPr>
            <a:r>
              <a:rPr lang="en-US" sz="2400" dirty="0" smtClean="0">
                <a:latin typeface="Courier New" panose="02070309020205020404" pitchFamily="49" charset="0"/>
                <a:cs typeface="Courier New" panose="02070309020205020404" pitchFamily="49" charset="0"/>
              </a:rPr>
              <a:t>}</a:t>
            </a:r>
          </a:p>
          <a:p>
            <a:r>
              <a:rPr lang="en-US" dirty="0" smtClean="0"/>
              <a:t>The exceptions can be a listed separated by commas.</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sp>
        <p:nvSpPr>
          <p:cNvPr id="5" name="TextBox 4"/>
          <p:cNvSpPr txBox="1"/>
          <p:nvPr/>
        </p:nvSpPr>
        <p:spPr>
          <a:xfrm>
            <a:off x="6306058" y="6174092"/>
            <a:ext cx="539974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SimpleIOException</a:t>
            </a:r>
            <a:r>
              <a:rPr lang="en-US" sz="2400" b="1" dirty="0" smtClean="0"/>
              <a:t>”</a:t>
            </a:r>
            <a:endParaRPr lang="en-US" sz="2400" b="1" dirty="0"/>
          </a:p>
        </p:txBody>
      </p:sp>
    </p:spTree>
    <p:extLst>
      <p:ext uri="{BB962C8B-B14F-4D97-AF65-F5344CB8AC3E}">
        <p14:creationId xmlns:p14="http://schemas.microsoft.com/office/powerpoint/2010/main" val="4161992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Java’s Built-In Exceptions</a:t>
            </a:r>
            <a:endParaRPr lang="en-US" dirty="0"/>
          </a:p>
        </p:txBody>
      </p:sp>
      <p:sp>
        <p:nvSpPr>
          <p:cNvPr id="3" name="Content Placeholder 2"/>
          <p:cNvSpPr>
            <a:spLocks noGrp="1"/>
          </p:cNvSpPr>
          <p:nvPr>
            <p:ph idx="1"/>
          </p:nvPr>
        </p:nvSpPr>
        <p:spPr>
          <a:xfrm>
            <a:off x="838200" y="1825625"/>
            <a:ext cx="10384766" cy="4351338"/>
          </a:xfrm>
        </p:spPr>
        <p:txBody>
          <a:bodyPr>
            <a:normAutofit fontScale="92500" lnSpcReduction="20000"/>
          </a:bodyPr>
          <a:lstStyle/>
          <a:p>
            <a:r>
              <a:rPr lang="en-US" dirty="0" smtClean="0"/>
              <a:t>Inside the </a:t>
            </a:r>
            <a:r>
              <a:rPr lang="en-US" dirty="0" err="1" smtClean="0"/>
              <a:t>java.lang</a:t>
            </a:r>
            <a:r>
              <a:rPr lang="en-US" dirty="0" smtClean="0"/>
              <a:t> standard package, Java defines several exception classes.</a:t>
            </a:r>
          </a:p>
          <a:p>
            <a:r>
              <a:rPr lang="en-US" dirty="0" smtClean="0"/>
              <a:t>The most general of these exceptions are subclasses of the standard type “</a:t>
            </a:r>
            <a:r>
              <a:rPr lang="en-US" dirty="0" err="1" smtClean="0"/>
              <a:t>RuntimeException</a:t>
            </a:r>
            <a:r>
              <a:rPr lang="en-US" dirty="0" smtClean="0"/>
              <a:t>”.</a:t>
            </a:r>
          </a:p>
          <a:p>
            <a:r>
              <a:rPr lang="en-US" dirty="0" smtClean="0"/>
              <a:t>“</a:t>
            </a:r>
            <a:r>
              <a:rPr lang="en-US" dirty="0" err="1" smtClean="0"/>
              <a:t>java.lang</a:t>
            </a:r>
            <a:r>
              <a:rPr lang="en-US" dirty="0" smtClean="0"/>
              <a:t>” is implicitly imported in all Java programs</a:t>
            </a:r>
          </a:p>
          <a:p>
            <a:r>
              <a:rPr lang="en-US" dirty="0" smtClean="0"/>
              <a:t>Most exceptions from “</a:t>
            </a:r>
            <a:r>
              <a:rPr lang="en-US" dirty="0" err="1" smtClean="0"/>
              <a:t>RuntineException</a:t>
            </a:r>
            <a:r>
              <a:rPr lang="en-US" dirty="0" smtClean="0"/>
              <a:t>” are automatically available and need not be included in any method’s “throws” list.</a:t>
            </a:r>
          </a:p>
          <a:p>
            <a:r>
              <a:rPr lang="en-US" dirty="0" smtClean="0"/>
              <a:t>These are called “unchecked exceptions” because the compiler does not check to see if a method handles or throws these exceptions.</a:t>
            </a:r>
          </a:p>
          <a:p>
            <a:r>
              <a:rPr lang="en-US" dirty="0" smtClean="0"/>
              <a:t>For more information on exceptions, please follow the link:</a:t>
            </a:r>
            <a:r>
              <a:rPr lang="en-US" dirty="0">
                <a:hlinkClick r:id="rId2"/>
              </a:rPr>
              <a:t> https://www.geeksforgeeks.org/types-of-exception-in-java-with-examples/</a:t>
            </a:r>
            <a:endParaRPr lang="en-US" dirty="0" smtClean="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23488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a:t>
            </a:r>
          </a:p>
        </p:txBody>
      </p:sp>
      <p:sp>
        <p:nvSpPr>
          <p:cNvPr id="3" name="Content Placeholder 2"/>
          <p:cNvSpPr>
            <a:spLocks noGrp="1"/>
          </p:cNvSpPr>
          <p:nvPr>
            <p:ph idx="1"/>
          </p:nvPr>
        </p:nvSpPr>
        <p:spPr>
          <a:xfrm>
            <a:off x="838200" y="1825625"/>
            <a:ext cx="5346940" cy="4351338"/>
          </a:xfrm>
        </p:spPr>
        <p:txBody>
          <a:bodyPr>
            <a:normAutofit/>
          </a:bodyPr>
          <a:lstStyle/>
          <a:p>
            <a:pPr marL="342900" indent="-342900">
              <a:buFont typeface="+mj-lt"/>
              <a:buAutoNum type="arabicPeriod"/>
            </a:pPr>
            <a:r>
              <a:rPr lang="en-US" dirty="0"/>
              <a:t>Java I/O is all about </a:t>
            </a:r>
            <a:r>
              <a:rPr lang="en-US" dirty="0" smtClean="0"/>
              <a:t>Streams</a:t>
            </a:r>
          </a:p>
          <a:p>
            <a:pPr marL="342900" indent="-342900">
              <a:buFont typeface="+mj-lt"/>
              <a:buAutoNum type="arabicPeriod"/>
            </a:pPr>
            <a:r>
              <a:rPr lang="en-US" dirty="0" smtClean="0"/>
              <a:t>Byte </a:t>
            </a:r>
            <a:r>
              <a:rPr lang="en-US" dirty="0"/>
              <a:t>Streams and Character </a:t>
            </a:r>
            <a:r>
              <a:rPr lang="en-US" dirty="0" smtClean="0"/>
              <a:t>Streams</a:t>
            </a:r>
          </a:p>
          <a:p>
            <a:pPr marL="342900" indent="-342900">
              <a:buFont typeface="+mj-lt"/>
              <a:buAutoNum type="arabicPeriod"/>
            </a:pPr>
            <a:r>
              <a:rPr lang="en-US" dirty="0" smtClean="0"/>
              <a:t>The </a:t>
            </a:r>
            <a:r>
              <a:rPr lang="en-US" dirty="0"/>
              <a:t>Byte Stream </a:t>
            </a:r>
            <a:r>
              <a:rPr lang="en-US" dirty="0" smtClean="0"/>
              <a:t>Classes</a:t>
            </a:r>
          </a:p>
          <a:p>
            <a:pPr marL="342900" indent="-342900">
              <a:buFont typeface="+mj-lt"/>
              <a:buAutoNum type="arabicPeriod"/>
            </a:pPr>
            <a:r>
              <a:rPr lang="en-US" dirty="0" smtClean="0"/>
              <a:t>The </a:t>
            </a:r>
            <a:r>
              <a:rPr lang="en-US" dirty="0"/>
              <a:t>Character Stream </a:t>
            </a:r>
            <a:r>
              <a:rPr lang="en-US" dirty="0" smtClean="0"/>
              <a:t>Classes</a:t>
            </a:r>
          </a:p>
          <a:p>
            <a:pPr marL="342900" indent="-342900">
              <a:buFont typeface="+mj-lt"/>
              <a:buAutoNum type="arabicPeriod"/>
            </a:pPr>
            <a:r>
              <a:rPr lang="en-US" dirty="0" smtClean="0"/>
              <a:t>The </a:t>
            </a:r>
            <a:r>
              <a:rPr lang="en-US" dirty="0"/>
              <a:t>Predefined </a:t>
            </a:r>
            <a:r>
              <a:rPr lang="en-US" dirty="0" smtClean="0"/>
              <a:t>Streams</a:t>
            </a:r>
          </a:p>
          <a:p>
            <a:pPr marL="342900" indent="-342900">
              <a:buFont typeface="+mj-lt"/>
              <a:buAutoNum type="arabicPeriod"/>
            </a:pPr>
            <a:r>
              <a:rPr lang="en-US" dirty="0" smtClean="0"/>
              <a:t>Using </a:t>
            </a:r>
            <a:r>
              <a:rPr lang="en-US" dirty="0"/>
              <a:t>the Byte </a:t>
            </a:r>
            <a:r>
              <a:rPr lang="en-US" dirty="0" smtClean="0"/>
              <a:t>Streams</a:t>
            </a:r>
          </a:p>
          <a:p>
            <a:pPr marL="342900" indent="-342900">
              <a:buFont typeface="+mj-lt"/>
              <a:buAutoNum type="arabicPeriod"/>
            </a:pPr>
            <a:r>
              <a:rPr lang="en-US" dirty="0" smtClean="0"/>
              <a:t>Reading </a:t>
            </a:r>
            <a:r>
              <a:rPr lang="en-US" dirty="0"/>
              <a:t>and Writing Files using Byte </a:t>
            </a:r>
            <a:r>
              <a:rPr lang="en-US" dirty="0" smtClean="0"/>
              <a:t>Streams</a:t>
            </a: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r>
              <a:rPr lang="en-US" dirty="0" smtClean="0"/>
              <a:t>Automatically Closing a File</a:t>
            </a:r>
          </a:p>
          <a:p>
            <a:pPr marL="342900" indent="-342900">
              <a:buFont typeface="+mj-lt"/>
              <a:buAutoNum type="arabicPeriod" startAt="8"/>
            </a:pPr>
            <a:r>
              <a:rPr lang="en-US" dirty="0" smtClean="0"/>
              <a:t>Reading and Writing Binary Data</a:t>
            </a:r>
          </a:p>
          <a:p>
            <a:pPr marL="342900" indent="-342900">
              <a:buFont typeface="+mj-lt"/>
              <a:buAutoNum type="arabicPeriod" startAt="8"/>
            </a:pPr>
            <a:r>
              <a:rPr lang="en-US" dirty="0" smtClean="0"/>
              <a:t>Random-Access Files</a:t>
            </a:r>
          </a:p>
          <a:p>
            <a:pPr marL="342900" indent="-342900">
              <a:buFont typeface="+mj-lt"/>
              <a:buAutoNum type="arabicPeriod" startAt="8"/>
            </a:pPr>
            <a:r>
              <a:rPr lang="en-US" dirty="0" smtClean="0"/>
              <a:t>Java’s Character-Based Streams</a:t>
            </a:r>
          </a:p>
          <a:p>
            <a:pPr marL="342900" indent="-342900">
              <a:buFont typeface="+mj-lt"/>
              <a:buAutoNum type="arabicPeriod" startAt="8"/>
            </a:pPr>
            <a:r>
              <a:rPr lang="en-US" dirty="0" smtClean="0"/>
              <a:t>File I/O Using Character Streams</a:t>
            </a:r>
          </a:p>
          <a:p>
            <a:pPr marL="342900" indent="-342900">
              <a:buFont typeface="+mj-lt"/>
              <a:buAutoNum type="arabicPeriod" startAt="8"/>
            </a:pPr>
            <a:r>
              <a:rPr lang="en-US" dirty="0" smtClean="0"/>
              <a:t>Using Java’s Type Wrappers to Convert Numeric Strings</a:t>
            </a:r>
          </a:p>
        </p:txBody>
      </p:sp>
    </p:spTree>
    <p:extLst>
      <p:ext uri="{BB962C8B-B14F-4D97-AF65-F5344CB8AC3E}">
        <p14:creationId xmlns:p14="http://schemas.microsoft.com/office/powerpoint/2010/main" val="3798807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Java I/O is all about Streams</a:t>
            </a:r>
          </a:p>
        </p:txBody>
      </p:sp>
      <p:sp>
        <p:nvSpPr>
          <p:cNvPr id="3" name="Content Placeholder 2"/>
          <p:cNvSpPr>
            <a:spLocks noGrp="1"/>
          </p:cNvSpPr>
          <p:nvPr>
            <p:ph idx="1"/>
          </p:nvPr>
        </p:nvSpPr>
        <p:spPr>
          <a:xfrm>
            <a:off x="838200" y="1825625"/>
            <a:ext cx="5346940" cy="4351338"/>
          </a:xfrm>
        </p:spPr>
        <p:txBody>
          <a:bodyPr>
            <a:normAutofit/>
          </a:bodyPr>
          <a:lstStyle/>
          <a:p>
            <a:r>
              <a:rPr lang="en-US" dirty="0" smtClean="0"/>
              <a:t>Java programs perform input/output (I/O) through streams</a:t>
            </a:r>
          </a:p>
          <a:p>
            <a:r>
              <a:rPr lang="en-US" dirty="0" smtClean="0"/>
              <a:t>An I/O Stream is an abstraction that either produces or consumes information.</a:t>
            </a:r>
          </a:p>
          <a:p>
            <a:r>
              <a:rPr lang="en-US" dirty="0" smtClean="0"/>
              <a:t>A stream is linked to a physical I/O device by Java</a:t>
            </a:r>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streams behave in the same manner even if the physical devices differ</a:t>
            </a:r>
          </a:p>
          <a:p>
            <a:r>
              <a:rPr lang="en-US" dirty="0" smtClean="0"/>
              <a:t>Same I/O classes and methods can be applied to different types of devices</a:t>
            </a:r>
          </a:p>
          <a:p>
            <a:pPr marL="0" indent="0">
              <a:buNone/>
            </a:pPr>
            <a:endParaRPr lang="en-US" dirty="0"/>
          </a:p>
        </p:txBody>
      </p:sp>
    </p:spTree>
    <p:extLst>
      <p:ext uri="{BB962C8B-B14F-4D97-AF65-F5344CB8AC3E}">
        <p14:creationId xmlns:p14="http://schemas.microsoft.com/office/powerpoint/2010/main" val="2246119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Byte Streams and Character Streams</a:t>
            </a:r>
          </a:p>
        </p:txBody>
      </p:sp>
      <p:sp>
        <p:nvSpPr>
          <p:cNvPr id="3" name="Content Placeholder 2"/>
          <p:cNvSpPr>
            <a:spLocks noGrp="1"/>
          </p:cNvSpPr>
          <p:nvPr>
            <p:ph idx="1"/>
          </p:nvPr>
        </p:nvSpPr>
        <p:spPr>
          <a:xfrm>
            <a:off x="838200" y="1825625"/>
            <a:ext cx="10583174" cy="4351338"/>
          </a:xfrm>
        </p:spPr>
        <p:txBody>
          <a:bodyPr>
            <a:normAutofit/>
          </a:bodyPr>
          <a:lstStyle/>
          <a:p>
            <a:r>
              <a:rPr lang="en-US" dirty="0" smtClean="0"/>
              <a:t>There are 2 types of I/O streams</a:t>
            </a:r>
          </a:p>
          <a:p>
            <a:pPr lvl="1"/>
            <a:r>
              <a:rPr lang="en-US" dirty="0" smtClean="0"/>
              <a:t>Byte</a:t>
            </a:r>
          </a:p>
          <a:p>
            <a:pPr lvl="1"/>
            <a:r>
              <a:rPr lang="en-US" dirty="0" smtClean="0"/>
              <a:t>Character</a:t>
            </a:r>
          </a:p>
          <a:p>
            <a:r>
              <a:rPr lang="en-US" dirty="0" smtClean="0"/>
              <a:t>Byte streams are great for handling input and output of bytes, for example the reading and writing of binary data</a:t>
            </a:r>
          </a:p>
          <a:p>
            <a:r>
              <a:rPr lang="en-US" dirty="0" smtClean="0"/>
              <a:t>Character streams use Unicode and can be internationalized.</a:t>
            </a:r>
          </a:p>
          <a:p>
            <a:r>
              <a:rPr lang="en-US" dirty="0" smtClean="0"/>
              <a:t>At the lowest of levels, all I/O streams are in fact at the byte level, but we have many classes which abstract the harsh coding necessary to implement such features</a:t>
            </a: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Tree>
    <p:extLst>
      <p:ext uri="{BB962C8B-B14F-4D97-AF65-F5344CB8AC3E}">
        <p14:creationId xmlns:p14="http://schemas.microsoft.com/office/powerpoint/2010/main" val="745105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smtClean="0"/>
              <a:t>Exception Handling</a:t>
            </a:r>
          </a:p>
          <a:p>
            <a:pPr marL="514350" indent="-514350">
              <a:buFont typeface="+mj-lt"/>
              <a:buAutoNum type="arabicPeriod"/>
            </a:pPr>
            <a:r>
              <a:rPr lang="en-US" sz="3600" dirty="0" smtClean="0"/>
              <a:t>Input / Output (</a:t>
            </a:r>
            <a:r>
              <a:rPr lang="en-US" sz="3600" smtClean="0"/>
              <a:t>I/O)</a:t>
            </a:r>
            <a:endParaRPr lang="en-US" sz="3600" dirty="0"/>
          </a:p>
          <a:p>
            <a:endParaRPr lang="en-US" sz="3600" dirty="0"/>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The Byte Stream Classes</a:t>
            </a:r>
          </a:p>
        </p:txBody>
      </p:sp>
      <p:sp>
        <p:nvSpPr>
          <p:cNvPr id="3" name="Content Placeholder 2"/>
          <p:cNvSpPr>
            <a:spLocks noGrp="1"/>
          </p:cNvSpPr>
          <p:nvPr>
            <p:ph idx="1"/>
          </p:nvPr>
        </p:nvSpPr>
        <p:spPr>
          <a:xfrm>
            <a:off x="838200" y="1825625"/>
            <a:ext cx="10298502" cy="4351338"/>
          </a:xfrm>
        </p:spPr>
        <p:txBody>
          <a:bodyPr>
            <a:normAutofit/>
          </a:bodyPr>
          <a:lstStyle/>
          <a:p>
            <a:pPr marL="342900" indent="-342900">
              <a:buFont typeface="+mj-lt"/>
              <a:buAutoNum type="arabicPeriod"/>
            </a:pPr>
            <a:r>
              <a:rPr lang="en-US" dirty="0" smtClean="0"/>
              <a:t>Byte Streams are defined using two class hierarchies</a:t>
            </a:r>
          </a:p>
          <a:p>
            <a:pPr marL="800100" lvl="1" indent="-342900">
              <a:buFont typeface="+mj-lt"/>
              <a:buAutoNum type="arabicPeriod"/>
            </a:pPr>
            <a:r>
              <a:rPr lang="en-US" dirty="0" err="1" smtClean="0"/>
              <a:t>InputStream</a:t>
            </a:r>
            <a:endParaRPr lang="en-US" dirty="0" smtClean="0"/>
          </a:p>
          <a:p>
            <a:pPr marL="800100" lvl="1" indent="-342900">
              <a:buFont typeface="+mj-lt"/>
              <a:buAutoNum type="arabicPeriod"/>
            </a:pPr>
            <a:r>
              <a:rPr lang="en-US" dirty="0" err="1" smtClean="0"/>
              <a:t>OutputStream</a:t>
            </a:r>
            <a:endParaRPr lang="en-US" dirty="0" smtClean="0"/>
          </a:p>
          <a:p>
            <a:pPr marL="342900" indent="-342900">
              <a:buFont typeface="+mj-lt"/>
              <a:buAutoNum type="arabicPeriod"/>
            </a:pPr>
            <a:r>
              <a:rPr lang="en-US" dirty="0" smtClean="0"/>
              <a:t>This is all about reading and writing to various devices including hard disk drives</a:t>
            </a:r>
            <a:endParaRPr lang="en-US" dirty="0"/>
          </a:p>
          <a:p>
            <a:pPr marL="0" indent="0">
              <a:buNone/>
            </a:pPr>
            <a:r>
              <a:rPr lang="en-US" dirty="0">
                <a:hlinkClick r:id="rId2"/>
              </a:rPr>
              <a:t>http://ecomputernotes.com/java/stream/byte-stream-classes</a:t>
            </a:r>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Tree>
    <p:extLst>
      <p:ext uri="{BB962C8B-B14F-4D97-AF65-F5344CB8AC3E}">
        <p14:creationId xmlns:p14="http://schemas.microsoft.com/office/powerpoint/2010/main" val="23249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The Character Stream Classes</a:t>
            </a:r>
          </a:p>
        </p:txBody>
      </p:sp>
      <p:sp>
        <p:nvSpPr>
          <p:cNvPr id="3" name="Content Placeholder 2"/>
          <p:cNvSpPr>
            <a:spLocks noGrp="1"/>
          </p:cNvSpPr>
          <p:nvPr>
            <p:ph idx="1"/>
          </p:nvPr>
        </p:nvSpPr>
        <p:spPr>
          <a:xfrm>
            <a:off x="838200" y="1825625"/>
            <a:ext cx="10515600" cy="4351338"/>
          </a:xfrm>
        </p:spPr>
        <p:txBody>
          <a:bodyPr>
            <a:normAutofit/>
          </a:bodyPr>
          <a:lstStyle/>
          <a:p>
            <a:pPr marL="342900" indent="-342900">
              <a:buFont typeface="+mj-lt"/>
              <a:buAutoNum type="arabicPeriod"/>
            </a:pPr>
            <a:r>
              <a:rPr lang="en-US" dirty="0" smtClean="0"/>
              <a:t>Character streams are defined by using two class hierarchies</a:t>
            </a:r>
          </a:p>
          <a:p>
            <a:pPr marL="800100" lvl="1" indent="-342900">
              <a:buFont typeface="+mj-lt"/>
              <a:buAutoNum type="arabicPeriod"/>
            </a:pPr>
            <a:r>
              <a:rPr lang="en-US" dirty="0" smtClean="0"/>
              <a:t>Reader</a:t>
            </a:r>
          </a:p>
          <a:p>
            <a:pPr marL="800100" lvl="1" indent="-342900">
              <a:buFont typeface="+mj-lt"/>
              <a:buAutoNum type="arabicPeriod"/>
            </a:pPr>
            <a:r>
              <a:rPr lang="en-US" dirty="0" smtClean="0"/>
              <a:t>Writer</a:t>
            </a:r>
          </a:p>
          <a:p>
            <a:pPr marL="0" indent="0">
              <a:buNone/>
            </a:pPr>
            <a:r>
              <a:rPr lang="en-US" dirty="0">
                <a:hlinkClick r:id="rId2"/>
              </a:rPr>
              <a:t>http://ecomputernotes.com/java/stream/java-character-stream-classes</a:t>
            </a:r>
            <a:endParaRPr lang="en-US" dirty="0"/>
          </a:p>
          <a:p>
            <a:endParaRPr lang="en-US" dirty="0"/>
          </a:p>
        </p:txBody>
      </p:sp>
    </p:spTree>
    <p:extLst>
      <p:ext uri="{BB962C8B-B14F-4D97-AF65-F5344CB8AC3E}">
        <p14:creationId xmlns:p14="http://schemas.microsoft.com/office/powerpoint/2010/main" val="3946789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The Predefined Streams</a:t>
            </a:r>
          </a:p>
        </p:txBody>
      </p:sp>
      <p:sp>
        <p:nvSpPr>
          <p:cNvPr id="3" name="Content Placeholder 2"/>
          <p:cNvSpPr>
            <a:spLocks noGrp="1"/>
          </p:cNvSpPr>
          <p:nvPr>
            <p:ph idx="1"/>
          </p:nvPr>
        </p:nvSpPr>
        <p:spPr>
          <a:xfrm>
            <a:off x="838200" y="1825625"/>
            <a:ext cx="4760343" cy="4351338"/>
          </a:xfrm>
        </p:spPr>
        <p:txBody>
          <a:bodyPr>
            <a:normAutofit fontScale="77500" lnSpcReduction="20000"/>
          </a:bodyPr>
          <a:lstStyle/>
          <a:p>
            <a:pPr marL="342900" indent="-342900">
              <a:buFont typeface="+mj-lt"/>
              <a:buAutoNum type="arabicPeriod"/>
            </a:pPr>
            <a:r>
              <a:rPr lang="en-US" dirty="0" smtClean="0"/>
              <a:t>With the “</a:t>
            </a:r>
            <a:r>
              <a:rPr lang="en-US" dirty="0" err="1" smtClean="0"/>
              <a:t>java.lang</a:t>
            </a:r>
            <a:r>
              <a:rPr lang="en-US" dirty="0" smtClean="0"/>
              <a:t>” package comes a class defined as “System”.</a:t>
            </a:r>
          </a:p>
          <a:p>
            <a:pPr marL="342900" indent="-342900">
              <a:buFont typeface="+mj-lt"/>
              <a:buAutoNum type="arabicPeriod"/>
            </a:pPr>
            <a:r>
              <a:rPr lang="en-US" dirty="0" smtClean="0"/>
              <a:t>“System” encapsulates several aspect of run-time environment</a:t>
            </a:r>
          </a:p>
          <a:p>
            <a:pPr marL="342900" indent="-342900">
              <a:buFont typeface="+mj-lt"/>
              <a:buAutoNum type="arabicPeriod"/>
            </a:pPr>
            <a:r>
              <a:rPr lang="en-US" dirty="0" smtClean="0"/>
              <a:t>It contains 3 predefined stream variables</a:t>
            </a:r>
          </a:p>
          <a:p>
            <a:pPr marL="800100" lvl="1" indent="-342900">
              <a:buFont typeface="+mj-lt"/>
              <a:buAutoNum type="arabicPeriod"/>
            </a:pPr>
            <a:r>
              <a:rPr lang="en-US" dirty="0" smtClean="0"/>
              <a:t>“in”</a:t>
            </a:r>
          </a:p>
          <a:p>
            <a:pPr marL="800100" lvl="1" indent="-342900">
              <a:buFont typeface="+mj-lt"/>
              <a:buAutoNum type="arabicPeriod"/>
            </a:pPr>
            <a:r>
              <a:rPr lang="en-US" dirty="0" smtClean="0"/>
              <a:t>“out”</a:t>
            </a:r>
          </a:p>
          <a:p>
            <a:pPr marL="800100" lvl="1" indent="-342900">
              <a:buFont typeface="+mj-lt"/>
              <a:buAutoNum type="arabicPeriod"/>
            </a:pPr>
            <a:r>
              <a:rPr lang="en-US" dirty="0" smtClean="0"/>
              <a:t>“err”</a:t>
            </a:r>
          </a:p>
          <a:p>
            <a:pPr marL="342900" indent="-342900">
              <a:buFont typeface="+mj-lt"/>
              <a:buAutoNum type="arabicPeriod"/>
            </a:pPr>
            <a:r>
              <a:rPr lang="en-US" dirty="0" smtClean="0"/>
              <a:t>These fields are declared as public final and static within System. This means they can be used by any other part of your program without reference to a specific System object (no instantiation)</a:t>
            </a: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Content Placeholder 2"/>
          <p:cNvSpPr txBox="1">
            <a:spLocks/>
          </p:cNvSpPr>
          <p:nvPr/>
        </p:nvSpPr>
        <p:spPr>
          <a:xfrm>
            <a:off x="5598543" y="1825625"/>
            <a:ext cx="4760343" cy="37815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t>
            </a:r>
            <a:r>
              <a:rPr lang="en-US" dirty="0" err="1" smtClean="0"/>
              <a:t>System.out</a:t>
            </a:r>
            <a:r>
              <a:rPr lang="en-US" dirty="0" smtClean="0"/>
              <a:t>”: your standard output stream, by default the console.</a:t>
            </a:r>
          </a:p>
          <a:p>
            <a:r>
              <a:rPr lang="en-US" dirty="0" smtClean="0"/>
              <a:t>“System.in”: your standard input stream, by default the keyboard.</a:t>
            </a:r>
          </a:p>
          <a:p>
            <a:r>
              <a:rPr lang="en-US" dirty="0" smtClean="0"/>
              <a:t>“</a:t>
            </a:r>
            <a:r>
              <a:rPr lang="en-US" dirty="0" err="1" smtClean="0"/>
              <a:t>System.err</a:t>
            </a:r>
            <a:r>
              <a:rPr lang="en-US" dirty="0" smtClean="0"/>
              <a:t>”: your standard error stream which is also by default the console.</a:t>
            </a:r>
          </a:p>
        </p:txBody>
      </p:sp>
      <p:sp>
        <p:nvSpPr>
          <p:cNvPr id="6" name="TextBox 5"/>
          <p:cNvSpPr txBox="1"/>
          <p:nvPr/>
        </p:nvSpPr>
        <p:spPr>
          <a:xfrm>
            <a:off x="5912688" y="5626200"/>
            <a:ext cx="4132052" cy="646331"/>
          </a:xfrm>
          <a:prstGeom prst="rect">
            <a:avLst/>
          </a:prstGeom>
          <a:noFill/>
          <a:ln>
            <a:solidFill>
              <a:schemeClr val="accent1"/>
            </a:solidFill>
          </a:ln>
        </p:spPr>
        <p:txBody>
          <a:bodyPr wrap="square" rtlCol="0">
            <a:spAutoFit/>
          </a:bodyPr>
          <a:lstStyle/>
          <a:p>
            <a:r>
              <a:rPr lang="en-US" dirty="0" smtClean="0"/>
              <a:t>Note: All streams can be redirected to any compatible I/O device.</a:t>
            </a:r>
            <a:endParaRPr lang="en-US" dirty="0"/>
          </a:p>
        </p:txBody>
      </p:sp>
    </p:spTree>
    <p:extLst>
      <p:ext uri="{BB962C8B-B14F-4D97-AF65-F5344CB8AC3E}">
        <p14:creationId xmlns:p14="http://schemas.microsoft.com/office/powerpoint/2010/main" val="2395723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Using the Byte Streams</a:t>
            </a:r>
          </a:p>
        </p:txBody>
      </p:sp>
      <p:sp>
        <p:nvSpPr>
          <p:cNvPr id="3" name="Content Placeholder 2"/>
          <p:cNvSpPr>
            <a:spLocks noGrp="1"/>
          </p:cNvSpPr>
          <p:nvPr>
            <p:ph idx="1"/>
          </p:nvPr>
        </p:nvSpPr>
        <p:spPr>
          <a:xfrm>
            <a:off x="838199" y="1825625"/>
            <a:ext cx="10369731" cy="4351338"/>
          </a:xfrm>
        </p:spPr>
        <p:txBody>
          <a:bodyPr>
            <a:normAutofit/>
          </a:bodyPr>
          <a:lstStyle/>
          <a:p>
            <a:r>
              <a:rPr lang="en-US" dirty="0" err="1" smtClean="0"/>
              <a:t>InputStream</a:t>
            </a:r>
            <a:r>
              <a:rPr lang="en-US" dirty="0" smtClean="0"/>
              <a:t> and </a:t>
            </a:r>
            <a:r>
              <a:rPr lang="en-US" dirty="0" err="1" smtClean="0"/>
              <a:t>OutputStream</a:t>
            </a:r>
            <a:r>
              <a:rPr lang="en-US" dirty="0" smtClean="0"/>
              <a:t> can throw an </a:t>
            </a:r>
            <a:r>
              <a:rPr lang="en-US" dirty="0" err="1" smtClean="0"/>
              <a:t>IOException</a:t>
            </a:r>
            <a:r>
              <a:rPr lang="en-US" dirty="0" smtClean="0"/>
              <a:t> error</a:t>
            </a:r>
          </a:p>
          <a:p>
            <a:r>
              <a:rPr lang="en-US" dirty="0" smtClean="0"/>
              <a:t>Can be used to read console input, although it is preferable to use a character stream.</a:t>
            </a:r>
          </a:p>
          <a:p>
            <a:pPr marL="0" indent="0">
              <a:buNone/>
            </a:pPr>
            <a:r>
              <a:rPr lang="en-US" dirty="0">
                <a:hlinkClick r:id="rId2"/>
              </a:rPr>
              <a:t>https://</a:t>
            </a:r>
            <a:r>
              <a:rPr lang="en-US" dirty="0" smtClean="0">
                <a:hlinkClick r:id="rId2"/>
              </a:rPr>
              <a:t>docs.oracle.com/javase/7/docs/api/java/io/InputStream.html</a:t>
            </a:r>
            <a:endParaRPr lang="en-US" dirty="0" smtClean="0"/>
          </a:p>
          <a:p>
            <a:pPr marL="0" indent="0">
              <a:buNone/>
            </a:pPr>
            <a:r>
              <a:rPr lang="en-US" dirty="0">
                <a:hlinkClick r:id="rId3"/>
              </a:rPr>
              <a:t>https://docs.oracle.com/javase/7/docs/api/java/io/OutputStream.html</a:t>
            </a:r>
            <a:endParaRPr lang="en-US" dirty="0" smtClean="0"/>
          </a:p>
          <a:p>
            <a:pPr marL="0" indent="0">
              <a:buNone/>
            </a:pP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TextBox 4"/>
          <p:cNvSpPr txBox="1"/>
          <p:nvPr/>
        </p:nvSpPr>
        <p:spPr>
          <a:xfrm>
            <a:off x="7077038" y="6174092"/>
            <a:ext cx="462876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IOReadBytes</a:t>
            </a:r>
            <a:r>
              <a:rPr lang="en-US" sz="2400" b="1" dirty="0" smtClean="0"/>
              <a:t>”</a:t>
            </a:r>
            <a:endParaRPr lang="en-US" sz="2400" b="1" dirty="0"/>
          </a:p>
        </p:txBody>
      </p:sp>
    </p:spTree>
    <p:extLst>
      <p:ext uri="{BB962C8B-B14F-4D97-AF65-F5344CB8AC3E}">
        <p14:creationId xmlns:p14="http://schemas.microsoft.com/office/powerpoint/2010/main" val="3476160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Reading and Writing Files using Byte Streams</a:t>
            </a:r>
          </a:p>
        </p:txBody>
      </p:sp>
      <p:sp>
        <p:nvSpPr>
          <p:cNvPr id="3" name="Content Placeholder 2"/>
          <p:cNvSpPr>
            <a:spLocks noGrp="1"/>
          </p:cNvSpPr>
          <p:nvPr>
            <p:ph idx="1"/>
          </p:nvPr>
        </p:nvSpPr>
        <p:spPr>
          <a:xfrm>
            <a:off x="838199" y="1825625"/>
            <a:ext cx="10944498" cy="4351338"/>
          </a:xfrm>
        </p:spPr>
        <p:txBody>
          <a:bodyPr>
            <a:normAutofit/>
          </a:bodyPr>
          <a:lstStyle/>
          <a:p>
            <a:pPr marL="0" indent="0">
              <a:buNone/>
            </a:pPr>
            <a:r>
              <a:rPr lang="en-US" dirty="0" smtClean="0"/>
              <a:t>Use </a:t>
            </a:r>
            <a:r>
              <a:rPr lang="en-US" dirty="0" err="1" smtClean="0"/>
              <a:t>FileInputStream</a:t>
            </a:r>
            <a:r>
              <a:rPr lang="en-US" dirty="0" smtClean="0"/>
              <a:t> and </a:t>
            </a:r>
            <a:r>
              <a:rPr lang="en-US" dirty="0" err="1" smtClean="0"/>
              <a:t>FileOutputStream</a:t>
            </a:r>
            <a:r>
              <a:rPr lang="en-US" dirty="0" smtClean="0"/>
              <a:t> for I/O disk based operations.</a:t>
            </a:r>
          </a:p>
          <a:p>
            <a:pPr marL="0" indent="0">
              <a:buNone/>
            </a:pPr>
            <a:endParaRPr lang="en-US" dirty="0"/>
          </a:p>
          <a:p>
            <a:pPr marL="0" indent="0">
              <a:buNone/>
            </a:pPr>
            <a:endParaRPr lang="en-US" dirty="0" smtClean="0"/>
          </a:p>
          <a:p>
            <a:pPr marL="342900" indent="-342900">
              <a:buFont typeface="+mj-lt"/>
              <a:buAutoNum type="arabicPeriod"/>
            </a:pP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TextBox 4"/>
          <p:cNvSpPr txBox="1"/>
          <p:nvPr/>
        </p:nvSpPr>
        <p:spPr>
          <a:xfrm>
            <a:off x="6881867" y="5537160"/>
            <a:ext cx="490083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IOReadTextFile</a:t>
            </a:r>
            <a:r>
              <a:rPr lang="en-US" sz="2400" b="1" dirty="0" smtClean="0"/>
              <a:t>”</a:t>
            </a:r>
            <a:endParaRPr lang="en-US" sz="2400" b="1" dirty="0"/>
          </a:p>
        </p:txBody>
      </p:sp>
      <p:sp>
        <p:nvSpPr>
          <p:cNvPr id="6" name="TextBox 5"/>
          <p:cNvSpPr txBox="1"/>
          <p:nvPr/>
        </p:nvSpPr>
        <p:spPr>
          <a:xfrm>
            <a:off x="7338019" y="6081067"/>
            <a:ext cx="444467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IOWriteFile</a:t>
            </a:r>
            <a:r>
              <a:rPr lang="en-US" sz="2400" b="1" dirty="0" smtClean="0"/>
              <a:t>”</a:t>
            </a:r>
            <a:endParaRPr lang="en-US" sz="2400" b="1" dirty="0"/>
          </a:p>
        </p:txBody>
      </p:sp>
    </p:spTree>
    <p:extLst>
      <p:ext uri="{BB962C8B-B14F-4D97-AF65-F5344CB8AC3E}">
        <p14:creationId xmlns:p14="http://schemas.microsoft.com/office/powerpoint/2010/main" val="3538747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Automatically Closing a File</a:t>
            </a:r>
          </a:p>
        </p:txBody>
      </p:sp>
      <p:sp>
        <p:nvSpPr>
          <p:cNvPr id="3" name="Content Placeholder 2"/>
          <p:cNvSpPr>
            <a:spLocks noGrp="1"/>
          </p:cNvSpPr>
          <p:nvPr>
            <p:ph idx="1"/>
          </p:nvPr>
        </p:nvSpPr>
        <p:spPr>
          <a:xfrm>
            <a:off x="838199" y="1825625"/>
            <a:ext cx="10246743" cy="4351338"/>
          </a:xfrm>
        </p:spPr>
        <p:txBody>
          <a:bodyPr>
            <a:normAutofit/>
          </a:bodyPr>
          <a:lstStyle/>
          <a:p>
            <a:pPr marL="342900" indent="-342900">
              <a:buFont typeface="+mj-lt"/>
              <a:buAutoNum type="arabicPeriod"/>
            </a:pPr>
            <a:r>
              <a:rPr lang="en-US" dirty="0" smtClean="0"/>
              <a:t>Using a Try with Resources technique is basically to ensure that the resource will be closed regardless of any issues arising</a:t>
            </a:r>
          </a:p>
          <a:p>
            <a:pPr marL="342900" indent="-342900">
              <a:buFont typeface="+mj-lt"/>
              <a:buAutoNum type="arabicPeriod"/>
            </a:pPr>
            <a:r>
              <a:rPr lang="en-US" dirty="0" smtClean="0"/>
              <a:t>This prevents memory leaks.</a:t>
            </a:r>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TextBox 4"/>
          <p:cNvSpPr txBox="1"/>
          <p:nvPr/>
        </p:nvSpPr>
        <p:spPr>
          <a:xfrm>
            <a:off x="6193090" y="5486115"/>
            <a:ext cx="558960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IOTryWithResources</a:t>
            </a:r>
            <a:r>
              <a:rPr lang="en-US" sz="2400" b="1" dirty="0" smtClean="0"/>
              <a:t>”</a:t>
            </a:r>
            <a:endParaRPr lang="en-US" sz="2400" b="1" dirty="0"/>
          </a:p>
        </p:txBody>
      </p:sp>
    </p:spTree>
    <p:extLst>
      <p:ext uri="{BB962C8B-B14F-4D97-AF65-F5344CB8AC3E}">
        <p14:creationId xmlns:p14="http://schemas.microsoft.com/office/powerpoint/2010/main" val="3619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Reading and Writing Binary Data</a:t>
            </a:r>
          </a:p>
        </p:txBody>
      </p:sp>
      <p:sp>
        <p:nvSpPr>
          <p:cNvPr id="3" name="Content Placeholder 2"/>
          <p:cNvSpPr>
            <a:spLocks noGrp="1"/>
          </p:cNvSpPr>
          <p:nvPr>
            <p:ph idx="1"/>
          </p:nvPr>
        </p:nvSpPr>
        <p:spPr>
          <a:xfrm>
            <a:off x="838199" y="1825625"/>
            <a:ext cx="10859219" cy="4351338"/>
          </a:xfrm>
        </p:spPr>
        <p:txBody>
          <a:bodyPr>
            <a:normAutofit/>
          </a:bodyPr>
          <a:lstStyle/>
          <a:p>
            <a:r>
              <a:rPr lang="en-US" sz="2400" dirty="0" err="1" smtClean="0"/>
              <a:t>DataInputStream</a:t>
            </a:r>
            <a:r>
              <a:rPr lang="en-US" sz="2400" dirty="0" smtClean="0"/>
              <a:t> </a:t>
            </a:r>
            <a:br>
              <a:rPr lang="en-US" sz="2400" dirty="0" smtClean="0"/>
            </a:br>
            <a:r>
              <a:rPr lang="en-US" sz="2400" dirty="0">
                <a:hlinkClick r:id="rId2"/>
              </a:rPr>
              <a:t>https://docs.oracle.com/javase/7/docs/api/java/io/DataInputStream.html</a:t>
            </a:r>
            <a:endParaRPr lang="en-US" sz="2400" dirty="0" smtClean="0"/>
          </a:p>
          <a:p>
            <a:r>
              <a:rPr lang="en-US" sz="2400" dirty="0" err="1" smtClean="0"/>
              <a:t>DataOutputStream</a:t>
            </a:r>
            <a:r>
              <a:rPr lang="en-US" sz="2400" dirty="0" smtClean="0"/>
              <a:t/>
            </a:r>
            <a:br>
              <a:rPr lang="en-US" sz="2400" dirty="0" smtClean="0"/>
            </a:br>
            <a:r>
              <a:rPr lang="en-US" sz="2400" dirty="0">
                <a:hlinkClick r:id="rId3"/>
              </a:rPr>
              <a:t>https://docs.oracle.com/javase/7/docs/api/java/io/DataOutputStream.html</a:t>
            </a:r>
            <a:endParaRPr lang="en-US" sz="2400"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TextBox 4"/>
          <p:cNvSpPr txBox="1"/>
          <p:nvPr/>
        </p:nvSpPr>
        <p:spPr>
          <a:xfrm>
            <a:off x="6060232" y="5486115"/>
            <a:ext cx="572246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IODataOutputStream</a:t>
            </a:r>
            <a:r>
              <a:rPr lang="en-US" sz="2400" b="1" dirty="0" smtClean="0"/>
              <a:t>”</a:t>
            </a:r>
            <a:endParaRPr lang="en-US" sz="2400" b="1" dirty="0"/>
          </a:p>
        </p:txBody>
      </p:sp>
    </p:spTree>
    <p:extLst>
      <p:ext uri="{BB962C8B-B14F-4D97-AF65-F5344CB8AC3E}">
        <p14:creationId xmlns:p14="http://schemas.microsoft.com/office/powerpoint/2010/main" val="1030717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Random-Access Files</a:t>
            </a:r>
          </a:p>
        </p:txBody>
      </p:sp>
      <p:sp>
        <p:nvSpPr>
          <p:cNvPr id="3" name="Content Placeholder 2"/>
          <p:cNvSpPr>
            <a:spLocks noGrp="1"/>
          </p:cNvSpPr>
          <p:nvPr>
            <p:ph idx="1"/>
          </p:nvPr>
        </p:nvSpPr>
        <p:spPr>
          <a:xfrm>
            <a:off x="955831" y="1747801"/>
            <a:ext cx="5020538" cy="4064588"/>
          </a:xfrm>
        </p:spPr>
        <p:txBody>
          <a:bodyPr>
            <a:normAutofit/>
          </a:bodyPr>
          <a:lstStyle/>
          <a:p>
            <a:r>
              <a:rPr lang="en-US" dirty="0" smtClean="0"/>
              <a:t>All the files we’ve read so far have been read ‘sequentially’.</a:t>
            </a:r>
          </a:p>
          <a:p>
            <a:r>
              <a:rPr lang="en-US" dirty="0" smtClean="0"/>
              <a:t>Random-Access Files read and write is about reading or writing data by setting a file pointer.  With Random Access capability, you are using file positioning to determine the location of your operation within the file.</a:t>
            </a:r>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pic>
        <p:nvPicPr>
          <p:cNvPr id="1026" name="Picture 2" descr="Image result for java randomaccessfil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512" y="2147024"/>
            <a:ext cx="5443568" cy="32661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02264" y="6097196"/>
            <a:ext cx="520283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IORandomAccess</a:t>
            </a:r>
            <a:r>
              <a:rPr lang="en-US" sz="2400" b="1" dirty="0" smtClean="0"/>
              <a:t>”</a:t>
            </a:r>
            <a:endParaRPr lang="en-US" sz="2400" b="1" dirty="0"/>
          </a:p>
        </p:txBody>
      </p:sp>
    </p:spTree>
    <p:extLst>
      <p:ext uri="{BB962C8B-B14F-4D97-AF65-F5344CB8AC3E}">
        <p14:creationId xmlns:p14="http://schemas.microsoft.com/office/powerpoint/2010/main" val="227057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Java’s Character-Based Streams</a:t>
            </a:r>
          </a:p>
        </p:txBody>
      </p:sp>
      <p:sp>
        <p:nvSpPr>
          <p:cNvPr id="3" name="Content Placeholder 2"/>
          <p:cNvSpPr>
            <a:spLocks noGrp="1"/>
          </p:cNvSpPr>
          <p:nvPr>
            <p:ph idx="1"/>
          </p:nvPr>
        </p:nvSpPr>
        <p:spPr>
          <a:xfrm>
            <a:off x="838199" y="1825625"/>
            <a:ext cx="10402019" cy="4351338"/>
          </a:xfrm>
        </p:spPr>
        <p:txBody>
          <a:bodyPr>
            <a:normAutofit/>
          </a:bodyPr>
          <a:lstStyle/>
          <a:p>
            <a:r>
              <a:rPr lang="en-US" dirty="0" smtClean="0"/>
              <a:t>Reader</a:t>
            </a:r>
            <a:br>
              <a:rPr lang="en-US" dirty="0" smtClean="0"/>
            </a:br>
            <a:r>
              <a:rPr lang="en-US" dirty="0">
                <a:hlinkClick r:id="rId2"/>
              </a:rPr>
              <a:t>https://docs.oracle.com/javase/7/docs/api/java/io/Reader.html</a:t>
            </a:r>
            <a:endParaRPr lang="en-US" dirty="0" smtClean="0"/>
          </a:p>
          <a:p>
            <a:r>
              <a:rPr lang="en-US" dirty="0" smtClean="0"/>
              <a:t>Writer</a:t>
            </a:r>
            <a:br>
              <a:rPr lang="en-US" dirty="0" smtClean="0"/>
            </a:br>
            <a:r>
              <a:rPr lang="en-US" dirty="0">
                <a:hlinkClick r:id="rId3"/>
              </a:rPr>
              <a:t>https://</a:t>
            </a:r>
            <a:r>
              <a:rPr lang="en-US" dirty="0" smtClean="0">
                <a:hlinkClick r:id="rId3"/>
              </a:rPr>
              <a:t>docs.oracle.com/javase/7/docs/api/java/io/Writer.html</a:t>
            </a:r>
            <a:endParaRPr lang="en-US" dirty="0" smtClean="0"/>
          </a:p>
          <a:p>
            <a:endParaRPr lang="en-US" dirty="0"/>
          </a:p>
          <a:p>
            <a:r>
              <a:rPr lang="en-US" dirty="0" smtClean="0"/>
              <a:t>Note: the best class for reading from the console is the </a:t>
            </a:r>
            <a:r>
              <a:rPr lang="en-US" dirty="0" err="1" smtClean="0"/>
              <a:t>BufferedReader</a:t>
            </a:r>
            <a:r>
              <a:rPr lang="en-US" dirty="0" smtClean="0"/>
              <a:t>…</a:t>
            </a:r>
          </a:p>
          <a:p>
            <a:pPr marL="342900" indent="-342900">
              <a:buFont typeface="+mj-lt"/>
              <a:buAutoNum type="arabicPeriod"/>
            </a:pP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TextBox 4"/>
          <p:cNvSpPr txBox="1"/>
          <p:nvPr/>
        </p:nvSpPr>
        <p:spPr>
          <a:xfrm>
            <a:off x="6201312" y="5850235"/>
            <a:ext cx="5314596"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IOBufferedReader</a:t>
            </a:r>
            <a:r>
              <a:rPr lang="en-US" sz="2400" b="1" dirty="0" smtClean="0"/>
              <a:t>”</a:t>
            </a:r>
            <a:endParaRPr lang="en-US" sz="2400" b="1" dirty="0"/>
          </a:p>
        </p:txBody>
      </p:sp>
    </p:spTree>
    <p:extLst>
      <p:ext uri="{BB962C8B-B14F-4D97-AF65-F5344CB8AC3E}">
        <p14:creationId xmlns:p14="http://schemas.microsoft.com/office/powerpoint/2010/main" val="2601218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File I/O Using Character Streams</a:t>
            </a:r>
          </a:p>
        </p:txBody>
      </p:sp>
      <p:sp>
        <p:nvSpPr>
          <p:cNvPr id="3" name="Content Placeholder 2"/>
          <p:cNvSpPr>
            <a:spLocks noGrp="1"/>
          </p:cNvSpPr>
          <p:nvPr>
            <p:ph idx="1"/>
          </p:nvPr>
        </p:nvSpPr>
        <p:spPr>
          <a:xfrm>
            <a:off x="838200" y="1825625"/>
            <a:ext cx="10134600" cy="1288511"/>
          </a:xfrm>
        </p:spPr>
        <p:txBody>
          <a:bodyPr>
            <a:normAutofit/>
          </a:bodyPr>
          <a:lstStyle/>
          <a:p>
            <a:pPr marL="342900" indent="-342900">
              <a:buFont typeface="+mj-lt"/>
              <a:buAutoNum type="arabicPeriod"/>
            </a:pPr>
            <a:r>
              <a:rPr lang="en-US" dirty="0" err="1" smtClean="0"/>
              <a:t>FileReader</a:t>
            </a:r>
            <a:endParaRPr lang="en-US" dirty="0" smtClean="0"/>
          </a:p>
          <a:p>
            <a:pPr marL="342900" indent="-342900">
              <a:buFont typeface="+mj-lt"/>
              <a:buAutoNum type="arabicPeriod"/>
            </a:pPr>
            <a:r>
              <a:rPr lang="en-US" dirty="0" err="1" smtClean="0"/>
              <a:t>FileWriter</a:t>
            </a: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6" name="TextBox 5"/>
          <p:cNvSpPr txBox="1"/>
          <p:nvPr/>
        </p:nvSpPr>
        <p:spPr>
          <a:xfrm>
            <a:off x="6944283" y="5209006"/>
            <a:ext cx="4568751"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IOFileWriter</a:t>
            </a:r>
            <a:r>
              <a:rPr lang="en-US" sz="2400" b="1" dirty="0" smtClean="0"/>
              <a:t>”</a:t>
            </a:r>
            <a:endParaRPr lang="en-US" sz="2400" b="1" dirty="0"/>
          </a:p>
        </p:txBody>
      </p:sp>
      <p:sp>
        <p:nvSpPr>
          <p:cNvPr id="7" name="TextBox 6"/>
          <p:cNvSpPr txBox="1"/>
          <p:nvPr/>
        </p:nvSpPr>
        <p:spPr>
          <a:xfrm>
            <a:off x="6861247" y="4612404"/>
            <a:ext cx="465178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IOFileReader</a:t>
            </a:r>
            <a:r>
              <a:rPr lang="en-US" sz="2400" b="1" dirty="0" smtClean="0"/>
              <a:t>”</a:t>
            </a:r>
            <a:endParaRPr lang="en-US" sz="2400" b="1" dirty="0"/>
          </a:p>
        </p:txBody>
      </p:sp>
      <p:sp>
        <p:nvSpPr>
          <p:cNvPr id="8" name="TextBox 7"/>
          <p:cNvSpPr txBox="1"/>
          <p:nvPr/>
        </p:nvSpPr>
        <p:spPr>
          <a:xfrm>
            <a:off x="6954095" y="5737611"/>
            <a:ext cx="457798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IOReadLines</a:t>
            </a:r>
            <a:r>
              <a:rPr lang="en-US" sz="2400" b="1" dirty="0" smtClean="0"/>
              <a:t>”</a:t>
            </a:r>
            <a:endParaRPr lang="en-US" sz="2400" b="1" dirty="0"/>
          </a:p>
        </p:txBody>
      </p:sp>
    </p:spTree>
    <p:extLst>
      <p:ext uri="{BB962C8B-B14F-4D97-AF65-F5344CB8AC3E}">
        <p14:creationId xmlns:p14="http://schemas.microsoft.com/office/powerpoint/2010/main" val="958173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838200" y="1825625"/>
            <a:ext cx="4285891" cy="4351338"/>
          </a:xfrm>
        </p:spPr>
        <p:txBody>
          <a:bodyPr>
            <a:normAutofit lnSpcReduction="10000"/>
          </a:bodyPr>
          <a:lstStyle/>
          <a:p>
            <a:pPr marL="514350" indent="-514350">
              <a:buFont typeface="+mj-lt"/>
              <a:buAutoNum type="arabicPeriod"/>
            </a:pPr>
            <a:r>
              <a:rPr lang="en-US" dirty="0"/>
              <a:t>The Exception Chain and Hierarchy</a:t>
            </a:r>
          </a:p>
          <a:p>
            <a:pPr marL="514350" indent="-514350">
              <a:buFont typeface="+mj-lt"/>
              <a:buAutoNum type="arabicPeriod"/>
            </a:pPr>
            <a:r>
              <a:rPr lang="en-US" dirty="0" smtClean="0"/>
              <a:t>And </a:t>
            </a:r>
            <a:r>
              <a:rPr lang="en-US" dirty="0"/>
              <a:t>if you don’t handle them..</a:t>
            </a:r>
          </a:p>
          <a:p>
            <a:pPr marL="514350" indent="-514350">
              <a:buFont typeface="+mj-lt"/>
              <a:buAutoNum type="arabicPeriod"/>
            </a:pPr>
            <a:r>
              <a:rPr lang="en-US" dirty="0"/>
              <a:t>Using Multiple “catch” statement</a:t>
            </a:r>
          </a:p>
          <a:p>
            <a:pPr marL="514350" indent="-514350">
              <a:buFont typeface="+mj-lt"/>
              <a:buAutoNum type="arabicPeriod"/>
            </a:pPr>
            <a:r>
              <a:rPr lang="en-US" dirty="0"/>
              <a:t>Creating Subclass Exceptions and Exception </a:t>
            </a:r>
            <a:r>
              <a:rPr lang="en-US" dirty="0" err="1" smtClean="0"/>
              <a:t>Superclasses</a:t>
            </a:r>
            <a:endParaRPr lang="en-US" dirty="0"/>
          </a:p>
          <a:p>
            <a:pPr marL="514350" indent="-514350">
              <a:buFont typeface="+mj-lt"/>
              <a:buAutoNum type="arabicPeriod"/>
            </a:pPr>
            <a:r>
              <a:rPr lang="en-US" dirty="0"/>
              <a:t>Nested Try </a:t>
            </a:r>
            <a:r>
              <a:rPr lang="en-US" dirty="0" smtClean="0"/>
              <a:t>Blocks</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6"/>
            </a:pPr>
            <a:r>
              <a:rPr lang="en-US" dirty="0" smtClean="0"/>
              <a:t>Throwing an exception on purpose</a:t>
            </a:r>
          </a:p>
          <a:p>
            <a:pPr marL="514350" indent="-514350">
              <a:buFont typeface="+mj-lt"/>
              <a:buAutoNum type="arabicPeriod" startAt="6"/>
            </a:pPr>
            <a:r>
              <a:rPr lang="en-US" dirty="0" smtClean="0"/>
              <a:t>The “</a:t>
            </a:r>
            <a:r>
              <a:rPr lang="en-US" dirty="0" err="1" smtClean="0"/>
              <a:t>Throwable</a:t>
            </a:r>
            <a:r>
              <a:rPr lang="en-US" dirty="0" smtClean="0"/>
              <a:t>” Object</a:t>
            </a:r>
          </a:p>
          <a:p>
            <a:pPr marL="514350" indent="-514350">
              <a:buFont typeface="+mj-lt"/>
              <a:buAutoNum type="arabicPeriod" startAt="6"/>
            </a:pPr>
            <a:r>
              <a:rPr lang="en-US" dirty="0" smtClean="0"/>
              <a:t>“finally”</a:t>
            </a:r>
          </a:p>
          <a:p>
            <a:pPr marL="514350" indent="-514350">
              <a:buFont typeface="+mj-lt"/>
              <a:buAutoNum type="arabicPeriod" startAt="6"/>
            </a:pPr>
            <a:r>
              <a:rPr lang="en-US" dirty="0" smtClean="0"/>
              <a:t>“throws”</a:t>
            </a:r>
          </a:p>
          <a:p>
            <a:pPr marL="514350" indent="-514350">
              <a:buFont typeface="+mj-lt"/>
              <a:buAutoNum type="arabicPeriod" startAt="6"/>
            </a:pPr>
            <a:r>
              <a:rPr lang="en-US" dirty="0" smtClean="0"/>
              <a:t>Java’s Built-In Exceptions</a:t>
            </a:r>
          </a:p>
          <a:p>
            <a:endParaRPr lang="en-US" dirty="0"/>
          </a:p>
        </p:txBody>
      </p:sp>
    </p:spTree>
    <p:extLst>
      <p:ext uri="{BB962C8B-B14F-4D97-AF65-F5344CB8AC3E}">
        <p14:creationId xmlns:p14="http://schemas.microsoft.com/office/powerpoint/2010/main" val="2963709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(I/O) - Using Java’s Type Wrappers to Convert Numeric Strings</a:t>
            </a:r>
          </a:p>
        </p:txBody>
      </p:sp>
      <p:sp>
        <p:nvSpPr>
          <p:cNvPr id="3" name="Content Placeholder 2"/>
          <p:cNvSpPr>
            <a:spLocks noGrp="1"/>
          </p:cNvSpPr>
          <p:nvPr>
            <p:ph idx="1"/>
          </p:nvPr>
        </p:nvSpPr>
        <p:spPr>
          <a:xfrm>
            <a:off x="838200" y="1825625"/>
            <a:ext cx="5346940" cy="4351338"/>
          </a:xfrm>
        </p:spPr>
        <p:txBody>
          <a:bodyPr>
            <a:normAutofit/>
          </a:bodyPr>
          <a:lstStyle/>
          <a:p>
            <a:r>
              <a:rPr lang="en-US" dirty="0" smtClean="0"/>
              <a:t>Easy and convenient way to read numerical strings</a:t>
            </a:r>
          </a:p>
          <a:p>
            <a:r>
              <a:rPr lang="en-US" b="1" dirty="0" smtClean="0"/>
              <a:t>Support for primitives: Float</a:t>
            </a:r>
            <a:r>
              <a:rPr lang="en-US" dirty="0"/>
              <a:t>, </a:t>
            </a:r>
            <a:r>
              <a:rPr lang="en-US" b="1" dirty="0"/>
              <a:t>Long</a:t>
            </a:r>
            <a:r>
              <a:rPr lang="en-US" dirty="0"/>
              <a:t>, </a:t>
            </a:r>
            <a:r>
              <a:rPr lang="en-US" b="1" dirty="0"/>
              <a:t>Integer</a:t>
            </a:r>
            <a:r>
              <a:rPr lang="en-US" dirty="0"/>
              <a:t>, </a:t>
            </a:r>
            <a:r>
              <a:rPr lang="en-US" b="1" dirty="0"/>
              <a:t>Short</a:t>
            </a:r>
            <a:r>
              <a:rPr lang="en-US" dirty="0"/>
              <a:t>, </a:t>
            </a:r>
            <a:r>
              <a:rPr lang="en-US" b="1" dirty="0"/>
              <a:t>Byte</a:t>
            </a:r>
            <a:r>
              <a:rPr lang="en-US" dirty="0"/>
              <a:t>, </a:t>
            </a:r>
            <a:r>
              <a:rPr lang="en-US" b="1" dirty="0"/>
              <a:t>Character</a:t>
            </a:r>
            <a:r>
              <a:rPr lang="en-US" dirty="0"/>
              <a:t>, and </a:t>
            </a:r>
            <a:r>
              <a:rPr lang="en-US" b="1" dirty="0"/>
              <a:t>Boolean</a:t>
            </a:r>
            <a:r>
              <a:rPr lang="en-US" dirty="0"/>
              <a:t>. </a:t>
            </a:r>
            <a:endParaRPr lang="en-US" dirty="0"/>
          </a:p>
          <a:p>
            <a:endParaRPr lang="en-US" dirty="0"/>
          </a:p>
        </p:txBody>
      </p:sp>
      <p:sp>
        <p:nvSpPr>
          <p:cNvPr id="4" name="Content Placeholder 2"/>
          <p:cNvSpPr txBox="1">
            <a:spLocks/>
          </p:cNvSpPr>
          <p:nvPr/>
        </p:nvSpPr>
        <p:spPr>
          <a:xfrm>
            <a:off x="6185140" y="1825625"/>
            <a:ext cx="53469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8"/>
            </a:pPr>
            <a:endParaRPr lang="en-US" dirty="0" smtClean="0"/>
          </a:p>
        </p:txBody>
      </p:sp>
      <p:sp>
        <p:nvSpPr>
          <p:cNvPr id="5" name="TextBox 4"/>
          <p:cNvSpPr txBox="1"/>
          <p:nvPr/>
        </p:nvSpPr>
        <p:spPr>
          <a:xfrm>
            <a:off x="6402983" y="5737611"/>
            <a:ext cx="512909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smtClean="0"/>
              <a:t>“</a:t>
            </a:r>
            <a:r>
              <a:rPr lang="en-US" sz="2400" b="1" dirty="0" err="1" smtClean="0"/>
              <a:t>IOTypeWrappers</a:t>
            </a:r>
            <a:r>
              <a:rPr lang="en-US" sz="2400" b="1" dirty="0" smtClean="0"/>
              <a:t>”</a:t>
            </a:r>
            <a:endParaRPr lang="en-US" sz="2400" b="1" dirty="0"/>
          </a:p>
        </p:txBody>
      </p:sp>
    </p:spTree>
    <p:extLst>
      <p:ext uri="{BB962C8B-B14F-4D97-AF65-F5344CB8AC3E}">
        <p14:creationId xmlns:p14="http://schemas.microsoft.com/office/powerpoint/2010/main" val="4015507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The Exception Chain and Hierarchy</a:t>
            </a:r>
            <a:endParaRPr lang="en-US" dirty="0"/>
          </a:p>
        </p:txBody>
      </p:sp>
      <p:sp>
        <p:nvSpPr>
          <p:cNvPr id="3" name="Content Placeholder 2"/>
          <p:cNvSpPr>
            <a:spLocks noGrp="1"/>
          </p:cNvSpPr>
          <p:nvPr>
            <p:ph idx="1"/>
          </p:nvPr>
        </p:nvSpPr>
        <p:spPr>
          <a:xfrm>
            <a:off x="838200" y="1825625"/>
            <a:ext cx="10600426" cy="4351338"/>
          </a:xfrm>
        </p:spPr>
        <p:txBody>
          <a:bodyPr>
            <a:normAutofit/>
          </a:bodyPr>
          <a:lstStyle/>
          <a:p>
            <a:pPr marL="514350" indent="-514350">
              <a:buFont typeface="+mj-lt"/>
              <a:buAutoNum type="arabicPeriod"/>
            </a:pPr>
            <a:r>
              <a:rPr lang="en-US" dirty="0" smtClean="0"/>
              <a:t>In Java all exceptions are represented by classes</a:t>
            </a:r>
          </a:p>
          <a:p>
            <a:pPr marL="514350" indent="-514350">
              <a:buFont typeface="+mj-lt"/>
              <a:buAutoNum type="arabicPeriod"/>
            </a:pPr>
            <a:r>
              <a:rPr lang="en-US" dirty="0" smtClean="0"/>
              <a:t>All are derived from the “</a:t>
            </a:r>
            <a:r>
              <a:rPr lang="en-US" dirty="0" err="1" smtClean="0"/>
              <a:t>Throwable</a:t>
            </a:r>
            <a:r>
              <a:rPr lang="en-US" dirty="0" smtClean="0"/>
              <a:t>” class</a:t>
            </a:r>
          </a:p>
          <a:p>
            <a:pPr marL="514350" indent="-514350">
              <a:buFont typeface="+mj-lt"/>
              <a:buAutoNum type="arabicPeriod"/>
            </a:pPr>
            <a:r>
              <a:rPr lang="en-US" dirty="0" smtClean="0"/>
              <a:t>Two direct subclass of “</a:t>
            </a:r>
            <a:r>
              <a:rPr lang="en-US" dirty="0" err="1" smtClean="0"/>
              <a:t>Throwable</a:t>
            </a:r>
            <a:r>
              <a:rPr lang="en-US" dirty="0" smtClean="0"/>
              <a:t>” are:</a:t>
            </a:r>
          </a:p>
          <a:p>
            <a:pPr marL="971550" lvl="1" indent="-514350">
              <a:buFont typeface="+mj-lt"/>
              <a:buAutoNum type="arabicPeriod"/>
            </a:pPr>
            <a:r>
              <a:rPr lang="en-US" sz="2800" dirty="0" smtClean="0"/>
              <a:t>Exception: errors that occur in your app</a:t>
            </a:r>
          </a:p>
          <a:p>
            <a:pPr marL="1428750" lvl="2" indent="-514350">
              <a:buFont typeface="+mj-lt"/>
              <a:buAutoNum type="arabicPeriod"/>
            </a:pPr>
            <a:r>
              <a:rPr lang="en-US" sz="2800" dirty="0" smtClean="0"/>
              <a:t>Example: divide-by-zero, array out-of-bound, file errors are these types of errors</a:t>
            </a:r>
          </a:p>
          <a:p>
            <a:pPr marL="1428750" lvl="2" indent="-514350">
              <a:buFont typeface="+mj-lt"/>
              <a:buAutoNum type="arabicPeriod"/>
            </a:pPr>
            <a:r>
              <a:rPr lang="en-US" sz="2800" dirty="0" err="1" smtClean="0"/>
              <a:t>RuntimeException</a:t>
            </a:r>
            <a:r>
              <a:rPr lang="en-US" sz="2800" dirty="0" smtClean="0"/>
              <a:t> are errors that occur directly at runtime</a:t>
            </a:r>
          </a:p>
          <a:p>
            <a:pPr marL="971550" lvl="1" indent="-514350">
              <a:buFont typeface="+mj-lt"/>
              <a:buAutoNum type="arabicPeriod"/>
            </a:pPr>
            <a:r>
              <a:rPr lang="en-US" sz="2800" dirty="0" smtClean="0"/>
              <a:t>Error: errors that occur in the JVM itself, not your app</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spTree>
    <p:extLst>
      <p:ext uri="{BB962C8B-B14F-4D97-AF65-F5344CB8AC3E}">
        <p14:creationId xmlns:p14="http://schemas.microsoft.com/office/powerpoint/2010/main" val="2400299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The Exception Chain and Hierarchy</a:t>
            </a:r>
            <a:endParaRPr lang="en-US" dirty="0"/>
          </a:p>
        </p:txBody>
      </p:sp>
      <p:sp>
        <p:nvSpPr>
          <p:cNvPr id="3" name="Content Placeholder 2"/>
          <p:cNvSpPr>
            <a:spLocks noGrp="1"/>
          </p:cNvSpPr>
          <p:nvPr>
            <p:ph idx="1"/>
          </p:nvPr>
        </p:nvSpPr>
        <p:spPr>
          <a:xfrm>
            <a:off x="838200" y="1825625"/>
            <a:ext cx="4906992" cy="4351338"/>
          </a:xfrm>
        </p:spPr>
        <p:txBody>
          <a:bodyPr>
            <a:normAutofit/>
          </a:bodyPr>
          <a:lstStyle/>
          <a:p>
            <a:pPr marL="514350" indent="-514350">
              <a:buFont typeface="+mj-lt"/>
              <a:buAutoNum type="arabicPeriod"/>
            </a:pPr>
            <a:r>
              <a:rPr lang="en-US" dirty="0" smtClean="0"/>
              <a:t>Exception handling is managed via 5 keywords</a:t>
            </a:r>
          </a:p>
          <a:p>
            <a:pPr marL="971550" lvl="1" indent="-514350">
              <a:buFont typeface="+mj-lt"/>
              <a:buAutoNum type="arabicPeriod"/>
            </a:pPr>
            <a:r>
              <a:rPr lang="en-US" sz="2400" dirty="0" smtClean="0"/>
              <a:t> try</a:t>
            </a:r>
          </a:p>
          <a:p>
            <a:pPr marL="971550" lvl="1" indent="-514350">
              <a:buFont typeface="+mj-lt"/>
              <a:buAutoNum type="arabicPeriod"/>
            </a:pPr>
            <a:r>
              <a:rPr lang="en-US" dirty="0"/>
              <a:t> </a:t>
            </a:r>
            <a:r>
              <a:rPr lang="en-US" dirty="0" smtClean="0"/>
              <a:t>catch</a:t>
            </a:r>
          </a:p>
          <a:p>
            <a:pPr marL="971550" lvl="1" indent="-514350">
              <a:buFont typeface="+mj-lt"/>
              <a:buAutoNum type="arabicPeriod"/>
            </a:pPr>
            <a:r>
              <a:rPr lang="en-US" sz="2400" dirty="0"/>
              <a:t> </a:t>
            </a:r>
            <a:r>
              <a:rPr lang="en-US" sz="2400" dirty="0" smtClean="0"/>
              <a:t>throw</a:t>
            </a:r>
          </a:p>
          <a:p>
            <a:pPr marL="971550" lvl="1" indent="-514350">
              <a:buFont typeface="+mj-lt"/>
              <a:buAutoNum type="arabicPeriod"/>
            </a:pPr>
            <a:r>
              <a:rPr lang="en-US" dirty="0"/>
              <a:t> </a:t>
            </a:r>
            <a:r>
              <a:rPr lang="en-US" dirty="0" smtClean="0"/>
              <a:t>throws</a:t>
            </a:r>
          </a:p>
          <a:p>
            <a:pPr marL="971550" lvl="1" indent="-514350">
              <a:buFont typeface="+mj-lt"/>
              <a:buAutoNum type="arabicPeriod"/>
            </a:pPr>
            <a:r>
              <a:rPr lang="en-US" sz="2400" dirty="0"/>
              <a:t> </a:t>
            </a:r>
            <a:r>
              <a:rPr lang="en-US" sz="2400" dirty="0" smtClean="0"/>
              <a:t>finally</a:t>
            </a:r>
          </a:p>
          <a:p>
            <a:pPr marL="514350" indent="-514350">
              <a:buFont typeface="+mj-lt"/>
              <a:buAutoNum type="arabicPeriod"/>
            </a:pPr>
            <a:r>
              <a:rPr lang="en-US" sz="2800" dirty="0" smtClean="0"/>
              <a:t>They form a subsystem in which the use of one implies the use of another.</a:t>
            </a:r>
          </a:p>
          <a:p>
            <a:pPr marL="971550" lvl="1" indent="-514350">
              <a:buFont typeface="+mj-lt"/>
              <a:buAutoNum type="arabicPeriod"/>
            </a:pPr>
            <a:endParaRPr lang="en-US" sz="2400" dirty="0" smtClean="0"/>
          </a:p>
        </p:txBody>
      </p:sp>
      <p:sp>
        <p:nvSpPr>
          <p:cNvPr id="4" name="Content Placeholder 2"/>
          <p:cNvSpPr txBox="1">
            <a:spLocks/>
          </p:cNvSpPr>
          <p:nvPr/>
        </p:nvSpPr>
        <p:spPr>
          <a:xfrm>
            <a:off x="5745192" y="1690688"/>
            <a:ext cx="64468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smtClean="0">
              <a:latin typeface="Courier New" panose="02070309020205020404" pitchFamily="49" charset="0"/>
              <a:cs typeface="Courier New" panose="02070309020205020404" pitchFamily="49" charset="0"/>
            </a:endParaRPr>
          </a:p>
          <a:p>
            <a:pPr marL="0" indent="0" defTabSz="182880">
              <a:lnSpc>
                <a:spcPct val="100000"/>
              </a:lnSpc>
              <a:spcBef>
                <a:spcPts val="0"/>
              </a:spcBef>
              <a:buNone/>
            </a:pPr>
            <a:r>
              <a:rPr lang="en-US" sz="2000" b="1" dirty="0">
                <a:latin typeface="Courier New" panose="02070309020205020404" pitchFamily="49" charset="0"/>
                <a:cs typeface="Courier New" panose="02070309020205020404" pitchFamily="49" charset="0"/>
              </a:rPr>
              <a:t>try {</a:t>
            </a:r>
          </a:p>
          <a:p>
            <a:pPr marL="0" indent="0" defTabSz="182880">
              <a:lnSpc>
                <a:spcPct val="100000"/>
              </a:lnSpc>
              <a:spcBef>
                <a:spcPts val="0"/>
              </a:spcBef>
              <a:buNone/>
            </a:pPr>
            <a:r>
              <a:rPr lang="en-US" sz="2000" b="1" dirty="0" smtClean="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block of code to monitor for errors</a:t>
            </a:r>
          </a:p>
          <a:p>
            <a:pPr marL="0" indent="0" defTabSz="182880">
              <a:lnSpc>
                <a:spcPct val="100000"/>
              </a:lnSpc>
              <a:spcBef>
                <a:spcPts val="0"/>
              </a:spcBef>
              <a:buNone/>
            </a:pPr>
            <a:r>
              <a:rPr lang="en-US" sz="2000" b="1" dirty="0">
                <a:latin typeface="Courier New" panose="02070309020205020404" pitchFamily="49" charset="0"/>
                <a:cs typeface="Courier New" panose="02070309020205020404" pitchFamily="49" charset="0"/>
              </a:rPr>
              <a:t>}</a:t>
            </a:r>
          </a:p>
          <a:p>
            <a:pPr marL="0" indent="0" defTabSz="182880">
              <a:lnSpc>
                <a:spcPct val="100000"/>
              </a:lnSpc>
              <a:spcBef>
                <a:spcPts val="0"/>
              </a:spcBef>
              <a:buNone/>
            </a:pPr>
            <a:r>
              <a:rPr lang="en-US" sz="2000" b="1" dirty="0">
                <a:latin typeface="Courier New" panose="02070309020205020404" pitchFamily="49" charset="0"/>
                <a:cs typeface="Courier New" panose="02070309020205020404" pitchFamily="49" charset="0"/>
              </a:rPr>
              <a:t>catch (ExcepType1 </a:t>
            </a:r>
            <a:r>
              <a:rPr lang="en-US" sz="2000" b="1" dirty="0" err="1">
                <a:latin typeface="Courier New" panose="02070309020205020404" pitchFamily="49" charset="0"/>
                <a:cs typeface="Courier New" panose="02070309020205020404" pitchFamily="49" charset="0"/>
              </a:rPr>
              <a:t>exOb</a:t>
            </a:r>
            <a:r>
              <a:rPr lang="en-US" sz="20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2000" b="1" dirty="0" smtClean="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handler for ExcepType1</a:t>
            </a:r>
          </a:p>
          <a:p>
            <a:pPr marL="0" indent="0" defTabSz="182880">
              <a:lnSpc>
                <a:spcPct val="100000"/>
              </a:lnSpc>
              <a:spcBef>
                <a:spcPts val="0"/>
              </a:spcBef>
              <a:buNone/>
            </a:pPr>
            <a:r>
              <a:rPr lang="en-US" sz="2000" b="1" dirty="0">
                <a:latin typeface="Courier New" panose="02070309020205020404" pitchFamily="49" charset="0"/>
                <a:cs typeface="Courier New" panose="02070309020205020404" pitchFamily="49" charset="0"/>
              </a:rPr>
              <a:t>}</a:t>
            </a:r>
          </a:p>
          <a:p>
            <a:pPr marL="0" indent="0" defTabSz="182880">
              <a:lnSpc>
                <a:spcPct val="100000"/>
              </a:lnSpc>
              <a:spcBef>
                <a:spcPts val="0"/>
              </a:spcBef>
              <a:buNone/>
            </a:pPr>
            <a:r>
              <a:rPr lang="en-US" sz="2000" b="1" dirty="0">
                <a:latin typeface="Courier New" panose="02070309020205020404" pitchFamily="49" charset="0"/>
                <a:cs typeface="Courier New" panose="02070309020205020404" pitchFamily="49" charset="0"/>
              </a:rPr>
              <a:t>catch (ExcepType2 </a:t>
            </a:r>
            <a:r>
              <a:rPr lang="en-US" sz="2000" b="1" dirty="0" err="1">
                <a:latin typeface="Courier New" panose="02070309020205020404" pitchFamily="49" charset="0"/>
                <a:cs typeface="Courier New" panose="02070309020205020404" pitchFamily="49" charset="0"/>
              </a:rPr>
              <a:t>exOb</a:t>
            </a:r>
            <a:r>
              <a:rPr lang="en-US" sz="20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2000" b="1" dirty="0" smtClean="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handler for ExcepType2</a:t>
            </a:r>
          </a:p>
          <a:p>
            <a:pPr marL="0" indent="0" defTabSz="182880">
              <a:lnSpc>
                <a:spcPct val="100000"/>
              </a:lnSpc>
              <a:spcBef>
                <a:spcPts val="0"/>
              </a:spcBef>
              <a:buNone/>
            </a:pP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74549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The Exception Chain and Hierarchy</a:t>
            </a:r>
            <a:endParaRPr lang="en-US" dirty="0"/>
          </a:p>
        </p:txBody>
      </p:sp>
      <p:sp>
        <p:nvSpPr>
          <p:cNvPr id="3" name="Content Placeholder 2"/>
          <p:cNvSpPr>
            <a:spLocks noGrp="1"/>
          </p:cNvSpPr>
          <p:nvPr>
            <p:ph idx="1"/>
          </p:nvPr>
        </p:nvSpPr>
        <p:spPr>
          <a:xfrm>
            <a:off x="838200" y="1825625"/>
            <a:ext cx="10600426" cy="4351338"/>
          </a:xfrm>
        </p:spPr>
        <p:txBody>
          <a:bodyPr>
            <a:normAutofit/>
          </a:bodyPr>
          <a:lstStyle/>
          <a:p>
            <a:pPr marL="0" indent="0">
              <a:buNone/>
            </a:pPr>
            <a:r>
              <a:rPr lang="en-US" sz="3600" dirty="0" smtClean="0"/>
              <a:t>Example of code where an error is generated in a method, but caught in a try catch block.</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sp>
        <p:nvSpPr>
          <p:cNvPr id="6" name="TextBox 5"/>
          <p:cNvSpPr txBox="1"/>
          <p:nvPr/>
        </p:nvSpPr>
        <p:spPr>
          <a:xfrm>
            <a:off x="6443931" y="6176963"/>
            <a:ext cx="5265096" cy="461665"/>
          </a:xfrm>
          <a:prstGeom prst="rect">
            <a:avLst/>
          </a:prstGeom>
          <a:noFill/>
          <a:ln>
            <a:solidFill>
              <a:schemeClr val="accent1"/>
            </a:solidFill>
          </a:ln>
        </p:spPr>
        <p:txBody>
          <a:bodyPr wrap="none" rtlCol="0">
            <a:spAutoFit/>
          </a:bodyPr>
          <a:lstStyle/>
          <a:p>
            <a:r>
              <a:rPr lang="en-US" sz="2400" b="1" dirty="0" smtClean="0"/>
              <a:t>See live code in STS “SimpleException2”</a:t>
            </a:r>
            <a:endParaRPr lang="en-US" sz="2400" b="1" dirty="0"/>
          </a:p>
        </p:txBody>
      </p:sp>
    </p:spTree>
    <p:extLst>
      <p:ext uri="{BB962C8B-B14F-4D97-AF65-F5344CB8AC3E}">
        <p14:creationId xmlns:p14="http://schemas.microsoft.com/office/powerpoint/2010/main" val="377201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And if you don’t handle them..</a:t>
            </a:r>
            <a:endParaRPr lang="en-US" dirty="0"/>
          </a:p>
        </p:txBody>
      </p:sp>
      <p:sp>
        <p:nvSpPr>
          <p:cNvPr id="3" name="Content Placeholder 2"/>
          <p:cNvSpPr>
            <a:spLocks noGrp="1"/>
          </p:cNvSpPr>
          <p:nvPr>
            <p:ph idx="1"/>
          </p:nvPr>
        </p:nvSpPr>
        <p:spPr>
          <a:xfrm>
            <a:off x="838201" y="1825625"/>
            <a:ext cx="4018471" cy="4351338"/>
          </a:xfrm>
        </p:spPr>
        <p:txBody>
          <a:bodyPr>
            <a:normAutofit fontScale="92500" lnSpcReduction="10000"/>
          </a:bodyPr>
          <a:lstStyle/>
          <a:p>
            <a:pPr marL="514350" indent="-514350">
              <a:buFont typeface="+mj-lt"/>
              <a:buAutoNum type="arabicPeriod"/>
            </a:pPr>
            <a:r>
              <a:rPr lang="en-US" dirty="0" smtClean="0"/>
              <a:t>The reason for catching exceptions is to prevent abnormal program termination.</a:t>
            </a:r>
          </a:p>
          <a:p>
            <a:pPr marL="514350" indent="-514350">
              <a:buFont typeface="+mj-lt"/>
              <a:buAutoNum type="arabicPeriod"/>
            </a:pPr>
            <a:r>
              <a:rPr lang="en-US" dirty="0" smtClean="0"/>
              <a:t>If your app doesn’t catch the exception, the JVM will.</a:t>
            </a:r>
          </a:p>
          <a:p>
            <a:pPr marL="514350" indent="-514350">
              <a:buFont typeface="+mj-lt"/>
              <a:buAutoNum type="arabicPeriod"/>
            </a:pPr>
            <a:r>
              <a:rPr lang="en-US" dirty="0" smtClean="0"/>
              <a:t>When the JVM catches an error, it will terminate the app and display a stack trace and error message.</a:t>
            </a:r>
            <a:endParaRPr lang="en-US" dirty="0"/>
          </a:p>
          <a:p>
            <a:endParaRPr lang="en-US" dirty="0"/>
          </a:p>
        </p:txBody>
      </p:sp>
      <p:sp>
        <p:nvSpPr>
          <p:cNvPr id="4" name="Content Placeholder 2"/>
          <p:cNvSpPr txBox="1">
            <a:spLocks/>
          </p:cNvSpPr>
          <p:nvPr/>
        </p:nvSpPr>
        <p:spPr>
          <a:xfrm>
            <a:off x="4960189" y="1822754"/>
            <a:ext cx="70477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Let JVM handle the error.</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NotHandled</a:t>
            </a: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nums</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[4];</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("Before exception is generated.");</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 generate an index out-of-bounds exception</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nums</a:t>
            </a:r>
            <a:r>
              <a:rPr lang="en-US" sz="1400" b="1" dirty="0">
                <a:latin typeface="Courier New" panose="02070309020205020404" pitchFamily="49" charset="0"/>
                <a:cs typeface="Courier New" panose="02070309020205020404" pitchFamily="49" charset="0"/>
              </a:rPr>
              <a:t>[7] = 10;</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18288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8953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And if you don’t handle them..</a:t>
            </a:r>
            <a:endParaRPr lang="en-US" dirty="0"/>
          </a:p>
        </p:txBody>
      </p:sp>
      <p:sp>
        <p:nvSpPr>
          <p:cNvPr id="3" name="Content Placeholder 2"/>
          <p:cNvSpPr>
            <a:spLocks noGrp="1"/>
          </p:cNvSpPr>
          <p:nvPr>
            <p:ph idx="1"/>
          </p:nvPr>
        </p:nvSpPr>
        <p:spPr>
          <a:xfrm>
            <a:off x="838202" y="1825625"/>
            <a:ext cx="2724508" cy="4351338"/>
          </a:xfrm>
        </p:spPr>
        <p:txBody>
          <a:bodyPr>
            <a:normAutofit/>
          </a:bodyPr>
          <a:lstStyle/>
          <a:p>
            <a:pPr marL="0" indent="0">
              <a:buNone/>
            </a:pPr>
            <a:r>
              <a:rPr lang="en-US" dirty="0" smtClean="0"/>
              <a:t>In this example we are not using the correct exception handler.</a:t>
            </a:r>
            <a:endParaRPr lang="en-US" dirty="0"/>
          </a:p>
        </p:txBody>
      </p:sp>
      <p:sp>
        <p:nvSpPr>
          <p:cNvPr id="4" name="Content Placeholder 2"/>
          <p:cNvSpPr txBox="1">
            <a:spLocks/>
          </p:cNvSpPr>
          <p:nvPr/>
        </p:nvSpPr>
        <p:spPr>
          <a:xfrm>
            <a:off x="3476445" y="1233577"/>
            <a:ext cx="8531525" cy="4940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This won't work!</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ExcTypeMismatch</a:t>
            </a: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nums</a:t>
            </a:r>
            <a:r>
              <a:rPr lang="en-US" sz="1400" b="1"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[4];</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try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("Before exception is generated.");</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//generate an index out-of-bounds exception</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nums</a:t>
            </a:r>
            <a:r>
              <a:rPr lang="en-US" sz="1400" b="1" dirty="0">
                <a:latin typeface="Courier New" panose="02070309020205020404" pitchFamily="49" charset="0"/>
                <a:cs typeface="Courier New" panose="02070309020205020404" pitchFamily="49" charset="0"/>
              </a:rPr>
              <a:t>[7] = 10;</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("this won't be displayed");</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 Can't catch an array boundary error with an </a:t>
            </a:r>
            <a:r>
              <a:rPr lang="en-US" sz="1400" b="1" dirty="0" err="1">
                <a:latin typeface="Courier New" panose="02070309020205020404" pitchFamily="49" charset="0"/>
                <a:cs typeface="Courier New" panose="02070309020205020404" pitchFamily="49" charset="0"/>
              </a:rPr>
              <a:t>ArithmeticException</a:t>
            </a: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catch (</a:t>
            </a:r>
            <a:r>
              <a:rPr lang="en-US" sz="1400" b="1" dirty="0" err="1">
                <a:latin typeface="Courier New" panose="02070309020205020404" pitchFamily="49" charset="0"/>
                <a:cs typeface="Courier New" panose="02070309020205020404" pitchFamily="49" charset="0"/>
              </a:rPr>
              <a:t>ArithmeticException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exc</a:t>
            </a: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 catch the exception</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("Index out-of-bounds!");</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("After catch statement.");</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5868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 – Using Multiple “catch” statement</a:t>
            </a:r>
            <a:endParaRPr lang="en-US" dirty="0"/>
          </a:p>
        </p:txBody>
      </p:sp>
      <p:sp>
        <p:nvSpPr>
          <p:cNvPr id="3" name="Content Placeholder 2"/>
          <p:cNvSpPr>
            <a:spLocks noGrp="1"/>
          </p:cNvSpPr>
          <p:nvPr>
            <p:ph idx="1"/>
          </p:nvPr>
        </p:nvSpPr>
        <p:spPr>
          <a:xfrm>
            <a:off x="838200" y="1825625"/>
            <a:ext cx="9927566" cy="4351338"/>
          </a:xfrm>
        </p:spPr>
        <p:txBody>
          <a:bodyPr>
            <a:normAutofit/>
          </a:bodyPr>
          <a:lstStyle/>
          <a:p>
            <a:pPr marL="0" indent="0">
              <a:buNone/>
            </a:pPr>
            <a:r>
              <a:rPr lang="en-US" dirty="0" smtClean="0"/>
              <a:t>Exception handling can be set to deal with multiple types of errors by chaining catch blocks. </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6443931" y="5593905"/>
            <a:ext cx="5265096" cy="461665"/>
          </a:xfrm>
          <a:prstGeom prst="rect">
            <a:avLst/>
          </a:prstGeom>
          <a:noFill/>
          <a:ln>
            <a:solidFill>
              <a:schemeClr val="accent1"/>
            </a:solidFill>
          </a:ln>
        </p:spPr>
        <p:txBody>
          <a:bodyPr wrap="none" rtlCol="0">
            <a:spAutoFit/>
          </a:bodyPr>
          <a:lstStyle/>
          <a:p>
            <a:pPr algn="r"/>
            <a:r>
              <a:rPr lang="en-US" sz="2400" b="1" dirty="0" smtClean="0"/>
              <a:t>See live code in STS “SimpleException4”</a:t>
            </a:r>
            <a:endParaRPr lang="en-US" sz="2400" b="1" dirty="0"/>
          </a:p>
        </p:txBody>
      </p:sp>
      <p:sp>
        <p:nvSpPr>
          <p:cNvPr id="6" name="TextBox 5"/>
          <p:cNvSpPr txBox="1"/>
          <p:nvPr/>
        </p:nvSpPr>
        <p:spPr>
          <a:xfrm>
            <a:off x="5197308" y="6176963"/>
            <a:ext cx="6511719"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SimpleExceptionMultiCatch</a:t>
            </a:r>
            <a:r>
              <a:rPr lang="en-US" sz="2400" b="1" dirty="0" smtClean="0"/>
              <a:t>”</a:t>
            </a:r>
            <a:endParaRPr lang="en-US" sz="2400" b="1" dirty="0"/>
          </a:p>
        </p:txBody>
      </p:sp>
    </p:spTree>
    <p:extLst>
      <p:ext uri="{BB962C8B-B14F-4D97-AF65-F5344CB8AC3E}">
        <p14:creationId xmlns:p14="http://schemas.microsoft.com/office/powerpoint/2010/main" val="2406111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3674</TotalTime>
  <Words>1705</Words>
  <Application>Microsoft Office PowerPoint</Application>
  <PresentationFormat>Widescreen</PresentationFormat>
  <Paragraphs>225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Intro to Java (Page 3)</vt:lpstr>
      <vt:lpstr>Table of Contents</vt:lpstr>
      <vt:lpstr>Exception Handling</vt:lpstr>
      <vt:lpstr>Exception Handling – The Exception Chain and Hierarchy</vt:lpstr>
      <vt:lpstr>Exception Handling – The Exception Chain and Hierarchy</vt:lpstr>
      <vt:lpstr>Exception Handling – The Exception Chain and Hierarchy</vt:lpstr>
      <vt:lpstr>Exception Handling – And if you don’t handle them..</vt:lpstr>
      <vt:lpstr>Exception Handling – And if you don’t handle them..</vt:lpstr>
      <vt:lpstr>Exception Handling – Using Multiple “catch” statement</vt:lpstr>
      <vt:lpstr>Exception Handling – Creating Subclass Exceptions and Exception Superclasses</vt:lpstr>
      <vt:lpstr>Exception Handling – Nested Try Blocks</vt:lpstr>
      <vt:lpstr>Exception Handling – Throwing an exception on purpose</vt:lpstr>
      <vt:lpstr>Exception Handling – The “Throwable” Object</vt:lpstr>
      <vt:lpstr>Exception Handling – “finally”</vt:lpstr>
      <vt:lpstr>Exception Handling – “throws”</vt:lpstr>
      <vt:lpstr>Exception Handling – Java’s Built-In Exceptions</vt:lpstr>
      <vt:lpstr>Input/Output (I/O)</vt:lpstr>
      <vt:lpstr>Input/Output (I/O) - Java I/O is all about Streams</vt:lpstr>
      <vt:lpstr>Input/Output (I/O) - Byte Streams and Character Streams</vt:lpstr>
      <vt:lpstr>Input/Output (I/O) - The Byte Stream Classes</vt:lpstr>
      <vt:lpstr>Input/Output (I/O) - The Character Stream Classes</vt:lpstr>
      <vt:lpstr>Input/Output (I/O) - The Predefined Streams</vt:lpstr>
      <vt:lpstr>Input/Output (I/O) - Using the Byte Streams</vt:lpstr>
      <vt:lpstr>Input/Output (I/O) - Reading and Writing Files using Byte Streams</vt:lpstr>
      <vt:lpstr>Input/Output (I/O) - Automatically Closing a File</vt:lpstr>
      <vt:lpstr>Input/Output (I/O) - Reading and Writing Binary Data</vt:lpstr>
      <vt:lpstr>Input/Output (I/O) - Random-Access Files</vt:lpstr>
      <vt:lpstr>Input/Output (I/O) - Java’s Character-Based Streams</vt:lpstr>
      <vt:lpstr>Input/Output (I/O) - File I/O Using Character Streams</vt:lpstr>
      <vt:lpstr>Input/Output (I/O) - Using Java’s Type Wrappers to Convert Numeric Strings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227</cp:revision>
  <dcterms:created xsi:type="dcterms:W3CDTF">2019-06-21T09:27:53Z</dcterms:created>
  <dcterms:modified xsi:type="dcterms:W3CDTF">2019-07-08T17:40:21Z</dcterms:modified>
</cp:coreProperties>
</file>