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9" r:id="rId3"/>
    <p:sldId id="263" r:id="rId4"/>
    <p:sldId id="269" r:id="rId5"/>
    <p:sldId id="270" r:id="rId6"/>
    <p:sldId id="303" r:id="rId7"/>
    <p:sldId id="304" r:id="rId8"/>
    <p:sldId id="305" r:id="rId9"/>
    <p:sldId id="271" r:id="rId10"/>
    <p:sldId id="306" r:id="rId11"/>
    <p:sldId id="308" r:id="rId12"/>
    <p:sldId id="307" r:id="rId13"/>
    <p:sldId id="309" r:id="rId14"/>
    <p:sldId id="272" r:id="rId15"/>
    <p:sldId id="273" r:id="rId16"/>
    <p:sldId id="274" r:id="rId17"/>
    <p:sldId id="310" r:id="rId18"/>
    <p:sldId id="311" r:id="rId19"/>
    <p:sldId id="275" r:id="rId20"/>
    <p:sldId id="312" r:id="rId21"/>
    <p:sldId id="276" r:id="rId22"/>
    <p:sldId id="277" r:id="rId23"/>
    <p:sldId id="278" r:id="rId24"/>
    <p:sldId id="313"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58" autoAdjust="0"/>
    <p:restoredTop sz="94660"/>
  </p:normalViewPr>
  <p:slideViewPr>
    <p:cSldViewPr snapToGrid="0">
      <p:cViewPr varScale="1">
        <p:scale>
          <a:sx n="111" d="100"/>
          <a:sy n="111" d="100"/>
        </p:scale>
        <p:origin x="10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A08D60-18AB-4934-BB0B-091077C39137}" type="datetimeFigureOut">
              <a:rPr lang="en-US" smtClean="0"/>
              <a:t>7/9/2019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0AE1C2-6961-4872-B4DF-0F16DF777BEA}" type="slidenum">
              <a:rPr lang="en-US" smtClean="0"/>
              <a:t>‹#›</a:t>
            </a:fld>
            <a:endParaRPr lang="en-US"/>
          </a:p>
        </p:txBody>
      </p:sp>
    </p:spTree>
    <p:extLst>
      <p:ext uri="{BB962C8B-B14F-4D97-AF65-F5344CB8AC3E}">
        <p14:creationId xmlns:p14="http://schemas.microsoft.com/office/powerpoint/2010/main" val="1954778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1CFA7D-E0F8-42F2-B82E-9EE46E477614}" type="datetimeFigureOut">
              <a:rPr lang="en-US" smtClean="0"/>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1783210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1CFA7D-E0F8-42F2-B82E-9EE46E477614}" type="datetimeFigureOut">
              <a:rPr lang="en-US" smtClean="0"/>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3121113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1CFA7D-E0F8-42F2-B82E-9EE46E477614}" type="datetimeFigureOut">
              <a:rPr lang="en-US" smtClean="0"/>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857837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1CFA7D-E0F8-42F2-B82E-9EE46E477614}" type="datetimeFigureOut">
              <a:rPr lang="en-US" smtClean="0"/>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1148005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1CFA7D-E0F8-42F2-B82E-9EE46E477614}" type="datetimeFigureOut">
              <a:rPr lang="en-US" smtClean="0"/>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4292677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1CFA7D-E0F8-42F2-B82E-9EE46E477614}" type="datetimeFigureOut">
              <a:rPr lang="en-US" smtClean="0"/>
              <a:t>7/9/2019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3866843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1CFA7D-E0F8-42F2-B82E-9EE46E477614}" type="datetimeFigureOut">
              <a:rPr lang="en-US" smtClean="0"/>
              <a:t>7/9/2019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440742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1CFA7D-E0F8-42F2-B82E-9EE46E477614}" type="datetimeFigureOut">
              <a:rPr lang="en-US" smtClean="0"/>
              <a:t>7/9/2019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3568899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1CFA7D-E0F8-42F2-B82E-9EE46E477614}" type="datetimeFigureOut">
              <a:rPr lang="en-US" smtClean="0"/>
              <a:t>7/9/2019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2199818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CFA7D-E0F8-42F2-B82E-9EE46E477614}" type="datetimeFigureOut">
              <a:rPr lang="en-US" smtClean="0"/>
              <a:t>7/9/2019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813784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CFA7D-E0F8-42F2-B82E-9EE46E477614}" type="datetimeFigureOut">
              <a:rPr lang="en-US" smtClean="0"/>
              <a:t>7/9/2019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97E4A-9D31-4A86-9C72-79C5429B7C1C}" type="slidenum">
              <a:rPr lang="en-US" smtClean="0"/>
              <a:t>‹#›</a:t>
            </a:fld>
            <a:endParaRPr lang="en-US"/>
          </a:p>
        </p:txBody>
      </p:sp>
    </p:spTree>
    <p:extLst>
      <p:ext uri="{BB962C8B-B14F-4D97-AF65-F5344CB8AC3E}">
        <p14:creationId xmlns:p14="http://schemas.microsoft.com/office/powerpoint/2010/main" val="4246299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CFA7D-E0F8-42F2-B82E-9EE46E477614}" type="datetimeFigureOut">
              <a:rPr lang="en-US" smtClean="0"/>
              <a:t>7/9/2019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D97E4A-9D31-4A86-9C72-79C5429B7C1C}" type="slidenum">
              <a:rPr lang="en-US" smtClean="0"/>
              <a:t>‹#›</a:t>
            </a:fld>
            <a:endParaRPr lang="en-US"/>
          </a:p>
        </p:txBody>
      </p:sp>
    </p:spTree>
    <p:extLst>
      <p:ext uri="{BB962C8B-B14F-4D97-AF65-F5344CB8AC3E}">
        <p14:creationId xmlns:p14="http://schemas.microsoft.com/office/powerpoint/2010/main" val="3169110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geeksforgeeks.org/inter-thread-communication-java/"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 to Java (Page 4)</a:t>
            </a:r>
            <a:endParaRPr lang="en-US" dirty="0"/>
          </a:p>
        </p:txBody>
      </p:sp>
      <p:sp>
        <p:nvSpPr>
          <p:cNvPr id="3" name="Subtitle 2"/>
          <p:cNvSpPr>
            <a:spLocks noGrp="1"/>
          </p:cNvSpPr>
          <p:nvPr>
            <p:ph type="subTitle" idx="1"/>
          </p:nvPr>
        </p:nvSpPr>
        <p:spPr/>
        <p:txBody>
          <a:bodyPr/>
          <a:lstStyle/>
          <a:p>
            <a:r>
              <a:rPr lang="en-US" dirty="0" smtClean="0"/>
              <a:t>JUMP June 2019</a:t>
            </a:r>
          </a:p>
          <a:p>
            <a:pPr algn="r"/>
            <a:r>
              <a:rPr lang="en-US" dirty="0" smtClean="0"/>
              <a:t>Draft: 07/09/2019</a:t>
            </a:r>
            <a:endParaRPr lang="en-US" dirty="0"/>
          </a:p>
        </p:txBody>
      </p:sp>
    </p:spTree>
    <p:extLst>
      <p:ext uri="{BB962C8B-B14F-4D97-AF65-F5344CB8AC3E}">
        <p14:creationId xmlns:p14="http://schemas.microsoft.com/office/powerpoint/2010/main" val="18417049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Multithreaded Programming - Thread Class and the Runnable Interface</a:t>
            </a:r>
          </a:p>
        </p:txBody>
      </p:sp>
      <p:sp>
        <p:nvSpPr>
          <p:cNvPr id="3" name="Content Placeholder 2"/>
          <p:cNvSpPr>
            <a:spLocks noGrp="1"/>
          </p:cNvSpPr>
          <p:nvPr>
            <p:ph idx="1"/>
          </p:nvPr>
        </p:nvSpPr>
        <p:spPr>
          <a:xfrm>
            <a:off x="838200" y="1690689"/>
            <a:ext cx="10265229" cy="5014912"/>
          </a:xfrm>
        </p:spPr>
        <p:txBody>
          <a:bodyPr>
            <a:normAutofit fontScale="92500" lnSpcReduction="20000"/>
          </a:bodyPr>
          <a:lstStyle/>
          <a:p>
            <a:r>
              <a:rPr lang="en-US" dirty="0" smtClean="0"/>
              <a:t>Methods most commonly used from the “Thread” class.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All processes have to have at least one thread of execution which is typically called the “main thread”, because it is the one that is executed when your program begins, from the main thread we can spawn others.</a:t>
            </a:r>
          </a:p>
          <a:p>
            <a:endParaRPr lang="en-US" dirty="0"/>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2"/>
          <p:cNvSpPr txBox="1">
            <a:spLocks/>
          </p:cNvSpPr>
          <p:nvPr/>
        </p:nvSpPr>
        <p:spPr>
          <a:xfrm>
            <a:off x="5492262"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897448590"/>
              </p:ext>
            </p:extLst>
          </p:nvPr>
        </p:nvGraphicFramePr>
        <p:xfrm>
          <a:off x="1140907" y="2261063"/>
          <a:ext cx="9962522" cy="3235960"/>
        </p:xfrm>
        <a:graphic>
          <a:graphicData uri="http://schemas.openxmlformats.org/drawingml/2006/table">
            <a:tbl>
              <a:tblPr firstRow="1" bandRow="1">
                <a:tableStyleId>{5C22544A-7EE6-4342-B048-85BDC9FD1C3A}</a:tableStyleId>
              </a:tblPr>
              <a:tblGrid>
                <a:gridCol w="4981261"/>
                <a:gridCol w="4981261"/>
              </a:tblGrid>
              <a:tr h="370840">
                <a:tc>
                  <a:txBody>
                    <a:bodyPr/>
                    <a:lstStyle/>
                    <a:p>
                      <a:r>
                        <a:rPr lang="en-US" sz="1800" dirty="0" smtClean="0"/>
                        <a:t>Method</a:t>
                      </a:r>
                      <a:endParaRPr lang="en-US" sz="1800" dirty="0"/>
                    </a:p>
                  </a:txBody>
                  <a:tcPr/>
                </a:tc>
                <a:tc>
                  <a:txBody>
                    <a:bodyPr/>
                    <a:lstStyle/>
                    <a:p>
                      <a:r>
                        <a:rPr lang="en-US" sz="1800" dirty="0" smtClean="0"/>
                        <a:t>Definition</a:t>
                      </a:r>
                      <a:endParaRPr lang="en-US" sz="1800" dirty="0"/>
                    </a:p>
                  </a:txBody>
                  <a:tcPr/>
                </a:tc>
              </a:tr>
              <a:tr h="370840">
                <a:tc>
                  <a:txBody>
                    <a:bodyPr/>
                    <a:lstStyle/>
                    <a:p>
                      <a:r>
                        <a:rPr lang="en-US" sz="1800" dirty="0" smtClean="0"/>
                        <a:t> final</a:t>
                      </a:r>
                      <a:r>
                        <a:rPr lang="en-US" sz="1800" baseline="0" dirty="0" smtClean="0"/>
                        <a:t> String </a:t>
                      </a:r>
                      <a:r>
                        <a:rPr lang="en-US" sz="1800" baseline="0" dirty="0" err="1" smtClean="0"/>
                        <a:t>getName</a:t>
                      </a:r>
                      <a:r>
                        <a:rPr lang="en-US" sz="1800" baseline="0" dirty="0" smtClean="0"/>
                        <a:t>()</a:t>
                      </a:r>
                      <a:endParaRPr lang="en-US" sz="1800" dirty="0"/>
                    </a:p>
                  </a:txBody>
                  <a:tcPr/>
                </a:tc>
                <a:tc>
                  <a:txBody>
                    <a:bodyPr/>
                    <a:lstStyle/>
                    <a:p>
                      <a:r>
                        <a:rPr lang="en-US" sz="1800" dirty="0" smtClean="0"/>
                        <a:t>Get</a:t>
                      </a:r>
                      <a:r>
                        <a:rPr lang="en-US" sz="1800" baseline="0" dirty="0" smtClean="0"/>
                        <a:t> a thread’s name</a:t>
                      </a:r>
                      <a:endParaRPr lang="en-US" sz="1800" dirty="0"/>
                    </a:p>
                  </a:txBody>
                  <a:tcPr/>
                </a:tc>
              </a:tr>
              <a:tr h="370840">
                <a:tc>
                  <a:txBody>
                    <a:bodyPr/>
                    <a:lstStyle/>
                    <a:p>
                      <a:r>
                        <a:rPr lang="en-US" sz="1800" dirty="0" smtClean="0"/>
                        <a:t> final </a:t>
                      </a:r>
                      <a:r>
                        <a:rPr lang="en-US" sz="1800" dirty="0" err="1" smtClean="0"/>
                        <a:t>int</a:t>
                      </a:r>
                      <a:r>
                        <a:rPr lang="en-US" sz="1800" dirty="0" smtClean="0"/>
                        <a:t> </a:t>
                      </a:r>
                      <a:r>
                        <a:rPr lang="en-US" sz="1800" dirty="0" err="1" smtClean="0"/>
                        <a:t>getPriority</a:t>
                      </a:r>
                      <a:r>
                        <a:rPr lang="en-US" sz="1800" dirty="0" smtClean="0"/>
                        <a:t>()</a:t>
                      </a:r>
                      <a:endParaRPr lang="en-US" sz="1800" dirty="0"/>
                    </a:p>
                  </a:txBody>
                  <a:tcPr/>
                </a:tc>
                <a:tc>
                  <a:txBody>
                    <a:bodyPr/>
                    <a:lstStyle/>
                    <a:p>
                      <a:r>
                        <a:rPr lang="en-US" sz="1800" dirty="0" smtClean="0"/>
                        <a:t>Returns</a:t>
                      </a:r>
                      <a:r>
                        <a:rPr lang="en-US" sz="1800" baseline="0" dirty="0" smtClean="0"/>
                        <a:t> a thread’s priority</a:t>
                      </a:r>
                      <a:endParaRPr lang="en-US" sz="1800" dirty="0"/>
                    </a:p>
                  </a:txBody>
                  <a:tcPr/>
                </a:tc>
              </a:tr>
              <a:tr h="370840">
                <a:tc>
                  <a:txBody>
                    <a:bodyPr/>
                    <a:lstStyle/>
                    <a:p>
                      <a:r>
                        <a:rPr lang="en-US" sz="1800" dirty="0" smtClean="0"/>
                        <a:t> final </a:t>
                      </a:r>
                      <a:r>
                        <a:rPr lang="en-US" sz="1800" dirty="0" err="1" smtClean="0"/>
                        <a:t>boolean</a:t>
                      </a:r>
                      <a:r>
                        <a:rPr lang="en-US" sz="1800" dirty="0" smtClean="0"/>
                        <a:t> </a:t>
                      </a:r>
                      <a:r>
                        <a:rPr lang="en-US" sz="1800" dirty="0" err="1" smtClean="0"/>
                        <a:t>isAlive</a:t>
                      </a:r>
                      <a:r>
                        <a:rPr lang="en-US" sz="1800" dirty="0" smtClean="0"/>
                        <a:t>()</a:t>
                      </a:r>
                      <a:endParaRPr lang="en-US" sz="1800" dirty="0"/>
                    </a:p>
                  </a:txBody>
                  <a:tcPr/>
                </a:tc>
                <a:tc>
                  <a:txBody>
                    <a:bodyPr/>
                    <a:lstStyle/>
                    <a:p>
                      <a:r>
                        <a:rPr lang="en-US" sz="1800" dirty="0" smtClean="0"/>
                        <a:t>Returns</a:t>
                      </a:r>
                      <a:r>
                        <a:rPr lang="en-US" sz="1800" baseline="0" dirty="0" smtClean="0"/>
                        <a:t> whether a thread is still running</a:t>
                      </a:r>
                      <a:endParaRPr lang="en-US" sz="1800" dirty="0"/>
                    </a:p>
                  </a:txBody>
                  <a:tcPr/>
                </a:tc>
              </a:tr>
              <a:tr h="370840">
                <a:tc>
                  <a:txBody>
                    <a:bodyPr/>
                    <a:lstStyle/>
                    <a:p>
                      <a:r>
                        <a:rPr lang="en-US" sz="1800" dirty="0" smtClean="0"/>
                        <a:t> final void join()</a:t>
                      </a:r>
                      <a:endParaRPr lang="en-US" sz="1800" dirty="0"/>
                    </a:p>
                  </a:txBody>
                  <a:tcPr/>
                </a:tc>
                <a:tc>
                  <a:txBody>
                    <a:bodyPr/>
                    <a:lstStyle/>
                    <a:p>
                      <a:r>
                        <a:rPr lang="en-US" sz="1800" dirty="0" smtClean="0"/>
                        <a:t>Waits for a thread to terminate</a:t>
                      </a:r>
                      <a:endParaRPr lang="en-US" sz="1800" dirty="0"/>
                    </a:p>
                  </a:txBody>
                  <a:tcPr/>
                </a:tc>
              </a:tr>
              <a:tr h="370840">
                <a:tc>
                  <a:txBody>
                    <a:bodyPr/>
                    <a:lstStyle/>
                    <a:p>
                      <a:r>
                        <a:rPr lang="en-US" sz="1800" dirty="0" smtClean="0"/>
                        <a:t> void</a:t>
                      </a:r>
                      <a:r>
                        <a:rPr lang="en-US" sz="1800" baseline="0" dirty="0" smtClean="0"/>
                        <a:t> run()</a:t>
                      </a:r>
                      <a:endParaRPr lang="en-US" sz="1800" dirty="0"/>
                    </a:p>
                  </a:txBody>
                  <a:tcPr/>
                </a:tc>
                <a:tc>
                  <a:txBody>
                    <a:bodyPr/>
                    <a:lstStyle/>
                    <a:p>
                      <a:r>
                        <a:rPr lang="en-US" sz="1800" dirty="0" smtClean="0"/>
                        <a:t>Entry</a:t>
                      </a:r>
                      <a:r>
                        <a:rPr lang="en-US" sz="1800" baseline="0" dirty="0" smtClean="0"/>
                        <a:t> point for the thread</a:t>
                      </a:r>
                      <a:endParaRPr lang="en-US" sz="1800" dirty="0"/>
                    </a:p>
                  </a:txBody>
                  <a:tcPr/>
                </a:tc>
              </a:tr>
              <a:tr h="370840">
                <a:tc>
                  <a:txBody>
                    <a:bodyPr/>
                    <a:lstStyle/>
                    <a:p>
                      <a:r>
                        <a:rPr lang="en-US" sz="1800" baseline="0" dirty="0" smtClean="0"/>
                        <a:t> static void sleep (long milliseconds)</a:t>
                      </a:r>
                      <a:endParaRPr lang="en-US" sz="1800" dirty="0"/>
                    </a:p>
                  </a:txBody>
                  <a:tcPr/>
                </a:tc>
                <a:tc>
                  <a:txBody>
                    <a:bodyPr/>
                    <a:lstStyle/>
                    <a:p>
                      <a:r>
                        <a:rPr lang="en-US" sz="1800" dirty="0" smtClean="0"/>
                        <a:t>Suspends a thread for a specified period of time in milliseconds</a:t>
                      </a:r>
                      <a:endParaRPr lang="en-US" sz="1800" dirty="0"/>
                    </a:p>
                  </a:txBody>
                  <a:tcPr/>
                </a:tc>
              </a:tr>
              <a:tr h="370840">
                <a:tc>
                  <a:txBody>
                    <a:bodyPr/>
                    <a:lstStyle/>
                    <a:p>
                      <a:r>
                        <a:rPr lang="en-US" sz="1800" dirty="0" smtClean="0"/>
                        <a:t> void start()</a:t>
                      </a:r>
                      <a:endParaRPr lang="en-US" sz="1800" dirty="0"/>
                    </a:p>
                  </a:txBody>
                  <a:tcPr/>
                </a:tc>
                <a:tc>
                  <a:txBody>
                    <a:bodyPr/>
                    <a:lstStyle/>
                    <a:p>
                      <a:r>
                        <a:rPr lang="en-US" sz="1800" dirty="0" smtClean="0"/>
                        <a:t>Starts a thread by calling its</a:t>
                      </a:r>
                      <a:r>
                        <a:rPr lang="en-US" sz="1800" baseline="0" dirty="0" smtClean="0"/>
                        <a:t> “</a:t>
                      </a:r>
                      <a:r>
                        <a:rPr lang="en-US" sz="1800" b="1" baseline="0" dirty="0" smtClean="0"/>
                        <a:t>run()</a:t>
                      </a:r>
                      <a:r>
                        <a:rPr lang="en-US" sz="1800" baseline="0" dirty="0" smtClean="0"/>
                        <a:t>” method</a:t>
                      </a:r>
                      <a:endParaRPr lang="en-US" sz="1800" dirty="0"/>
                    </a:p>
                  </a:txBody>
                  <a:tcPr/>
                </a:tc>
              </a:tr>
            </a:tbl>
          </a:graphicData>
        </a:graphic>
      </p:graphicFrame>
    </p:spTree>
    <p:extLst>
      <p:ext uri="{BB962C8B-B14F-4D97-AF65-F5344CB8AC3E}">
        <p14:creationId xmlns:p14="http://schemas.microsoft.com/office/powerpoint/2010/main" val="36507553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Multithreaded Programming </a:t>
            </a:r>
            <a:r>
              <a:rPr lang="en-US" dirty="0" smtClean="0"/>
              <a:t>– Creating a Thread</a:t>
            </a:r>
            <a:endParaRPr lang="en-US" dirty="0"/>
          </a:p>
        </p:txBody>
      </p:sp>
      <p:sp>
        <p:nvSpPr>
          <p:cNvPr id="3" name="Content Placeholder 2"/>
          <p:cNvSpPr>
            <a:spLocks noGrp="1"/>
          </p:cNvSpPr>
          <p:nvPr>
            <p:ph idx="1"/>
          </p:nvPr>
        </p:nvSpPr>
        <p:spPr>
          <a:xfrm>
            <a:off x="838200" y="1825625"/>
            <a:ext cx="5257800" cy="4351338"/>
          </a:xfrm>
        </p:spPr>
        <p:txBody>
          <a:bodyPr>
            <a:normAutofit/>
          </a:bodyPr>
          <a:lstStyle/>
          <a:p>
            <a:r>
              <a:rPr lang="en-US" dirty="0" smtClean="0"/>
              <a:t>Create a thread by instantiating an object of type “Thread”.</a:t>
            </a:r>
          </a:p>
          <a:p>
            <a:r>
              <a:rPr lang="en-US" dirty="0" smtClean="0"/>
              <a:t>The “Thread” class encapsulates an object that is “runnable”.</a:t>
            </a:r>
          </a:p>
          <a:p>
            <a:r>
              <a:rPr lang="en-US" dirty="0" smtClean="0"/>
              <a:t>This can be done in 2 ways</a:t>
            </a:r>
          </a:p>
          <a:p>
            <a:pPr lvl="1"/>
            <a:r>
              <a:rPr lang="en-US" dirty="0" smtClean="0"/>
              <a:t>Implement the “Runnable” interface, or</a:t>
            </a:r>
          </a:p>
          <a:p>
            <a:pPr lvl="1"/>
            <a:r>
              <a:rPr lang="en-US" dirty="0" smtClean="0"/>
              <a:t>Extend the “Thread” class</a:t>
            </a:r>
          </a:p>
          <a:p>
            <a:pPr marL="514350" indent="-514350">
              <a:buFont typeface="+mj-lt"/>
              <a:buAutoNum type="arabicPeriod"/>
            </a:pPr>
            <a:endParaRPr lang="en-US" dirty="0"/>
          </a:p>
          <a:p>
            <a:endParaRPr lang="en-US" dirty="0"/>
          </a:p>
        </p:txBody>
      </p:sp>
      <p:sp>
        <p:nvSpPr>
          <p:cNvPr id="6" name="TextBox 5"/>
          <p:cNvSpPr txBox="1"/>
          <p:nvPr/>
        </p:nvSpPr>
        <p:spPr>
          <a:xfrm>
            <a:off x="6827355" y="6075325"/>
            <a:ext cx="4991110"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err="1" smtClean="0"/>
              <a:t>ThreadCreation</a:t>
            </a:r>
            <a:r>
              <a:rPr lang="en-US" sz="2400" b="1" dirty="0" smtClean="0"/>
              <a:t>”</a:t>
            </a:r>
            <a:endParaRPr lang="en-US" sz="2400" b="1" dirty="0"/>
          </a:p>
        </p:txBody>
      </p:sp>
    </p:spTree>
    <p:extLst>
      <p:ext uri="{BB962C8B-B14F-4D97-AF65-F5344CB8AC3E}">
        <p14:creationId xmlns:p14="http://schemas.microsoft.com/office/powerpoint/2010/main" val="23531428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Multithreaded Programming </a:t>
            </a:r>
            <a:r>
              <a:rPr lang="en-US" dirty="0" smtClean="0"/>
              <a:t>– Creating a Thread – Improving the code…</a:t>
            </a:r>
            <a:endParaRPr lang="en-US" dirty="0"/>
          </a:p>
        </p:txBody>
      </p:sp>
      <p:sp>
        <p:nvSpPr>
          <p:cNvPr id="3" name="Content Placeholder 2"/>
          <p:cNvSpPr>
            <a:spLocks noGrp="1"/>
          </p:cNvSpPr>
          <p:nvPr>
            <p:ph idx="1"/>
          </p:nvPr>
        </p:nvSpPr>
        <p:spPr>
          <a:xfrm>
            <a:off x="838199" y="1825625"/>
            <a:ext cx="10980265" cy="4351338"/>
          </a:xfrm>
        </p:spPr>
        <p:txBody>
          <a:bodyPr>
            <a:normAutofit/>
          </a:bodyPr>
          <a:lstStyle/>
          <a:p>
            <a:r>
              <a:rPr lang="en-US" dirty="0" smtClean="0"/>
              <a:t>Thread could being execution as soon as it is created</a:t>
            </a:r>
          </a:p>
          <a:p>
            <a:r>
              <a:rPr lang="en-US" dirty="0" smtClean="0"/>
              <a:t>No need to store the name of the thread since we can pass it in the constructor</a:t>
            </a:r>
          </a:p>
          <a:p>
            <a:pPr marL="514350" indent="-514350">
              <a:buFont typeface="+mj-lt"/>
              <a:buAutoNum type="arabicPeriod"/>
            </a:pPr>
            <a:endParaRPr lang="en-US" dirty="0"/>
          </a:p>
          <a:p>
            <a:endParaRPr lang="en-US" dirty="0"/>
          </a:p>
        </p:txBody>
      </p:sp>
      <p:sp>
        <p:nvSpPr>
          <p:cNvPr id="6" name="TextBox 5"/>
          <p:cNvSpPr txBox="1"/>
          <p:nvPr/>
        </p:nvSpPr>
        <p:spPr>
          <a:xfrm>
            <a:off x="5597402" y="6075325"/>
            <a:ext cx="6221063"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err="1" smtClean="0"/>
              <a:t>ThreadCreationImproved</a:t>
            </a:r>
            <a:r>
              <a:rPr lang="en-US" sz="2400" b="1" dirty="0" smtClean="0"/>
              <a:t>”</a:t>
            </a:r>
            <a:endParaRPr lang="en-US" sz="2400" b="1" dirty="0"/>
          </a:p>
        </p:txBody>
      </p:sp>
    </p:spTree>
    <p:extLst>
      <p:ext uri="{BB962C8B-B14F-4D97-AF65-F5344CB8AC3E}">
        <p14:creationId xmlns:p14="http://schemas.microsoft.com/office/powerpoint/2010/main" val="28681222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Multithreaded Programming </a:t>
            </a:r>
            <a:r>
              <a:rPr lang="en-US" dirty="0" smtClean="0"/>
              <a:t>– Extending Thread</a:t>
            </a:r>
            <a:endParaRPr lang="en-US" dirty="0"/>
          </a:p>
        </p:txBody>
      </p:sp>
      <p:sp>
        <p:nvSpPr>
          <p:cNvPr id="3" name="Content Placeholder 2"/>
          <p:cNvSpPr>
            <a:spLocks noGrp="1"/>
          </p:cNvSpPr>
          <p:nvPr>
            <p:ph idx="1"/>
          </p:nvPr>
        </p:nvSpPr>
        <p:spPr>
          <a:xfrm>
            <a:off x="838200" y="1825625"/>
            <a:ext cx="10062029" cy="4351338"/>
          </a:xfrm>
        </p:spPr>
        <p:txBody>
          <a:bodyPr>
            <a:normAutofit/>
          </a:bodyPr>
          <a:lstStyle/>
          <a:p>
            <a:pPr marL="514350" indent="-514350">
              <a:buFont typeface="+mj-lt"/>
              <a:buAutoNum type="arabicPeriod"/>
            </a:pPr>
            <a:r>
              <a:rPr lang="en-US" dirty="0" smtClean="0"/>
              <a:t>Extending Thread is “the” other way to instantiate thread objects.</a:t>
            </a:r>
          </a:p>
          <a:p>
            <a:pPr marL="514350" indent="-514350">
              <a:buFont typeface="+mj-lt"/>
              <a:buAutoNum type="arabicPeriod"/>
            </a:pPr>
            <a:r>
              <a:rPr lang="en-US" dirty="0" smtClean="0"/>
              <a:t>Must override the run() method when extending</a:t>
            </a:r>
          </a:p>
          <a:p>
            <a:pPr marL="514350" indent="-514350">
              <a:buFont typeface="+mj-lt"/>
              <a:buAutoNum type="arabicPeriod"/>
            </a:pPr>
            <a:r>
              <a:rPr lang="en-US" dirty="0" smtClean="0"/>
              <a:t>Must call start() to begin the execution</a:t>
            </a:r>
          </a:p>
          <a:p>
            <a:pPr marL="514350" indent="-514350">
              <a:buFont typeface="+mj-lt"/>
              <a:buAutoNum type="arabicPeriod"/>
            </a:pPr>
            <a:r>
              <a:rPr lang="en-US" dirty="0" smtClean="0"/>
              <a:t>Can override all other methods, but typically never required.</a:t>
            </a:r>
            <a:endParaRPr lang="en-US" dirty="0"/>
          </a:p>
          <a:p>
            <a:endParaRPr lang="en-US" dirty="0"/>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2"/>
          <p:cNvSpPr txBox="1">
            <a:spLocks/>
          </p:cNvSpPr>
          <p:nvPr/>
        </p:nvSpPr>
        <p:spPr>
          <a:xfrm>
            <a:off x="5492262"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TextBox 5"/>
          <p:cNvSpPr txBox="1"/>
          <p:nvPr/>
        </p:nvSpPr>
        <p:spPr>
          <a:xfrm>
            <a:off x="6658142" y="6075325"/>
            <a:ext cx="5160323"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err="1" smtClean="0"/>
              <a:t>ExtendingThread</a:t>
            </a:r>
            <a:r>
              <a:rPr lang="en-US" sz="2400" b="1" dirty="0" smtClean="0"/>
              <a:t>”</a:t>
            </a:r>
            <a:endParaRPr lang="en-US" sz="2400" b="1" dirty="0"/>
          </a:p>
        </p:txBody>
      </p:sp>
    </p:spTree>
    <p:extLst>
      <p:ext uri="{BB962C8B-B14F-4D97-AF65-F5344CB8AC3E}">
        <p14:creationId xmlns:p14="http://schemas.microsoft.com/office/powerpoint/2010/main" val="31119075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Multithreaded Programming - Multiple Threads</a:t>
            </a:r>
          </a:p>
        </p:txBody>
      </p:sp>
      <p:sp>
        <p:nvSpPr>
          <p:cNvPr id="3" name="Content Placeholder 2"/>
          <p:cNvSpPr>
            <a:spLocks noGrp="1"/>
          </p:cNvSpPr>
          <p:nvPr>
            <p:ph idx="1"/>
          </p:nvPr>
        </p:nvSpPr>
        <p:spPr>
          <a:xfrm>
            <a:off x="838200" y="1825625"/>
            <a:ext cx="10352314" cy="4351338"/>
          </a:xfrm>
        </p:spPr>
        <p:txBody>
          <a:bodyPr>
            <a:normAutofit/>
          </a:bodyPr>
          <a:lstStyle/>
          <a:p>
            <a:pPr marL="514350" indent="-514350">
              <a:buFont typeface="+mj-lt"/>
              <a:buAutoNum type="arabicPeriod"/>
            </a:pPr>
            <a:r>
              <a:rPr lang="en-US" dirty="0" smtClean="0"/>
              <a:t>You can spawn as many threads as you need.</a:t>
            </a:r>
            <a:endParaRPr lang="en-US" dirty="0"/>
          </a:p>
          <a:p>
            <a:endParaRPr lang="en-US" dirty="0"/>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2"/>
          <p:cNvSpPr txBox="1">
            <a:spLocks/>
          </p:cNvSpPr>
          <p:nvPr/>
        </p:nvSpPr>
        <p:spPr>
          <a:xfrm>
            <a:off x="5492262"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TextBox 5"/>
          <p:cNvSpPr txBox="1"/>
          <p:nvPr/>
        </p:nvSpPr>
        <p:spPr>
          <a:xfrm>
            <a:off x="6713670" y="6075325"/>
            <a:ext cx="5104795"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err="1" smtClean="0"/>
              <a:t>MultipleThreads</a:t>
            </a:r>
            <a:r>
              <a:rPr lang="en-US" sz="2400" b="1" dirty="0" smtClean="0"/>
              <a:t>”</a:t>
            </a:r>
            <a:endParaRPr lang="en-US" sz="2400" b="1" dirty="0"/>
          </a:p>
        </p:txBody>
      </p:sp>
    </p:spTree>
    <p:extLst>
      <p:ext uri="{BB962C8B-B14F-4D97-AF65-F5344CB8AC3E}">
        <p14:creationId xmlns:p14="http://schemas.microsoft.com/office/powerpoint/2010/main" val="5386594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Multithreaded Programming - When does a Thread end</a:t>
            </a:r>
            <a:r>
              <a:rPr lang="en-US" dirty="0" smtClean="0"/>
              <a:t>?</a:t>
            </a:r>
            <a:endParaRPr lang="en-US" dirty="0"/>
          </a:p>
        </p:txBody>
      </p:sp>
      <p:sp>
        <p:nvSpPr>
          <p:cNvPr id="3" name="Content Placeholder 2"/>
          <p:cNvSpPr>
            <a:spLocks noGrp="1"/>
          </p:cNvSpPr>
          <p:nvPr>
            <p:ph idx="1"/>
          </p:nvPr>
        </p:nvSpPr>
        <p:spPr>
          <a:xfrm>
            <a:off x="838200" y="1825625"/>
            <a:ext cx="10642600" cy="4351338"/>
          </a:xfrm>
        </p:spPr>
        <p:txBody>
          <a:bodyPr>
            <a:normAutofit/>
          </a:bodyPr>
          <a:lstStyle/>
          <a:p>
            <a:r>
              <a:rPr lang="en-US" dirty="0" smtClean="0"/>
              <a:t>We can use the </a:t>
            </a:r>
            <a:r>
              <a:rPr lang="en-US" dirty="0" err="1" smtClean="0"/>
              <a:t>isAlive</a:t>
            </a:r>
            <a:r>
              <a:rPr lang="en-US" dirty="0" smtClean="0"/>
              <a:t>() method to determine when a thread is going to expire.</a:t>
            </a:r>
            <a:endParaRPr lang="en-US" dirty="0"/>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2"/>
          <p:cNvSpPr txBox="1">
            <a:spLocks/>
          </p:cNvSpPr>
          <p:nvPr/>
        </p:nvSpPr>
        <p:spPr>
          <a:xfrm>
            <a:off x="5492262"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7"/>
            </a:pPr>
            <a:endParaRPr lang="en-US" dirty="0" smtClean="0"/>
          </a:p>
          <a:p>
            <a:endParaRPr lang="en-US" dirty="0"/>
          </a:p>
        </p:txBody>
      </p:sp>
      <p:sp>
        <p:nvSpPr>
          <p:cNvPr id="6" name="TextBox 5"/>
          <p:cNvSpPr txBox="1"/>
          <p:nvPr/>
        </p:nvSpPr>
        <p:spPr>
          <a:xfrm>
            <a:off x="6744640" y="6075325"/>
            <a:ext cx="5073825"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err="1" smtClean="0"/>
              <a:t>AreThreadsAlive</a:t>
            </a:r>
            <a:r>
              <a:rPr lang="en-US" sz="2400" b="1" dirty="0" smtClean="0"/>
              <a:t>”</a:t>
            </a:r>
            <a:endParaRPr lang="en-US" sz="2400" b="1" dirty="0"/>
          </a:p>
        </p:txBody>
      </p:sp>
    </p:spTree>
    <p:extLst>
      <p:ext uri="{BB962C8B-B14F-4D97-AF65-F5344CB8AC3E}">
        <p14:creationId xmlns:p14="http://schemas.microsoft.com/office/powerpoint/2010/main" val="4091009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Multithreaded Programming - Thread Priorities</a:t>
            </a:r>
          </a:p>
        </p:txBody>
      </p:sp>
      <p:sp>
        <p:nvSpPr>
          <p:cNvPr id="3" name="Content Placeholder 2"/>
          <p:cNvSpPr>
            <a:spLocks noGrp="1"/>
          </p:cNvSpPr>
          <p:nvPr>
            <p:ph idx="1"/>
          </p:nvPr>
        </p:nvSpPr>
        <p:spPr>
          <a:xfrm>
            <a:off x="838201" y="1825625"/>
            <a:ext cx="10976428" cy="4351338"/>
          </a:xfrm>
        </p:spPr>
        <p:txBody>
          <a:bodyPr>
            <a:normAutofit/>
          </a:bodyPr>
          <a:lstStyle/>
          <a:p>
            <a:r>
              <a:rPr lang="en-US" dirty="0" smtClean="0"/>
              <a:t>Each thread is associated with a priority setting.</a:t>
            </a:r>
          </a:p>
          <a:p>
            <a:r>
              <a:rPr lang="en-US" dirty="0" smtClean="0"/>
              <a:t>The priority of the thread determines in part how much CPU time it can receive relative to other threads.</a:t>
            </a:r>
          </a:p>
          <a:p>
            <a:r>
              <a:rPr lang="en-US" dirty="0" smtClean="0"/>
              <a:t>Low priority receive little attention</a:t>
            </a:r>
          </a:p>
          <a:p>
            <a:r>
              <a:rPr lang="en-US" dirty="0" smtClean="0"/>
              <a:t>High priority receive much attention</a:t>
            </a:r>
          </a:p>
          <a:p>
            <a:r>
              <a:rPr lang="en-US" dirty="0" smtClean="0"/>
              <a:t>Other factors can influence a thread’s ability to execute, for example, if one is waiting for a resource to be made available, it will be blocked until it is ready.</a:t>
            </a:r>
          </a:p>
          <a:p>
            <a:r>
              <a:rPr lang="en-US" dirty="0" smtClean="0"/>
              <a:t>Operating systems also affect the way threads are scheduled.</a:t>
            </a:r>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2"/>
          <p:cNvSpPr txBox="1">
            <a:spLocks/>
          </p:cNvSpPr>
          <p:nvPr/>
        </p:nvSpPr>
        <p:spPr>
          <a:xfrm>
            <a:off x="5492262"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4264419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Multithreaded Programming - Thread Priorities</a:t>
            </a:r>
          </a:p>
        </p:txBody>
      </p:sp>
      <p:sp>
        <p:nvSpPr>
          <p:cNvPr id="3" name="Content Placeholder 2"/>
          <p:cNvSpPr>
            <a:spLocks noGrp="1"/>
          </p:cNvSpPr>
          <p:nvPr>
            <p:ph idx="1"/>
          </p:nvPr>
        </p:nvSpPr>
        <p:spPr>
          <a:xfrm>
            <a:off x="838201" y="1825625"/>
            <a:ext cx="10976428" cy="4351338"/>
          </a:xfrm>
        </p:spPr>
        <p:txBody>
          <a:bodyPr>
            <a:normAutofit lnSpcReduction="10000"/>
          </a:bodyPr>
          <a:lstStyle/>
          <a:p>
            <a:r>
              <a:rPr lang="en-US" dirty="0" smtClean="0"/>
              <a:t>Child thread are always started to a priority equal to its parent.</a:t>
            </a:r>
          </a:p>
          <a:p>
            <a:r>
              <a:rPr lang="en-US" dirty="0" smtClean="0"/>
              <a:t>You can change a thread’s priority using the “</a:t>
            </a:r>
            <a:r>
              <a:rPr lang="en-US" dirty="0" err="1" smtClean="0"/>
              <a:t>setPriority</a:t>
            </a:r>
            <a:r>
              <a:rPr lang="en-US" dirty="0" smtClean="0"/>
              <a:t>()” method which is a member of the “Thread” class.</a:t>
            </a:r>
          </a:p>
          <a:p>
            <a:r>
              <a:rPr lang="en-US" dirty="0" smtClean="0"/>
              <a:t>Values can be 1 to 10, max being 10.</a:t>
            </a:r>
          </a:p>
          <a:p>
            <a:r>
              <a:rPr lang="en-US" dirty="0" smtClean="0"/>
              <a:t>Normal Priority is 5</a:t>
            </a:r>
          </a:p>
          <a:p>
            <a:r>
              <a:rPr lang="en-US" dirty="0" smtClean="0"/>
              <a:t>Constants </a:t>
            </a:r>
          </a:p>
          <a:p>
            <a:pPr lvl="1"/>
            <a:r>
              <a:rPr lang="en-US" dirty="0" err="1" smtClean="0"/>
              <a:t>Thread.HIGH_PRIORITY</a:t>
            </a:r>
            <a:r>
              <a:rPr lang="en-US" dirty="0" smtClean="0"/>
              <a:t> = 10</a:t>
            </a:r>
          </a:p>
          <a:p>
            <a:pPr lvl="1"/>
            <a:r>
              <a:rPr lang="en-US" dirty="0" err="1" smtClean="0"/>
              <a:t>Thread.LOW_PRIORITY</a:t>
            </a:r>
            <a:r>
              <a:rPr lang="en-US" dirty="0" smtClean="0"/>
              <a:t> = 1</a:t>
            </a:r>
          </a:p>
          <a:p>
            <a:pPr lvl="1"/>
            <a:r>
              <a:rPr lang="en-US" dirty="0" err="1" smtClean="0"/>
              <a:t>Thread.NORM_PRIORITY</a:t>
            </a:r>
            <a:r>
              <a:rPr lang="en-US" dirty="0" smtClean="0"/>
              <a:t> = 5</a:t>
            </a:r>
          </a:p>
          <a:p>
            <a:r>
              <a:rPr lang="en-US" dirty="0" smtClean="0"/>
              <a:t>“</a:t>
            </a:r>
            <a:r>
              <a:rPr lang="en-US" dirty="0" err="1" smtClean="0"/>
              <a:t>getPriority</a:t>
            </a:r>
            <a:r>
              <a:rPr lang="en-US" dirty="0" smtClean="0"/>
              <a:t>()” returns the current setting of a thread.</a:t>
            </a:r>
            <a:endParaRPr lang="en-US" dirty="0"/>
          </a:p>
          <a:p>
            <a:endParaRPr lang="en-US" dirty="0"/>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2"/>
          <p:cNvSpPr txBox="1">
            <a:spLocks/>
          </p:cNvSpPr>
          <p:nvPr/>
        </p:nvSpPr>
        <p:spPr>
          <a:xfrm>
            <a:off x="5492262"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TextBox 5"/>
          <p:cNvSpPr txBox="1"/>
          <p:nvPr/>
        </p:nvSpPr>
        <p:spPr>
          <a:xfrm>
            <a:off x="6953928" y="6075325"/>
            <a:ext cx="4864537"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err="1" smtClean="0"/>
              <a:t>ThreadPriority</a:t>
            </a:r>
            <a:r>
              <a:rPr lang="en-US" sz="2400" b="1" dirty="0" smtClean="0"/>
              <a:t>”</a:t>
            </a:r>
            <a:endParaRPr lang="en-US" sz="2400" b="1" dirty="0"/>
          </a:p>
        </p:txBody>
      </p:sp>
    </p:spTree>
    <p:extLst>
      <p:ext uri="{BB962C8B-B14F-4D97-AF65-F5344CB8AC3E}">
        <p14:creationId xmlns:p14="http://schemas.microsoft.com/office/powerpoint/2010/main" val="15098256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Multithreaded Programming - Synchronization</a:t>
            </a:r>
          </a:p>
        </p:txBody>
      </p:sp>
      <p:sp>
        <p:nvSpPr>
          <p:cNvPr id="3" name="Content Placeholder 2"/>
          <p:cNvSpPr>
            <a:spLocks noGrp="1"/>
          </p:cNvSpPr>
          <p:nvPr>
            <p:ph idx="1"/>
          </p:nvPr>
        </p:nvSpPr>
        <p:spPr>
          <a:xfrm>
            <a:off x="838200" y="1825625"/>
            <a:ext cx="10515600" cy="4351338"/>
          </a:xfrm>
        </p:spPr>
        <p:txBody>
          <a:bodyPr>
            <a:normAutofit/>
          </a:bodyPr>
          <a:lstStyle/>
          <a:p>
            <a:r>
              <a:rPr lang="en-US" dirty="0" smtClean="0"/>
              <a:t>With multiple threads, there may be a need to coordinate the activities of two or more.</a:t>
            </a:r>
          </a:p>
          <a:p>
            <a:r>
              <a:rPr lang="en-US" dirty="0" smtClean="0"/>
              <a:t>This is called “synchronization”.</a:t>
            </a:r>
          </a:p>
          <a:p>
            <a:r>
              <a:rPr lang="en-US" dirty="0" smtClean="0"/>
              <a:t>Access to a shared resource is often a reason because it may be available to only one single thread at a time.</a:t>
            </a:r>
          </a:p>
          <a:p>
            <a:r>
              <a:rPr lang="en-US" dirty="0" smtClean="0"/>
              <a:t>Writing to a specific file for example could only be done by a single thread and until it has finished with the file “close()” then other threads cannot access said file</a:t>
            </a:r>
            <a:endParaRPr lang="en-US" dirty="0"/>
          </a:p>
          <a:p>
            <a:endParaRPr lang="en-US" dirty="0"/>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2"/>
          <p:cNvSpPr txBox="1">
            <a:spLocks/>
          </p:cNvSpPr>
          <p:nvPr/>
        </p:nvSpPr>
        <p:spPr>
          <a:xfrm>
            <a:off x="5492262"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3611964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Multithreaded Programming - Synchronization</a:t>
            </a:r>
          </a:p>
        </p:txBody>
      </p:sp>
      <p:sp>
        <p:nvSpPr>
          <p:cNvPr id="3" name="Content Placeholder 2"/>
          <p:cNvSpPr>
            <a:spLocks noGrp="1"/>
          </p:cNvSpPr>
          <p:nvPr>
            <p:ph idx="1"/>
          </p:nvPr>
        </p:nvSpPr>
        <p:spPr>
          <a:xfrm>
            <a:off x="838200" y="1825625"/>
            <a:ext cx="10515600" cy="4351338"/>
          </a:xfrm>
        </p:spPr>
        <p:txBody>
          <a:bodyPr>
            <a:normAutofit/>
          </a:bodyPr>
          <a:lstStyle/>
          <a:p>
            <a:r>
              <a:rPr lang="en-US" dirty="0" smtClean="0"/>
              <a:t>The key to synchronization is to monitor which control access to an object.</a:t>
            </a:r>
          </a:p>
          <a:p>
            <a:r>
              <a:rPr lang="en-US" dirty="0" smtClean="0"/>
              <a:t>Monitors work by implementing the concept of “lock”.</a:t>
            </a:r>
          </a:p>
          <a:p>
            <a:r>
              <a:rPr lang="en-US" dirty="0" smtClean="0"/>
              <a:t>A locked object by a thread becomes unavailable to other threads.</a:t>
            </a:r>
          </a:p>
          <a:p>
            <a:r>
              <a:rPr lang="en-US" dirty="0" smtClean="0"/>
              <a:t>When a thread exits, the object is unlocked and become available.</a:t>
            </a:r>
          </a:p>
          <a:p>
            <a:pPr marL="0" indent="0">
              <a:buNone/>
            </a:pPr>
            <a:endParaRPr lang="en-US" dirty="0"/>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2"/>
          <p:cNvSpPr txBox="1">
            <a:spLocks/>
          </p:cNvSpPr>
          <p:nvPr/>
        </p:nvSpPr>
        <p:spPr>
          <a:xfrm>
            <a:off x="5492262"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8851536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600" dirty="0" smtClean="0"/>
              <a:t>Multithreaded Programming</a:t>
            </a:r>
          </a:p>
          <a:p>
            <a:pPr marL="0" indent="0">
              <a:buNone/>
            </a:pPr>
            <a:endParaRPr lang="en-US" sz="3600" dirty="0"/>
          </a:p>
        </p:txBody>
      </p:sp>
    </p:spTree>
    <p:extLst>
      <p:ext uri="{BB962C8B-B14F-4D97-AF65-F5344CB8AC3E}">
        <p14:creationId xmlns:p14="http://schemas.microsoft.com/office/powerpoint/2010/main" val="6980853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Multithreaded Programming - Synchronization</a:t>
            </a:r>
          </a:p>
        </p:txBody>
      </p:sp>
      <p:sp>
        <p:nvSpPr>
          <p:cNvPr id="3" name="Content Placeholder 2"/>
          <p:cNvSpPr>
            <a:spLocks noGrp="1"/>
          </p:cNvSpPr>
          <p:nvPr>
            <p:ph idx="1"/>
          </p:nvPr>
        </p:nvSpPr>
        <p:spPr>
          <a:xfrm>
            <a:off x="838200" y="1825625"/>
            <a:ext cx="10515600" cy="4351338"/>
          </a:xfrm>
        </p:spPr>
        <p:txBody>
          <a:bodyPr>
            <a:normAutofit/>
          </a:bodyPr>
          <a:lstStyle/>
          <a:p>
            <a:r>
              <a:rPr lang="en-US" dirty="0" smtClean="0"/>
              <a:t>All objects in Java have a monitor, this is built-in into the language</a:t>
            </a:r>
          </a:p>
          <a:p>
            <a:r>
              <a:rPr lang="en-US" dirty="0" smtClean="0"/>
              <a:t>All objects can be synchronized.</a:t>
            </a:r>
          </a:p>
          <a:p>
            <a:r>
              <a:rPr lang="en-US" dirty="0" smtClean="0"/>
              <a:t>Synchronization is supported with the keyword “</a:t>
            </a:r>
            <a:r>
              <a:rPr lang="en-US" b="1" dirty="0" smtClean="0"/>
              <a:t>synchronization</a:t>
            </a:r>
            <a:r>
              <a:rPr lang="en-US" dirty="0" smtClean="0"/>
              <a:t>”</a:t>
            </a:r>
          </a:p>
          <a:p>
            <a:r>
              <a:rPr lang="en-US" dirty="0" smtClean="0"/>
              <a:t>Since this feature was built-in to the language, it is often nearly transparent to implement.</a:t>
            </a:r>
          </a:p>
          <a:p>
            <a:r>
              <a:rPr lang="en-US" dirty="0" smtClean="0"/>
              <a:t>There are 2 ways to synchronize your code:</a:t>
            </a:r>
            <a:endParaRPr lang="en-US" dirty="0"/>
          </a:p>
          <a:p>
            <a:pPr lvl="1"/>
            <a:r>
              <a:rPr lang="en-US" dirty="0" smtClean="0"/>
              <a:t>Using Synchronized Methods</a:t>
            </a:r>
          </a:p>
          <a:p>
            <a:pPr lvl="1"/>
            <a:r>
              <a:rPr lang="en-US" dirty="0" smtClean="0"/>
              <a:t>Using the “synchronized” Statement</a:t>
            </a:r>
            <a:endParaRPr lang="en-US" dirty="0"/>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2"/>
          <p:cNvSpPr txBox="1">
            <a:spLocks/>
          </p:cNvSpPr>
          <p:nvPr/>
        </p:nvSpPr>
        <p:spPr>
          <a:xfrm>
            <a:off x="5492262"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5596934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Multithreaded Programming - </a:t>
            </a:r>
            <a:r>
              <a:rPr lang="en-US" dirty="0" smtClean="0"/>
              <a:t>Synchronized </a:t>
            </a:r>
            <a:r>
              <a:rPr lang="en-US" dirty="0"/>
              <a:t>Methods</a:t>
            </a:r>
          </a:p>
        </p:txBody>
      </p:sp>
      <p:sp>
        <p:nvSpPr>
          <p:cNvPr id="3" name="Content Placeholder 2"/>
          <p:cNvSpPr>
            <a:spLocks noGrp="1"/>
          </p:cNvSpPr>
          <p:nvPr>
            <p:ph idx="1"/>
          </p:nvPr>
        </p:nvSpPr>
        <p:spPr>
          <a:xfrm>
            <a:off x="838200" y="1825625"/>
            <a:ext cx="9786257" cy="4351338"/>
          </a:xfrm>
        </p:spPr>
        <p:txBody>
          <a:bodyPr>
            <a:normAutofit/>
          </a:bodyPr>
          <a:lstStyle/>
          <a:p>
            <a:r>
              <a:rPr lang="en-US" dirty="0" smtClean="0"/>
              <a:t>A method can be defined using the synchronized keyword.</a:t>
            </a:r>
          </a:p>
          <a:p>
            <a:r>
              <a:rPr lang="en-US" dirty="0" smtClean="0"/>
              <a:t>When the method is called, the calling thread enters the object’s monitor which then locks the object.</a:t>
            </a:r>
            <a:endParaRPr lang="en-US" dirty="0"/>
          </a:p>
          <a:p>
            <a:r>
              <a:rPr lang="en-US" dirty="0" smtClean="0"/>
              <a:t>No other thread can unlock this object</a:t>
            </a:r>
          </a:p>
          <a:p>
            <a:r>
              <a:rPr lang="en-US" dirty="0" smtClean="0"/>
              <a:t>When the thread returns, the monitor will unlock the object</a:t>
            </a:r>
          </a:p>
          <a:p>
            <a:r>
              <a:rPr lang="en-US" dirty="0" smtClean="0"/>
              <a:t>Synchronization is achieved with virtually no programming effort on your part.</a:t>
            </a:r>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TextBox 5"/>
          <p:cNvSpPr txBox="1"/>
          <p:nvPr/>
        </p:nvSpPr>
        <p:spPr>
          <a:xfrm>
            <a:off x="5979173" y="6075325"/>
            <a:ext cx="5839292"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err="1" smtClean="0"/>
              <a:t>SynchronizedMethods</a:t>
            </a:r>
            <a:r>
              <a:rPr lang="en-US" sz="2400" b="1" dirty="0" smtClean="0"/>
              <a:t>”</a:t>
            </a:r>
            <a:endParaRPr lang="en-US" sz="2400" b="1" dirty="0"/>
          </a:p>
        </p:txBody>
      </p:sp>
    </p:spTree>
    <p:extLst>
      <p:ext uri="{BB962C8B-B14F-4D97-AF65-F5344CB8AC3E}">
        <p14:creationId xmlns:p14="http://schemas.microsoft.com/office/powerpoint/2010/main" val="7238735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Multithreaded Programming - “synchronization” </a:t>
            </a:r>
            <a:r>
              <a:rPr lang="en-US" dirty="0" smtClean="0"/>
              <a:t>block statement</a:t>
            </a:r>
            <a:endParaRPr lang="en-US" dirty="0"/>
          </a:p>
        </p:txBody>
      </p:sp>
      <p:sp>
        <p:nvSpPr>
          <p:cNvPr id="3" name="Content Placeholder 2"/>
          <p:cNvSpPr>
            <a:spLocks noGrp="1"/>
          </p:cNvSpPr>
          <p:nvPr>
            <p:ph idx="1"/>
          </p:nvPr>
        </p:nvSpPr>
        <p:spPr>
          <a:xfrm>
            <a:off x="838200" y="1825625"/>
            <a:ext cx="10410645" cy="4351338"/>
          </a:xfrm>
        </p:spPr>
        <p:txBody>
          <a:bodyPr>
            <a:normAutofit/>
          </a:bodyPr>
          <a:lstStyle/>
          <a:p>
            <a:pPr marL="0" indent="0">
              <a:buNone/>
            </a:pPr>
            <a:r>
              <a:rPr lang="en-US" dirty="0" smtClean="0"/>
              <a:t>There are cases where you want to synchronize a method which doesn’t have the “synchronized” modifier.</a:t>
            </a:r>
          </a:p>
          <a:p>
            <a:pPr marL="0" indent="0">
              <a:buNone/>
            </a:pPr>
            <a:r>
              <a:rPr lang="en-US" dirty="0" smtClean="0"/>
              <a:t>Could be you are using a third party package and you do not have access to the source code.</a:t>
            </a:r>
          </a:p>
          <a:p>
            <a:pPr marL="0" indent="0">
              <a:buNone/>
            </a:pPr>
            <a:r>
              <a:rPr lang="en-US" dirty="0" smtClean="0"/>
              <a:t>So, in this case, we must create a “synchronized” block.</a:t>
            </a:r>
            <a:endParaRPr lang="en-US" dirty="0"/>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2"/>
          <p:cNvSpPr txBox="1">
            <a:spLocks/>
          </p:cNvSpPr>
          <p:nvPr/>
        </p:nvSpPr>
        <p:spPr>
          <a:xfrm>
            <a:off x="5492262"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TextBox 5"/>
          <p:cNvSpPr txBox="1"/>
          <p:nvPr/>
        </p:nvSpPr>
        <p:spPr>
          <a:xfrm>
            <a:off x="5096497" y="6075325"/>
            <a:ext cx="6721968"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err="1" smtClean="0"/>
              <a:t>SynchronizedBlockStatement</a:t>
            </a:r>
            <a:r>
              <a:rPr lang="en-US" sz="2400" b="1" dirty="0" smtClean="0"/>
              <a:t>”</a:t>
            </a:r>
            <a:endParaRPr lang="en-US" sz="2400" b="1" dirty="0"/>
          </a:p>
        </p:txBody>
      </p:sp>
    </p:spTree>
    <p:extLst>
      <p:ext uri="{BB962C8B-B14F-4D97-AF65-F5344CB8AC3E}">
        <p14:creationId xmlns:p14="http://schemas.microsoft.com/office/powerpoint/2010/main" val="20580932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Multithreaded Programming - Thread Communication</a:t>
            </a:r>
          </a:p>
        </p:txBody>
      </p:sp>
      <p:sp>
        <p:nvSpPr>
          <p:cNvPr id="3" name="Content Placeholder 2"/>
          <p:cNvSpPr>
            <a:spLocks noGrp="1"/>
          </p:cNvSpPr>
          <p:nvPr>
            <p:ph idx="1"/>
          </p:nvPr>
        </p:nvSpPr>
        <p:spPr>
          <a:xfrm>
            <a:off x="838200" y="1825625"/>
            <a:ext cx="10634932" cy="4351338"/>
          </a:xfrm>
        </p:spPr>
        <p:txBody>
          <a:bodyPr>
            <a:normAutofit/>
          </a:bodyPr>
          <a:lstStyle/>
          <a:p>
            <a:r>
              <a:rPr lang="en-US" dirty="0" smtClean="0"/>
              <a:t>Sometimes we need control over our threads.</a:t>
            </a:r>
          </a:p>
          <a:p>
            <a:r>
              <a:rPr lang="en-US" dirty="0" smtClean="0"/>
              <a:t>And in order to do so, there may be situations where threads need to be able to communicate.</a:t>
            </a:r>
          </a:p>
          <a:p>
            <a:r>
              <a:rPr lang="en-US" dirty="0"/>
              <a:t>Thread communication is built-in into all Java </a:t>
            </a:r>
            <a:r>
              <a:rPr lang="en-US" dirty="0" smtClean="0"/>
              <a:t>objects.</a:t>
            </a:r>
          </a:p>
          <a:p>
            <a:r>
              <a:rPr lang="en-US" dirty="0" smtClean="0"/>
              <a:t>Java supports </a:t>
            </a:r>
            <a:r>
              <a:rPr lang="en-US" dirty="0" err="1" smtClean="0"/>
              <a:t>interthread</a:t>
            </a:r>
            <a:r>
              <a:rPr lang="en-US" dirty="0" smtClean="0"/>
              <a:t> communication</a:t>
            </a:r>
          </a:p>
          <a:p>
            <a:r>
              <a:rPr lang="en-US" dirty="0" smtClean="0"/>
              <a:t>Methods wait(), notify() and </a:t>
            </a:r>
            <a:r>
              <a:rPr lang="en-US" dirty="0" err="1" smtClean="0"/>
              <a:t>notifyAll</a:t>
            </a:r>
            <a:r>
              <a:rPr lang="en-US" dirty="0" smtClean="0"/>
              <a:t>() are all implemented in the “Object” class and are the means that provide </a:t>
            </a:r>
            <a:r>
              <a:rPr lang="en-US" dirty="0" err="1" smtClean="0"/>
              <a:t>interthread</a:t>
            </a:r>
            <a:r>
              <a:rPr lang="en-US" dirty="0" smtClean="0"/>
              <a:t> communication.</a:t>
            </a:r>
          </a:p>
          <a:p>
            <a:endParaRPr lang="en-US" dirty="0"/>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2"/>
          <p:cNvSpPr txBox="1">
            <a:spLocks/>
          </p:cNvSpPr>
          <p:nvPr/>
        </p:nvSpPr>
        <p:spPr>
          <a:xfrm>
            <a:off x="5492262"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8763473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Multithreaded Programming - Thread Communication</a:t>
            </a:r>
          </a:p>
        </p:txBody>
      </p:sp>
      <p:sp>
        <p:nvSpPr>
          <p:cNvPr id="3" name="Content Placeholder 2"/>
          <p:cNvSpPr>
            <a:spLocks noGrp="1"/>
          </p:cNvSpPr>
          <p:nvPr>
            <p:ph idx="1"/>
          </p:nvPr>
        </p:nvSpPr>
        <p:spPr>
          <a:xfrm>
            <a:off x="838200" y="1825625"/>
            <a:ext cx="10634932" cy="4351338"/>
          </a:xfrm>
        </p:spPr>
        <p:txBody>
          <a:bodyPr>
            <a:normAutofit/>
          </a:bodyPr>
          <a:lstStyle/>
          <a:p>
            <a:r>
              <a:rPr lang="en-US" dirty="0" smtClean="0"/>
              <a:t>“wait()”: when a thread is temporarily blocked from running, it calls the wait() method, this cause the thread to go to sleep and the monitor for that object to be released, allowing another thread to use the object.</a:t>
            </a:r>
          </a:p>
          <a:p>
            <a:r>
              <a:rPr lang="en-US" dirty="0" smtClean="0"/>
              <a:t>A sleeping threat is awakened when some other thread enter the same monitor and calls “notify()” or “</a:t>
            </a:r>
            <a:r>
              <a:rPr lang="en-US" dirty="0" err="1" smtClean="0"/>
              <a:t>notifyAll</a:t>
            </a:r>
            <a:r>
              <a:rPr lang="en-US" dirty="0" smtClean="0"/>
              <a:t>()”.</a:t>
            </a:r>
          </a:p>
          <a:p>
            <a:r>
              <a:rPr lang="en-US" dirty="0" smtClean="0"/>
              <a:t>“wait()”, “notify()” and “</a:t>
            </a:r>
            <a:r>
              <a:rPr lang="en-US" dirty="0" err="1" smtClean="0"/>
              <a:t>notifyAll</a:t>
            </a:r>
            <a:r>
              <a:rPr lang="en-US" dirty="0" smtClean="0"/>
              <a:t>()” must be used in a “synchronization” block.</a:t>
            </a:r>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2"/>
          <p:cNvSpPr txBox="1">
            <a:spLocks/>
          </p:cNvSpPr>
          <p:nvPr/>
        </p:nvSpPr>
        <p:spPr>
          <a:xfrm>
            <a:off x="5492262"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TextBox 5"/>
          <p:cNvSpPr txBox="1"/>
          <p:nvPr/>
        </p:nvSpPr>
        <p:spPr>
          <a:xfrm>
            <a:off x="4497824" y="6174092"/>
            <a:ext cx="7482241" cy="369332"/>
          </a:xfrm>
          <a:prstGeom prst="rect">
            <a:avLst/>
          </a:prstGeom>
          <a:noFill/>
          <a:ln>
            <a:solidFill>
              <a:schemeClr val="accent1"/>
            </a:solidFill>
          </a:ln>
        </p:spPr>
        <p:txBody>
          <a:bodyPr wrap="none" rtlCol="0">
            <a:spAutoFit/>
          </a:bodyPr>
          <a:lstStyle/>
          <a:p>
            <a:pPr algn="r"/>
            <a:r>
              <a:rPr lang="en-US" dirty="0" smtClean="0"/>
              <a:t>More Info: </a:t>
            </a:r>
            <a:r>
              <a:rPr lang="en-US" dirty="0">
                <a:hlinkClick r:id="rId2"/>
              </a:rPr>
              <a:t>https://www.geeksforgeeks.org/inter-thread-communication-java/</a:t>
            </a:r>
            <a:endParaRPr lang="en-US" dirty="0"/>
          </a:p>
        </p:txBody>
      </p:sp>
      <p:sp>
        <p:nvSpPr>
          <p:cNvPr id="7" name="TextBox 6"/>
          <p:cNvSpPr txBox="1"/>
          <p:nvPr/>
        </p:nvSpPr>
        <p:spPr>
          <a:xfrm>
            <a:off x="6052737" y="5664825"/>
            <a:ext cx="5927328"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err="1" smtClean="0"/>
              <a:t>ThreadCommunication</a:t>
            </a:r>
            <a:r>
              <a:rPr lang="en-US" sz="2400" b="1" dirty="0" smtClean="0"/>
              <a:t>”</a:t>
            </a:r>
            <a:endParaRPr lang="en-US" sz="2400" b="1" dirty="0"/>
          </a:p>
        </p:txBody>
      </p:sp>
    </p:spTree>
    <p:extLst>
      <p:ext uri="{BB962C8B-B14F-4D97-AF65-F5344CB8AC3E}">
        <p14:creationId xmlns:p14="http://schemas.microsoft.com/office/powerpoint/2010/main" val="34157447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Multithreaded Programming - Suspending, Resuming and Stopping Threads</a:t>
            </a:r>
          </a:p>
        </p:txBody>
      </p:sp>
      <p:sp>
        <p:nvSpPr>
          <p:cNvPr id="3" name="Content Placeholder 2"/>
          <p:cNvSpPr>
            <a:spLocks noGrp="1"/>
          </p:cNvSpPr>
          <p:nvPr>
            <p:ph idx="1"/>
          </p:nvPr>
        </p:nvSpPr>
        <p:spPr>
          <a:xfrm>
            <a:off x="838200" y="2052048"/>
            <a:ext cx="4285891" cy="4351338"/>
          </a:xfrm>
        </p:spPr>
        <p:txBody>
          <a:bodyPr>
            <a:noAutofit/>
          </a:bodyPr>
          <a:lstStyle/>
          <a:p>
            <a:r>
              <a:rPr lang="en-US" sz="2000" dirty="0" smtClean="0"/>
              <a:t>Originally before Java 2</a:t>
            </a:r>
            <a:r>
              <a:rPr lang="en-US" sz="2000" dirty="0"/>
              <a:t> </a:t>
            </a:r>
            <a:r>
              <a:rPr lang="en-US" sz="2000" dirty="0" smtClean="0"/>
              <a:t>we could control execution of threads using</a:t>
            </a:r>
            <a:endParaRPr lang="en-US" sz="2000" dirty="0"/>
          </a:p>
          <a:p>
            <a:pPr lvl="1"/>
            <a:r>
              <a:rPr lang="en-US" sz="2000" dirty="0" smtClean="0"/>
              <a:t>“resume()”</a:t>
            </a:r>
          </a:p>
          <a:p>
            <a:pPr lvl="1"/>
            <a:r>
              <a:rPr lang="en-US" sz="2000" dirty="0" smtClean="0"/>
              <a:t>“suspend()”</a:t>
            </a:r>
          </a:p>
          <a:p>
            <a:pPr lvl="1"/>
            <a:r>
              <a:rPr lang="en-US" sz="2000" dirty="0" smtClean="0"/>
              <a:t>“stop()”</a:t>
            </a:r>
          </a:p>
          <a:p>
            <a:r>
              <a:rPr lang="en-US" sz="2000" dirty="0" smtClean="0"/>
              <a:t>Problem is that “suspend()” could cause deadlock since there could be concurrency issue at play, the “communication” with other threads wasn’t implemented as efficiently</a:t>
            </a:r>
          </a:p>
        </p:txBody>
      </p:sp>
      <p:sp>
        <p:nvSpPr>
          <p:cNvPr id="4" name="Content Placeholder 2"/>
          <p:cNvSpPr txBox="1">
            <a:spLocks/>
          </p:cNvSpPr>
          <p:nvPr/>
        </p:nvSpPr>
        <p:spPr>
          <a:xfrm>
            <a:off x="6188914" y="2605269"/>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2"/>
          <p:cNvSpPr txBox="1">
            <a:spLocks/>
          </p:cNvSpPr>
          <p:nvPr/>
        </p:nvSpPr>
        <p:spPr>
          <a:xfrm>
            <a:off x="5492262"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Content Placeholder 2"/>
          <p:cNvSpPr txBox="1">
            <a:spLocks/>
          </p:cNvSpPr>
          <p:nvPr/>
        </p:nvSpPr>
        <p:spPr>
          <a:xfrm>
            <a:off x="5754207" y="2048551"/>
            <a:ext cx="569337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t>Design the “run()” method to periodically check a flag which determines if it should suspend, resume or stop it’s own execution</a:t>
            </a:r>
          </a:p>
          <a:p>
            <a:r>
              <a:rPr lang="en-US" sz="2000" dirty="0" smtClean="0"/>
              <a:t>Often we create 2 flag variables, 1 for suspend/resume and 1 for stop.</a:t>
            </a:r>
          </a:p>
          <a:p>
            <a:r>
              <a:rPr lang="en-US" sz="2000" dirty="0" smtClean="0"/>
              <a:t>For suspend/resume as long as the flag is set to “running” the “run()” method will continue to let the thread execute</a:t>
            </a:r>
          </a:p>
          <a:p>
            <a:r>
              <a:rPr lang="en-US" sz="2000" dirty="0" smtClean="0"/>
              <a:t>If that variable is set to “suspend”, the thread is “paused”</a:t>
            </a:r>
          </a:p>
          <a:p>
            <a:r>
              <a:rPr lang="en-US" sz="2000" dirty="0" smtClean="0"/>
              <a:t>For the stop flag, if it’s set to “stop” then the thread must terminate</a:t>
            </a:r>
          </a:p>
        </p:txBody>
      </p:sp>
      <p:sp>
        <p:nvSpPr>
          <p:cNvPr id="7" name="TextBox 6"/>
          <p:cNvSpPr txBox="1"/>
          <p:nvPr/>
        </p:nvSpPr>
        <p:spPr>
          <a:xfrm>
            <a:off x="838200" y="1638088"/>
            <a:ext cx="1446293" cy="369332"/>
          </a:xfrm>
          <a:prstGeom prst="rect">
            <a:avLst/>
          </a:prstGeom>
          <a:noFill/>
        </p:spPr>
        <p:txBody>
          <a:bodyPr wrap="none" rtlCol="0">
            <a:spAutoFit/>
          </a:bodyPr>
          <a:lstStyle/>
          <a:p>
            <a:r>
              <a:rPr lang="en-US" b="1" dirty="0" smtClean="0"/>
              <a:t>Before Java 2</a:t>
            </a:r>
            <a:endParaRPr lang="en-US" b="1" dirty="0"/>
          </a:p>
        </p:txBody>
      </p:sp>
      <p:sp>
        <p:nvSpPr>
          <p:cNvPr id="8" name="TextBox 7"/>
          <p:cNvSpPr txBox="1"/>
          <p:nvPr/>
        </p:nvSpPr>
        <p:spPr>
          <a:xfrm>
            <a:off x="5799993" y="1686702"/>
            <a:ext cx="1314527" cy="369332"/>
          </a:xfrm>
          <a:prstGeom prst="rect">
            <a:avLst/>
          </a:prstGeom>
          <a:noFill/>
        </p:spPr>
        <p:txBody>
          <a:bodyPr wrap="none" rtlCol="0">
            <a:spAutoFit/>
          </a:bodyPr>
          <a:lstStyle/>
          <a:p>
            <a:r>
              <a:rPr lang="en-US" b="1" dirty="0" smtClean="0"/>
              <a:t>Since Java 2</a:t>
            </a:r>
            <a:endParaRPr lang="en-US" b="1" dirty="0"/>
          </a:p>
        </p:txBody>
      </p:sp>
      <p:sp>
        <p:nvSpPr>
          <p:cNvPr id="9" name="TextBox 8"/>
          <p:cNvSpPr txBox="1"/>
          <p:nvPr/>
        </p:nvSpPr>
        <p:spPr>
          <a:xfrm>
            <a:off x="1015873" y="5355038"/>
            <a:ext cx="4292303" cy="1323439"/>
          </a:xfrm>
          <a:prstGeom prst="rect">
            <a:avLst/>
          </a:prstGeom>
          <a:noFill/>
          <a:ln>
            <a:solidFill>
              <a:schemeClr val="accent1"/>
            </a:solidFill>
          </a:ln>
        </p:spPr>
        <p:txBody>
          <a:bodyPr wrap="square" rtlCol="0">
            <a:spAutoFit/>
          </a:bodyPr>
          <a:lstStyle/>
          <a:p>
            <a:r>
              <a:rPr lang="en-US" sz="1600" dirty="0" smtClean="0"/>
              <a:t>Flag variables in programming are also called state variables, their purpose is to be used to determine the state of operations, often the variable is shared across methods, might be a “parent” resource.</a:t>
            </a:r>
            <a:endParaRPr lang="en-US" sz="1600" dirty="0"/>
          </a:p>
        </p:txBody>
      </p:sp>
      <p:sp>
        <p:nvSpPr>
          <p:cNvPr id="10" name="TextBox 9"/>
          <p:cNvSpPr txBox="1"/>
          <p:nvPr/>
        </p:nvSpPr>
        <p:spPr>
          <a:xfrm>
            <a:off x="6879198" y="6184776"/>
            <a:ext cx="4848123" cy="461665"/>
          </a:xfrm>
          <a:prstGeom prst="rect">
            <a:avLst/>
          </a:prstGeom>
          <a:noFill/>
          <a:ln>
            <a:solidFill>
              <a:schemeClr val="accent1"/>
            </a:solidFill>
          </a:ln>
        </p:spPr>
        <p:txBody>
          <a:bodyPr wrap="none" rtlCol="0">
            <a:spAutoFit/>
          </a:bodyPr>
          <a:lstStyle/>
          <a:p>
            <a:pPr algn="r"/>
            <a:r>
              <a:rPr lang="en-US" sz="2400" b="1" dirty="0" smtClean="0"/>
              <a:t>See live code in STS “</a:t>
            </a:r>
            <a:r>
              <a:rPr lang="en-US" sz="2400" b="1" dirty="0" err="1" smtClean="0"/>
              <a:t>ThreadControl</a:t>
            </a:r>
            <a:r>
              <a:rPr lang="en-US" sz="2400" b="1" dirty="0" smtClean="0"/>
              <a:t>”</a:t>
            </a:r>
            <a:endParaRPr lang="en-US" sz="2400" b="1" dirty="0"/>
          </a:p>
        </p:txBody>
      </p:sp>
    </p:spTree>
    <p:extLst>
      <p:ext uri="{BB962C8B-B14F-4D97-AF65-F5344CB8AC3E}">
        <p14:creationId xmlns:p14="http://schemas.microsoft.com/office/powerpoint/2010/main" val="1564655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Multithreaded Programming</a:t>
            </a:r>
            <a:endParaRPr lang="en-US" dirty="0"/>
          </a:p>
        </p:txBody>
      </p:sp>
      <p:sp>
        <p:nvSpPr>
          <p:cNvPr id="3" name="Content Placeholder 2"/>
          <p:cNvSpPr>
            <a:spLocks noGrp="1"/>
          </p:cNvSpPr>
          <p:nvPr>
            <p:ph idx="1"/>
          </p:nvPr>
        </p:nvSpPr>
        <p:spPr>
          <a:xfrm>
            <a:off x="838200" y="1825625"/>
            <a:ext cx="4285891" cy="4351338"/>
          </a:xfrm>
        </p:spPr>
        <p:txBody>
          <a:bodyPr>
            <a:normAutofit/>
          </a:bodyPr>
          <a:lstStyle/>
          <a:p>
            <a:pPr marL="514350" indent="-514350">
              <a:buFont typeface="+mj-lt"/>
              <a:buAutoNum type="arabicPeriod"/>
            </a:pPr>
            <a:r>
              <a:rPr lang="en-US" dirty="0" smtClean="0"/>
              <a:t>Fundamentals 101</a:t>
            </a:r>
          </a:p>
          <a:p>
            <a:pPr marL="514350" indent="-514350">
              <a:buFont typeface="+mj-lt"/>
              <a:buAutoNum type="arabicPeriod"/>
            </a:pPr>
            <a:r>
              <a:rPr lang="en-US" dirty="0" smtClean="0"/>
              <a:t>Thread Class and the Runnable Interface</a:t>
            </a:r>
          </a:p>
          <a:p>
            <a:pPr marL="514350" indent="-514350">
              <a:buFont typeface="+mj-lt"/>
              <a:buAutoNum type="arabicPeriod"/>
            </a:pPr>
            <a:r>
              <a:rPr lang="en-US" dirty="0" smtClean="0"/>
              <a:t>Creating a Thread</a:t>
            </a:r>
          </a:p>
          <a:p>
            <a:pPr marL="514350" indent="-514350">
              <a:buFont typeface="+mj-lt"/>
              <a:buAutoNum type="arabicPeriod"/>
            </a:pPr>
            <a:r>
              <a:rPr lang="en-US" dirty="0" smtClean="0"/>
              <a:t>Extending Thread</a:t>
            </a:r>
          </a:p>
          <a:p>
            <a:pPr marL="514350" indent="-514350">
              <a:buFont typeface="+mj-lt"/>
              <a:buAutoNum type="arabicPeriod"/>
            </a:pPr>
            <a:r>
              <a:rPr lang="en-US" dirty="0" smtClean="0"/>
              <a:t>Multiple Threads</a:t>
            </a:r>
          </a:p>
          <a:p>
            <a:pPr marL="514350" indent="-514350">
              <a:buFont typeface="+mj-lt"/>
              <a:buAutoNum type="arabicPeriod"/>
            </a:pPr>
            <a:r>
              <a:rPr lang="en-US" dirty="0" smtClean="0"/>
              <a:t>When does a Thread end?</a:t>
            </a:r>
          </a:p>
          <a:p>
            <a:endParaRPr lang="en-US" dirty="0"/>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2"/>
          <p:cNvSpPr txBox="1">
            <a:spLocks/>
          </p:cNvSpPr>
          <p:nvPr/>
        </p:nvSpPr>
        <p:spPr>
          <a:xfrm>
            <a:off x="5492262"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7"/>
            </a:pPr>
            <a:r>
              <a:rPr lang="en-US" dirty="0"/>
              <a:t>Thread Priorities</a:t>
            </a:r>
          </a:p>
          <a:p>
            <a:pPr marL="514350" indent="-514350">
              <a:buFont typeface="+mj-lt"/>
              <a:buAutoNum type="arabicPeriod" startAt="7"/>
            </a:pPr>
            <a:r>
              <a:rPr lang="en-US" dirty="0" smtClean="0"/>
              <a:t>Synchronization</a:t>
            </a:r>
          </a:p>
          <a:p>
            <a:pPr marL="514350" indent="-514350">
              <a:buFont typeface="+mj-lt"/>
              <a:buAutoNum type="arabicPeriod" startAt="7"/>
            </a:pPr>
            <a:r>
              <a:rPr lang="en-US" dirty="0" smtClean="0"/>
              <a:t>Synchronized Methods</a:t>
            </a:r>
          </a:p>
          <a:p>
            <a:pPr marL="514350" indent="-514350">
              <a:buFont typeface="+mj-lt"/>
              <a:buAutoNum type="arabicPeriod" startAt="7"/>
            </a:pPr>
            <a:r>
              <a:rPr lang="en-US" dirty="0" smtClean="0"/>
              <a:t>“synchronization” statement</a:t>
            </a:r>
          </a:p>
          <a:p>
            <a:pPr marL="514350" indent="-514350">
              <a:buFont typeface="+mj-lt"/>
              <a:buAutoNum type="arabicPeriod" startAt="7"/>
            </a:pPr>
            <a:r>
              <a:rPr lang="en-US" dirty="0" smtClean="0"/>
              <a:t>Thread Communication</a:t>
            </a:r>
          </a:p>
          <a:p>
            <a:pPr marL="514350" indent="-514350">
              <a:buFont typeface="+mj-lt"/>
              <a:buAutoNum type="arabicPeriod" startAt="7"/>
            </a:pPr>
            <a:r>
              <a:rPr lang="en-US" dirty="0" smtClean="0"/>
              <a:t>Suspending, Resuming and Stopping Threads</a:t>
            </a:r>
          </a:p>
          <a:p>
            <a:endParaRPr lang="en-US" dirty="0"/>
          </a:p>
        </p:txBody>
      </p:sp>
    </p:spTree>
    <p:extLst>
      <p:ext uri="{BB962C8B-B14F-4D97-AF65-F5344CB8AC3E}">
        <p14:creationId xmlns:p14="http://schemas.microsoft.com/office/powerpoint/2010/main" val="29637090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Multithreaded Programming</a:t>
            </a:r>
            <a:endParaRPr lang="en-US" dirty="0"/>
          </a:p>
        </p:txBody>
      </p:sp>
      <p:sp>
        <p:nvSpPr>
          <p:cNvPr id="3" name="Content Placeholder 2"/>
          <p:cNvSpPr>
            <a:spLocks noGrp="1"/>
          </p:cNvSpPr>
          <p:nvPr>
            <p:ph idx="1"/>
          </p:nvPr>
        </p:nvSpPr>
        <p:spPr>
          <a:xfrm>
            <a:off x="838200" y="1825625"/>
            <a:ext cx="4285891" cy="4351338"/>
          </a:xfrm>
        </p:spPr>
        <p:txBody>
          <a:bodyPr>
            <a:normAutofit/>
          </a:bodyPr>
          <a:lstStyle/>
          <a:p>
            <a:pPr marL="514350" indent="-514350">
              <a:buFont typeface="+mj-lt"/>
              <a:buAutoNum type="arabicPeriod"/>
            </a:pPr>
            <a:r>
              <a:rPr lang="en-US" dirty="0" smtClean="0"/>
              <a:t>Fundamentals 101</a:t>
            </a:r>
          </a:p>
          <a:p>
            <a:pPr marL="514350" indent="-514350">
              <a:buFont typeface="+mj-lt"/>
              <a:buAutoNum type="arabicPeriod"/>
            </a:pPr>
            <a:r>
              <a:rPr lang="en-US" dirty="0" smtClean="0"/>
              <a:t>Thread Class and the Runnable Interface</a:t>
            </a:r>
          </a:p>
          <a:p>
            <a:pPr marL="514350" indent="-514350">
              <a:buFont typeface="+mj-lt"/>
              <a:buAutoNum type="arabicPeriod"/>
            </a:pPr>
            <a:r>
              <a:rPr lang="en-US" dirty="0" smtClean="0"/>
              <a:t>Creating a Thread</a:t>
            </a:r>
          </a:p>
          <a:p>
            <a:pPr marL="514350" indent="-514350">
              <a:buFont typeface="+mj-lt"/>
              <a:buAutoNum type="arabicPeriod"/>
            </a:pPr>
            <a:r>
              <a:rPr lang="en-US" dirty="0" smtClean="0"/>
              <a:t>Multiple Threads</a:t>
            </a:r>
          </a:p>
          <a:p>
            <a:pPr marL="514350" indent="-514350">
              <a:buFont typeface="+mj-lt"/>
              <a:buAutoNum type="arabicPeriod"/>
            </a:pPr>
            <a:r>
              <a:rPr lang="en-US" dirty="0" smtClean="0"/>
              <a:t>When does a Thread end?</a:t>
            </a:r>
          </a:p>
          <a:p>
            <a:pPr marL="514350" indent="-514350">
              <a:buFont typeface="+mj-lt"/>
              <a:buAutoNum type="arabicPeriod"/>
            </a:pPr>
            <a:r>
              <a:rPr lang="en-US" dirty="0" smtClean="0"/>
              <a:t>Thread Priorities</a:t>
            </a:r>
            <a:endParaRPr lang="en-US" dirty="0"/>
          </a:p>
          <a:p>
            <a:endParaRPr lang="en-US" dirty="0"/>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2"/>
          <p:cNvSpPr txBox="1">
            <a:spLocks/>
          </p:cNvSpPr>
          <p:nvPr/>
        </p:nvSpPr>
        <p:spPr>
          <a:xfrm>
            <a:off x="5492262"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7"/>
            </a:pPr>
            <a:r>
              <a:rPr lang="en-US" dirty="0" smtClean="0"/>
              <a:t>Synchronization</a:t>
            </a:r>
          </a:p>
          <a:p>
            <a:pPr marL="514350" indent="-514350">
              <a:buFont typeface="+mj-lt"/>
              <a:buAutoNum type="arabicPeriod" startAt="7"/>
            </a:pPr>
            <a:r>
              <a:rPr lang="en-US" dirty="0" smtClean="0"/>
              <a:t>Sync Methods</a:t>
            </a:r>
          </a:p>
          <a:p>
            <a:pPr marL="514350" indent="-514350">
              <a:buFont typeface="+mj-lt"/>
              <a:buAutoNum type="arabicPeriod" startAt="7"/>
            </a:pPr>
            <a:r>
              <a:rPr lang="en-US" dirty="0" smtClean="0"/>
              <a:t>“synchronization” block statement</a:t>
            </a:r>
          </a:p>
          <a:p>
            <a:pPr marL="514350" indent="-514350">
              <a:buFont typeface="+mj-lt"/>
              <a:buAutoNum type="arabicPeriod" startAt="7"/>
            </a:pPr>
            <a:r>
              <a:rPr lang="en-US" dirty="0" smtClean="0"/>
              <a:t>Thread Communication</a:t>
            </a:r>
          </a:p>
          <a:p>
            <a:pPr marL="514350" indent="-514350">
              <a:buFont typeface="+mj-lt"/>
              <a:buAutoNum type="arabicPeriod" startAt="7"/>
            </a:pPr>
            <a:r>
              <a:rPr lang="en-US" dirty="0" smtClean="0"/>
              <a:t>Suspending, Resuming and Stopping Threads</a:t>
            </a:r>
          </a:p>
          <a:p>
            <a:endParaRPr lang="en-US" dirty="0"/>
          </a:p>
        </p:txBody>
      </p:sp>
    </p:spTree>
    <p:extLst>
      <p:ext uri="{BB962C8B-B14F-4D97-AF65-F5344CB8AC3E}">
        <p14:creationId xmlns:p14="http://schemas.microsoft.com/office/powerpoint/2010/main" val="28558681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Multithreaded Programming - Fundamentals 101</a:t>
            </a:r>
          </a:p>
        </p:txBody>
      </p:sp>
      <p:sp>
        <p:nvSpPr>
          <p:cNvPr id="3" name="Content Placeholder 2"/>
          <p:cNvSpPr>
            <a:spLocks noGrp="1"/>
          </p:cNvSpPr>
          <p:nvPr>
            <p:ph idx="1"/>
          </p:nvPr>
        </p:nvSpPr>
        <p:spPr>
          <a:xfrm>
            <a:off x="838200" y="1825625"/>
            <a:ext cx="10410371" cy="4351338"/>
          </a:xfrm>
        </p:spPr>
        <p:txBody>
          <a:bodyPr>
            <a:normAutofit/>
          </a:bodyPr>
          <a:lstStyle/>
          <a:p>
            <a:r>
              <a:rPr lang="en-US" dirty="0" smtClean="0"/>
              <a:t>A multithread program contains two or more parts than can execute concurrently. </a:t>
            </a:r>
          </a:p>
          <a:p>
            <a:r>
              <a:rPr lang="en-US" dirty="0" smtClean="0"/>
              <a:t>Each part is a thread.</a:t>
            </a:r>
          </a:p>
          <a:p>
            <a:r>
              <a:rPr lang="en-US" dirty="0" smtClean="0"/>
              <a:t>Each thread defines a separate path of execution.</a:t>
            </a:r>
          </a:p>
          <a:p>
            <a:r>
              <a:rPr lang="en-US" dirty="0" smtClean="0"/>
              <a:t>Multithreading is a specialized form of multitasking</a:t>
            </a:r>
          </a:p>
          <a:p>
            <a:r>
              <a:rPr lang="en-US" dirty="0" smtClean="0"/>
              <a:t>2 distinctive types of multitasking</a:t>
            </a:r>
          </a:p>
          <a:p>
            <a:pPr lvl="1"/>
            <a:r>
              <a:rPr lang="en-US" dirty="0" smtClean="0"/>
              <a:t>Process-based</a:t>
            </a:r>
          </a:p>
          <a:p>
            <a:pPr lvl="1"/>
            <a:r>
              <a:rPr lang="en-US" dirty="0" smtClean="0"/>
              <a:t>Thread-based</a:t>
            </a:r>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2"/>
          <p:cNvSpPr txBox="1">
            <a:spLocks/>
          </p:cNvSpPr>
          <p:nvPr/>
        </p:nvSpPr>
        <p:spPr>
          <a:xfrm>
            <a:off x="5492262"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614987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Multithreaded Programming - Fundamentals 101</a:t>
            </a:r>
          </a:p>
        </p:txBody>
      </p:sp>
      <p:sp>
        <p:nvSpPr>
          <p:cNvPr id="3" name="Content Placeholder 2"/>
          <p:cNvSpPr>
            <a:spLocks noGrp="1"/>
          </p:cNvSpPr>
          <p:nvPr>
            <p:ph idx="1"/>
          </p:nvPr>
        </p:nvSpPr>
        <p:spPr>
          <a:xfrm>
            <a:off x="838200" y="1825625"/>
            <a:ext cx="10410371" cy="4351338"/>
          </a:xfrm>
        </p:spPr>
        <p:txBody>
          <a:bodyPr>
            <a:normAutofit/>
          </a:bodyPr>
          <a:lstStyle/>
          <a:p>
            <a:pPr marL="514350" indent="-514350">
              <a:buFont typeface="+mj-lt"/>
              <a:buAutoNum type="arabicPeriod"/>
            </a:pPr>
            <a:r>
              <a:rPr lang="en-US" dirty="0"/>
              <a:t>Process-based: this is the entire program executing and as such process-based multitasking is the ability for the same program to execute more than once concurrently and independently.</a:t>
            </a:r>
          </a:p>
          <a:p>
            <a:pPr marL="514350" indent="-514350">
              <a:buFont typeface="+mj-lt"/>
              <a:buAutoNum type="arabicPeriod"/>
            </a:pPr>
            <a:r>
              <a:rPr lang="en-US" dirty="0"/>
              <a:t>Thread-based: the smallest unit of code that can be dispatched by the scheduler to be executed.  This implies that a single program can execute more than one task at any given time.</a:t>
            </a:r>
          </a:p>
          <a:p>
            <a:pPr marL="514350" indent="-514350">
              <a:buFont typeface="+mj-lt"/>
              <a:buAutoNum type="arabicPeriod"/>
            </a:pPr>
            <a:r>
              <a:rPr lang="en-US" dirty="0"/>
              <a:t>Java controls thread-based programming, but not process-based programming since this is under the responsibility of the OS and the architecture of the machine. </a:t>
            </a:r>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2"/>
          <p:cNvSpPr txBox="1">
            <a:spLocks/>
          </p:cNvSpPr>
          <p:nvPr/>
        </p:nvSpPr>
        <p:spPr>
          <a:xfrm>
            <a:off x="5492262"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7472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Multithreaded Programming - Fundamentals 101</a:t>
            </a:r>
          </a:p>
        </p:txBody>
      </p:sp>
      <p:sp>
        <p:nvSpPr>
          <p:cNvPr id="3" name="Content Placeholder 2"/>
          <p:cNvSpPr>
            <a:spLocks noGrp="1"/>
          </p:cNvSpPr>
          <p:nvPr>
            <p:ph idx="1"/>
          </p:nvPr>
        </p:nvSpPr>
        <p:spPr>
          <a:xfrm>
            <a:off x="838200" y="1825625"/>
            <a:ext cx="10410371" cy="4351338"/>
          </a:xfrm>
        </p:spPr>
        <p:txBody>
          <a:bodyPr>
            <a:normAutofit/>
          </a:bodyPr>
          <a:lstStyle/>
          <a:p>
            <a:pPr marL="514350" indent="-514350">
              <a:buFont typeface="+mj-lt"/>
              <a:buAutoNum type="arabicPeriod"/>
            </a:pPr>
            <a:r>
              <a:rPr lang="en-US" dirty="0" smtClean="0"/>
              <a:t>The main advantage of multithreading is to utilize idle time present in most programs</a:t>
            </a:r>
          </a:p>
          <a:p>
            <a:pPr marL="514350" indent="-514350">
              <a:buFont typeface="+mj-lt"/>
              <a:buAutoNum type="arabicPeriod"/>
            </a:pPr>
            <a:r>
              <a:rPr lang="en-US" dirty="0" smtClean="0"/>
              <a:t>In a single-core system, concurrently executing threads share the CPU, with each thread receiving a slice of CPU time.</a:t>
            </a:r>
          </a:p>
          <a:p>
            <a:pPr marL="514350" indent="-514350">
              <a:buFont typeface="+mj-lt"/>
              <a:buAutoNum type="arabicPeriod"/>
            </a:pPr>
            <a:r>
              <a:rPr lang="en-US" dirty="0" smtClean="0"/>
              <a:t>This means that in a single-core system, 2 or more threads are not actually running at the same time, but idle CPU time is utilized</a:t>
            </a:r>
          </a:p>
          <a:p>
            <a:pPr marL="514350" indent="-514350">
              <a:buFont typeface="+mj-lt"/>
              <a:buAutoNum type="arabicPeriod"/>
            </a:pPr>
            <a:r>
              <a:rPr lang="en-US" dirty="0" smtClean="0"/>
              <a:t>In a multicore/multiprocessor systems, it is actually possible that 2 or more threads will execute simultaneously.  This can increase the performance of certain operations in your app.</a:t>
            </a:r>
          </a:p>
          <a:p>
            <a:pPr marL="971550" lvl="1" indent="-514350">
              <a:buFont typeface="+mj-lt"/>
              <a:buAutoNum type="arabicPeriod"/>
            </a:pPr>
            <a:endParaRPr lang="en-US" dirty="0"/>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2"/>
          <p:cNvSpPr txBox="1">
            <a:spLocks/>
          </p:cNvSpPr>
          <p:nvPr/>
        </p:nvSpPr>
        <p:spPr>
          <a:xfrm>
            <a:off x="5492262"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TextBox 5"/>
          <p:cNvSpPr txBox="1"/>
          <p:nvPr/>
        </p:nvSpPr>
        <p:spPr>
          <a:xfrm>
            <a:off x="6364084" y="6174092"/>
            <a:ext cx="5273495" cy="400110"/>
          </a:xfrm>
          <a:prstGeom prst="rect">
            <a:avLst/>
          </a:prstGeom>
          <a:noFill/>
          <a:ln>
            <a:solidFill>
              <a:schemeClr val="accent1"/>
            </a:solidFill>
          </a:ln>
        </p:spPr>
        <p:txBody>
          <a:bodyPr wrap="none" rtlCol="0">
            <a:spAutoFit/>
          </a:bodyPr>
          <a:lstStyle/>
          <a:p>
            <a:pPr algn="r"/>
            <a:r>
              <a:rPr lang="en-US" sz="2000" b="1" dirty="0" smtClean="0"/>
              <a:t>Idle time is when a CPU isn’t executing anything</a:t>
            </a:r>
            <a:endParaRPr lang="en-US" sz="2000" b="1" dirty="0"/>
          </a:p>
        </p:txBody>
      </p:sp>
    </p:spTree>
    <p:extLst>
      <p:ext uri="{BB962C8B-B14F-4D97-AF65-F5344CB8AC3E}">
        <p14:creationId xmlns:p14="http://schemas.microsoft.com/office/powerpoint/2010/main" val="680740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Multithreaded Programming - Fundamentals 101</a:t>
            </a:r>
          </a:p>
        </p:txBody>
      </p:sp>
      <p:sp>
        <p:nvSpPr>
          <p:cNvPr id="3" name="Content Placeholder 2"/>
          <p:cNvSpPr>
            <a:spLocks noGrp="1"/>
          </p:cNvSpPr>
          <p:nvPr>
            <p:ph idx="1"/>
          </p:nvPr>
        </p:nvSpPr>
        <p:spPr>
          <a:xfrm>
            <a:off x="838200" y="1825625"/>
            <a:ext cx="10410371" cy="4351338"/>
          </a:xfrm>
        </p:spPr>
        <p:txBody>
          <a:bodyPr>
            <a:normAutofit/>
          </a:bodyPr>
          <a:lstStyle/>
          <a:p>
            <a:pPr marL="514350" indent="-514350">
              <a:buFont typeface="+mj-lt"/>
              <a:buAutoNum type="arabicPeriod"/>
            </a:pPr>
            <a:r>
              <a:rPr lang="en-US" dirty="0" smtClean="0"/>
              <a:t>A thread can be in one of several states</a:t>
            </a:r>
          </a:p>
          <a:p>
            <a:pPr marL="971550" lvl="1" indent="-514350">
              <a:buFont typeface="+mj-lt"/>
              <a:buAutoNum type="arabicPeriod"/>
            </a:pPr>
            <a:r>
              <a:rPr lang="en-US" dirty="0" smtClean="0"/>
              <a:t>Ready to Run: as soon as it gets CPU time</a:t>
            </a:r>
          </a:p>
          <a:p>
            <a:pPr marL="971550" lvl="1" indent="-514350">
              <a:buFont typeface="+mj-lt"/>
              <a:buAutoNum type="arabicPeriod"/>
            </a:pPr>
            <a:r>
              <a:rPr lang="en-US" dirty="0" smtClean="0"/>
              <a:t>Suspended: temporarily halt its execution</a:t>
            </a:r>
          </a:p>
          <a:p>
            <a:pPr marL="971550" lvl="1" indent="-514350">
              <a:buFont typeface="+mj-lt"/>
              <a:buAutoNum type="arabicPeriod"/>
            </a:pPr>
            <a:r>
              <a:rPr lang="en-US" dirty="0" smtClean="0"/>
              <a:t>Resumed: from being suspended</a:t>
            </a:r>
          </a:p>
          <a:p>
            <a:pPr marL="971550" lvl="1" indent="-514350">
              <a:buFont typeface="+mj-lt"/>
              <a:buAutoNum type="arabicPeriod"/>
            </a:pPr>
            <a:r>
              <a:rPr lang="en-US" dirty="0" smtClean="0"/>
              <a:t>Blocked: when waiting for a resource</a:t>
            </a:r>
          </a:p>
          <a:p>
            <a:pPr marL="971550" lvl="1" indent="-514350">
              <a:buFont typeface="+mj-lt"/>
              <a:buAutoNum type="arabicPeriod"/>
            </a:pPr>
            <a:r>
              <a:rPr lang="en-US" dirty="0" smtClean="0"/>
              <a:t>Terminated: the end and it cannot be resumed</a:t>
            </a:r>
          </a:p>
          <a:p>
            <a:pPr marL="971550" lvl="1" indent="-514350">
              <a:buFont typeface="+mj-lt"/>
              <a:buAutoNum type="arabicPeriod"/>
            </a:pPr>
            <a:endParaRPr lang="en-US" dirty="0"/>
          </a:p>
          <a:p>
            <a:pPr lvl="1"/>
            <a:r>
              <a:rPr lang="en-US" b="1" dirty="0" smtClean="0"/>
              <a:t>Synchronization</a:t>
            </a:r>
            <a:r>
              <a:rPr lang="en-US" dirty="0" smtClean="0"/>
              <a:t> is a special type of feature which allows the execution of threads to be coordinated in a certain well-defined ways.  </a:t>
            </a:r>
          </a:p>
          <a:p>
            <a:pPr lvl="1"/>
            <a:r>
              <a:rPr lang="en-US" dirty="0" smtClean="0"/>
              <a:t>Java has a complete subsystem devoted to synchronization.</a:t>
            </a:r>
          </a:p>
          <a:p>
            <a:pPr marL="457200" lvl="1" indent="0">
              <a:buNone/>
            </a:pPr>
            <a:endParaRPr lang="en-US" dirty="0" smtClean="0"/>
          </a:p>
          <a:p>
            <a:pPr marL="971550" lvl="1" indent="-514350">
              <a:buFont typeface="+mj-lt"/>
              <a:buAutoNum type="arabicPeriod"/>
            </a:pPr>
            <a:endParaRPr lang="en-US" dirty="0"/>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2"/>
          <p:cNvSpPr txBox="1">
            <a:spLocks/>
          </p:cNvSpPr>
          <p:nvPr/>
        </p:nvSpPr>
        <p:spPr>
          <a:xfrm>
            <a:off x="5492262"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40710346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Multithreaded Programming - Thread Class and the Runnable Interface</a:t>
            </a:r>
          </a:p>
        </p:txBody>
      </p:sp>
      <p:sp>
        <p:nvSpPr>
          <p:cNvPr id="3" name="Content Placeholder 2"/>
          <p:cNvSpPr>
            <a:spLocks noGrp="1"/>
          </p:cNvSpPr>
          <p:nvPr>
            <p:ph idx="1"/>
          </p:nvPr>
        </p:nvSpPr>
        <p:spPr>
          <a:xfrm>
            <a:off x="838200" y="1825625"/>
            <a:ext cx="10265229" cy="4351338"/>
          </a:xfrm>
        </p:spPr>
        <p:txBody>
          <a:bodyPr>
            <a:normAutofit/>
          </a:bodyPr>
          <a:lstStyle/>
          <a:p>
            <a:r>
              <a:rPr lang="en-US" dirty="0" smtClean="0"/>
              <a:t>The entire multithread system is built upon the “Thread” class and its companion interface “Runnable”.</a:t>
            </a:r>
          </a:p>
          <a:p>
            <a:r>
              <a:rPr lang="en-US" dirty="0" smtClean="0"/>
              <a:t>Both are packaged in “</a:t>
            </a:r>
            <a:r>
              <a:rPr lang="en-US" dirty="0" err="1" smtClean="0"/>
              <a:t>java.lang</a:t>
            </a:r>
            <a:r>
              <a:rPr lang="en-US" dirty="0" smtClean="0"/>
              <a:t>”.</a:t>
            </a:r>
          </a:p>
          <a:p>
            <a:r>
              <a:rPr lang="en-US" dirty="0" smtClean="0"/>
              <a:t>“Thread” encapsulate a thread of execution</a:t>
            </a:r>
          </a:p>
          <a:p>
            <a:r>
              <a:rPr lang="en-US" dirty="0" smtClean="0"/>
              <a:t>To create a new thread, you will either extend “Thread” or implement the “Runnable” interface.</a:t>
            </a:r>
            <a:endParaRPr lang="en-US" dirty="0"/>
          </a:p>
        </p:txBody>
      </p:sp>
      <p:sp>
        <p:nvSpPr>
          <p:cNvPr id="4" name="Content Placeholder 2"/>
          <p:cNvSpPr txBox="1">
            <a:spLocks/>
          </p:cNvSpPr>
          <p:nvPr/>
        </p:nvSpPr>
        <p:spPr>
          <a:xfrm>
            <a:off x="6096000"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2"/>
          <p:cNvSpPr txBox="1">
            <a:spLocks/>
          </p:cNvSpPr>
          <p:nvPr/>
        </p:nvSpPr>
        <p:spPr>
          <a:xfrm>
            <a:off x="5492262" y="1822754"/>
            <a:ext cx="428589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4157154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4665</TotalTime>
  <Words>1761</Words>
  <Application>Microsoft Office PowerPoint</Application>
  <PresentationFormat>Widescreen</PresentationFormat>
  <Paragraphs>189</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Intro to Java (Page 4)</vt:lpstr>
      <vt:lpstr>Table of Contents</vt:lpstr>
      <vt:lpstr>Multithreaded Programming</vt:lpstr>
      <vt:lpstr>Multithreaded Programming</vt:lpstr>
      <vt:lpstr>Multithreaded Programming - Fundamentals 101</vt:lpstr>
      <vt:lpstr>Multithreaded Programming - Fundamentals 101</vt:lpstr>
      <vt:lpstr>Multithreaded Programming - Fundamentals 101</vt:lpstr>
      <vt:lpstr>Multithreaded Programming - Fundamentals 101</vt:lpstr>
      <vt:lpstr>Multithreaded Programming - Thread Class and the Runnable Interface</vt:lpstr>
      <vt:lpstr>Multithreaded Programming - Thread Class and the Runnable Interface</vt:lpstr>
      <vt:lpstr>Multithreaded Programming – Creating a Thread</vt:lpstr>
      <vt:lpstr>Multithreaded Programming – Creating a Thread – Improving the code…</vt:lpstr>
      <vt:lpstr>Multithreaded Programming – Extending Thread</vt:lpstr>
      <vt:lpstr>Multithreaded Programming - Multiple Threads</vt:lpstr>
      <vt:lpstr>Multithreaded Programming - When does a Thread end?</vt:lpstr>
      <vt:lpstr>Multithreaded Programming - Thread Priorities</vt:lpstr>
      <vt:lpstr>Multithreaded Programming - Thread Priorities</vt:lpstr>
      <vt:lpstr>Multithreaded Programming - Synchronization</vt:lpstr>
      <vt:lpstr>Multithreaded Programming - Synchronization</vt:lpstr>
      <vt:lpstr>Multithreaded Programming - Synchronization</vt:lpstr>
      <vt:lpstr>Multithreaded Programming - Synchronized Methods</vt:lpstr>
      <vt:lpstr>Multithreaded Programming - “synchronization” block statement</vt:lpstr>
      <vt:lpstr>Multithreaded Programming - Thread Communication</vt:lpstr>
      <vt:lpstr>Multithreaded Programming - Thread Communication</vt:lpstr>
      <vt:lpstr>Multithreaded Programming - Suspending, Resuming and Stopping Threads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Goals for June 21st 2019</dc:title>
  <dc:creator>Claude Gauthier</dc:creator>
  <cp:lastModifiedBy>Claude Gauthier</cp:lastModifiedBy>
  <cp:revision>267</cp:revision>
  <dcterms:created xsi:type="dcterms:W3CDTF">2019-06-21T09:27:53Z</dcterms:created>
  <dcterms:modified xsi:type="dcterms:W3CDTF">2019-07-09T12:10:01Z</dcterms:modified>
</cp:coreProperties>
</file>