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theme/theme11.xml" ContentType="application/vnd.openxmlformats-officedocument.theme+xml"/>
  <Override PartName="/ppt/theme/theme9.xml" ContentType="application/vnd.openxmlformats-officedocument.theme+xml"/>
  <Override PartName="/ppt/theme/theme12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9.xml" ContentType="application/vnd.openxmlformats-officedocument.presentationml.slideMaster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svg" ContentType="image/sv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5" r:id="rId11"/>
    <p:sldMasterId id="2147483666" r:id="rId12"/>
    <p:sldMasterId id="2147483667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trike="noStrike" u="none">
                <a:solidFill>
                  <a:srgbClr val="ffffff"/>
                </a:solidFill>
                <a:uFillTx/>
                <a:latin typeface="Arial"/>
              </a:rPr>
              <a:t>Click to move the slide</a:t>
            </a:r>
            <a:endParaRPr b="0" lang="en-CA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dt" idx="3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ftr" idx="3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sldNum" idx="3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4447C88-073B-4140-83A5-53689F8E8072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488A4D8-E4B2-4E0F-BCEB-6916C64B5A8E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5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5C34CE9-523F-4CD1-8BCB-A603BE708B08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AC25B11-A01D-4125-B6FE-64D5233B0DE7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7018328-BA1B-46D8-94B2-24DA2AE4289E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3D7F2CC-6C64-413B-B96C-3301FDB8F85B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5576710-1DB3-4241-B27E-C502180E372A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65DBEC3-F64B-4D9F-81F0-5ACD987416EA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E0923AF9-1311-4BB7-9582-26AF698D0989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B5F5DD94-3A42-4E50-972E-F5F694C595ED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512E4534-B9A4-4083-AF74-229E99D63AE6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1305A4B-E37A-4B0B-9323-FECCF50A7292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31CEA6-4510-44DA-9162-B84CE1C66D8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1-title-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D0358C-7B36-44EB-A2D3-0C4F816AA5B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2-obj-Title-and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E731225-1B07-4897-BA80-C7D26A7A7BF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3-secHead-Section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93A9BC9-AD6E-4761-A4F9-C0F904586D4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4-twoObj-Two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F215B73-20DD-463B-AD12-6ACBABF4632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5-twoTxTwoObj-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FB488BA-9562-4FB7-BD8C-204075708C3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6-titleOnly-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F49BA5C-F104-4E61-AFDC-7E17E29888B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7-blank-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0767EFC-C725-4866-B60A-A4E8E21B37A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3F8B372-A34D-4F64-87FC-26C5020DB797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93720" y="378000"/>
            <a:ext cx="3251160" cy="13240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title"/>
          </p:nvPr>
        </p:nvSpPr>
        <p:spPr>
          <a:xfrm>
            <a:off x="4286160" y="816120"/>
            <a:ext cx="5102280" cy="4030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rm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93720" y="1701720"/>
            <a:ext cx="3251160" cy="31510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dt" idx="28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ftr" idx="29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sldNum" idx="30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2FCCD13-71AD-42D7-95F8-4C7855508562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vert="eaVert">
            <a:normAutofit fontScale="47500" lnSpcReduction="19999"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dt" idx="3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ftr" idx="3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sldNum" idx="3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3C941AA-39A6-4405-82CE-45F126D0210D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308720" y="225360"/>
            <a:ext cx="2266920" cy="43894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 vert="eaVer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3280" y="225360"/>
            <a:ext cx="6653160" cy="43894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vert="eaVer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dt" idx="34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ftr" idx="35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sldNum" idx="36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D9EF47B-E433-4969-BA72-3F1FFD5B84C0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60360" y="928800"/>
            <a:ext cx="7559640" cy="19731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60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2E96140-5BD9-48AD-B744-5A4CF683187E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7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8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319A92B-25C6-42AF-B129-5944ABEBEC4C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7240" y="1414440"/>
            <a:ext cx="8694720" cy="23572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60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87240" y="3794040"/>
            <a:ext cx="8694720" cy="12412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767676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EC2BC08-285E-4D28-9BD8-2C97B6213C20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503280" y="1327320"/>
            <a:ext cx="4459320" cy="32878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5114880" y="1327320"/>
            <a:ext cx="4460760" cy="32878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13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ftr" idx="14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 idx="15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671F463-453B-4CBB-88E7-F46A22CF4C2B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93720" y="301680"/>
            <a:ext cx="8694720" cy="1096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93720" y="1390680"/>
            <a:ext cx="4265640" cy="6811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title"/>
          </p:nvPr>
        </p:nvSpPr>
        <p:spPr>
          <a:xfrm>
            <a:off x="693720" y="2071800"/>
            <a:ext cx="4265640" cy="30463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 fontScale="92500" lnSpcReduction="19999"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03720" y="1390680"/>
            <a:ext cx="4284720" cy="6811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>
            <a:normAutofit lnSpcReduction="9999"/>
          </a:bodyPr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title"/>
          </p:nvPr>
        </p:nvSpPr>
        <p:spPr>
          <a:xfrm>
            <a:off x="5103720" y="2071800"/>
            <a:ext cx="4284720" cy="30463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 lnSpcReduction="9999"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dt" idx="16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7"/>
          <p:cNvSpPr>
            <a:spLocks noGrp="1"/>
          </p:cNvSpPr>
          <p:nvPr>
            <p:ph type="ftr" idx="17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8"/>
          <p:cNvSpPr>
            <a:spLocks noGrp="1"/>
          </p:cNvSpPr>
          <p:nvPr>
            <p:ph type="sldNum" idx="18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8073451-C5DD-4DA6-8EA1-2C31B95C7A35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dt" idx="19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ftr" idx="20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lstStyle>
            <a:lvl1pPr indent="0" algn="ct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Private and Confidential</a:t>
            </a:r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sldNum" idx="21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51181EA-94B8-4BDA-A6B1-3F4E3F5E24D0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dt" idx="22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ftr" idx="2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2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541E6A6-073A-4016-B514-9120185F9B14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93720" y="378000"/>
            <a:ext cx="3251160" cy="13240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title"/>
          </p:nvPr>
        </p:nvSpPr>
        <p:spPr>
          <a:xfrm>
            <a:off x="4286160" y="816120"/>
            <a:ext cx="5102280" cy="4030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93720" y="1701720"/>
            <a:ext cx="3251160" cy="31510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dt" idx="25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ftr" idx="26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sldNum" idx="27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F39B7C4-CD85-4B05-89B8-AED193A0B94D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hyperlink" Target="https://freshtracks.app/" TargetMode="External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None/>
            </a:pPr>
            <a:r>
              <a:rPr b="0" lang="en-CA" sz="4400" strike="noStrike" u="none">
                <a:solidFill>
                  <a:srgbClr val="156082"/>
                </a:solidFill>
                <a:uFillTx/>
                <a:latin typeface="Arial"/>
                <a:ea typeface="Songti SC"/>
              </a:rPr>
              <a:t>Accent Capital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rmAutofit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CA" sz="3200" strike="noStrike" u="none">
                <a:solidFill>
                  <a:srgbClr val="666666"/>
                </a:solidFill>
                <a:uFillTx/>
                <a:latin typeface="Arial"/>
                <a:ea typeface="Songti SC"/>
              </a:rPr>
              <a:t>Fund Report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CA" sz="3200" strike="noStrike" u="none">
                <a:solidFill>
                  <a:srgbClr val="666666"/>
                </a:solidFill>
                <a:uFillTx/>
                <a:latin typeface="Arial"/>
                <a:ea typeface="Songti SC"/>
              </a:rPr>
              <a:t>As of: 10/02/2024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9" name="Image1" descr=""/>
          <p:cNvPicPr/>
          <p:nvPr/>
        </p:nvPicPr>
        <p:blipFill>
          <a:blip r:embed="rId1"/>
          <a:stretch/>
        </p:blipFill>
        <p:spPr>
          <a:xfrm>
            <a:off x="74160" y="111960"/>
            <a:ext cx="859680" cy="859680"/>
          </a:xfrm>
          <a:prstGeom prst="rect">
            <a:avLst/>
          </a:prstGeom>
          <a:ln w="19080">
            <a:noFill/>
          </a:ln>
        </p:spPr>
      </p:pic>
      <p:sp>
        <p:nvSpPr>
          <p:cNvPr id="130" name="TextBox 6"/>
          <p:cNvSpPr txBox="1"/>
          <p:nvPr/>
        </p:nvSpPr>
        <p:spPr>
          <a:xfrm>
            <a:off x="74160" y="5321520"/>
            <a:ext cx="3458520" cy="26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Powered by </a:t>
            </a:r>
            <a:r>
              <a:rPr b="0" lang="en-US" sz="1000" strike="noStrike" u="none">
                <a:solidFill>
                  <a:srgbClr val="000000"/>
                </a:solidFill>
                <a:uFillTx/>
                <a:latin typeface="Aptos"/>
                <a:ea typeface="PingFang SC"/>
                <a:hlinkClick r:id="rId2"/>
              </a:rPr>
              <a:t>Freshtracks.app</a:t>
            </a:r>
            <a:endParaRPr b="0" lang="en-CA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StealthCo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Software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India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0" name="Graphic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71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72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$18,244,800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$3,762,991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$63,729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$8,043,715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$2,280,600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  <p:sp>
        <p:nvSpPr>
          <p:cNvPr id="173" name="TextBox 6"/>
          <p:cNvSpPr txBox="1"/>
          <p:nvPr/>
        </p:nvSpPr>
        <p:spPr>
          <a:xfrm>
            <a:off x="6379560" y="1140480"/>
            <a:ext cx="3517200" cy="914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</a:rPr>
              <a:t>https://storage.googleapis.com/freshtracks_public/other/StealthCo-1727718321686.png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156082"/>
                </a:solidFill>
                <a:uFillTx/>
                <a:latin typeface="Arial"/>
                <a:ea typeface="Songti SC"/>
              </a:rPr>
              <a:t>Fund</a:t>
            </a: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 </a:t>
            </a:r>
            <a:r>
              <a:rPr b="0" lang="en-US" sz="4400" strike="noStrike" u="none">
                <a:solidFill>
                  <a:srgbClr val="156082"/>
                </a:solidFill>
                <a:uFillTx/>
                <a:latin typeface="Arial"/>
                <a:ea typeface="Songti SC"/>
              </a:rPr>
              <a:t>Overview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32" name="Table 2"/>
          <p:cNvGraphicFramePr/>
          <p:nvPr/>
        </p:nvGraphicFramePr>
        <p:xfrm>
          <a:off x="407160" y="1386720"/>
          <a:ext cx="4979880" cy="3081240"/>
        </p:xfrm>
        <a:graphic>
          <a:graphicData uri="http://schemas.openxmlformats.org/drawingml/2006/table">
            <a:tbl>
              <a:tblPr/>
              <a:tblGrid>
                <a:gridCol w="1821960"/>
                <a:gridCol w="3157920"/>
              </a:tblGrid>
              <a:tr h="37260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Committed Capital: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$18,244,800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7508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Total Invested: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$3,762,991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792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Total Distributed: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$63,729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7508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Total Remaining: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$8,043,715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792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Total Paid-In Capital: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$2,280,600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Table 3"/>
          <p:cNvGraphicFramePr/>
          <p:nvPr/>
        </p:nvGraphicFramePr>
        <p:xfrm>
          <a:off x="5555520" y="1655280"/>
          <a:ext cx="4139640" cy="2637000"/>
        </p:xfrm>
        <a:graphic>
          <a:graphicData uri="http://schemas.openxmlformats.org/drawingml/2006/table">
            <a:tbl>
              <a:tblPr/>
              <a:tblGrid>
                <a:gridCol w="2265840"/>
                <a:gridCol w="1873800"/>
              </a:tblGrid>
              <a:tr h="57708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DPI: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0.03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4946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RVPI: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3.53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4946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TVPI: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3.55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7708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MOIC: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2.44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493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IRR (Net):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42.4%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AICo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Software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Canada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5" name="Graphic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36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37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$18,244,800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$3,762,991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$63,729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$8,043,715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$2,280,600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  <p:sp>
        <p:nvSpPr>
          <p:cNvPr id="138" name="TextBox 6"/>
          <p:cNvSpPr txBox="1"/>
          <p:nvPr/>
        </p:nvSpPr>
        <p:spPr>
          <a:xfrm>
            <a:off x="6379560" y="1140480"/>
            <a:ext cx="3517200" cy="914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</a:rPr>
              <a:t>https://storage.googleapis.com/freshtracks_public/other/AICo-1727718322184.png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BuyProperly Limited</a:t>
            </a:r>
            <a:br>
              <a:rPr sz="100"/>
            </a:br>
            <a:br>
              <a:rPr sz="100"/>
            </a:b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0" name="Graphic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41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42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$18,244,800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$3,762,991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$63,729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$8,043,715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$2,280,600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  <p:sp>
        <p:nvSpPr>
          <p:cNvPr id="143" name="TextBox 6"/>
          <p:cNvSpPr txBox="1"/>
          <p:nvPr/>
        </p:nvSpPr>
        <p:spPr>
          <a:xfrm>
            <a:off x="6379560" y="1140480"/>
            <a:ext cx="3517200" cy="4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FunnelX</a:t>
            </a:r>
            <a:br>
              <a:rPr sz="100"/>
            </a:br>
            <a:br>
              <a:rPr sz="100"/>
            </a:b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5" name="Graphic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46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47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$18,244,800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$3,762,991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$63,729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$8,043,715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$2,280,600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  <p:sp>
        <p:nvSpPr>
          <p:cNvPr id="148" name="TextBox 6"/>
          <p:cNvSpPr txBox="1"/>
          <p:nvPr/>
        </p:nvSpPr>
        <p:spPr>
          <a:xfrm>
            <a:off x="6379560" y="1140480"/>
            <a:ext cx="3517200" cy="4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Heirlume</a:t>
            </a:r>
            <a:br>
              <a:rPr sz="100"/>
            </a:br>
            <a:br>
              <a:rPr sz="100"/>
            </a:b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0" name="Graphic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51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52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$18,244,800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$3,762,991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$63,729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$8,043,715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$2,280,600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  <p:sp>
        <p:nvSpPr>
          <p:cNvPr id="153" name="TextBox 6"/>
          <p:cNvSpPr txBox="1"/>
          <p:nvPr/>
        </p:nvSpPr>
        <p:spPr>
          <a:xfrm>
            <a:off x="6379560" y="1140480"/>
            <a:ext cx="3517200" cy="4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NewCo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Software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Canada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5" name="Graphic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56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57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$18,244,800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$3,762,991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$63,729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$8,043,715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$2,280,600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  <p:sp>
        <p:nvSpPr>
          <p:cNvPr id="158" name="TextBox 6"/>
          <p:cNvSpPr txBox="1"/>
          <p:nvPr/>
        </p:nvSpPr>
        <p:spPr>
          <a:xfrm>
            <a:off x="6379560" y="1140480"/>
            <a:ext cx="3517200" cy="914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</a:rPr>
              <a:t>https://storage.googleapis.com/freshtracks_public/other/NewCo-1727718322707.png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Nvidia</a:t>
            </a:r>
            <a:br>
              <a:rPr sz="100"/>
            </a:b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United States of America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0" name="Graphic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61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62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$18,244,800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$3,762,991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$63,729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$8,043,715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$2,280,600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  <p:sp>
        <p:nvSpPr>
          <p:cNvPr id="163" name="TextBox 6"/>
          <p:cNvSpPr txBox="1"/>
          <p:nvPr/>
        </p:nvSpPr>
        <p:spPr>
          <a:xfrm>
            <a:off x="6379560" y="1140480"/>
            <a:ext cx="3517200" cy="914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</a:rPr>
              <a:t>https://storage.googleapis.com/freshtracks_public/other/Nvidia-1727718320796.png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PropertyInvest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Real Estate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Canada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5" name="Graphic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66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67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$18,244,800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$3,762,991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$63,729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$8,043,715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$2,280,600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  <p:sp>
        <p:nvSpPr>
          <p:cNvPr id="168" name="TextBox 6"/>
          <p:cNvSpPr txBox="1"/>
          <p:nvPr/>
        </p:nvSpPr>
        <p:spPr>
          <a:xfrm>
            <a:off x="6379560" y="1140480"/>
            <a:ext cx="3517200" cy="4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LibreOffice/24.8.2.1$MacOSX_X86_64 LibreOffice_project/0f794b6e29741098670a3b95d60478a65d05ef13</Application>
  <AppVersion>15.0000</AppVersion>
  <Words>450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2024-10-01T12:34:51Z</dcterms:created>
  <dc:creator/>
  <dc:description/>
  <dc:language>en-CA</dc:language>
  <cp:lastModifiedBy>Alan Lysne</cp:lastModifiedBy>
  <dcterms:modified xsi:type="dcterms:W3CDTF">2024-10-02T14:58:57Z</dcterms:modified>
  <cp:revision>10</cp:revision>
  <dc:subject/>
  <dc:title/>
</cp:coreProperties>
</file>