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svg" ContentType="image/sv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5" r:id="rId11"/>
    <p:sldMasterId id="2147483666" r:id="rId12"/>
    <p:sldMasterId id="2147483667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trike="noStrike" u="none">
                <a:solidFill>
                  <a:srgbClr val="ffffff"/>
                </a:solidFill>
                <a:uFillTx/>
                <a:latin typeface="Arial"/>
              </a:rPr>
              <a:t>Click to move the slide</a:t>
            </a:r>
            <a:endParaRPr b="0" lang="en-CA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572950-CB11-4D44-904E-3BCAF97B43F6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97E3F05-B024-4BD9-BEF7-5833A9C5FE15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8CDE2F8-0521-4CD9-80CA-FD5344079E1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ED611B4-020B-4F59-A6B7-2DC1798A502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78DC16F-4604-4561-BEFE-4287E707C18B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0D225EE-36F0-46CF-8D48-E83F5234696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3894210-E94A-469D-A1B2-6A767FB16C13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BFDF71C-69B8-41CA-A997-44CE9F4661D6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4534C40-BB32-4890-887F-9C7D5264B5A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1596213-13D4-416C-9499-55C2BE6773E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A935E10-42F3-41BE-9E59-88EEA8CE74B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02A1DA8-1F86-4D56-8672-6436BE565556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CD1F9A-438C-4094-B554-0EA34EC1A0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title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1A16CE-F159-49D2-9763-4A876D2A18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2-obj-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2343F2-CD91-478F-976C-48FE3F793C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3-secHead-Section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A4E094-05DC-4C11-9912-B868F84535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4-twoObj-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DE51E8E-D419-4CE7-B3D3-10FED81C15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5-twoTxTwoObj-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D1B4E28-9FF7-4063-99EE-EDA440D7E2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6-titleOnly-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0A61D27-6627-4E25-94C0-456C1C9E89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7-blank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B4A38C0-1E7F-4AE5-B0E7-C56B82A4A7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DFAB8E-3F6B-4F5F-BB0B-F89F90BF53A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rm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2D3EDA-9EB5-403E-A86D-31F1BC39791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436E1AD-074A-41E8-8A21-3AA0A588023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08720" y="225360"/>
            <a:ext cx="226692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280" y="225360"/>
            <a:ext cx="6653160" cy="43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vert="eaVer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3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 idx="3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ED1465-F0E7-4D36-B147-02630E5A9E9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FFD404-32C5-4E34-B929-8739E301A833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8EBC51-5B9B-48EE-9162-8BB57F204247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767676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0583CD-C59A-43BA-A50D-86ADBFE979D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2878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97F563-AE7A-4584-B627-B73985A1C69D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1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rmAutofit lnSpcReduction="9999"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1" lang="en-US" sz="2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lnSpcReduction="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7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8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5F542E9-68A4-4764-8DB0-F947E59D79E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lstStyle>
            <a:lvl1pPr indent="0" algn="ct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Private and Confidential</a:t>
            </a:r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6145980-E6B9-4F17-BA85-D0C6A1E2E44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24C151-5E83-4331-815C-C989439037E2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93720" y="378000"/>
            <a:ext cx="3251160" cy="1324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title style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286160" y="816120"/>
            <a:ext cx="5102280" cy="4030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Second level</a:t>
            </a:r>
            <a:endParaRPr b="0" lang="en-CA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Third level</a:t>
            </a:r>
            <a:endParaRPr b="0" lang="en-CA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Fourth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Fifth level</a:t>
            </a:r>
            <a:endParaRPr b="0" lang="en-CA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93720" y="1701720"/>
            <a:ext cx="3251160" cy="31510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Click to edit Master text styles</a:t>
            </a:r>
            <a:endParaRPr b="0" lang="en-CA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C633B7-EF43-4914-9826-02477E65C4A7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freshtracks.app/" TargetMode="Externa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  <a:buNone/>
            </a:pPr>
            <a:r>
              <a:rPr b="0" lang="en-CA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Fund Report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en-CA" sz="32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As of: 10/02/2024</a:t>
            </a: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Image1" descr=""/>
          <p:cNvPicPr/>
          <p:nvPr/>
        </p:nvPicPr>
        <p:blipFill>
          <a:blip r:embed="rId1"/>
          <a:stretch/>
        </p:blipFill>
        <p:spPr>
          <a:xfrm>
            <a:off x="74160" y="111960"/>
            <a:ext cx="859680" cy="859680"/>
          </a:xfrm>
          <a:prstGeom prst="rect">
            <a:avLst/>
          </a:prstGeom>
          <a:ln w="19080">
            <a:noFill/>
          </a:ln>
        </p:spPr>
      </p:pic>
      <p:sp>
        <p:nvSpPr>
          <p:cNvPr id="130" name="TextBox 6"/>
          <p:cNvSpPr txBox="1"/>
          <p:nvPr/>
        </p:nvSpPr>
        <p:spPr>
          <a:xfrm>
            <a:off x="74160" y="5321520"/>
            <a:ext cx="3458520" cy="26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Powered by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  <a:hlinkClick r:id="rId2"/>
              </a:rPr>
              <a:t>Freshtracks.app</a:t>
            </a:r>
            <a:endParaRPr b="0" lang="en-CA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StealthCo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India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3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4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5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Fund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PingFang SC"/>
              </a:rPr>
              <a:t> </a:t>
            </a:r>
            <a:r>
              <a:rPr b="0" lang="en-US" sz="44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Overview</a:t>
            </a: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07160" y="1386720"/>
          <a:ext cx="4979880" cy="3081240"/>
        </p:xfrm>
        <a:graphic>
          <a:graphicData uri="http://schemas.openxmlformats.org/drawingml/2006/table">
            <a:tbl>
              <a:tblPr/>
              <a:tblGrid>
                <a:gridCol w="1821960"/>
                <a:gridCol w="3157920"/>
              </a:tblGrid>
              <a:tr h="3726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Committed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$16,000,000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Invested: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$3,300,001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Distributed: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$55,888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75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Remaining: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$7,054,034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Total Paid-In Capital: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$2,000,000</a:t>
                      </a:r>
                      <a:endParaRPr b="0" lang="en-CA" sz="11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Table 3"/>
          <p:cNvGraphicFramePr/>
          <p:nvPr/>
        </p:nvGraphicFramePr>
        <p:xfrm>
          <a:off x="5555520" y="1655280"/>
          <a:ext cx="4139640" cy="2637000"/>
        </p:xfrm>
        <a:graphic>
          <a:graphicData uri="http://schemas.openxmlformats.org/drawingml/2006/table">
            <a:tbl>
              <a:tblPr/>
              <a:tblGrid>
                <a:gridCol w="2265840"/>
                <a:gridCol w="1873800"/>
              </a:tblGrid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DPI: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0.03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RVPI: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3.53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46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TVPI: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3.55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770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MOIC: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2.44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493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IRR (Net):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  <a:ea typeface="PingFang SC"/>
                        </a:rPr>
                        <a:t>42.4%</a:t>
                      </a:r>
                      <a:endParaRPr b="0" lang="en-CA" sz="9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AICo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5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3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BuyProperly Limited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0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1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FunnelX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4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5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Heirlume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7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48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9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NewCo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1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2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3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Nvidia</a:t>
            </a:r>
            <a:br>
              <a:rPr sz="100"/>
            </a:b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United States of America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Graphic 1" descr=""/>
          <p:cNvPicPr/>
          <p:nvPr/>
        </p:nvPicPr>
        <p:blipFill>
          <a:blip r:embed="rId1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56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57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3960000" cy="1241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PropertyInvest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Real Estate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9" name="Graphic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160" name="Rectangle 3"/>
          <p:cNvSpPr/>
          <p:nvPr/>
        </p:nvSpPr>
        <p:spPr>
          <a:xfrm>
            <a:off x="1890720" y="2833560"/>
            <a:ext cx="100807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sp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1" name="Table 4"/>
          <p:cNvGraphicFramePr/>
          <p:nvPr/>
        </p:nvGraphicFramePr>
        <p:xfrm>
          <a:off x="463680" y="1655640"/>
          <a:ext cx="6413760" cy="3680280"/>
        </p:xfrm>
        <a:graphic>
          <a:graphicData uri="http://schemas.openxmlformats.org/drawingml/2006/table">
            <a:tbl>
              <a:tblPr/>
              <a:tblGrid>
                <a:gridCol w="1382400"/>
                <a:gridCol w="503136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Committed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$16,000,000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583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Invested: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$3,300,001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Distributed: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$55,888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Remaining: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$7,054,034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781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666666"/>
                          </a:solidFill>
                          <a:uFillTx/>
                          <a:latin typeface="Apple Symbols"/>
                          <a:ea typeface="PingFang SC"/>
                        </a:rPr>
                        <a:t>Total Paid-In Capital: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</a:pPr>
                      <a:r>
                        <a:rPr b="0" lang="en-CA" sz="1800" strike="noStrike" u="none">
                          <a:solidFill>
                            <a:srgbClr val="0084d1"/>
                          </a:solidFill>
                          <a:uFillTx/>
                          <a:latin typeface="Apple Symbols"/>
                          <a:ea typeface="Apple Symbols"/>
                        </a:rPr>
                        <a:t>$2,000,000</a:t>
                      </a:r>
                      <a:endParaRPr b="0" lang="en-CA" sz="18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LibreOffice/24.8.2.1$MacOSX_X86_64 LibreOffice_project/0f794b6e29741098670a3b95d60478a65d05ef13</Application>
  <AppVersion>15.0000</AppVersion>
  <Words>437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2024-10-01T12:34:51Z</dcterms:created>
  <dc:creator/>
  <dc:description/>
  <dc:language>en-CA</dc:language>
  <cp:lastModifiedBy>Alan Lysne</cp:lastModifiedBy>
  <dcterms:modified xsi:type="dcterms:W3CDTF">2024-10-02T23:51:22Z</dcterms:modified>
  <cp:revision>10</cp:revision>
  <dc:subject/>
  <dc:title/>
</cp:coreProperties>
</file>