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9.xml" ContentType="application/vnd.openxmlformats-officedocument.presentationml.slideMaster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svg" ContentType="image/sv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5" r:id="rId11"/>
    <p:sldMasterId id="2147483666" r:id="rId12"/>
    <p:sldMasterId id="2147483667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trike="noStrike" u="none">
                <a:solidFill>
                  <a:srgbClr val="ffffff"/>
                </a:solidFill>
                <a:uFillTx/>
                <a:latin typeface="Arial"/>
              </a:rPr>
              <a:t>Click to move the slide</a:t>
            </a:r>
            <a:endParaRPr b="0" lang="en-CA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dt" idx="3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ftr" idx="3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 idx="3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D064656-D9EE-4ABF-9A82-EF61DD3ECCC6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99481CD-CABC-42CC-B216-805B30E44C91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8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8ABF1A8-BA44-49D0-8F4D-901DAFCDF53A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C220CD6-79BE-4724-ABB2-6A94FF149E4D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94A253A-335B-432C-B40F-D4131D7E7BFF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F69BD1F-0536-4F98-A17B-632EA76DCD0C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9F967B2-DAB4-4677-8279-773774F18E21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E84F4A8-C302-4BD6-A166-8496C5AD74B2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EF171D3-62E5-4907-932C-D51A6D64C4C9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336C8C6-D527-4359-AE68-67124D9F1E64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13445FC-1264-4B3C-AF8B-D3F712B592F4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F51C9B7-2A93-402B-8FB7-99FF18BD7CE4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3EC77C-E7F3-49B1-9C59-EF36D483FC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1-title-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915042-93D8-4004-ADEE-5C3CDA9F66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2-obj-Title-and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4FAFAA-13A2-4016-B99C-0F54CD686BC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3-secHead-Section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C8FF851-50D9-4C22-9E43-B9AEE6D247A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4-twoObj-Two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471B6D3-62B5-4FF6-9756-82B8A69E1C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5-twoTxTwoObj-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2BD702D-CDB5-418C-A1FC-253470C0F8C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6-titleOnly-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0497F5F-F4DE-43CC-9749-FC880D26127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7-blank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19C4D3D-01B1-4A96-A82F-9866A9A17D2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C317587-0E82-4382-A83B-7D22C84C49CD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rm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dt" idx="28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ftr" idx="29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sldNum" idx="30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EF14844-9EB1-4619-B933-F1CC1325701B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vert="eaVert">
            <a:normAutofit fontScale="47500" lnSpcReduction="19999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dt" idx="3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ftr" idx="3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sldNum" idx="3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A044190-9976-40C0-A1B1-CECE2C903461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308720" y="225360"/>
            <a:ext cx="2266920" cy="43894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 vert="eaVer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3280" y="225360"/>
            <a:ext cx="6653160" cy="43894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vert="eaVer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 idx="3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ftr" idx="3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sldNum" idx="3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F139FF9-6592-4AD5-BD5A-63C31FBCCA60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9640" cy="19731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60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ED59AAC-2E48-4DB7-BD23-06B48EC9C3B0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AC25E70-193D-4418-8455-853307E02FD7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7240" y="1414440"/>
            <a:ext cx="8694720" cy="23572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60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7240" y="3794040"/>
            <a:ext cx="8694720" cy="12412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767676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D50721F-3D3C-4448-8007-11B15063825A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503280" y="1327320"/>
            <a:ext cx="4459320" cy="32878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114880" y="1327320"/>
            <a:ext cx="4460760" cy="32878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13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14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15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6295DAB-6EAA-44BE-9200-A51F41110C9A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93720" y="301680"/>
            <a:ext cx="8694720" cy="1096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93720" y="1390680"/>
            <a:ext cx="4265640" cy="6811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title"/>
          </p:nvPr>
        </p:nvSpPr>
        <p:spPr>
          <a:xfrm>
            <a:off x="693720" y="2071800"/>
            <a:ext cx="4265640" cy="30463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 fontScale="92500" lnSpcReduction="19999"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03720" y="1390680"/>
            <a:ext cx="4284720" cy="6811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rmAutofit lnSpcReduction="9999"/>
          </a:bodyPr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title"/>
          </p:nvPr>
        </p:nvSpPr>
        <p:spPr>
          <a:xfrm>
            <a:off x="5103720" y="2071800"/>
            <a:ext cx="4284720" cy="30463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 lnSpcReduction="9999"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dt" idx="16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 type="ftr" idx="17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8"/>
          <p:cNvSpPr>
            <a:spLocks noGrp="1"/>
          </p:cNvSpPr>
          <p:nvPr>
            <p:ph type="sldNum" idx="18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EC70BC9-58CB-4854-B3A2-67B6E0681195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dt" idx="19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ftr" idx="20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lstStyle>
            <a:lvl1pPr indent="0" algn="ct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Private and Confidential</a:t>
            </a:r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sldNum" idx="21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F44DB11-6DCE-431E-A563-7904D3802552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dt" idx="22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ftr" idx="2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2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9F33B07-C027-4166-9044-0585D57AEDCC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25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ftr" idx="26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sldNum" idx="27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AD13CC3-4095-4C8D-B2C0-2766F78DA969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freshtracks.app/" TargetMode="External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None/>
            </a:pPr>
            <a:r>
              <a:rPr b="0" lang="en-CA" sz="44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Accent Capital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CA" sz="3200" strike="noStrike" u="none">
                <a:solidFill>
                  <a:srgbClr val="666666"/>
                </a:solidFill>
                <a:uFillTx/>
                <a:latin typeface="Arial"/>
                <a:ea typeface="Songti SC"/>
              </a:rPr>
              <a:t>Fund Report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CA" sz="3200" strike="noStrike" u="none">
                <a:solidFill>
                  <a:srgbClr val="666666"/>
                </a:solidFill>
                <a:uFillTx/>
                <a:latin typeface="Arial"/>
                <a:ea typeface="Songti SC"/>
              </a:rPr>
              <a:t>As of: 10/02/2024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9" name="Image1" descr=""/>
          <p:cNvPicPr/>
          <p:nvPr/>
        </p:nvPicPr>
        <p:blipFill>
          <a:blip r:embed="rId1"/>
          <a:stretch/>
        </p:blipFill>
        <p:spPr>
          <a:xfrm>
            <a:off x="74160" y="111960"/>
            <a:ext cx="859680" cy="859680"/>
          </a:xfrm>
          <a:prstGeom prst="rect">
            <a:avLst/>
          </a:prstGeom>
          <a:ln w="19080">
            <a:noFill/>
          </a:ln>
        </p:spPr>
      </p:pic>
      <p:sp>
        <p:nvSpPr>
          <p:cNvPr id="130" name="TextBox 6"/>
          <p:cNvSpPr txBox="1"/>
          <p:nvPr/>
        </p:nvSpPr>
        <p:spPr>
          <a:xfrm>
            <a:off x="74160" y="5321520"/>
            <a:ext cx="3458520" cy="26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Powered by </a:t>
            </a:r>
            <a:r>
              <a:rPr b="0" lang="en-US" sz="1000" strike="noStrike" u="none">
                <a:solidFill>
                  <a:srgbClr val="000000"/>
                </a:solidFill>
                <a:uFillTx/>
                <a:latin typeface="Aptos"/>
                <a:ea typeface="PingFang SC"/>
                <a:hlinkClick r:id="rId2"/>
              </a:rPr>
              <a:t>Freshtracks.app</a:t>
            </a:r>
            <a:endParaRPr b="0" lang="en-CA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TextBox 6"/>
          <p:cNvSpPr txBox="1"/>
          <p:nvPr/>
        </p:nvSpPr>
        <p:spPr>
          <a:xfrm>
            <a:off x="4003200" y="4344120"/>
            <a:ext cx="2661840" cy="1737720"/>
          </a:xfrm>
          <a:prstGeom prst="rect">
            <a:avLst/>
          </a:prstGeom>
          <a:noFill/>
          <a:ln w="0">
            <a:noFill/>
          </a:ln>
        </p:spPr>
        <p:txBody>
          <a:bodyPr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</a:rPr>
              <a:t>https://storage.googleapis.com/freshtracks_public/other/undefined-1727718319981.png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StealthCo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Software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India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4" name="Graphic 1" descr=""/>
          <p:cNvPicPr/>
          <p:nvPr/>
        </p:nvPicPr>
        <p:blipFill>
          <a:blip r:embed="rId1"/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65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66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$16,000,000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$3,300,001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$55,888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$7,054,034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Fund</a:t>
            </a: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 </a:t>
            </a:r>
            <a:r>
              <a:rPr b="0" lang="en-US" sz="44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Overview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33" name="Table 2"/>
          <p:cNvGraphicFramePr/>
          <p:nvPr/>
        </p:nvGraphicFramePr>
        <p:xfrm>
          <a:off x="407160" y="1386720"/>
          <a:ext cx="4979880" cy="3081240"/>
        </p:xfrm>
        <a:graphic>
          <a:graphicData uri="http://schemas.openxmlformats.org/drawingml/2006/table">
            <a:tbl>
              <a:tblPr/>
              <a:tblGrid>
                <a:gridCol w="1821960"/>
                <a:gridCol w="3157920"/>
              </a:tblGrid>
              <a:tr h="3726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Committed Capital: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$16,000,000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750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Total Invested: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$3,300,001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792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Total Distributed: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$55,888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750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Total Remaining: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$7,054,034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792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Total Paid-In Capital: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$2,000,000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Table 3"/>
          <p:cNvGraphicFramePr/>
          <p:nvPr/>
        </p:nvGraphicFramePr>
        <p:xfrm>
          <a:off x="5555520" y="1655280"/>
          <a:ext cx="4139640" cy="2637000"/>
        </p:xfrm>
        <a:graphic>
          <a:graphicData uri="http://schemas.openxmlformats.org/drawingml/2006/table">
            <a:tbl>
              <a:tblPr/>
              <a:tblGrid>
                <a:gridCol w="2265840"/>
                <a:gridCol w="1873800"/>
              </a:tblGrid>
              <a:tr h="5770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DPI: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0.03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4946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RVPI: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3.53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4946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TVPI: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3.55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770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MOIC: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2.44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493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IRR (Net):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42.4%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AICo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Software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Canada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6" name="Graphic 1" descr=""/>
          <p:cNvPicPr/>
          <p:nvPr/>
        </p:nvPicPr>
        <p:blipFill>
          <a:blip r:embed="rId1"/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37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38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$16,000,000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$3,300,001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$55,888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$7,054,034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BuyProperly Limited</a:t>
            </a:r>
            <a:br>
              <a:rPr sz="100"/>
            </a:br>
            <a:br>
              <a:rPr sz="100"/>
            </a:b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0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41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42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$16,000,000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$3,300,001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$55,888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$7,054,034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FunnelX</a:t>
            </a:r>
            <a:br>
              <a:rPr sz="100"/>
            </a:br>
            <a:br>
              <a:rPr sz="100"/>
            </a:b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4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45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46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$16,000,000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$3,300,001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$55,888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$7,054,034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Heirlume</a:t>
            </a:r>
            <a:br>
              <a:rPr sz="100"/>
            </a:br>
            <a:br>
              <a:rPr sz="100"/>
            </a:b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8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49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50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$16,000,000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$3,300,001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$55,888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$7,054,034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NewCo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Software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Canada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2" name="Graphic 1" descr=""/>
          <p:cNvPicPr/>
          <p:nvPr/>
        </p:nvPicPr>
        <p:blipFill>
          <a:blip r:embed="rId1"/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53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54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$16,000,000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$3,300,001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$55,888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$7,054,034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Nvidia</a:t>
            </a:r>
            <a:br>
              <a:rPr sz="100"/>
            </a:b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United States of America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6" name="Graphic 1" descr=""/>
          <p:cNvPicPr/>
          <p:nvPr/>
        </p:nvPicPr>
        <p:blipFill>
          <a:blip r:embed="rId1"/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57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58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$16,000,000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$3,300,001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$55,888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$7,054,034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PropertyInvest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Real Estate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Canada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0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61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62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$16,000,000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$3,300,001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$55,888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$7,054,034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LibreOffice/24.8.2.1$MacOSX_X86_64 LibreOffice_project/0f794b6e29741098670a3b95d60478a65d05ef13</Application>
  <AppVersion>15.0000</AppVersion>
  <Words>446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2024-10-01T12:34:51Z</dcterms:created>
  <dc:creator/>
  <dc:description/>
  <dc:language>en-CA</dc:language>
  <cp:lastModifiedBy>Alan Lysne</cp:lastModifiedBy>
  <dcterms:modified xsi:type="dcterms:W3CDTF">2024-10-03T02:08:28Z</dcterms:modified>
  <cp:revision>10</cp:revision>
  <dc:subject/>
  <dc:title/>
</cp:coreProperties>
</file>