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14.xml" ContentType="application/vnd.openxmlformats-officedocument.theme+xml"/>
  <Override PartName="/ppt/theme/theme3.xml" ContentType="application/vnd.openxmlformats-officedocument.theme+xml"/>
  <Override PartName="/ppt/theme/theme15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png" ContentType="image/png"/>
  <Override PartName="/ppt/media/image10.png" ContentType="image/png"/>
  <Override PartName="/ppt/media/image7.svg" ContentType="image/svg"/>
  <Override PartName="/ppt/media/image8.png" ContentType="image/png"/>
  <Override PartName="/ppt/media/image5.png" ContentType="image/png"/>
  <Override PartName="/ppt/media/image9.png" ContentType="image/png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CA" sz="4400" strike="noStrike" u="none">
                <a:solidFill>
                  <a:srgbClr val="ffffff"/>
                </a:solidFill>
                <a:uFillTx/>
                <a:latin typeface="Arial"/>
              </a:rPr>
              <a:t>Click to move the slide</a:t>
            </a:r>
            <a:endParaRPr b="0" lang="en-CA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 idx="4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 idx="4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C3F5D55-BDF6-45FE-98A6-AA263826058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2CC4D00-D170-410C-AFF4-4A314D2C42A0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5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17C3383-F227-4C3B-A1CF-A56FE820824A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5E85513-10F6-4C83-88EB-F96BB2C0FA39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3291C51-3CA2-45DF-A08E-C8282B89EEC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C546A12-991B-42BF-A670-A048E7EA741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1F54447-BC64-46A7-B9CA-5F860699A6B6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0D1C5C6-D338-4755-BE82-5F5ED89A08AC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079CB87-396F-410E-B4EF-F9B3820151AE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BA024E7-037F-4744-BF0A-118B0D297AC1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539C2F2-B84E-428A-A480-9272AF10FDC3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 Placeholder 6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C123B00-2AEA-4BBE-986F-319391540B08}" type="slidenum">
              <a:rPr b="0" lang="en-CA" sz="1400" strike="noStrike" u="none">
                <a:solidFill>
                  <a:srgbClr val="000000"/>
                </a:solidFill>
                <a:uFillTx/>
                <a:latin typeface="Times New Roman"/>
                <a:ea typeface="Tahoma"/>
              </a:rPr>
              <a:t>&lt;number&gt;</a:t>
            </a:fld>
            <a:endParaRPr b="0" lang="en-C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920" cy="377172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CA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Mad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23EBD9-5DCF-461D-B9FC-1183F98081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9-picTx-Picture-with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3183E14-8733-42BE-BD28-2145216498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0-vertTx-Title-and-Vertical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211525D-5413-47FD-BAFD-BDCD6C9362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1-vertTitleAndTx-Vertical-Title-and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E8DA9A6-3875-4E85-90C7-1FDB3964F6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2-blank-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21462D7-04B6-4780-8771-9E2F554B9D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3-titleOnly-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96B42A81-3998-422C-B0BA-7B76A9A227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-title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CFF198-6455-4D15-B1E1-22D18BAAC6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2-obj-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A9CA29-E549-4262-9C69-6192AB8C94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3-secHead-Section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27829F-48F8-4871-A897-4668534017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4-twoObj-Two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5E7B56A-ECAE-4D3F-AA5D-EC0443B2B6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5-twoTxTwoObj-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307688C-2B26-4BC1-88EA-1AFB0B9F56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6-titleOnly-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1B5F199-FBFA-4B40-A051-6ED3DCE5C0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7-blank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8923482-7AA7-4EFC-87C8-37BE0060D6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8-objTx-Content-with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294004C-CD17-4F96-8BE9-85E2580B91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1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2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281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293200" y="1696680"/>
            <a:ext cx="6446520" cy="330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7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Second level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40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Third level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413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" strike="noStrike" u="none">
                <a:solidFill>
                  <a:srgbClr val="ffffff"/>
                </a:solidFill>
                <a:uFillTx/>
                <a:latin typeface="Arial"/>
              </a:rPr>
              <a:t>Fourth level</a:t>
            </a:r>
            <a:endParaRPr b="0" lang="en-CA" sz="11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796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89" strike="noStrike" u="none">
                <a:solidFill>
                  <a:srgbClr val="ffffff"/>
                </a:solidFill>
                <a:uFillTx/>
                <a:latin typeface="Arial"/>
              </a:rPr>
              <a:t>Fifth level</a:t>
            </a:r>
            <a:endParaRPr b="0" lang="en-CA" sz="98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936A6D-675B-43D7-9A95-31747CD6D9A6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169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170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Rectangle 18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Rectangle 19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578560" y="2520"/>
            <a:ext cx="3827880" cy="5670720"/>
          </a:xfrm>
          <a:prstGeom prst="rect">
            <a:avLst/>
          </a:prstGeom>
          <a:solidFill>
            <a:srgbClr val="ffffff">
              <a:alpha val="10000"/>
            </a:srgbClr>
          </a:solidFill>
          <a:ln w="19080">
            <a:noFill/>
          </a:ln>
        </p:spPr>
        <p:txBody>
          <a:bodyPr lIns="91440" rIns="91440" tIns="45720" bIns="45720" anchor="t" anchorCtr="1">
            <a:normAutofit/>
          </a:bodyPr>
          <a:p>
            <a:pPr indent="0" algn="ctr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None/>
            </a:pPr>
            <a:r>
              <a:rPr b="0" lang="en-US" sz="2320" strike="noStrike" u="none">
                <a:solidFill>
                  <a:srgbClr val="ffffff"/>
                </a:solidFill>
                <a:uFillTx/>
                <a:latin typeface="Arial"/>
              </a:rPr>
              <a:t>Click icon to add picture</a:t>
            </a:r>
            <a:endParaRPr b="0" lang="en-CA" sz="23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TextBox 9"/>
          <p:cNvSpPr txBox="1"/>
          <p:nvPr/>
        </p:nvSpPr>
        <p:spPr>
          <a:xfrm>
            <a:off x="1285560" y="932400"/>
            <a:ext cx="343800" cy="3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90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1629720" y="1060560"/>
            <a:ext cx="3283200" cy="15714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64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629000" y="2631960"/>
            <a:ext cx="3283920" cy="197316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28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 idx="29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sldNum" idx="30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29D96F-B853-4E83-8E8F-D4E9405971D1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189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190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1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Rectangle 13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3" name="Rectangle 14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TextBox 8"/>
          <p:cNvSpPr txBox="1"/>
          <p:nvPr/>
        </p:nvSpPr>
        <p:spPr>
          <a:xfrm>
            <a:off x="1814400" y="530280"/>
            <a:ext cx="343800" cy="3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90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76480" cy="8906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281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293200" y="1696680"/>
            <a:ext cx="6446520" cy="3305520"/>
          </a:xfrm>
          <a:prstGeom prst="rect">
            <a:avLst/>
          </a:prstGeom>
          <a:noFill/>
          <a:ln w="19080">
            <a:noFill/>
          </a:ln>
        </p:spPr>
        <p:txBody>
          <a:bodyPr lIns="45720" rIns="45720" tIns="91440" bIns="91440" anchor="t" vert="eaVert">
            <a:normAutofit fontScale="77500" lnSpcReduction="19999"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7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Second level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40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Third level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413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" strike="noStrike" u="none">
                <a:solidFill>
                  <a:srgbClr val="ffffff"/>
                </a:solidFill>
                <a:uFillTx/>
                <a:latin typeface="Arial"/>
              </a:rPr>
              <a:t>Fourth level</a:t>
            </a:r>
            <a:endParaRPr b="0" lang="en-CA" sz="11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796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89" strike="noStrike" u="none">
                <a:solidFill>
                  <a:srgbClr val="ffffff"/>
                </a:solidFill>
                <a:uFillTx/>
                <a:latin typeface="Arial"/>
              </a:rPr>
              <a:t>Fifth level</a:t>
            </a:r>
            <a:endParaRPr b="0" lang="en-CA" sz="98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31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ftr" idx="32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sldNum" idx="33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690A21-5AA8-4D82-B402-A8475434CF12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208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209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0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Rectangle 14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Rectangle 15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TextBox 8"/>
          <p:cNvSpPr txBox="1"/>
          <p:nvPr/>
        </p:nvSpPr>
        <p:spPr>
          <a:xfrm rot="5400000">
            <a:off x="8546760" y="335520"/>
            <a:ext cx="343800" cy="3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90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639200" y="666360"/>
            <a:ext cx="1096920" cy="4336200"/>
          </a:xfrm>
          <a:prstGeom prst="rect">
            <a:avLst/>
          </a:prstGeom>
          <a:noFill/>
          <a:ln w="19080">
            <a:noFill/>
          </a:ln>
        </p:spPr>
        <p:txBody>
          <a:bodyPr lIns="45720" rIns="45720" tIns="91440" bIns="91440" anchor="t" vert="eaVer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281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2157120" y="802440"/>
            <a:ext cx="5347080" cy="4200120"/>
          </a:xfrm>
          <a:prstGeom prst="rect">
            <a:avLst/>
          </a:prstGeom>
          <a:noFill/>
          <a:ln w="19080">
            <a:noFill/>
          </a:ln>
        </p:spPr>
        <p:txBody>
          <a:bodyPr lIns="45720" rIns="45720" tIns="91440" bIns="91440" anchor="t" vert="eaVert">
            <a:normAutofit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7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Second level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40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Third level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413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60" strike="noStrike" u="none">
                <a:solidFill>
                  <a:srgbClr val="ffffff"/>
                </a:solidFill>
                <a:uFillTx/>
                <a:latin typeface="Arial"/>
              </a:rPr>
              <a:t>Fourth level</a:t>
            </a:r>
            <a:endParaRPr b="0" lang="en-CA" sz="11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796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89" strike="noStrike" u="none">
                <a:solidFill>
                  <a:srgbClr val="ffffff"/>
                </a:solidFill>
                <a:uFillTx/>
                <a:latin typeface="Arial"/>
              </a:rPr>
              <a:t>Fifth level</a:t>
            </a:r>
            <a:endParaRPr b="0" lang="en-CA" sz="98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34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ftr" idx="35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sldNum" idx="36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BA360C-175D-4C39-8DAD-3D54A41ECA36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227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228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9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dt" idx="37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38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39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65D5A1-C527-4969-B403-D4496C78EE1F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ctr">
              <a:buNone/>
            </a:pPr>
            <a:endParaRPr b="0" lang="en-CA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243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244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5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281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dt" idx="40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ftr" idx="41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 anchorCtr="1">
            <a:noAutofit/>
          </a:bodyPr>
          <a:lstStyle>
            <a:lvl1pPr indent="0" algn="ctr">
              <a:lnSpc>
                <a:spcPct val="100000"/>
              </a:lnSpc>
              <a:buNone/>
              <a:defRPr b="0" lang="en-C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CA" sz="1400" strike="noStrike" u="none">
                <a:solidFill>
                  <a:srgbClr val="ffffff"/>
                </a:solidFill>
                <a:uFillTx/>
                <a:latin typeface="Arial"/>
              </a:rPr>
              <a:t>Private and Confidential</a:t>
            </a:r>
            <a:endParaRPr b="0" lang="en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sldNum" idx="42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DE026D-F63A-44A3-8F2D-DD112E5AE7F0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17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18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Rectangle 6"/>
          <p:cNvSpPr/>
          <p:nvPr/>
        </p:nvSpPr>
        <p:spPr>
          <a:xfrm>
            <a:off x="833040" y="0"/>
            <a:ext cx="65602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Rectangle 7"/>
          <p:cNvSpPr/>
          <p:nvPr/>
        </p:nvSpPr>
        <p:spPr>
          <a:xfrm>
            <a:off x="739332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59640" y="2835360"/>
            <a:ext cx="4562640" cy="18756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algn="r">
              <a:lnSpc>
                <a:spcPct val="90000"/>
              </a:lnSpc>
              <a:buNone/>
            </a:pPr>
            <a:r>
              <a:rPr b="0" lang="en-US" sz="496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49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4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5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6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CC2E549-C4D6-4C75-BF48-34BA7C8504D4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1811880" y="2697840"/>
            <a:ext cx="343800" cy="39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979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97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35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36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Rectangle 28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Rectangle 8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281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2293200" y="1696680"/>
            <a:ext cx="6446520" cy="330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rmAutofit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7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Second level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40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Third level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413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160" strike="noStrike" u="none">
                <a:solidFill>
                  <a:srgbClr val="ffffff"/>
                </a:solidFill>
                <a:uFillTx/>
                <a:latin typeface="Arial"/>
              </a:rPr>
              <a:t>Fourth level</a:t>
            </a:r>
            <a:endParaRPr b="0" lang="en-CA" sz="11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796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989" strike="noStrike" u="none">
                <a:solidFill>
                  <a:srgbClr val="ffffff"/>
                </a:solidFill>
                <a:uFillTx/>
                <a:latin typeface="Arial"/>
              </a:rPr>
              <a:t>Fifth level</a:t>
            </a:r>
            <a:endParaRPr b="0" lang="en-CA" sz="98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7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8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9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98BDAB-4B49-4DC2-A2CA-0C2BE93548A8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1814760" y="530280"/>
            <a:ext cx="343800" cy="3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90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54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55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Rectangle 23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Rectangle 24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TextBox 10"/>
          <p:cNvSpPr txBox="1"/>
          <p:nvPr/>
        </p:nvSpPr>
        <p:spPr>
          <a:xfrm>
            <a:off x="1812240" y="2449800"/>
            <a:ext cx="343800" cy="3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90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157840" y="2602440"/>
            <a:ext cx="6578640" cy="11779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264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6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293560" y="1875960"/>
            <a:ext cx="6442560" cy="7264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0" bIns="45720" anchor="b">
            <a:normAutofit/>
          </a:bodyPr>
          <a:p>
            <a:pPr marL="432000" indent="-324000" algn="r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10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11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12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374E468-3CDE-4FEC-AE81-8CF33FF27844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73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74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Rectangle 25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Rectangle 26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57840" y="666360"/>
            <a:ext cx="6573960" cy="8942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281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2154240" y="1696680"/>
            <a:ext cx="3218040" cy="330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7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Second level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40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Third level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413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160" strike="noStrike" u="none">
                <a:solidFill>
                  <a:srgbClr val="ffffff"/>
                </a:solidFill>
                <a:uFillTx/>
                <a:latin typeface="Arial"/>
              </a:rPr>
              <a:t>Fourth level</a:t>
            </a:r>
            <a:endParaRPr b="0" lang="en-CA" sz="11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796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989" strike="noStrike" u="none">
                <a:solidFill>
                  <a:srgbClr val="ffffff"/>
                </a:solidFill>
                <a:uFillTx/>
                <a:latin typeface="Arial"/>
              </a:rPr>
              <a:t>Fifth level</a:t>
            </a:r>
            <a:endParaRPr b="0" lang="en-CA" sz="98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5511960" y="1696680"/>
            <a:ext cx="3219840" cy="330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7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Second level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40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Third level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413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160" strike="noStrike" u="none">
                <a:solidFill>
                  <a:srgbClr val="ffffff"/>
                </a:solidFill>
                <a:uFillTx/>
                <a:latin typeface="Arial"/>
              </a:rPr>
              <a:t>Fourth level</a:t>
            </a:r>
            <a:endParaRPr b="0" lang="en-CA" sz="11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796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989" strike="noStrike" u="none">
                <a:solidFill>
                  <a:srgbClr val="ffffff"/>
                </a:solidFill>
                <a:uFillTx/>
                <a:latin typeface="Arial"/>
              </a:rPr>
              <a:t>Fifth level</a:t>
            </a:r>
            <a:endParaRPr b="0" lang="en-CA" sz="98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13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14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15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452CF5-575A-40A1-A4DD-C7BA87BDD225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TextBox 9"/>
          <p:cNvSpPr txBox="1"/>
          <p:nvPr/>
        </p:nvSpPr>
        <p:spPr>
          <a:xfrm>
            <a:off x="1815840" y="530280"/>
            <a:ext cx="343800" cy="3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90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93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94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Rectangle 19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Rectangle 20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11"/>
          <p:cNvSpPr txBox="1"/>
          <p:nvPr/>
        </p:nvSpPr>
        <p:spPr>
          <a:xfrm>
            <a:off x="1813680" y="526320"/>
            <a:ext cx="343800" cy="3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90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157840" y="666360"/>
            <a:ext cx="6578640" cy="8917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281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2157480" y="1696680"/>
            <a:ext cx="3221640" cy="590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20" strike="noStrike" u="none">
                <a:solidFill>
                  <a:srgbClr val="a9acee"/>
                </a:solidFill>
                <a:uFillTx/>
                <a:latin typeface="Arial"/>
              </a:rPr>
              <a:t>Click to edit Master text styles</a:t>
            </a:r>
            <a:endParaRPr b="0" lang="en-CA" sz="18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title"/>
          </p:nvPr>
        </p:nvSpPr>
        <p:spPr>
          <a:xfrm>
            <a:off x="2157480" y="2357640"/>
            <a:ext cx="3219480" cy="25394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7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Second level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40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Third level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413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160" strike="noStrike" u="none">
                <a:solidFill>
                  <a:srgbClr val="ffffff"/>
                </a:solidFill>
                <a:uFillTx/>
                <a:latin typeface="Arial"/>
              </a:rPr>
              <a:t>Fourth level</a:t>
            </a:r>
            <a:endParaRPr b="0" lang="en-CA" sz="11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796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989" strike="noStrike" u="none">
                <a:solidFill>
                  <a:srgbClr val="ffffff"/>
                </a:solidFill>
                <a:uFillTx/>
                <a:latin typeface="Arial"/>
              </a:rPr>
              <a:t>Fifth level</a:t>
            </a:r>
            <a:endParaRPr b="0" lang="en-CA" sz="98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511960" y="1696680"/>
            <a:ext cx="3224520" cy="590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>
              <a:lnSpc>
                <a:spcPct val="100000"/>
              </a:lnSpc>
              <a:spcBef>
                <a:spcPts val="414"/>
              </a:spcBef>
              <a:spcAft>
                <a:spcPts val="496"/>
              </a:spcAft>
            </a:pPr>
            <a:r>
              <a:rPr b="0" lang="en-US" sz="1820" strike="noStrike" u="none">
                <a:solidFill>
                  <a:srgbClr val="a9acee"/>
                </a:solidFill>
                <a:uFillTx/>
                <a:latin typeface="Arial"/>
              </a:rPr>
              <a:t>Click to edit Master text styles</a:t>
            </a:r>
            <a:endParaRPr b="0" lang="en-CA" sz="18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title"/>
          </p:nvPr>
        </p:nvSpPr>
        <p:spPr>
          <a:xfrm>
            <a:off x="5511960" y="2357640"/>
            <a:ext cx="3224520" cy="25394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7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Second level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40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Third level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413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160" strike="noStrike" u="none">
                <a:solidFill>
                  <a:srgbClr val="ffffff"/>
                </a:solidFill>
                <a:uFillTx/>
                <a:latin typeface="Arial"/>
              </a:rPr>
              <a:t>Fourth level</a:t>
            </a:r>
            <a:endParaRPr b="0" lang="en-CA" sz="11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796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989" strike="noStrike" u="none">
                <a:solidFill>
                  <a:srgbClr val="ffffff"/>
                </a:solidFill>
                <a:uFillTx/>
                <a:latin typeface="Arial"/>
              </a:rPr>
              <a:t>Fifth level</a:t>
            </a:r>
            <a:endParaRPr b="0" lang="en-CA" sz="98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dt" idx="16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ftr" idx="17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sldNum" idx="18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8285E8-DCBC-445E-8A28-C111ABA0C2FA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115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116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Rectangle 12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Rectangle 13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2810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dt" idx="19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ftr" idx="20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 idx="21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71BB9B-20FB-4AAA-9135-BE8C9CBA5602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TextBox 7"/>
          <p:cNvSpPr txBox="1"/>
          <p:nvPr/>
        </p:nvSpPr>
        <p:spPr>
          <a:xfrm>
            <a:off x="1815840" y="530280"/>
            <a:ext cx="343800" cy="3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90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133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134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Rectangle 11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7" name="Rectangle 12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dt" idx="22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ftr" idx="23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24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FE6B9D-01DA-4502-AD06-9DCBCF2D1793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7" descr=""/>
          <p:cNvPicPr/>
          <p:nvPr/>
        </p:nvPicPr>
        <p:blipFill>
          <a:blip r:embed="rId2"/>
          <a:stretch/>
        </p:blipFill>
        <p:spPr>
          <a:xfrm>
            <a:off x="2341440" y="1740600"/>
            <a:ext cx="7739280" cy="3929760"/>
          </a:xfrm>
          <a:prstGeom prst="rect">
            <a:avLst/>
          </a:prstGeom>
          <a:ln w="19080">
            <a:noFill/>
          </a:ln>
        </p:spPr>
      </p:pic>
      <p:pic>
        <p:nvPicPr>
          <p:cNvPr id="149" name="Picture 14" descr=""/>
          <p:cNvPicPr/>
          <p:nvPr/>
        </p:nvPicPr>
        <p:blipFill>
          <a:blip r:embed="rId3"/>
          <a:stretch/>
        </p:blipFill>
        <p:spPr>
          <a:xfrm>
            <a:off x="0" y="0"/>
            <a:ext cx="10078920" cy="5670720"/>
          </a:xfrm>
          <a:prstGeom prst="rect">
            <a:avLst/>
          </a:prstGeom>
          <a:ln w="19080">
            <a:noFill/>
          </a:ln>
        </p:spPr>
      </p:pic>
      <p:sp>
        <p:nvSpPr>
          <p:cNvPr id="150" name="Rectangle 7"/>
          <p:cNvSpPr/>
          <p:nvPr/>
        </p:nvSpPr>
        <p:spPr>
          <a:xfrm>
            <a:off x="0" y="0"/>
            <a:ext cx="79704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Rectangle 56"/>
          <p:cNvSpPr/>
          <p:nvPr/>
        </p:nvSpPr>
        <p:spPr>
          <a:xfrm>
            <a:off x="795600" y="0"/>
            <a:ext cx="3780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Rectangle 24"/>
          <p:cNvSpPr/>
          <p:nvPr/>
        </p:nvSpPr>
        <p:spPr>
          <a:xfrm>
            <a:off x="830520" y="0"/>
            <a:ext cx="857592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f282e">
              <a:alpha val="9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Rectangle 25"/>
          <p:cNvSpPr/>
          <p:nvPr/>
        </p:nvSpPr>
        <p:spPr>
          <a:xfrm>
            <a:off x="9407160" y="0"/>
            <a:ext cx="22680" cy="567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c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TextBox 9"/>
          <p:cNvSpPr txBox="1"/>
          <p:nvPr/>
        </p:nvSpPr>
        <p:spPr>
          <a:xfrm>
            <a:off x="1284840" y="932400"/>
            <a:ext cx="343800" cy="32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90" strike="noStrike" u="none">
                <a:solidFill>
                  <a:srgbClr val="a9acee"/>
                </a:solidFill>
                <a:uFillTx/>
                <a:latin typeface="Wingdings 3"/>
              </a:rPr>
              <a:t>z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629000" y="1060560"/>
            <a:ext cx="2202840" cy="157356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1979" strike="noStrike" u="none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b="0" lang="en-CA" sz="197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233600" y="666360"/>
            <a:ext cx="4503240" cy="4336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rmAutofit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66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57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490" strike="noStrike" u="none">
                <a:solidFill>
                  <a:srgbClr val="ffffff"/>
                </a:solidFill>
                <a:uFillTx/>
                <a:latin typeface="Arial"/>
              </a:rPr>
              <a:t>Second level</a:t>
            </a:r>
            <a:endParaRPr b="0" lang="en-CA" sz="14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40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Third level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41372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1160" strike="noStrike" u="none">
                <a:solidFill>
                  <a:srgbClr val="ffffff"/>
                </a:solidFill>
                <a:uFillTx/>
                <a:latin typeface="Arial"/>
              </a:rPr>
              <a:t>Fourth level</a:t>
            </a:r>
            <a:endParaRPr b="0" lang="en-CA" sz="11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1796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a9acee"/>
              </a:buClr>
              <a:buSzPct val="90000"/>
              <a:buFont typeface="Wingdings"/>
              <a:buChar char="§"/>
            </a:pPr>
            <a:r>
              <a:rPr b="0" lang="en-US" sz="989" strike="noStrike" u="none">
                <a:solidFill>
                  <a:srgbClr val="ffffff"/>
                </a:solidFill>
                <a:uFillTx/>
                <a:latin typeface="Arial"/>
              </a:rPr>
              <a:t>Fifth level</a:t>
            </a:r>
            <a:endParaRPr b="0" lang="en-CA" sz="98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1629000" y="2634480"/>
            <a:ext cx="2202840" cy="197316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20" strike="noStrike" u="none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  <a:endParaRPr b="0" lang="en-CA" sz="13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dt" idx="25"/>
          </p:nvPr>
        </p:nvSpPr>
        <p:spPr>
          <a:xfrm rot="5400000">
            <a:off x="-669960" y="4358160"/>
            <a:ext cx="2201760" cy="151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18360" bIns="45720" anchor="t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ftr" idx="26"/>
          </p:nvPr>
        </p:nvSpPr>
        <p:spPr>
          <a:xfrm rot="5400000">
            <a:off x="-1850040" y="3027240"/>
            <a:ext cx="4866480" cy="148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18360" anchor="b">
            <a:noAutofit/>
          </a:bodyPr>
          <a:p>
            <a:pPr indent="0">
              <a:buNone/>
            </a:pPr>
            <a:endParaRPr b="0" lang="en-CA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sldNum" idx="27"/>
          </p:nvPr>
        </p:nvSpPr>
        <p:spPr>
          <a:xfrm>
            <a:off x="131040" y="136080"/>
            <a:ext cx="526320" cy="267120"/>
          </a:xfrm>
          <a:prstGeom prst="rect">
            <a:avLst/>
          </a:prstGeom>
          <a:noFill/>
          <a:ln w="19080">
            <a:noFill/>
          </a:ln>
        </p:spPr>
        <p:txBody>
          <a:bodyPr lIns="91440" rIns="4572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49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1380CBC-6491-4D23-9C3C-0EEA70D5D617}" type="slidenum">
              <a:rPr b="0" lang="en-CA" sz="149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CA" sz="149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hyperlink" Target="https://freshtracks.app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6.png"/><Relationship Id="rId3" Type="http://schemas.openxmlformats.org/officeDocument/2006/relationships/image" Target="../media/image7.sv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6.png"/><Relationship Id="rId3" Type="http://schemas.openxmlformats.org/officeDocument/2006/relationships/image" Target="../media/image7.sv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6.png"/><Relationship Id="rId3" Type="http://schemas.openxmlformats.org/officeDocument/2006/relationships/image" Target="../media/image7.sv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6.png"/><Relationship Id="rId3" Type="http://schemas.openxmlformats.org/officeDocument/2006/relationships/image" Target="../media/image7.sv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/>
          </p:nvPr>
        </p:nvSpPr>
        <p:spPr>
          <a:xfrm>
            <a:off x="975960" y="1326600"/>
            <a:ext cx="8600040" cy="32886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rmAutofit/>
          </a:bodyPr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</a:pPr>
            <a:r>
              <a:rPr b="0" lang="en-CA" sz="540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Fund Report</a:t>
            </a:r>
            <a:endParaRPr b="0" lang="en-CA" sz="5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4760" indent="-279720">
              <a:lnSpc>
                <a:spcPct val="120000"/>
              </a:lnSpc>
              <a:spcBef>
                <a:spcPts val="414"/>
              </a:spcBef>
              <a:spcAft>
                <a:spcPts val="496"/>
              </a:spcAft>
            </a:pPr>
            <a:r>
              <a:rPr b="0" lang="en-CA" sz="1660" strike="noStrike" u="none">
                <a:solidFill>
                  <a:srgbClr val="666666"/>
                </a:solidFill>
                <a:uFillTx/>
                <a:latin typeface="Arial"/>
                <a:ea typeface="Songti SC"/>
              </a:rPr>
              <a:t>As of: 10/02/2024</a:t>
            </a:r>
            <a:endParaRPr b="0" lang="en-CA" sz="1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title"/>
          </p:nvPr>
        </p:nvSpPr>
        <p:spPr>
          <a:xfrm>
            <a:off x="2136600" y="193680"/>
            <a:ext cx="7677000" cy="5828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spcBef>
                <a:spcPts val="1199"/>
              </a:spcBef>
              <a:spcAft>
                <a:spcPts val="601"/>
              </a:spcAft>
              <a:buNone/>
            </a:pPr>
            <a:r>
              <a:rPr b="0" lang="en-CA" sz="281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TextBox 6"/>
          <p:cNvSpPr txBox="1"/>
          <p:nvPr/>
        </p:nvSpPr>
        <p:spPr>
          <a:xfrm>
            <a:off x="3548880" y="5320080"/>
            <a:ext cx="3458520" cy="24876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</a:rPr>
              <a:t>Powered by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Aptos"/>
                <a:ea typeface="PingFang SC"/>
                <a:hlinkClick r:id="rId2"/>
              </a:rPr>
              <a:t>Freshtracks.app</a:t>
            </a:r>
            <a:endParaRPr b="0" lang="en-CA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7" name="Image1" descr=""/>
          <p:cNvPicPr/>
          <p:nvPr/>
        </p:nvPicPr>
        <p:blipFill>
          <a:blip r:embed="rId3"/>
          <a:stretch/>
        </p:blipFill>
        <p:spPr>
          <a:xfrm>
            <a:off x="911160" y="55080"/>
            <a:ext cx="859680" cy="859680"/>
          </a:xfrm>
          <a:prstGeom prst="rect">
            <a:avLst/>
          </a:prstGeom>
          <a:ln w="1908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031400" y="334440"/>
            <a:ext cx="3960000" cy="8488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StealthCo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India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1" name="Graphic 1" descr=""/>
          <p:cNvPicPr/>
          <p:nvPr/>
        </p:nvPicPr>
        <p:blipFill>
          <a:blip r:embed="rId2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302" name="TextBox 6"/>
          <p:cNvSpPr txBox="1"/>
          <p:nvPr/>
        </p:nvSpPr>
        <p:spPr>
          <a:xfrm>
            <a:off x="8523000" y="5336280"/>
            <a:ext cx="1534320" cy="23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CA" sz="9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03" name="Table 7"/>
          <p:cNvGraphicFramePr/>
          <p:nvPr/>
        </p:nvGraphicFramePr>
        <p:xfrm>
          <a:off x="1031400" y="1452960"/>
          <a:ext cx="6296040" cy="3609720"/>
        </p:xfrm>
        <a:graphic>
          <a:graphicData uri="http://schemas.openxmlformats.org/drawingml/2006/table">
            <a:tbl>
              <a:tblPr/>
              <a:tblGrid>
                <a:gridCol w="4399200"/>
                <a:gridCol w="1896840"/>
              </a:tblGrid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Invested: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$1,000,001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Remaining Value: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$1,238,127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30364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Distributed: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IRR: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6%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MOIC: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1.24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904320"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159640" y="668160"/>
            <a:ext cx="6580080" cy="8906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r">
              <a:lnSpc>
                <a:spcPct val="90000"/>
              </a:lnSpc>
              <a:buNone/>
            </a:pPr>
            <a:r>
              <a:rPr b="0" lang="en-US" sz="281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Fund</a:t>
            </a:r>
            <a:r>
              <a:rPr b="0" lang="en-US" sz="2810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b="0" lang="en-US" sz="281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Overview</a:t>
            </a:r>
            <a:endParaRPr b="0" lang="en-CA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69" name="Table 2"/>
          <p:cNvGraphicFramePr/>
          <p:nvPr/>
        </p:nvGraphicFramePr>
        <p:xfrm>
          <a:off x="1341000" y="1392120"/>
          <a:ext cx="3560040" cy="3181320"/>
        </p:xfrm>
        <a:graphic>
          <a:graphicData uri="http://schemas.openxmlformats.org/drawingml/2006/table">
            <a:tbl>
              <a:tblPr/>
              <a:tblGrid>
                <a:gridCol w="1302480"/>
                <a:gridCol w="2257560"/>
              </a:tblGrid>
              <a:tr h="6962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Committed Capital: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$16,000,000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  <a:tr h="595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Total Invested: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$3,300,001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  <a:tr h="595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Total Distributed: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$55,888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  <a:tr h="59580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Total Remaining: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$7,054,034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  <a:tr h="69768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Total Paid-In Capital: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11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$2,000,000</a:t>
                      </a:r>
                      <a:endParaRPr b="0" lang="en-CA" sz="11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Table 3"/>
          <p:cNvGraphicFramePr/>
          <p:nvPr/>
        </p:nvGraphicFramePr>
        <p:xfrm>
          <a:off x="7034760" y="1392120"/>
          <a:ext cx="2674440" cy="2050920"/>
        </p:xfrm>
        <a:graphic>
          <a:graphicData uri="http://schemas.openxmlformats.org/drawingml/2006/table">
            <a:tbl>
              <a:tblPr/>
              <a:tblGrid>
                <a:gridCol w="1464120"/>
                <a:gridCol w="1210680"/>
              </a:tblGrid>
              <a:tr h="448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DPI: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0.03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  <a:tr h="3848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RVPI: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3.53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  <a:tr h="38484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TVPI: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3.55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  <a:tr h="44856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MOIC: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2.44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  <a:tr h="384120"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IRR (Net):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20000"/>
                        </a:lnSpc>
                        <a:spcAft>
                          <a:spcPts val="700"/>
                        </a:spcAft>
                      </a:pPr>
                      <a:r>
                        <a:rPr b="0" lang="en-CA" sz="9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PingFang SC"/>
                        </a:rPr>
                        <a:t>42.4%</a:t>
                      </a:r>
                      <a:endParaRPr b="0" lang="en-CA" sz="9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eff"/>
                    </a:solidFill>
                  </a:tcPr>
                </a:tc>
              </a:tr>
            </a:tbl>
          </a:graphicData>
        </a:graphic>
      </p:graphicFrame>
      <p:pic>
        <p:nvPicPr>
          <p:cNvPr id="271" name="Image1" descr=""/>
          <p:cNvPicPr/>
          <p:nvPr/>
        </p:nvPicPr>
        <p:blipFill>
          <a:blip r:embed="rId2"/>
          <a:stretch/>
        </p:blipFill>
        <p:spPr>
          <a:xfrm>
            <a:off x="911160" y="55080"/>
            <a:ext cx="859680" cy="859680"/>
          </a:xfrm>
          <a:prstGeom prst="rect">
            <a:avLst/>
          </a:prstGeom>
          <a:ln w="1908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031400" y="334440"/>
            <a:ext cx="3960000" cy="8488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AICo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3" name="Graphic 1" descr=""/>
          <p:cNvPicPr/>
          <p:nvPr/>
        </p:nvPicPr>
        <p:blipFill>
          <a:blip r:embed="rId2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274" name="TextBox 6"/>
          <p:cNvSpPr txBox="1"/>
          <p:nvPr/>
        </p:nvSpPr>
        <p:spPr>
          <a:xfrm>
            <a:off x="8523000" y="5336280"/>
            <a:ext cx="1534320" cy="23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CA" sz="9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75" name="Table 7"/>
          <p:cNvGraphicFramePr/>
          <p:nvPr/>
        </p:nvGraphicFramePr>
        <p:xfrm>
          <a:off x="1031400" y="1452960"/>
          <a:ext cx="6296040" cy="3609720"/>
        </p:xfrm>
        <a:graphic>
          <a:graphicData uri="http://schemas.openxmlformats.org/drawingml/2006/table">
            <a:tbl>
              <a:tblPr/>
              <a:tblGrid>
                <a:gridCol w="4399200"/>
                <a:gridCol w="1896840"/>
              </a:tblGrid>
              <a:tr h="60156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Invested: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$750,000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60156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Remaining Value: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$750,000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601560">
                <a:tc>
                  <a:txBody>
                    <a:bodyPr lIns="6480" rIns="6480" tIns="0" bIns="0" anchor="t">
                      <a:noAutofit/>
                    </a:bodyPr>
                    <a:p>
                      <a:pPr marL="230364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Distributed: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$400,000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60156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IRR: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19.26%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60156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MOIC: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1.53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60192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Notes: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Discount is Applied 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031400" y="334440"/>
            <a:ext cx="3960000" cy="8488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BuyProperly Limited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7" name="Graphic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278" name="TextBox 6"/>
          <p:cNvSpPr txBox="1"/>
          <p:nvPr/>
        </p:nvSpPr>
        <p:spPr>
          <a:xfrm>
            <a:off x="8523000" y="5336280"/>
            <a:ext cx="1534320" cy="23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CA" sz="9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79" name="Table 7"/>
          <p:cNvGraphicFramePr/>
          <p:nvPr/>
        </p:nvGraphicFramePr>
        <p:xfrm>
          <a:off x="1031400" y="1452960"/>
          <a:ext cx="6296040" cy="3609720"/>
        </p:xfrm>
        <a:graphic>
          <a:graphicData uri="http://schemas.openxmlformats.org/drawingml/2006/table">
            <a:tbl>
              <a:tblPr/>
              <a:tblGrid>
                <a:gridCol w="4399200"/>
                <a:gridCol w="1896840"/>
              </a:tblGrid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Invested: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$100,000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Remaining Value: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$100,000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30364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Distributed: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IRR: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0%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MOIC: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904320"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031400" y="334440"/>
            <a:ext cx="3960000" cy="8488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FunnelX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1" name="Graphic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282" name="TextBox 6"/>
          <p:cNvSpPr txBox="1"/>
          <p:nvPr/>
        </p:nvSpPr>
        <p:spPr>
          <a:xfrm>
            <a:off x="8523000" y="5336280"/>
            <a:ext cx="1534320" cy="23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CA" sz="9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83" name="Table 7"/>
          <p:cNvGraphicFramePr/>
          <p:nvPr/>
        </p:nvGraphicFramePr>
        <p:xfrm>
          <a:off x="1031400" y="1452960"/>
          <a:ext cx="6296040" cy="3609720"/>
        </p:xfrm>
        <a:graphic>
          <a:graphicData uri="http://schemas.openxmlformats.org/drawingml/2006/table">
            <a:tbl>
              <a:tblPr/>
              <a:tblGrid>
                <a:gridCol w="4399200"/>
                <a:gridCol w="1896840"/>
              </a:tblGrid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Invested: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$100,000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Remaining Value: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$134,952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30364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Distributed: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$123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IRR: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7.03%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MOIC: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1.35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904320"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031400" y="334440"/>
            <a:ext cx="3960000" cy="8488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Heirlume</a:t>
            </a:r>
            <a:br>
              <a:rPr sz="100"/>
            </a:br>
            <a:br>
              <a:rPr sz="100"/>
            </a:b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5" name="Graphic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286" name="TextBox 6"/>
          <p:cNvSpPr txBox="1"/>
          <p:nvPr/>
        </p:nvSpPr>
        <p:spPr>
          <a:xfrm>
            <a:off x="8523000" y="5336280"/>
            <a:ext cx="1534320" cy="23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CA" sz="9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87" name="Table 7"/>
          <p:cNvGraphicFramePr/>
          <p:nvPr/>
        </p:nvGraphicFramePr>
        <p:xfrm>
          <a:off x="1031400" y="1452960"/>
          <a:ext cx="6296040" cy="3609720"/>
        </p:xfrm>
        <a:graphic>
          <a:graphicData uri="http://schemas.openxmlformats.org/drawingml/2006/table">
            <a:tbl>
              <a:tblPr/>
              <a:tblGrid>
                <a:gridCol w="4399200"/>
                <a:gridCol w="1896840"/>
              </a:tblGrid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Invested: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$200,000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Remaining Value: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$200,000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30364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Distributed: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IRR: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0%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MOIC: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904320"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031400" y="334440"/>
            <a:ext cx="3960000" cy="8488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NewCo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Software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9" name="Graphic 1" descr=""/>
          <p:cNvPicPr/>
          <p:nvPr/>
        </p:nvPicPr>
        <p:blipFill>
          <a:blip r:embed="rId2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290" name="TextBox 6"/>
          <p:cNvSpPr txBox="1"/>
          <p:nvPr/>
        </p:nvSpPr>
        <p:spPr>
          <a:xfrm>
            <a:off x="8523000" y="5336280"/>
            <a:ext cx="1534320" cy="23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CA" sz="9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91" name="Table 7"/>
          <p:cNvGraphicFramePr/>
          <p:nvPr/>
        </p:nvGraphicFramePr>
        <p:xfrm>
          <a:off x="1031400" y="1452960"/>
          <a:ext cx="6296040" cy="3609720"/>
        </p:xfrm>
        <a:graphic>
          <a:graphicData uri="http://schemas.openxmlformats.org/drawingml/2006/table">
            <a:tbl>
              <a:tblPr/>
              <a:tblGrid>
                <a:gridCol w="4399200"/>
                <a:gridCol w="1896840"/>
              </a:tblGrid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Invested: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$100,000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Remaining Value: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$329,967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30364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Distributed: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$100,000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IRR: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939.91%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MOIC: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4.3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904320"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031400" y="334440"/>
            <a:ext cx="3960000" cy="8488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Nvidia</a:t>
            </a:r>
            <a:br>
              <a:rPr sz="100"/>
            </a:b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United States of America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3" name="Graphic 1" descr=""/>
          <p:cNvPicPr/>
          <p:nvPr/>
        </p:nvPicPr>
        <p:blipFill>
          <a:blip r:embed="rId2"/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294" name="TextBox 6"/>
          <p:cNvSpPr txBox="1"/>
          <p:nvPr/>
        </p:nvSpPr>
        <p:spPr>
          <a:xfrm>
            <a:off x="8523000" y="5336280"/>
            <a:ext cx="1534320" cy="23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CA" sz="9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95" name="Table 7"/>
          <p:cNvGraphicFramePr/>
          <p:nvPr/>
        </p:nvGraphicFramePr>
        <p:xfrm>
          <a:off x="1031400" y="1452960"/>
          <a:ext cx="6296040" cy="3609720"/>
        </p:xfrm>
        <a:graphic>
          <a:graphicData uri="http://schemas.openxmlformats.org/drawingml/2006/table">
            <a:tbl>
              <a:tblPr/>
              <a:tblGrid>
                <a:gridCol w="4399200"/>
                <a:gridCol w="1896840"/>
              </a:tblGrid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Invested: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$1,000,000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Remaining Value: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$4,250,988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30364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Distributed: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$491,225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IRR: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80.97%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MOIC: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4.74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904320"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031400" y="334440"/>
            <a:ext cx="3960000" cy="8488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PropertyInvest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Real Estate</a:t>
            </a:r>
            <a:br>
              <a:rPr sz="100"/>
            </a:br>
            <a:r>
              <a:rPr b="0" lang="en-CA" sz="1800" strike="noStrike" u="none">
                <a:solidFill>
                  <a:srgbClr val="0084d1"/>
                </a:solidFill>
                <a:uFillTx/>
                <a:latin typeface="Arial"/>
                <a:ea typeface="Songti SC"/>
              </a:rPr>
              <a:t>Canada</a:t>
            </a:r>
            <a:endParaRPr b="0" lang="en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7" name="Graphic 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8982360" y="226080"/>
            <a:ext cx="914400" cy="914400"/>
          </a:xfrm>
          <a:prstGeom prst="rect">
            <a:avLst/>
          </a:prstGeom>
          <a:ln w="19080">
            <a:noFill/>
          </a:ln>
        </p:spPr>
      </p:pic>
      <p:sp>
        <p:nvSpPr>
          <p:cNvPr id="298" name="TextBox 6"/>
          <p:cNvSpPr txBox="1"/>
          <p:nvPr/>
        </p:nvSpPr>
        <p:spPr>
          <a:xfrm>
            <a:off x="8523000" y="5336280"/>
            <a:ext cx="1534320" cy="230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lang="en-CA" sz="900" strike="noStrike" u="none">
                <a:solidFill>
                  <a:srgbClr val="156082"/>
                </a:solidFill>
                <a:uFillTx/>
                <a:latin typeface="Arial"/>
                <a:ea typeface="Songti SC"/>
              </a:rPr>
              <a:t>Accent Capital</a:t>
            </a:r>
            <a:endParaRPr b="0" lang="en-CA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99" name="Table 7"/>
          <p:cNvGraphicFramePr/>
          <p:nvPr/>
        </p:nvGraphicFramePr>
        <p:xfrm>
          <a:off x="1031400" y="1452960"/>
          <a:ext cx="6296040" cy="3609720"/>
        </p:xfrm>
        <a:graphic>
          <a:graphicData uri="http://schemas.openxmlformats.org/drawingml/2006/table">
            <a:tbl>
              <a:tblPr/>
              <a:tblGrid>
                <a:gridCol w="4399200"/>
                <a:gridCol w="1896840"/>
              </a:tblGrid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Invested: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$50,000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Remaining Value: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$50,000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30364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Distributed: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$0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Total IRR: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0%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541080"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MOIC: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pPr marL="216000" indent="-216000" algn="r">
                        <a:lnSpc>
                          <a:spcPct val="120000"/>
                        </a:lnSpc>
                        <a:spcAft>
                          <a:spcPts val="700"/>
                        </a:spcAft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lang="en-CA" sz="12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</a:t>
                      </a:r>
                      <a:endParaRPr b="0" lang="en-CA" sz="12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  <a:tr h="904320"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lIns="6480" rIns="6480" tIns="0" bIns="0" anchor="t">
                      <a:noAutofit/>
                    </a:bodyPr>
                    <a:p>
                      <a:endParaRPr b="0" lang="en-CA" sz="2400" strike="noStrike" u="none">
                        <a:solidFill>
                          <a:srgbClr val="ffffff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480" marR="64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608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3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LibreOffice/24.8.2.1$MacOSX_X86_64 LibreOffice_project/0f794b6e29741098670a3b95d60478a65d05ef13</Application>
  <AppVersion>15.0000</AppVersion>
  <Words>505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2024-10-01T12:34:51Z</dcterms:created>
  <dc:creator/>
  <dc:description/>
  <dc:language>en-CA</dc:language>
  <cp:lastModifiedBy>Alan Lysne</cp:lastModifiedBy>
  <dcterms:modified xsi:type="dcterms:W3CDTF">2024-10-03T15:04:48Z</dcterms:modified>
  <cp:revision>10</cp:revision>
  <dc:subject/>
  <dc:title/>
</cp:coreProperties>
</file>