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5"/>
  </p:sldMasterIdLst>
  <p:notesMasterIdLst>
    <p:notesMasterId r:id="rId12"/>
  </p:notesMasterIdLst>
  <p:sldIdLst>
    <p:sldId id="258" r:id="rId6"/>
    <p:sldId id="260" r:id="rId7"/>
    <p:sldId id="263" r:id="rId8"/>
    <p:sldId id="261"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5E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110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FE7A73-4DAD-4EF9-AE20-4C92E18C2B55}" type="datetimeFigureOut">
              <a:rPr lang="en-US" smtClean="0"/>
              <a:t>1/21/2020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933850-C75B-4F1D-85D0-DE000BAC3887}" type="slidenum">
              <a:rPr lang="en-US" smtClean="0"/>
              <a:t>‹#›</a:t>
            </a:fld>
            <a:endParaRPr lang="en-US"/>
          </a:p>
        </p:txBody>
      </p:sp>
    </p:spTree>
    <p:extLst>
      <p:ext uri="{BB962C8B-B14F-4D97-AF65-F5344CB8AC3E}">
        <p14:creationId xmlns:p14="http://schemas.microsoft.com/office/powerpoint/2010/main" val="3148143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defTabSz="936072"/>
            <a:fld id="{0D1CB721-6D53-41B7-BDD8-ECF1399DE9F2}" type="slidenum">
              <a:rPr lang="en-US">
                <a:solidFill>
                  <a:prstClr val="black"/>
                </a:solidFill>
              </a:rPr>
              <a:pPr defTabSz="936072"/>
              <a:t>1</a:t>
            </a:fld>
            <a:endParaRPr lang="en-US" dirty="0">
              <a:solidFill>
                <a:prstClr val="black"/>
              </a:solidFill>
            </a:endParaRPr>
          </a:p>
        </p:txBody>
      </p:sp>
      <p:sp>
        <p:nvSpPr>
          <p:cNvPr id="61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148" name="Rectangle 3"/>
          <p:cNvSpPr>
            <a:spLocks noGrp="1" noChangeArrowheads="1"/>
          </p:cNvSpPr>
          <p:nvPr>
            <p:ph type="body" idx="1"/>
          </p:nvPr>
        </p:nvSpPr>
        <p:spPr bwMode="auto">
          <a:xfrm>
            <a:off x="934721" y="4385541"/>
            <a:ext cx="5140960" cy="4157836"/>
          </a:xfrm>
          <a:noFill/>
        </p:spPr>
        <p:txBody>
          <a:bodyPr wrap="square" lIns="93044" tIns="46524" rIns="93044" bIns="46524" numCol="1" anchor="t" anchorCtr="0" compatLnSpc="1">
            <a:prstTxWarp prst="textNoShape">
              <a:avLst/>
            </a:prstTxWarp>
          </a:bodyPr>
          <a:lstStyle/>
          <a:p>
            <a:pPr>
              <a:spcBef>
                <a:spcPct val="0"/>
              </a:spcBef>
            </a:pPr>
            <a:endParaRPr lang="en-US" dirty="0" smtClean="0"/>
          </a:p>
        </p:txBody>
      </p:sp>
    </p:spTree>
    <p:extLst>
      <p:ext uri="{BB962C8B-B14F-4D97-AF65-F5344CB8AC3E}">
        <p14:creationId xmlns:p14="http://schemas.microsoft.com/office/powerpoint/2010/main" val="1916899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defTabSz="936072"/>
            <a:fld id="{0D1CB721-6D53-41B7-BDD8-ECF1399DE9F2}" type="slidenum">
              <a:rPr lang="en-US">
                <a:solidFill>
                  <a:prstClr val="black"/>
                </a:solidFill>
              </a:rPr>
              <a:pPr defTabSz="936072"/>
              <a:t>2</a:t>
            </a:fld>
            <a:endParaRPr lang="en-US" dirty="0">
              <a:solidFill>
                <a:prstClr val="black"/>
              </a:solidFill>
            </a:endParaRPr>
          </a:p>
        </p:txBody>
      </p:sp>
      <p:sp>
        <p:nvSpPr>
          <p:cNvPr id="61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148" name="Rectangle 3"/>
          <p:cNvSpPr>
            <a:spLocks noGrp="1" noChangeArrowheads="1"/>
          </p:cNvSpPr>
          <p:nvPr>
            <p:ph type="body" idx="1"/>
          </p:nvPr>
        </p:nvSpPr>
        <p:spPr bwMode="auto">
          <a:xfrm>
            <a:off x="934721" y="4385541"/>
            <a:ext cx="5140960" cy="4157836"/>
          </a:xfrm>
          <a:noFill/>
        </p:spPr>
        <p:txBody>
          <a:bodyPr wrap="square" lIns="93044" tIns="46524" rIns="93044" bIns="46524" numCol="1" anchor="t" anchorCtr="0" compatLnSpc="1">
            <a:prstTxWarp prst="textNoShape">
              <a:avLst/>
            </a:prstTxWarp>
          </a:bodyPr>
          <a:lstStyle/>
          <a:p>
            <a:pPr>
              <a:spcBef>
                <a:spcPct val="0"/>
              </a:spcBef>
            </a:pPr>
            <a:endParaRPr lang="en-US" dirty="0" smtClean="0"/>
          </a:p>
        </p:txBody>
      </p:sp>
    </p:spTree>
    <p:extLst>
      <p:ext uri="{BB962C8B-B14F-4D97-AF65-F5344CB8AC3E}">
        <p14:creationId xmlns:p14="http://schemas.microsoft.com/office/powerpoint/2010/main" val="2865704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624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7" name="Rectangle 6"/>
          <p:cNvSpPr/>
          <p:nvPr/>
        </p:nvSpPr>
        <p:spPr>
          <a:xfrm>
            <a:off x="0" y="0"/>
            <a:ext cx="9144001" cy="447675"/>
          </a:xfrm>
          <a:prstGeom prst="rect">
            <a:avLst/>
          </a:prstGeom>
          <a:solidFill>
            <a:schemeClr val="tx1">
              <a:lumMod val="85000"/>
              <a:lumOff val="15000"/>
            </a:schemeClr>
          </a:solidFill>
          <a:ln w="38100">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prstClr val="white"/>
              </a:solidFill>
              <a:effectLst>
                <a:outerShdw blurRad="38100" dist="38100" dir="2700000" algn="tl">
                  <a:srgbClr val="000000">
                    <a:alpha val="43137"/>
                  </a:srgbClr>
                </a:outerShdw>
              </a:effectLst>
              <a:cs typeface="Calibri" panose="020F0502020204030204" pitchFamily="34" charset="0"/>
            </a:endParaRPr>
          </a:p>
        </p:txBody>
      </p:sp>
      <p:sp>
        <p:nvSpPr>
          <p:cNvPr id="10" name="Rectangle 9"/>
          <p:cNvSpPr/>
          <p:nvPr/>
        </p:nvSpPr>
        <p:spPr>
          <a:xfrm>
            <a:off x="-1" y="6572250"/>
            <a:ext cx="9144001" cy="285750"/>
          </a:xfrm>
          <a:prstGeom prst="rect">
            <a:avLst/>
          </a:prstGeom>
          <a:solidFill>
            <a:schemeClr val="tx1">
              <a:lumMod val="85000"/>
              <a:lumOff val="15000"/>
            </a:schemeClr>
          </a:solidFill>
          <a:ln w="38100">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prstClr val="white"/>
              </a:solidFill>
              <a:effectLst>
                <a:outerShdw blurRad="38100" dist="38100" dir="2700000" algn="tl">
                  <a:srgbClr val="000000">
                    <a:alpha val="43137"/>
                  </a:srgbClr>
                </a:outerShdw>
              </a:effectLst>
              <a:cs typeface="Calibri" panose="020F0502020204030204" pitchFamily="34" charset="0"/>
            </a:endParaRPr>
          </a:p>
        </p:txBody>
      </p:sp>
      <p:pic>
        <p:nvPicPr>
          <p:cNvPr id="15" name="Picture 14"/>
          <p:cNvPicPr/>
          <p:nvPr/>
        </p:nvPicPr>
        <p:blipFill>
          <a:blip r:embed="rId3" cstate="email">
            <a:extLst>
              <a:ext uri="{28A0092B-C50C-407E-A947-70E740481C1C}">
                <a14:useLocalDpi xmlns:a14="http://schemas.microsoft.com/office/drawing/2010/main"/>
              </a:ext>
            </a:extLst>
          </a:blip>
          <a:stretch>
            <a:fillRect/>
          </a:stretch>
        </p:blipFill>
        <p:spPr bwMode="auto">
          <a:xfrm>
            <a:off x="0" y="0"/>
            <a:ext cx="533400" cy="456009"/>
          </a:xfrm>
          <a:prstGeom prst="rect">
            <a:avLst/>
          </a:prstGeom>
          <a:noFill/>
          <a:ln>
            <a:noFill/>
          </a:ln>
          <a:extLst>
            <a:ext uri="{53640926-AAD7-44D8-BBD7-CCE9431645EC}">
              <a14:shadowObscured xmlns:a14="http://schemas.microsoft.com/office/drawing/2010/main"/>
            </a:ext>
          </a:extLst>
        </p:spPr>
      </p:pic>
      <p:pic>
        <p:nvPicPr>
          <p:cNvPr id="16" name="Picture 15"/>
          <p:cNvPicPr/>
          <p:nvPr/>
        </p:nvPicPr>
        <p:blipFill>
          <a:blip r:embed="rId3" cstate="email">
            <a:extLst>
              <a:ext uri="{28A0092B-C50C-407E-A947-70E740481C1C}">
                <a14:useLocalDpi xmlns:a14="http://schemas.microsoft.com/office/drawing/2010/main"/>
              </a:ext>
            </a:extLst>
          </a:blip>
          <a:stretch>
            <a:fillRect/>
          </a:stretch>
        </p:blipFill>
        <p:spPr bwMode="auto">
          <a:xfrm>
            <a:off x="8608541" y="9435"/>
            <a:ext cx="533400" cy="45600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65981519"/>
      </p:ext>
    </p:extLst>
  </p:cSld>
  <p:clrMap bg1="lt1" tx1="dk1" bg2="lt2" tx2="dk2" accent1="accent1" accent2="accent2" accent3="accent3" accent4="accent4" accent5="accent5" accent6="accent6" hlink="hlink" folHlink="folHlink"/>
  <p:sldLayoutIdLst>
    <p:sldLayoutId id="2147483676" r:id="rId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ctr" defTabSz="914400" rtl="0" eaLnBrk="1" latinLnBrk="0" hangingPunct="1">
        <a:spcBef>
          <a:spcPct val="20000"/>
        </a:spcBef>
        <a:buFont typeface="Arial" panose="020B0604020202020204" pitchFamily="34" charset="0"/>
        <a:buNone/>
        <a:defRPr sz="3200" b="1"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3806" y="69670"/>
            <a:ext cx="8107680" cy="338554"/>
          </a:xfrm>
          <a:prstGeom prst="rect">
            <a:avLst/>
          </a:prstGeom>
          <a:noFill/>
        </p:spPr>
        <p:txBody>
          <a:bodyPr wrap="square" rtlCol="0">
            <a:spAutoFit/>
          </a:bodyPr>
          <a:lstStyle/>
          <a:p>
            <a:pPr algn="ctr"/>
            <a:r>
              <a:rPr lang="en-US" sz="1600" b="1" dirty="0" smtClean="0">
                <a:solidFill>
                  <a:schemeClr val="bg1"/>
                </a:solidFill>
                <a:latin typeface=" Arial"/>
              </a:rPr>
              <a:t>The mIRC C2 Box v1.1</a:t>
            </a:r>
          </a:p>
        </p:txBody>
      </p:sp>
      <p:grpSp>
        <p:nvGrpSpPr>
          <p:cNvPr id="18" name="Group 17"/>
          <p:cNvGrpSpPr/>
          <p:nvPr/>
        </p:nvGrpSpPr>
        <p:grpSpPr>
          <a:xfrm>
            <a:off x="9368247" y="178228"/>
            <a:ext cx="2247900" cy="2824314"/>
            <a:chOff x="63687" y="3653230"/>
            <a:chExt cx="2247900" cy="2824314"/>
          </a:xfrm>
        </p:grpSpPr>
        <p:pic>
          <p:nvPicPr>
            <p:cNvPr id="3" name="Picture 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9346" y="3788229"/>
              <a:ext cx="2238204" cy="2689315"/>
            </a:xfrm>
            <a:prstGeom prst="rect">
              <a:avLst/>
            </a:prstGeom>
            <a:ln>
              <a:solidFill>
                <a:schemeClr val="tx1"/>
              </a:solidFill>
            </a:ln>
          </p:spPr>
        </p:pic>
        <p:sp>
          <p:nvSpPr>
            <p:cNvPr id="13" name="TextBox 12"/>
            <p:cNvSpPr txBox="1"/>
            <p:nvPr/>
          </p:nvSpPr>
          <p:spPr>
            <a:xfrm>
              <a:off x="63687" y="3653230"/>
              <a:ext cx="2247900" cy="138499"/>
            </a:xfrm>
            <a:prstGeom prst="rect">
              <a:avLst/>
            </a:prstGeom>
            <a:solidFill>
              <a:schemeClr val="tx1"/>
            </a:solidFill>
            <a:ln>
              <a:solidFill>
                <a:schemeClr val="tx1"/>
              </a:solidFill>
            </a:ln>
          </p:spPr>
          <p:txBody>
            <a:bodyPr wrap="square" lIns="0" tIns="0" rIns="0" bIns="0" rtlCol="0" anchor="ctr" anchorCtr="0">
              <a:spAutoFit/>
            </a:bodyPr>
            <a:lstStyle/>
            <a:p>
              <a:pPr algn="ctr"/>
              <a:r>
                <a:rPr lang="en-US" sz="900" b="1" dirty="0" smtClean="0">
                  <a:solidFill>
                    <a:schemeClr val="bg1"/>
                  </a:solidFill>
                  <a:latin typeface=" Arial"/>
                </a:rPr>
                <a:t>The standard 5 W’s Report</a:t>
              </a:r>
            </a:p>
          </p:txBody>
        </p:sp>
      </p:grpSp>
      <p:grpSp>
        <p:nvGrpSpPr>
          <p:cNvPr id="17" name="Group 16"/>
          <p:cNvGrpSpPr/>
          <p:nvPr/>
        </p:nvGrpSpPr>
        <p:grpSpPr>
          <a:xfrm>
            <a:off x="9673047" y="532129"/>
            <a:ext cx="2118359" cy="2821587"/>
            <a:chOff x="2345052" y="3655958"/>
            <a:chExt cx="2118359" cy="2821587"/>
          </a:xfrm>
        </p:grpSpPr>
        <p:pic>
          <p:nvPicPr>
            <p:cNvPr id="11" name="Picture 1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350497" y="3788229"/>
              <a:ext cx="2108292" cy="2689316"/>
            </a:xfrm>
            <a:prstGeom prst="rect">
              <a:avLst/>
            </a:prstGeom>
            <a:ln>
              <a:solidFill>
                <a:schemeClr val="tx1"/>
              </a:solidFill>
            </a:ln>
          </p:spPr>
        </p:pic>
        <p:sp>
          <p:nvSpPr>
            <p:cNvPr id="14" name="TextBox 13"/>
            <p:cNvSpPr txBox="1"/>
            <p:nvPr/>
          </p:nvSpPr>
          <p:spPr>
            <a:xfrm>
              <a:off x="2345052" y="3655958"/>
              <a:ext cx="2118359" cy="138499"/>
            </a:xfrm>
            <a:prstGeom prst="rect">
              <a:avLst/>
            </a:prstGeom>
            <a:solidFill>
              <a:schemeClr val="tx1"/>
            </a:solidFill>
            <a:ln>
              <a:solidFill>
                <a:schemeClr val="tx1"/>
              </a:solidFill>
            </a:ln>
          </p:spPr>
          <p:txBody>
            <a:bodyPr wrap="square" lIns="0" tIns="0" rIns="0" bIns="0" rtlCol="0" anchor="ctr" anchorCtr="0">
              <a:spAutoFit/>
            </a:bodyPr>
            <a:lstStyle/>
            <a:p>
              <a:pPr algn="ctr"/>
              <a:r>
                <a:rPr lang="en-US" sz="900" b="1" dirty="0" smtClean="0">
                  <a:solidFill>
                    <a:schemeClr val="bg1"/>
                  </a:solidFill>
                  <a:latin typeface=" Arial"/>
                </a:rPr>
                <a:t>The standard SPOT Report</a:t>
              </a:r>
            </a:p>
          </p:txBody>
        </p:sp>
      </p:grpSp>
      <p:grpSp>
        <p:nvGrpSpPr>
          <p:cNvPr id="22" name="Group 21"/>
          <p:cNvGrpSpPr/>
          <p:nvPr/>
        </p:nvGrpSpPr>
        <p:grpSpPr>
          <a:xfrm>
            <a:off x="9936480" y="625785"/>
            <a:ext cx="2364105" cy="3418255"/>
            <a:chOff x="6574972" y="1287641"/>
            <a:chExt cx="2364105" cy="3418255"/>
          </a:xfrm>
        </p:grpSpPr>
        <p:pic>
          <p:nvPicPr>
            <p:cNvPr id="12" name="Picture 1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582489" y="1412390"/>
              <a:ext cx="2352504" cy="3293506"/>
            </a:xfrm>
            <a:prstGeom prst="rect">
              <a:avLst/>
            </a:prstGeom>
            <a:ln>
              <a:solidFill>
                <a:schemeClr val="tx1"/>
              </a:solidFill>
            </a:ln>
          </p:spPr>
        </p:pic>
        <p:sp>
          <p:nvSpPr>
            <p:cNvPr id="16" name="TextBox 15"/>
            <p:cNvSpPr txBox="1"/>
            <p:nvPr/>
          </p:nvSpPr>
          <p:spPr>
            <a:xfrm>
              <a:off x="6574972" y="1287641"/>
              <a:ext cx="2364105" cy="138499"/>
            </a:xfrm>
            <a:prstGeom prst="rect">
              <a:avLst/>
            </a:prstGeom>
            <a:solidFill>
              <a:schemeClr val="tx1"/>
            </a:solidFill>
            <a:ln>
              <a:solidFill>
                <a:schemeClr val="tx1"/>
              </a:solidFill>
            </a:ln>
          </p:spPr>
          <p:txBody>
            <a:bodyPr wrap="square" lIns="0" tIns="0" rIns="0" bIns="0" rtlCol="0" anchor="ctr" anchorCtr="0">
              <a:spAutoFit/>
            </a:bodyPr>
            <a:lstStyle/>
            <a:p>
              <a:pPr algn="ctr"/>
              <a:r>
                <a:rPr lang="en-US" sz="900" b="1" dirty="0" smtClean="0">
                  <a:solidFill>
                    <a:schemeClr val="bg1"/>
                  </a:solidFill>
                  <a:latin typeface=" Arial"/>
                </a:rPr>
                <a:t>The 9-Line MEDEVAC Report</a:t>
              </a:r>
            </a:p>
          </p:txBody>
        </p:sp>
      </p:grpSp>
      <p:pic>
        <p:nvPicPr>
          <p:cNvPr id="20" name="Picture 19"/>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706878" y="6923828"/>
            <a:ext cx="6853647" cy="2724756"/>
          </a:xfrm>
          <a:prstGeom prst="rect">
            <a:avLst/>
          </a:prstGeom>
          <a:ln>
            <a:solidFill>
              <a:schemeClr val="tx1"/>
            </a:solidFill>
          </a:ln>
        </p:spPr>
      </p:pic>
      <p:pic>
        <p:nvPicPr>
          <p:cNvPr id="21" name="Picture 20"/>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777906" y="7382508"/>
            <a:ext cx="3329668" cy="1015207"/>
          </a:xfrm>
          <a:prstGeom prst="rect">
            <a:avLst/>
          </a:prstGeom>
        </p:spPr>
      </p:pic>
      <p:sp>
        <p:nvSpPr>
          <p:cNvPr id="4" name="Rectangle 3"/>
          <p:cNvSpPr/>
          <p:nvPr/>
        </p:nvSpPr>
        <p:spPr>
          <a:xfrm>
            <a:off x="0" y="419215"/>
            <a:ext cx="9159246" cy="939068"/>
          </a:xfrm>
          <a:prstGeom prst="rect">
            <a:avLst/>
          </a:prstGeom>
          <a:solidFill>
            <a:srgbClr val="FFFF00"/>
          </a:solidFill>
          <a:ln>
            <a:noFill/>
          </a:ln>
          <a:effectLst>
            <a:outerShdw blurRad="342900" dist="292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 Arial"/>
              </a:rPr>
              <a:t>Summary</a:t>
            </a:r>
            <a:r>
              <a:rPr lang="en-US" sz="1200" dirty="0">
                <a:solidFill>
                  <a:schemeClr val="tx1"/>
                </a:solidFill>
                <a:latin typeface=" Arial"/>
              </a:rPr>
              <a:t>: The </a:t>
            </a:r>
            <a:r>
              <a:rPr lang="en-US" sz="1200" b="1" dirty="0">
                <a:solidFill>
                  <a:schemeClr val="tx1"/>
                </a:solidFill>
                <a:latin typeface=" Arial"/>
              </a:rPr>
              <a:t>mIRC C2 Box </a:t>
            </a:r>
            <a:r>
              <a:rPr lang="en-US" sz="1200" b="1" dirty="0" smtClean="0">
                <a:solidFill>
                  <a:schemeClr val="tx1"/>
                </a:solidFill>
                <a:latin typeface=" Arial"/>
              </a:rPr>
              <a:t>v1.1 </a:t>
            </a:r>
            <a:r>
              <a:rPr lang="en-US" sz="1200" dirty="0">
                <a:solidFill>
                  <a:schemeClr val="tx1"/>
                </a:solidFill>
                <a:latin typeface=" Arial"/>
              </a:rPr>
              <a:t>is a mIRC interface which</a:t>
            </a:r>
            <a:r>
              <a:rPr lang="en-US" sz="1200" b="1" dirty="0">
                <a:solidFill>
                  <a:schemeClr val="tx1"/>
                </a:solidFill>
                <a:latin typeface=" Arial"/>
              </a:rPr>
              <a:t> </a:t>
            </a:r>
            <a:r>
              <a:rPr lang="en-US" sz="1200" dirty="0">
                <a:solidFill>
                  <a:schemeClr val="tx1"/>
                </a:solidFill>
                <a:latin typeface=" Arial"/>
              </a:rPr>
              <a:t>allows the user to publish standard reports to several mIRC channels and users simultaneously and in a distinct color pattern to characterize it from the regular channel chatter</a:t>
            </a:r>
            <a:r>
              <a:rPr lang="en-US" sz="1200" dirty="0" smtClean="0">
                <a:solidFill>
                  <a:schemeClr val="tx1"/>
                </a:solidFill>
                <a:latin typeface=" Arial"/>
              </a:rPr>
              <a:t>. These reports can automatically be sent to a file and attached to emails for further distribution and knowledge management. </a:t>
            </a:r>
          </a:p>
          <a:p>
            <a:r>
              <a:rPr lang="en-US" sz="1200" dirty="0" smtClean="0">
                <a:solidFill>
                  <a:schemeClr val="tx1"/>
                </a:solidFill>
                <a:latin typeface=" Arial"/>
              </a:rPr>
              <a:t>Additionally, the interface can alert the user when certain reports are generated in any channel in which they participate.</a:t>
            </a:r>
            <a:endParaRPr lang="en-US" sz="1200" dirty="0">
              <a:solidFill>
                <a:schemeClr val="tx1"/>
              </a:solidFill>
              <a:latin typeface=" Arial"/>
            </a:endParaRPr>
          </a:p>
        </p:txBody>
      </p:sp>
      <p:pic>
        <p:nvPicPr>
          <p:cNvPr id="6" name="Picture 5"/>
          <p:cNvPicPr>
            <a:picLocks noChangeAspect="1"/>
          </p:cNvPicPr>
          <p:nvPr/>
        </p:nvPicPr>
        <p:blipFill>
          <a:blip r:embed="rId8"/>
          <a:stretch>
            <a:fillRect/>
          </a:stretch>
        </p:blipFill>
        <p:spPr>
          <a:xfrm>
            <a:off x="6256590" y="1529393"/>
            <a:ext cx="2689200" cy="3754437"/>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pic>
      <p:pic>
        <p:nvPicPr>
          <p:cNvPr id="7" name="Picture 6"/>
          <p:cNvPicPr>
            <a:picLocks noChangeAspect="1"/>
          </p:cNvPicPr>
          <p:nvPr/>
        </p:nvPicPr>
        <p:blipFill>
          <a:blip r:embed="rId9"/>
          <a:stretch>
            <a:fillRect/>
          </a:stretch>
        </p:blipFill>
        <p:spPr>
          <a:xfrm>
            <a:off x="235847" y="4064132"/>
            <a:ext cx="5017309" cy="2439397"/>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pic>
      <p:sp>
        <p:nvSpPr>
          <p:cNvPr id="8" name="Right Arrow 7"/>
          <p:cNvSpPr/>
          <p:nvPr/>
        </p:nvSpPr>
        <p:spPr>
          <a:xfrm>
            <a:off x="3092626" y="2458780"/>
            <a:ext cx="2973994" cy="345664"/>
          </a:xfrm>
          <a:prstGeom prst="rightArrow">
            <a:avLst/>
          </a:prstGeom>
          <a:solidFill>
            <a:schemeClr val="bg1"/>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Up Arrow 8"/>
          <p:cNvSpPr/>
          <p:nvPr/>
        </p:nvSpPr>
        <p:spPr>
          <a:xfrm>
            <a:off x="5419301" y="5454940"/>
            <a:ext cx="2391859" cy="830217"/>
          </a:xfrm>
          <a:prstGeom prst="leftUpArrow">
            <a:avLst/>
          </a:prstGeom>
          <a:solidFill>
            <a:schemeClr val="bg1"/>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10"/>
          <a:stretch>
            <a:fillRect/>
          </a:stretch>
        </p:blipFill>
        <p:spPr>
          <a:xfrm>
            <a:off x="127141" y="1478290"/>
            <a:ext cx="2761499" cy="2465835"/>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pic>
      <p:pic>
        <p:nvPicPr>
          <p:cNvPr id="19" name="Picture 18"/>
          <p:cNvPicPr>
            <a:picLocks noChangeAspect="1"/>
          </p:cNvPicPr>
          <p:nvPr/>
        </p:nvPicPr>
        <p:blipFill>
          <a:blip r:embed="rId11"/>
          <a:stretch>
            <a:fillRect/>
          </a:stretch>
        </p:blipFill>
        <p:spPr>
          <a:xfrm>
            <a:off x="3154145" y="3709649"/>
            <a:ext cx="2724150" cy="1628775"/>
          </a:xfrm>
          <a:prstGeom prst="rect">
            <a:avLst/>
          </a:prstGeom>
          <a:ln>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pic>
      <p:grpSp>
        <p:nvGrpSpPr>
          <p:cNvPr id="31" name="Group 30"/>
          <p:cNvGrpSpPr/>
          <p:nvPr/>
        </p:nvGrpSpPr>
        <p:grpSpPr>
          <a:xfrm>
            <a:off x="1422719" y="3709649"/>
            <a:ext cx="4463094" cy="2387490"/>
            <a:chOff x="1422719" y="3709649"/>
            <a:chExt cx="4463094" cy="2387490"/>
          </a:xfrm>
          <a:effectLst>
            <a:outerShdw blurRad="50800" dist="38100" dir="2700000" algn="tl" rotWithShape="0">
              <a:prstClr val="black">
                <a:alpha val="40000"/>
              </a:prstClr>
            </a:outerShdw>
          </a:effectLst>
        </p:grpSpPr>
        <p:sp>
          <p:nvSpPr>
            <p:cNvPr id="23" name="Rectangle 22"/>
            <p:cNvSpPr/>
            <p:nvPr/>
          </p:nvSpPr>
          <p:spPr>
            <a:xfrm>
              <a:off x="1422719" y="5527040"/>
              <a:ext cx="1239201" cy="570099"/>
            </a:xfrm>
            <a:prstGeom prst="rect">
              <a:avLst/>
            </a:prstGeom>
            <a:no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flipH="1">
              <a:off x="1432560" y="3709649"/>
              <a:ext cx="1721585" cy="1817391"/>
            </a:xfrm>
            <a:prstGeom prst="line">
              <a:avLst/>
            </a:prstGeom>
            <a:ln w="28575">
              <a:solidFill>
                <a:schemeClr val="bg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2661920" y="5338424"/>
              <a:ext cx="3223893" cy="758715"/>
            </a:xfrm>
            <a:prstGeom prst="line">
              <a:avLst/>
            </a:prstGeom>
            <a:ln w="28575">
              <a:solidFill>
                <a:schemeClr val="bg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grpSp>
      <p:sp>
        <p:nvSpPr>
          <p:cNvPr id="25" name="TextBox 24"/>
          <p:cNvSpPr txBox="1"/>
          <p:nvPr/>
        </p:nvSpPr>
        <p:spPr>
          <a:xfrm>
            <a:off x="0" y="6555819"/>
            <a:ext cx="9144000" cy="276999"/>
          </a:xfrm>
          <a:prstGeom prst="rect">
            <a:avLst/>
          </a:prstGeom>
          <a:noFill/>
        </p:spPr>
        <p:txBody>
          <a:bodyPr wrap="square" rtlCol="0">
            <a:spAutoFit/>
          </a:bodyPr>
          <a:lstStyle/>
          <a:p>
            <a:pPr algn="ctr"/>
            <a:r>
              <a:rPr lang="en-US" sz="1200" b="1" dirty="0" smtClean="0">
                <a:solidFill>
                  <a:srgbClr val="00B050"/>
                </a:solidFill>
                <a:latin typeface=" Arial"/>
              </a:rPr>
              <a:t>UNCLASSIFIED</a:t>
            </a:r>
          </a:p>
        </p:txBody>
      </p:sp>
    </p:spTree>
    <p:extLst>
      <p:ext uri="{BB962C8B-B14F-4D97-AF65-F5344CB8AC3E}">
        <p14:creationId xmlns:p14="http://schemas.microsoft.com/office/powerpoint/2010/main" val="155128235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mIRC-box"/>
          <p:cNvPicPr>
            <a:picLocks noChangeAspect="1"/>
          </p:cNvPicPr>
          <p:nvPr/>
        </p:nvPicPr>
        <p:blipFill>
          <a:blip r:embed="rId3"/>
          <a:stretch>
            <a:fillRect/>
          </a:stretch>
        </p:blipFill>
        <p:spPr>
          <a:xfrm>
            <a:off x="201827" y="597229"/>
            <a:ext cx="2761499" cy="2465835"/>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pic>
      <p:pic>
        <p:nvPicPr>
          <p:cNvPr id="2" name="report"/>
          <p:cNvPicPr>
            <a:picLocks noChangeAspect="1"/>
          </p:cNvPicPr>
          <p:nvPr/>
        </p:nvPicPr>
        <p:blipFill>
          <a:blip r:embed="rId4"/>
          <a:stretch>
            <a:fillRect/>
          </a:stretch>
        </p:blipFill>
        <p:spPr>
          <a:xfrm>
            <a:off x="6546161" y="2937329"/>
            <a:ext cx="2453161" cy="3406904"/>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pic>
      <p:pic>
        <p:nvPicPr>
          <p:cNvPr id="21" name="rightClicke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893812" y="556473"/>
            <a:ext cx="1861298" cy="1921340"/>
          </a:xfrm>
          <a:prstGeom prst="rect">
            <a:avLst/>
          </a:prstGeom>
          <a:ln>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pic>
      <p:sp>
        <p:nvSpPr>
          <p:cNvPr id="3" name="TextBox 2"/>
          <p:cNvSpPr txBox="1"/>
          <p:nvPr/>
        </p:nvSpPr>
        <p:spPr>
          <a:xfrm>
            <a:off x="513806" y="69670"/>
            <a:ext cx="8107680" cy="338554"/>
          </a:xfrm>
          <a:prstGeom prst="rect">
            <a:avLst/>
          </a:prstGeom>
          <a:noFill/>
        </p:spPr>
        <p:txBody>
          <a:bodyPr wrap="square" rtlCol="0">
            <a:spAutoFit/>
          </a:bodyPr>
          <a:lstStyle/>
          <a:p>
            <a:pPr algn="ctr"/>
            <a:r>
              <a:rPr lang="en-US" sz="1600" b="1" dirty="0" smtClean="0">
                <a:solidFill>
                  <a:schemeClr val="bg1"/>
                </a:solidFill>
                <a:latin typeface=" Arial"/>
              </a:rPr>
              <a:t>Features of the mIRC C2 Box v1.1</a:t>
            </a:r>
          </a:p>
        </p:txBody>
      </p:sp>
      <p:cxnSp>
        <p:nvCxnSpPr>
          <p:cNvPr id="12" name="Straight Arrow Connector 11"/>
          <p:cNvCxnSpPr>
            <a:stCxn id="13" idx="1"/>
          </p:cNvCxnSpPr>
          <p:nvPr/>
        </p:nvCxnSpPr>
        <p:spPr>
          <a:xfrm flipH="1">
            <a:off x="1097280" y="773134"/>
            <a:ext cx="2602949" cy="5694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700229" y="650023"/>
            <a:ext cx="2476960" cy="246221"/>
          </a:xfrm>
          <a:prstGeom prst="rect">
            <a:avLst/>
          </a:prstGeom>
          <a:noFill/>
          <a:ln>
            <a:solidFill>
              <a:schemeClr val="tx1"/>
            </a:solidFill>
          </a:ln>
        </p:spPr>
        <p:txBody>
          <a:bodyPr wrap="none" rtlCol="0">
            <a:spAutoFit/>
          </a:bodyPr>
          <a:lstStyle/>
          <a:p>
            <a:r>
              <a:rPr lang="en-US" sz="1000" b="1" dirty="0" smtClean="0">
                <a:latin typeface=" Arial"/>
              </a:rPr>
              <a:t>Type in users/nicks to add to your list</a:t>
            </a:r>
          </a:p>
        </p:txBody>
      </p:sp>
      <p:sp>
        <p:nvSpPr>
          <p:cNvPr id="15" name="TextBox 14"/>
          <p:cNvSpPr txBox="1"/>
          <p:nvPr/>
        </p:nvSpPr>
        <p:spPr>
          <a:xfrm>
            <a:off x="3700229" y="933142"/>
            <a:ext cx="2476960" cy="553998"/>
          </a:xfrm>
          <a:prstGeom prst="rect">
            <a:avLst/>
          </a:prstGeom>
          <a:noFill/>
          <a:ln>
            <a:solidFill>
              <a:schemeClr val="tx1"/>
            </a:solidFill>
          </a:ln>
        </p:spPr>
        <p:txBody>
          <a:bodyPr wrap="square" rtlCol="0">
            <a:spAutoFit/>
          </a:bodyPr>
          <a:lstStyle/>
          <a:p>
            <a:r>
              <a:rPr lang="en-US" sz="1000" b="1" dirty="0" smtClean="0">
                <a:latin typeface=" Arial"/>
              </a:rPr>
              <a:t>The channel box automatically updates</a:t>
            </a:r>
            <a:r>
              <a:rPr lang="en-US" sz="1000" b="1" dirty="0">
                <a:latin typeface=" Arial"/>
              </a:rPr>
              <a:t> </a:t>
            </a:r>
            <a:r>
              <a:rPr lang="en-US" sz="1000" b="1" dirty="0" smtClean="0">
                <a:latin typeface=" Arial"/>
              </a:rPr>
              <a:t>with whatever channels you are in / open</a:t>
            </a:r>
          </a:p>
        </p:txBody>
      </p:sp>
      <p:cxnSp>
        <p:nvCxnSpPr>
          <p:cNvPr id="16" name="Straight Arrow Connector 15"/>
          <p:cNvCxnSpPr>
            <a:stCxn id="15" idx="1"/>
          </p:cNvCxnSpPr>
          <p:nvPr/>
        </p:nvCxnSpPr>
        <p:spPr>
          <a:xfrm flipH="1">
            <a:off x="1889760" y="1210141"/>
            <a:ext cx="1810469" cy="24027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703132" y="1512722"/>
            <a:ext cx="2476960" cy="400110"/>
          </a:xfrm>
          <a:prstGeom prst="rect">
            <a:avLst/>
          </a:prstGeom>
          <a:noFill/>
          <a:ln>
            <a:solidFill>
              <a:schemeClr val="tx1"/>
            </a:solidFill>
          </a:ln>
        </p:spPr>
        <p:txBody>
          <a:bodyPr wrap="square" rtlCol="0">
            <a:spAutoFit/>
          </a:bodyPr>
          <a:lstStyle/>
          <a:p>
            <a:r>
              <a:rPr lang="en-US" sz="1000" b="1" dirty="0" smtClean="0">
                <a:latin typeface=" Arial"/>
              </a:rPr>
              <a:t>Right click a user/nick in a channel to automatically add to your list</a:t>
            </a:r>
          </a:p>
        </p:txBody>
      </p:sp>
      <p:cxnSp>
        <p:nvCxnSpPr>
          <p:cNvPr id="22" name="Straight Arrow Connector 21"/>
          <p:cNvCxnSpPr>
            <a:stCxn id="20" idx="3"/>
          </p:cNvCxnSpPr>
          <p:nvPr/>
        </p:nvCxnSpPr>
        <p:spPr>
          <a:xfrm>
            <a:off x="6180092" y="1712777"/>
            <a:ext cx="1114788" cy="4892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700229" y="1960002"/>
            <a:ext cx="2476960" cy="400110"/>
          </a:xfrm>
          <a:prstGeom prst="rect">
            <a:avLst/>
          </a:prstGeom>
          <a:noFill/>
          <a:ln>
            <a:solidFill>
              <a:schemeClr val="tx1"/>
            </a:solidFill>
          </a:ln>
        </p:spPr>
        <p:txBody>
          <a:bodyPr wrap="square" rtlCol="0">
            <a:spAutoFit/>
          </a:bodyPr>
          <a:lstStyle/>
          <a:p>
            <a:r>
              <a:rPr lang="en-US" sz="1000" b="1" dirty="0" smtClean="0">
                <a:latin typeface=" Arial"/>
              </a:rPr>
              <a:t>Set the topics in the rooms you control</a:t>
            </a:r>
          </a:p>
        </p:txBody>
      </p:sp>
      <p:cxnSp>
        <p:nvCxnSpPr>
          <p:cNvPr id="26" name="Straight Arrow Connector 25"/>
          <p:cNvCxnSpPr>
            <a:stCxn id="25" idx="1"/>
          </p:cNvCxnSpPr>
          <p:nvPr/>
        </p:nvCxnSpPr>
        <p:spPr>
          <a:xfrm flipH="1" flipV="1">
            <a:off x="2722880" y="2003702"/>
            <a:ext cx="977349" cy="1563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076467" y="2904492"/>
            <a:ext cx="1578382" cy="555590"/>
          </a:xfrm>
          <a:prstGeom prst="rect">
            <a:avLst/>
          </a:prstGeom>
          <a:ln>
            <a:solidFill>
              <a:schemeClr val="tx1"/>
            </a:solidFill>
          </a:ln>
        </p:spPr>
      </p:pic>
      <p:sp>
        <p:nvSpPr>
          <p:cNvPr id="30" name="TextBox 29"/>
          <p:cNvSpPr txBox="1"/>
          <p:nvPr/>
        </p:nvSpPr>
        <p:spPr>
          <a:xfrm>
            <a:off x="3700229" y="2401856"/>
            <a:ext cx="2476960" cy="400110"/>
          </a:xfrm>
          <a:prstGeom prst="rect">
            <a:avLst/>
          </a:prstGeom>
          <a:noFill/>
          <a:ln>
            <a:solidFill>
              <a:schemeClr val="tx1"/>
            </a:solidFill>
          </a:ln>
        </p:spPr>
        <p:txBody>
          <a:bodyPr wrap="square" rtlCol="0">
            <a:spAutoFit/>
          </a:bodyPr>
          <a:lstStyle/>
          <a:p>
            <a:r>
              <a:rPr lang="en-US" sz="1000" b="1" dirty="0" smtClean="0">
                <a:latin typeface=" Arial"/>
              </a:rPr>
              <a:t>Click the report drop-down to select a type of report</a:t>
            </a:r>
          </a:p>
        </p:txBody>
      </p:sp>
      <p:cxnSp>
        <p:nvCxnSpPr>
          <p:cNvPr id="31" name="Straight Arrow Connector 30"/>
          <p:cNvCxnSpPr>
            <a:stCxn id="30" idx="1"/>
          </p:cNvCxnSpPr>
          <p:nvPr/>
        </p:nvCxnSpPr>
        <p:spPr>
          <a:xfrm flipH="1" flipV="1">
            <a:off x="2868503" y="2330160"/>
            <a:ext cx="831726" cy="27175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34140" y="3538014"/>
            <a:ext cx="1953086" cy="400110"/>
          </a:xfrm>
          <a:prstGeom prst="rect">
            <a:avLst/>
          </a:prstGeom>
          <a:noFill/>
          <a:ln>
            <a:solidFill>
              <a:schemeClr val="tx1"/>
            </a:solidFill>
          </a:ln>
        </p:spPr>
        <p:txBody>
          <a:bodyPr wrap="square" rtlCol="0">
            <a:spAutoFit/>
          </a:bodyPr>
          <a:lstStyle/>
          <a:p>
            <a:r>
              <a:rPr lang="en-US" sz="1000" b="1" dirty="0" smtClean="0">
                <a:latin typeface=" Arial"/>
              </a:rPr>
              <a:t>Helpful information appears here as you roll over buttons</a:t>
            </a:r>
          </a:p>
        </p:txBody>
      </p:sp>
      <p:cxnSp>
        <p:nvCxnSpPr>
          <p:cNvPr id="34" name="Straight Arrow Connector 33"/>
          <p:cNvCxnSpPr>
            <a:stCxn id="33" idx="0"/>
          </p:cNvCxnSpPr>
          <p:nvPr/>
        </p:nvCxnSpPr>
        <p:spPr>
          <a:xfrm flipH="1" flipV="1">
            <a:off x="885821" y="2703970"/>
            <a:ext cx="224862" cy="8340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177889" y="3510893"/>
            <a:ext cx="2034838" cy="400110"/>
          </a:xfrm>
          <a:prstGeom prst="rect">
            <a:avLst/>
          </a:prstGeom>
          <a:noFill/>
          <a:ln>
            <a:solidFill>
              <a:schemeClr val="tx1"/>
            </a:solidFill>
          </a:ln>
        </p:spPr>
        <p:txBody>
          <a:bodyPr wrap="square" rtlCol="0">
            <a:spAutoFit/>
          </a:bodyPr>
          <a:lstStyle/>
          <a:p>
            <a:r>
              <a:rPr lang="en-US" sz="1000" b="1" dirty="0" smtClean="0">
                <a:latin typeface=" Arial"/>
              </a:rPr>
              <a:t>Click the “Create Report” button to open up the reports</a:t>
            </a:r>
          </a:p>
        </p:txBody>
      </p:sp>
      <p:cxnSp>
        <p:nvCxnSpPr>
          <p:cNvPr id="39" name="Straight Arrow Connector 38"/>
          <p:cNvCxnSpPr/>
          <p:nvPr/>
        </p:nvCxnSpPr>
        <p:spPr>
          <a:xfrm flipH="1" flipV="1">
            <a:off x="1889761" y="2477814"/>
            <a:ext cx="905233" cy="10330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718946" y="2907539"/>
            <a:ext cx="1736552" cy="861774"/>
          </a:xfrm>
          <a:prstGeom prst="rect">
            <a:avLst/>
          </a:prstGeom>
          <a:noFill/>
          <a:ln>
            <a:solidFill>
              <a:schemeClr val="tx1"/>
            </a:solidFill>
          </a:ln>
        </p:spPr>
        <p:txBody>
          <a:bodyPr wrap="square" rtlCol="0">
            <a:spAutoFit/>
          </a:bodyPr>
          <a:lstStyle/>
          <a:p>
            <a:r>
              <a:rPr lang="en-US" sz="1000" b="1" dirty="0" smtClean="0">
                <a:latin typeface=" Arial"/>
              </a:rPr>
              <a:t>Reports are automatically generated with the date/time you opened it (this can be changed/refreshed)</a:t>
            </a:r>
          </a:p>
        </p:txBody>
      </p:sp>
      <p:cxnSp>
        <p:nvCxnSpPr>
          <p:cNvPr id="46" name="Straight Arrow Connector 45"/>
          <p:cNvCxnSpPr>
            <a:stCxn id="45" idx="3"/>
          </p:cNvCxnSpPr>
          <p:nvPr/>
        </p:nvCxnSpPr>
        <p:spPr>
          <a:xfrm flipV="1">
            <a:off x="6455498" y="3291840"/>
            <a:ext cx="302965" cy="465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303526" y="4995217"/>
            <a:ext cx="2151972" cy="553998"/>
          </a:xfrm>
          <a:prstGeom prst="rect">
            <a:avLst/>
          </a:prstGeom>
          <a:noFill/>
          <a:ln>
            <a:solidFill>
              <a:schemeClr val="tx1"/>
            </a:solidFill>
          </a:ln>
        </p:spPr>
        <p:txBody>
          <a:bodyPr wrap="square" rtlCol="0">
            <a:spAutoFit/>
          </a:bodyPr>
          <a:lstStyle/>
          <a:p>
            <a:r>
              <a:rPr lang="en-US" sz="1000" b="1" dirty="0" smtClean="0">
                <a:latin typeface=" Arial"/>
              </a:rPr>
              <a:t>Reports will be sent to the nicks / channels selected when you click “Send”</a:t>
            </a:r>
          </a:p>
        </p:txBody>
      </p:sp>
      <p:cxnSp>
        <p:nvCxnSpPr>
          <p:cNvPr id="51" name="Straight Arrow Connector 50"/>
          <p:cNvCxnSpPr>
            <a:stCxn id="49" idx="3"/>
          </p:cNvCxnSpPr>
          <p:nvPr/>
        </p:nvCxnSpPr>
        <p:spPr>
          <a:xfrm>
            <a:off x="6455498" y="5272216"/>
            <a:ext cx="2165988" cy="9152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0" idx="1"/>
          </p:cNvCxnSpPr>
          <p:nvPr/>
        </p:nvCxnSpPr>
        <p:spPr>
          <a:xfrm flipH="1">
            <a:off x="3590596" y="2601911"/>
            <a:ext cx="109633" cy="3108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303435" y="5582642"/>
            <a:ext cx="2151972" cy="400110"/>
          </a:xfrm>
          <a:prstGeom prst="rect">
            <a:avLst/>
          </a:prstGeom>
          <a:noFill/>
          <a:ln>
            <a:solidFill>
              <a:schemeClr val="tx1"/>
            </a:solidFill>
          </a:ln>
        </p:spPr>
        <p:txBody>
          <a:bodyPr wrap="square" rtlCol="0">
            <a:spAutoFit/>
          </a:bodyPr>
          <a:lstStyle/>
          <a:p>
            <a:r>
              <a:rPr lang="en-US" sz="1000" b="1" dirty="0" smtClean="0">
                <a:latin typeface=" Arial"/>
              </a:rPr>
              <a:t>This will send the report to a WORD document and open it up</a:t>
            </a:r>
          </a:p>
        </p:txBody>
      </p:sp>
      <p:cxnSp>
        <p:nvCxnSpPr>
          <p:cNvPr id="52" name="Straight Arrow Connector 51"/>
          <p:cNvCxnSpPr>
            <a:stCxn id="50" idx="3"/>
          </p:cNvCxnSpPr>
          <p:nvPr/>
        </p:nvCxnSpPr>
        <p:spPr>
          <a:xfrm>
            <a:off x="6455407" y="5782697"/>
            <a:ext cx="1369054" cy="4486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303435" y="6014219"/>
            <a:ext cx="2151972" cy="553998"/>
          </a:xfrm>
          <a:prstGeom prst="rect">
            <a:avLst/>
          </a:prstGeom>
          <a:noFill/>
          <a:ln>
            <a:solidFill>
              <a:srgbClr val="655E39"/>
            </a:solidFill>
          </a:ln>
        </p:spPr>
        <p:txBody>
          <a:bodyPr wrap="square" rtlCol="0">
            <a:spAutoFit/>
          </a:bodyPr>
          <a:lstStyle/>
          <a:p>
            <a:r>
              <a:rPr lang="en-US" sz="1000" b="1" dirty="0">
                <a:solidFill>
                  <a:srgbClr val="655E39"/>
                </a:solidFill>
                <a:latin typeface=" Arial"/>
              </a:rPr>
              <a:t>(</a:t>
            </a:r>
            <a:r>
              <a:rPr lang="en-US" sz="1000" b="1" dirty="0" smtClean="0">
                <a:solidFill>
                  <a:srgbClr val="655E39"/>
                </a:solidFill>
                <a:latin typeface=" Arial"/>
              </a:rPr>
              <a:t>Future updates will include the option to attach it to an email automatically)</a:t>
            </a:r>
          </a:p>
        </p:txBody>
      </p:sp>
      <p:pic>
        <p:nvPicPr>
          <p:cNvPr id="56" name="Picture 55"/>
          <p:cNvPicPr>
            <a:picLocks noChangeAspect="1"/>
          </p:cNvPicPr>
          <p:nvPr/>
        </p:nvPicPr>
        <p:blipFill>
          <a:blip r:embed="rId7"/>
          <a:stretch>
            <a:fillRect/>
          </a:stretch>
        </p:blipFill>
        <p:spPr>
          <a:xfrm>
            <a:off x="99308" y="4461210"/>
            <a:ext cx="2299446" cy="2063605"/>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pic>
      <p:sp>
        <p:nvSpPr>
          <p:cNvPr id="57" name="TextBox 56"/>
          <p:cNvSpPr txBox="1"/>
          <p:nvPr/>
        </p:nvSpPr>
        <p:spPr>
          <a:xfrm>
            <a:off x="134139" y="3979584"/>
            <a:ext cx="2942327" cy="400110"/>
          </a:xfrm>
          <a:prstGeom prst="rect">
            <a:avLst/>
          </a:prstGeom>
          <a:noFill/>
          <a:ln>
            <a:solidFill>
              <a:schemeClr val="tx1"/>
            </a:solidFill>
          </a:ln>
        </p:spPr>
        <p:txBody>
          <a:bodyPr wrap="square" rtlCol="0">
            <a:spAutoFit/>
          </a:bodyPr>
          <a:lstStyle/>
          <a:p>
            <a:r>
              <a:rPr lang="en-US" sz="1000" b="1" dirty="0" smtClean="0">
                <a:latin typeface=" Arial"/>
              </a:rPr>
              <a:t>The “Sent Reports” tab will keep track of when, where and by whom reports were sent</a:t>
            </a:r>
          </a:p>
        </p:txBody>
      </p:sp>
      <p:cxnSp>
        <p:nvCxnSpPr>
          <p:cNvPr id="58" name="Straight Arrow Connector 57"/>
          <p:cNvCxnSpPr/>
          <p:nvPr/>
        </p:nvCxnSpPr>
        <p:spPr>
          <a:xfrm>
            <a:off x="416560" y="4394234"/>
            <a:ext cx="97246" cy="45415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489372" y="5355264"/>
            <a:ext cx="1723355" cy="1169551"/>
          </a:xfrm>
          <a:prstGeom prst="rect">
            <a:avLst/>
          </a:prstGeom>
          <a:noFill/>
          <a:ln>
            <a:solidFill>
              <a:srgbClr val="655E39"/>
            </a:solidFill>
          </a:ln>
        </p:spPr>
        <p:txBody>
          <a:bodyPr wrap="square" rtlCol="0">
            <a:spAutoFit/>
          </a:bodyPr>
          <a:lstStyle/>
          <a:p>
            <a:r>
              <a:rPr lang="en-US" sz="1000" b="1" dirty="0">
                <a:solidFill>
                  <a:srgbClr val="655E39"/>
                </a:solidFill>
                <a:latin typeface=" Arial"/>
              </a:rPr>
              <a:t>(</a:t>
            </a:r>
            <a:r>
              <a:rPr lang="en-US" sz="1000" b="1" dirty="0" smtClean="0">
                <a:solidFill>
                  <a:srgbClr val="655E39"/>
                </a:solidFill>
                <a:latin typeface=" Arial"/>
              </a:rPr>
              <a:t>Future updates will include the ability to access stored versions of reports and automatically collect reports sent by other users in the channels)</a:t>
            </a:r>
          </a:p>
        </p:txBody>
      </p:sp>
      <p:sp>
        <p:nvSpPr>
          <p:cNvPr id="62" name="TextBox 61"/>
          <p:cNvSpPr txBox="1"/>
          <p:nvPr/>
        </p:nvSpPr>
        <p:spPr>
          <a:xfrm>
            <a:off x="4303390" y="3886402"/>
            <a:ext cx="2155225" cy="1015663"/>
          </a:xfrm>
          <a:prstGeom prst="rect">
            <a:avLst/>
          </a:prstGeom>
          <a:noFill/>
          <a:ln>
            <a:solidFill>
              <a:schemeClr val="tx1"/>
            </a:solidFill>
          </a:ln>
        </p:spPr>
        <p:txBody>
          <a:bodyPr wrap="square" rtlCol="0">
            <a:spAutoFit/>
          </a:bodyPr>
          <a:lstStyle/>
          <a:p>
            <a:r>
              <a:rPr lang="en-US" sz="1000" b="1" dirty="0" smtClean="0">
                <a:latin typeface=" Arial"/>
              </a:rPr>
              <a:t>Additional report formats can be created and added to the mIRC C2 Box; Report formats can include helpful information about what needs to be written into each field.</a:t>
            </a:r>
          </a:p>
        </p:txBody>
      </p:sp>
      <p:cxnSp>
        <p:nvCxnSpPr>
          <p:cNvPr id="63" name="Straight Arrow Connector 62"/>
          <p:cNvCxnSpPr>
            <a:stCxn id="62" idx="3"/>
          </p:cNvCxnSpPr>
          <p:nvPr/>
        </p:nvCxnSpPr>
        <p:spPr>
          <a:xfrm flipV="1">
            <a:off x="6458615" y="4002795"/>
            <a:ext cx="660354" cy="3914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flipV="1">
            <a:off x="4409440" y="3460082"/>
            <a:ext cx="73488" cy="4496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486300" y="4432691"/>
            <a:ext cx="1771713" cy="707886"/>
          </a:xfrm>
          <a:prstGeom prst="rect">
            <a:avLst/>
          </a:prstGeom>
          <a:noFill/>
          <a:ln>
            <a:solidFill>
              <a:schemeClr val="tx1"/>
            </a:solidFill>
          </a:ln>
        </p:spPr>
        <p:txBody>
          <a:bodyPr wrap="square" rtlCol="0">
            <a:spAutoFit/>
          </a:bodyPr>
          <a:lstStyle/>
          <a:p>
            <a:r>
              <a:rPr lang="en-US" sz="1000" b="1" dirty="0" smtClean="0">
                <a:latin typeface=" Arial"/>
              </a:rPr>
              <a:t>Invite Only channels can be created on the fly to deal with flash events and critical situations</a:t>
            </a:r>
          </a:p>
        </p:txBody>
      </p:sp>
      <p:cxnSp>
        <p:nvCxnSpPr>
          <p:cNvPr id="76" name="Straight Arrow Connector 75"/>
          <p:cNvCxnSpPr>
            <a:stCxn id="69" idx="1"/>
          </p:cNvCxnSpPr>
          <p:nvPr/>
        </p:nvCxnSpPr>
        <p:spPr>
          <a:xfrm flipH="1" flipV="1">
            <a:off x="885821" y="4704080"/>
            <a:ext cx="1600479" cy="825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0" y="6555819"/>
            <a:ext cx="9144000" cy="276999"/>
          </a:xfrm>
          <a:prstGeom prst="rect">
            <a:avLst/>
          </a:prstGeom>
          <a:noFill/>
        </p:spPr>
        <p:txBody>
          <a:bodyPr wrap="square" rtlCol="0">
            <a:spAutoFit/>
          </a:bodyPr>
          <a:lstStyle/>
          <a:p>
            <a:pPr algn="ctr"/>
            <a:r>
              <a:rPr lang="en-US" sz="1200" b="1" dirty="0" smtClean="0">
                <a:solidFill>
                  <a:srgbClr val="00B050"/>
                </a:solidFill>
                <a:latin typeface=" Arial"/>
              </a:rPr>
              <a:t>UNCLASSIFIED</a:t>
            </a:r>
          </a:p>
        </p:txBody>
      </p:sp>
    </p:spTree>
    <p:extLst>
      <p:ext uri="{BB962C8B-B14F-4D97-AF65-F5344CB8AC3E}">
        <p14:creationId xmlns:p14="http://schemas.microsoft.com/office/powerpoint/2010/main" val="244421190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3806" y="69670"/>
            <a:ext cx="8107680" cy="338554"/>
          </a:xfrm>
          <a:prstGeom prst="rect">
            <a:avLst/>
          </a:prstGeom>
          <a:noFill/>
        </p:spPr>
        <p:txBody>
          <a:bodyPr wrap="square" rtlCol="0">
            <a:spAutoFit/>
          </a:bodyPr>
          <a:lstStyle/>
          <a:p>
            <a:pPr algn="ctr"/>
            <a:r>
              <a:rPr lang="en-US" sz="1600" b="1" dirty="0" smtClean="0">
                <a:solidFill>
                  <a:schemeClr val="bg1"/>
                </a:solidFill>
                <a:latin typeface=" Arial"/>
              </a:rPr>
              <a:t>Install </a:t>
            </a:r>
            <a:r>
              <a:rPr lang="en-US" sz="1600" b="1" dirty="0" smtClean="0">
                <a:solidFill>
                  <a:schemeClr val="bg1"/>
                </a:solidFill>
                <a:latin typeface=" Arial"/>
              </a:rPr>
              <a:t>mIRC</a:t>
            </a:r>
            <a:endParaRPr lang="en-US" sz="1600" b="1" dirty="0" smtClean="0">
              <a:solidFill>
                <a:schemeClr val="bg1"/>
              </a:solidFill>
              <a:latin typeface=" Arial"/>
            </a:endParaRPr>
          </a:p>
        </p:txBody>
      </p:sp>
      <p:sp>
        <p:nvSpPr>
          <p:cNvPr id="4" name="TextBox 3"/>
          <p:cNvSpPr txBox="1"/>
          <p:nvPr/>
        </p:nvSpPr>
        <p:spPr>
          <a:xfrm>
            <a:off x="123197" y="518818"/>
            <a:ext cx="6071040" cy="707886"/>
          </a:xfrm>
          <a:prstGeom prst="rect">
            <a:avLst/>
          </a:prstGeom>
          <a:noFill/>
          <a:ln>
            <a:solidFill>
              <a:schemeClr val="tx1"/>
            </a:solidFill>
          </a:ln>
        </p:spPr>
        <p:txBody>
          <a:bodyPr wrap="square" rtlCol="0">
            <a:spAutoFit/>
          </a:bodyPr>
          <a:lstStyle/>
          <a:p>
            <a:r>
              <a:rPr lang="en-US" sz="1000" dirty="0" smtClean="0">
                <a:latin typeface=" Arial"/>
              </a:rPr>
              <a:t>The recommended installation method for mIRC is to install as a portable application that you can easily “backup” to your personal share drive. </a:t>
            </a:r>
            <a:r>
              <a:rPr lang="en-US" sz="1000" dirty="0" smtClean="0">
                <a:latin typeface=" Arial"/>
              </a:rPr>
              <a:t>After you have done this once, you can then copy that folder to any computer you log into (and map your share drive) and have your mIRC with all the same saved settings and scripts.</a:t>
            </a:r>
          </a:p>
        </p:txBody>
      </p:sp>
      <p:sp>
        <p:nvSpPr>
          <p:cNvPr id="5" name="TextBox 4"/>
          <p:cNvSpPr txBox="1"/>
          <p:nvPr/>
        </p:nvSpPr>
        <p:spPr>
          <a:xfrm>
            <a:off x="-2173993" y="1766566"/>
            <a:ext cx="2173993" cy="246221"/>
          </a:xfrm>
          <a:prstGeom prst="rect">
            <a:avLst/>
          </a:prstGeom>
          <a:noFill/>
          <a:ln>
            <a:solidFill>
              <a:schemeClr val="tx1"/>
            </a:solidFill>
          </a:ln>
        </p:spPr>
        <p:txBody>
          <a:bodyPr wrap="none" rtlCol="0">
            <a:spAutoFit/>
          </a:bodyPr>
          <a:lstStyle/>
          <a:p>
            <a:r>
              <a:rPr lang="en-US" sz="1000" b="1" dirty="0" smtClean="0">
                <a:latin typeface=" Arial"/>
              </a:rPr>
              <a:t>Put the script folder somewhere:</a:t>
            </a:r>
            <a:endParaRPr lang="en-US" sz="1000" b="1" dirty="0" smtClean="0">
              <a:latin typeface=" Arial"/>
            </a:endParaRPr>
          </a:p>
        </p:txBody>
      </p:sp>
      <p:pic>
        <p:nvPicPr>
          <p:cNvPr id="7" name="Picture 6"/>
          <p:cNvPicPr>
            <a:picLocks noChangeAspect="1"/>
          </p:cNvPicPr>
          <p:nvPr/>
        </p:nvPicPr>
        <p:blipFill>
          <a:blip r:embed="rId2"/>
          <a:stretch>
            <a:fillRect/>
          </a:stretch>
        </p:blipFill>
        <p:spPr>
          <a:xfrm>
            <a:off x="6337156" y="518817"/>
            <a:ext cx="2806844" cy="1169551"/>
          </a:xfrm>
          <a:prstGeom prst="rect">
            <a:avLst/>
          </a:prstGeom>
          <a:ln>
            <a:solidFill>
              <a:schemeClr val="tx1"/>
            </a:solidFill>
          </a:ln>
        </p:spPr>
      </p:pic>
      <p:sp>
        <p:nvSpPr>
          <p:cNvPr id="8" name="TextBox 7"/>
          <p:cNvSpPr txBox="1"/>
          <p:nvPr/>
        </p:nvSpPr>
        <p:spPr>
          <a:xfrm>
            <a:off x="7509301" y="672705"/>
            <a:ext cx="1243463" cy="861774"/>
          </a:xfrm>
          <a:prstGeom prst="rect">
            <a:avLst/>
          </a:prstGeom>
          <a:solidFill>
            <a:schemeClr val="accent2">
              <a:alpha val="33000"/>
            </a:schemeClr>
          </a:solidFill>
          <a:ln>
            <a:solidFill>
              <a:schemeClr val="tx1"/>
            </a:solidFill>
          </a:ln>
        </p:spPr>
        <p:txBody>
          <a:bodyPr wrap="square" rtlCol="0">
            <a:spAutoFit/>
          </a:bodyPr>
          <a:lstStyle/>
          <a:p>
            <a:r>
              <a:rPr lang="en-US" sz="1000" i="1" dirty="0" smtClean="0">
                <a:latin typeface=" Arial"/>
              </a:rPr>
              <a:t>These instructions were tested using new installation of mIRC 7.58 on Windows 10 x64</a:t>
            </a:r>
            <a:endParaRPr lang="en-US" sz="1000" i="1" dirty="0" smtClean="0">
              <a:latin typeface=" Arial"/>
            </a:endParaRPr>
          </a:p>
        </p:txBody>
      </p:sp>
      <p:sp>
        <p:nvSpPr>
          <p:cNvPr id="12" name="TextBox 11"/>
          <p:cNvSpPr txBox="1"/>
          <p:nvPr/>
        </p:nvSpPr>
        <p:spPr>
          <a:xfrm>
            <a:off x="123197" y="1535733"/>
            <a:ext cx="6071040" cy="1015663"/>
          </a:xfrm>
          <a:prstGeom prst="rect">
            <a:avLst/>
          </a:prstGeom>
          <a:noFill/>
          <a:ln>
            <a:solidFill>
              <a:schemeClr val="tx1"/>
            </a:solidFill>
          </a:ln>
        </p:spPr>
        <p:txBody>
          <a:bodyPr wrap="square" rtlCol="0">
            <a:spAutoFit/>
          </a:bodyPr>
          <a:lstStyle/>
          <a:p>
            <a:r>
              <a:rPr lang="en-US" sz="1000" dirty="0" smtClean="0">
                <a:latin typeface=" Arial"/>
              </a:rPr>
              <a:t>The portable installation of mIRC does not normally need any elevated privileges. If it does, then have J6 install it as portable, setup the scripts you want, then copy that entire folder to your share drive.</a:t>
            </a:r>
          </a:p>
          <a:p>
            <a:endParaRPr lang="en-US" sz="1000" dirty="0">
              <a:latin typeface=" Arial"/>
            </a:endParaRPr>
          </a:p>
          <a:p>
            <a:r>
              <a:rPr lang="en-US" sz="1000" dirty="0" smtClean="0">
                <a:latin typeface=" Arial"/>
              </a:rPr>
              <a:t>The two screenshots below show the second and fourth install windows where you need to select/create an install folder that you have access to (like on your desktop), and then click the bottom checkmark for “Run as Portable Application”.</a:t>
            </a:r>
          </a:p>
        </p:txBody>
      </p:sp>
      <p:pic>
        <p:nvPicPr>
          <p:cNvPr id="13" name="Picture 12"/>
          <p:cNvPicPr>
            <a:picLocks noChangeAspect="1"/>
          </p:cNvPicPr>
          <p:nvPr/>
        </p:nvPicPr>
        <p:blipFill>
          <a:blip r:embed="rId3"/>
          <a:stretch>
            <a:fillRect/>
          </a:stretch>
        </p:blipFill>
        <p:spPr>
          <a:xfrm>
            <a:off x="4624048" y="3059188"/>
            <a:ext cx="4430720" cy="3442193"/>
          </a:xfrm>
          <a:prstGeom prst="rect">
            <a:avLst/>
          </a:prstGeom>
        </p:spPr>
      </p:pic>
      <p:pic>
        <p:nvPicPr>
          <p:cNvPr id="9" name="Picture 8"/>
          <p:cNvPicPr>
            <a:picLocks noChangeAspect="1"/>
          </p:cNvPicPr>
          <p:nvPr/>
        </p:nvPicPr>
        <p:blipFill>
          <a:blip r:embed="rId4"/>
          <a:stretch>
            <a:fillRect/>
          </a:stretch>
        </p:blipFill>
        <p:spPr>
          <a:xfrm>
            <a:off x="123197" y="3059188"/>
            <a:ext cx="4418117" cy="3442193"/>
          </a:xfrm>
          <a:prstGeom prst="rect">
            <a:avLst/>
          </a:prstGeom>
        </p:spPr>
      </p:pic>
      <p:sp>
        <p:nvSpPr>
          <p:cNvPr id="16" name="Oval 15"/>
          <p:cNvSpPr/>
          <p:nvPr/>
        </p:nvSpPr>
        <p:spPr>
          <a:xfrm>
            <a:off x="4822209" y="5636525"/>
            <a:ext cx="1701421" cy="332096"/>
          </a:xfrm>
          <a:prstGeom prst="ellipse">
            <a:avLst/>
          </a:prstGeom>
          <a:solidFill>
            <a:schemeClr val="accent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29821" y="5056495"/>
            <a:ext cx="1701421" cy="332096"/>
          </a:xfrm>
          <a:prstGeom prst="ellipse">
            <a:avLst/>
          </a:prstGeom>
          <a:solidFill>
            <a:schemeClr val="accent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7092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3806" y="69670"/>
            <a:ext cx="8107680" cy="338554"/>
          </a:xfrm>
          <a:prstGeom prst="rect">
            <a:avLst/>
          </a:prstGeom>
          <a:noFill/>
        </p:spPr>
        <p:txBody>
          <a:bodyPr wrap="square" rtlCol="0">
            <a:spAutoFit/>
          </a:bodyPr>
          <a:lstStyle/>
          <a:p>
            <a:pPr algn="ctr"/>
            <a:r>
              <a:rPr lang="en-US" sz="1600" b="1" dirty="0" smtClean="0">
                <a:solidFill>
                  <a:schemeClr val="bg1"/>
                </a:solidFill>
                <a:latin typeface=" Arial"/>
              </a:rPr>
              <a:t>Install </a:t>
            </a:r>
            <a:r>
              <a:rPr lang="en-US" sz="1600" b="1" dirty="0" smtClean="0">
                <a:solidFill>
                  <a:schemeClr val="bg1"/>
                </a:solidFill>
                <a:latin typeface=" Arial"/>
              </a:rPr>
              <a:t>mIRC </a:t>
            </a:r>
            <a:r>
              <a:rPr lang="en-US" sz="1600" b="1" dirty="0" smtClean="0">
                <a:solidFill>
                  <a:schemeClr val="bg1"/>
                </a:solidFill>
                <a:latin typeface=" Arial"/>
              </a:rPr>
              <a:t>C2 Box v1.1</a:t>
            </a:r>
          </a:p>
        </p:txBody>
      </p:sp>
      <p:sp>
        <p:nvSpPr>
          <p:cNvPr id="4" name="TextBox 3"/>
          <p:cNvSpPr txBox="1"/>
          <p:nvPr/>
        </p:nvSpPr>
        <p:spPr>
          <a:xfrm>
            <a:off x="86803" y="597015"/>
            <a:ext cx="4464123" cy="400110"/>
          </a:xfrm>
          <a:prstGeom prst="rect">
            <a:avLst/>
          </a:prstGeom>
          <a:noFill/>
          <a:ln>
            <a:solidFill>
              <a:schemeClr val="tx1"/>
            </a:solidFill>
          </a:ln>
        </p:spPr>
        <p:txBody>
          <a:bodyPr wrap="square" rtlCol="0">
            <a:spAutoFit/>
          </a:bodyPr>
          <a:lstStyle/>
          <a:p>
            <a:r>
              <a:rPr lang="en-US" sz="1000" dirty="0" smtClean="0">
                <a:latin typeface=" Arial"/>
              </a:rPr>
              <a:t>Depending on the method of installation and privileges, you may not be able to place files directly into your scripts folder. </a:t>
            </a:r>
          </a:p>
        </p:txBody>
      </p:sp>
      <p:sp>
        <p:nvSpPr>
          <p:cNvPr id="5" name="TextBox 4"/>
          <p:cNvSpPr txBox="1"/>
          <p:nvPr/>
        </p:nvSpPr>
        <p:spPr>
          <a:xfrm>
            <a:off x="86803" y="1102375"/>
            <a:ext cx="5295039" cy="246221"/>
          </a:xfrm>
          <a:prstGeom prst="rect">
            <a:avLst/>
          </a:prstGeom>
          <a:noFill/>
          <a:ln>
            <a:solidFill>
              <a:schemeClr val="tx1"/>
            </a:solidFill>
          </a:ln>
        </p:spPr>
        <p:txBody>
          <a:bodyPr wrap="none" rtlCol="0">
            <a:spAutoFit/>
          </a:bodyPr>
          <a:lstStyle/>
          <a:p>
            <a:r>
              <a:rPr lang="en-US" sz="1000" b="1" dirty="0" smtClean="0">
                <a:latin typeface=" Arial"/>
              </a:rPr>
              <a:t>1. </a:t>
            </a:r>
            <a:r>
              <a:rPr lang="en-US" sz="1000" dirty="0" smtClean="0">
                <a:latin typeface=" Arial"/>
              </a:rPr>
              <a:t>Put the mIRC C2 Box script folder somewhere you can access, the Desktop for instance.</a:t>
            </a:r>
            <a:endParaRPr lang="en-US" sz="1000" dirty="0" smtClean="0">
              <a:latin typeface=" Arial"/>
            </a:endParaRPr>
          </a:p>
        </p:txBody>
      </p:sp>
      <p:pic>
        <p:nvPicPr>
          <p:cNvPr id="12" name="Picture 11"/>
          <p:cNvPicPr>
            <a:picLocks noChangeAspect="1"/>
          </p:cNvPicPr>
          <p:nvPr/>
        </p:nvPicPr>
        <p:blipFill>
          <a:blip r:embed="rId2"/>
          <a:stretch>
            <a:fillRect/>
          </a:stretch>
        </p:blipFill>
        <p:spPr>
          <a:xfrm>
            <a:off x="5760622" y="543895"/>
            <a:ext cx="3184689" cy="2575057"/>
          </a:xfrm>
          <a:prstGeom prst="rect">
            <a:avLst/>
          </a:prstGeom>
          <a:ln>
            <a:solidFill>
              <a:schemeClr val="tx1"/>
            </a:solidFill>
          </a:ln>
          <a:scene3d>
            <a:camera prst="orthographicFront"/>
            <a:lightRig rig="threePt" dir="t"/>
          </a:scene3d>
          <a:sp3d>
            <a:bevelT/>
          </a:sp3d>
        </p:spPr>
      </p:pic>
      <p:sp>
        <p:nvSpPr>
          <p:cNvPr id="13" name="TextBox 12"/>
          <p:cNvSpPr txBox="1"/>
          <p:nvPr/>
        </p:nvSpPr>
        <p:spPr>
          <a:xfrm>
            <a:off x="95902" y="2999495"/>
            <a:ext cx="5238935" cy="1015663"/>
          </a:xfrm>
          <a:prstGeom prst="rect">
            <a:avLst/>
          </a:prstGeom>
          <a:noFill/>
          <a:ln>
            <a:solidFill>
              <a:schemeClr val="tx1"/>
            </a:solidFill>
          </a:ln>
        </p:spPr>
        <p:txBody>
          <a:bodyPr wrap="none" rtlCol="0">
            <a:spAutoFit/>
          </a:bodyPr>
          <a:lstStyle/>
          <a:p>
            <a:r>
              <a:rPr lang="en-US" sz="1000" b="1" dirty="0">
                <a:latin typeface=" Arial"/>
              </a:rPr>
              <a:t>2</a:t>
            </a:r>
            <a:r>
              <a:rPr lang="en-US" sz="1000" b="1" dirty="0" smtClean="0">
                <a:latin typeface=" Arial"/>
              </a:rPr>
              <a:t>. </a:t>
            </a:r>
            <a:r>
              <a:rPr lang="en-US" sz="1000" dirty="0" smtClean="0">
                <a:latin typeface=" Arial"/>
              </a:rPr>
              <a:t>In your mIRC application, select the </a:t>
            </a:r>
            <a:r>
              <a:rPr lang="en-US" sz="1000" b="1" dirty="0" smtClean="0">
                <a:latin typeface=" Arial"/>
              </a:rPr>
              <a:t>Tools </a:t>
            </a:r>
            <a:r>
              <a:rPr lang="en-US" sz="1000" b="1" dirty="0" smtClean="0">
                <a:latin typeface=" Arial"/>
                <a:sym typeface="Wingdings" panose="05000000000000000000" pitchFamily="2" charset="2"/>
              </a:rPr>
              <a:t> Scripts Editor</a:t>
            </a:r>
            <a:r>
              <a:rPr lang="en-US" sz="1000" dirty="0" smtClean="0">
                <a:latin typeface=" Arial"/>
                <a:sym typeface="Wingdings" panose="05000000000000000000" pitchFamily="2" charset="2"/>
              </a:rPr>
              <a:t> option (or press </a:t>
            </a:r>
            <a:r>
              <a:rPr lang="en-US" sz="1000" b="1" dirty="0" smtClean="0">
                <a:latin typeface=" Arial"/>
                <a:sym typeface="Wingdings" panose="05000000000000000000" pitchFamily="2" charset="2"/>
              </a:rPr>
              <a:t>ALT</a:t>
            </a:r>
            <a:r>
              <a:rPr lang="en-US" sz="1000" dirty="0" smtClean="0">
                <a:latin typeface=" Arial"/>
                <a:sym typeface="Wingdings" panose="05000000000000000000" pitchFamily="2" charset="2"/>
              </a:rPr>
              <a:t>+</a:t>
            </a:r>
            <a:r>
              <a:rPr lang="en-US" sz="1000" b="1" dirty="0" smtClean="0">
                <a:latin typeface=" Arial"/>
                <a:sym typeface="Wingdings" panose="05000000000000000000" pitchFamily="2" charset="2"/>
              </a:rPr>
              <a:t>R</a:t>
            </a:r>
            <a:r>
              <a:rPr lang="en-US" sz="1000" dirty="0" smtClean="0">
                <a:latin typeface=" Arial"/>
                <a:sym typeface="Wingdings" panose="05000000000000000000" pitchFamily="2" charset="2"/>
              </a:rPr>
              <a:t>). </a:t>
            </a:r>
            <a:endParaRPr lang="en-US" sz="1000" dirty="0">
              <a:latin typeface=" Arial"/>
              <a:sym typeface="Wingdings" panose="05000000000000000000" pitchFamily="2" charset="2"/>
            </a:endParaRPr>
          </a:p>
          <a:p>
            <a:r>
              <a:rPr lang="en-US" sz="1000" dirty="0" smtClean="0">
                <a:latin typeface=" Arial"/>
                <a:sym typeface="Wingdings" panose="05000000000000000000" pitchFamily="2" charset="2"/>
              </a:rPr>
              <a:t>Make some observations about what you find in the windows that pops up.</a:t>
            </a:r>
          </a:p>
          <a:p>
            <a:r>
              <a:rPr lang="en-US" sz="1000" dirty="0" smtClean="0">
                <a:latin typeface=" Arial"/>
                <a:sym typeface="Wingdings" panose="05000000000000000000" pitchFamily="2" charset="2"/>
              </a:rPr>
              <a:t>First, is there anything at all in the </a:t>
            </a:r>
            <a:r>
              <a:rPr lang="en-US" sz="1000" b="1" dirty="0" smtClean="0">
                <a:latin typeface=" Arial"/>
                <a:sym typeface="Wingdings" panose="05000000000000000000" pitchFamily="2" charset="2"/>
              </a:rPr>
              <a:t>Remote</a:t>
            </a:r>
            <a:r>
              <a:rPr lang="en-US" sz="1000" dirty="0" smtClean="0">
                <a:latin typeface=" Arial"/>
                <a:sym typeface="Wingdings" panose="05000000000000000000" pitchFamily="2" charset="2"/>
              </a:rPr>
              <a:t> tab? And anything in the </a:t>
            </a:r>
            <a:r>
              <a:rPr lang="en-US" sz="1000" b="1" dirty="0" smtClean="0">
                <a:latin typeface=" Arial"/>
                <a:sym typeface="Wingdings" panose="05000000000000000000" pitchFamily="2" charset="2"/>
              </a:rPr>
              <a:t>Variables</a:t>
            </a:r>
            <a:r>
              <a:rPr lang="en-US" sz="1000" dirty="0" smtClean="0">
                <a:latin typeface=" Arial"/>
                <a:sym typeface="Wingdings" panose="05000000000000000000" pitchFamily="2" charset="2"/>
              </a:rPr>
              <a:t> tab?</a:t>
            </a:r>
          </a:p>
          <a:p>
            <a:r>
              <a:rPr lang="en-US" sz="1000" dirty="0" smtClean="0">
                <a:latin typeface=" Arial"/>
                <a:sym typeface="Wingdings" panose="05000000000000000000" pitchFamily="2" charset="2"/>
              </a:rPr>
              <a:t>You can copy/paste this into a text file (or an email to yourself) to back this up.</a:t>
            </a:r>
          </a:p>
          <a:p>
            <a:r>
              <a:rPr lang="en-US" sz="1000" dirty="0" smtClean="0">
                <a:latin typeface=" Arial"/>
                <a:sym typeface="Wingdings" panose="05000000000000000000" pitchFamily="2" charset="2"/>
              </a:rPr>
              <a:t>Otherwise, it is recommended not to overwrite these in the following steps, simply paste </a:t>
            </a:r>
          </a:p>
          <a:p>
            <a:r>
              <a:rPr lang="en-US" sz="1000" dirty="0" smtClean="0">
                <a:latin typeface=" Arial"/>
                <a:sym typeface="Wingdings" panose="05000000000000000000" pitchFamily="2" charset="2"/>
              </a:rPr>
              <a:t>below what you already have there.</a:t>
            </a:r>
            <a:endParaRPr lang="en-US" sz="1000" dirty="0" smtClean="0">
              <a:latin typeface=" Arial"/>
            </a:endParaRPr>
          </a:p>
        </p:txBody>
      </p:sp>
      <p:pic>
        <p:nvPicPr>
          <p:cNvPr id="14" name="Picture 13"/>
          <p:cNvPicPr>
            <a:picLocks noChangeAspect="1"/>
          </p:cNvPicPr>
          <p:nvPr/>
        </p:nvPicPr>
        <p:blipFill>
          <a:blip r:embed="rId3"/>
          <a:stretch>
            <a:fillRect/>
          </a:stretch>
        </p:blipFill>
        <p:spPr>
          <a:xfrm>
            <a:off x="5757448" y="3254623"/>
            <a:ext cx="3191039" cy="879520"/>
          </a:xfrm>
          <a:prstGeom prst="rect">
            <a:avLst/>
          </a:prstGeom>
          <a:ln>
            <a:solidFill>
              <a:schemeClr val="tx1"/>
            </a:solidFill>
          </a:ln>
          <a:scene3d>
            <a:camera prst="orthographicFront"/>
            <a:lightRig rig="threePt" dir="t"/>
          </a:scene3d>
          <a:sp3d>
            <a:bevelT/>
          </a:sp3d>
        </p:spPr>
      </p:pic>
      <p:pic>
        <p:nvPicPr>
          <p:cNvPr id="15" name="Picture 14"/>
          <p:cNvPicPr>
            <a:picLocks noChangeAspect="1"/>
          </p:cNvPicPr>
          <p:nvPr/>
        </p:nvPicPr>
        <p:blipFill>
          <a:blip r:embed="rId4"/>
          <a:stretch>
            <a:fillRect/>
          </a:stretch>
        </p:blipFill>
        <p:spPr>
          <a:xfrm>
            <a:off x="917265" y="4212740"/>
            <a:ext cx="3031488" cy="2293872"/>
          </a:xfrm>
          <a:prstGeom prst="rect">
            <a:avLst/>
          </a:prstGeom>
          <a:ln>
            <a:solidFill>
              <a:schemeClr val="tx1"/>
            </a:solidFill>
          </a:ln>
          <a:scene3d>
            <a:camera prst="orthographicFront"/>
            <a:lightRig rig="threePt" dir="t"/>
          </a:scene3d>
          <a:sp3d>
            <a:bevelT/>
          </a:sp3d>
        </p:spPr>
      </p:pic>
      <p:pic>
        <p:nvPicPr>
          <p:cNvPr id="16" name="Picture 15"/>
          <p:cNvPicPr>
            <a:picLocks noChangeAspect="1"/>
          </p:cNvPicPr>
          <p:nvPr/>
        </p:nvPicPr>
        <p:blipFill>
          <a:blip r:embed="rId5"/>
          <a:stretch>
            <a:fillRect/>
          </a:stretch>
        </p:blipFill>
        <p:spPr>
          <a:xfrm>
            <a:off x="4044287" y="4202241"/>
            <a:ext cx="3074369" cy="2304371"/>
          </a:xfrm>
          <a:prstGeom prst="rect">
            <a:avLst/>
          </a:prstGeom>
          <a:ln>
            <a:solidFill>
              <a:schemeClr val="tx1"/>
            </a:solidFill>
          </a:ln>
          <a:scene3d>
            <a:camera prst="orthographicFront"/>
            <a:lightRig rig="threePt" dir="t"/>
          </a:scene3d>
          <a:sp3d>
            <a:bevelT/>
          </a:sp3d>
        </p:spPr>
      </p:pic>
    </p:spTree>
    <p:extLst>
      <p:ext uri="{BB962C8B-B14F-4D97-AF65-F5344CB8AC3E}">
        <p14:creationId xmlns:p14="http://schemas.microsoft.com/office/powerpoint/2010/main" val="3943322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902" y="547447"/>
            <a:ext cx="5601213" cy="1015663"/>
          </a:xfrm>
          <a:prstGeom prst="rect">
            <a:avLst/>
          </a:prstGeom>
          <a:noFill/>
          <a:ln>
            <a:solidFill>
              <a:schemeClr val="tx1"/>
            </a:solidFill>
          </a:ln>
        </p:spPr>
        <p:txBody>
          <a:bodyPr wrap="none" rtlCol="0">
            <a:spAutoFit/>
          </a:bodyPr>
          <a:lstStyle/>
          <a:p>
            <a:r>
              <a:rPr lang="en-US" sz="1000" b="1" dirty="0" smtClean="0">
                <a:latin typeface=" Arial"/>
              </a:rPr>
              <a:t>3. </a:t>
            </a:r>
            <a:r>
              <a:rPr lang="en-US" sz="1000" dirty="0" smtClean="0">
                <a:latin typeface=" Arial"/>
              </a:rPr>
              <a:t>Open the </a:t>
            </a:r>
            <a:r>
              <a:rPr lang="en-US" sz="1000" b="1" dirty="0" smtClean="0">
                <a:latin typeface=" Arial"/>
              </a:rPr>
              <a:t>remoteini.txt </a:t>
            </a:r>
            <a:r>
              <a:rPr lang="en-US" sz="1000" dirty="0" smtClean="0">
                <a:latin typeface=" Arial"/>
              </a:rPr>
              <a:t>file in a text editor, and copy/paste the whole file into the </a:t>
            </a:r>
            <a:r>
              <a:rPr lang="en-US" sz="1000" b="1" dirty="0" smtClean="0">
                <a:latin typeface=" Arial"/>
              </a:rPr>
              <a:t>Remote</a:t>
            </a:r>
            <a:r>
              <a:rPr lang="en-US" sz="1000" dirty="0" smtClean="0">
                <a:latin typeface=" Arial"/>
              </a:rPr>
              <a:t> tab.</a:t>
            </a:r>
          </a:p>
          <a:p>
            <a:r>
              <a:rPr lang="en-US" sz="1000" dirty="0" smtClean="0">
                <a:latin typeface=" Arial"/>
              </a:rPr>
              <a:t>Then go to </a:t>
            </a:r>
            <a:r>
              <a:rPr lang="en-US" sz="1000" b="1" dirty="0" smtClean="0">
                <a:latin typeface=" Arial"/>
              </a:rPr>
              <a:t>File </a:t>
            </a:r>
            <a:r>
              <a:rPr lang="en-US" sz="1000" b="1" dirty="0" smtClean="0">
                <a:latin typeface=" Arial"/>
                <a:sym typeface="Wingdings" panose="05000000000000000000" pitchFamily="2" charset="2"/>
              </a:rPr>
              <a:t> Save</a:t>
            </a:r>
            <a:endParaRPr lang="en-US" sz="1000" b="1" dirty="0" smtClean="0">
              <a:latin typeface=" Arial"/>
            </a:endParaRPr>
          </a:p>
          <a:p>
            <a:r>
              <a:rPr lang="en-US" sz="1000" b="1" dirty="0" smtClean="0">
                <a:latin typeface=" Arial"/>
              </a:rPr>
              <a:t>4.</a:t>
            </a:r>
            <a:r>
              <a:rPr lang="en-US" sz="1000" dirty="0" smtClean="0">
                <a:latin typeface=" Arial"/>
              </a:rPr>
              <a:t> In the </a:t>
            </a:r>
            <a:r>
              <a:rPr lang="en-US" sz="1000" b="1" dirty="0" smtClean="0">
                <a:latin typeface=" Arial"/>
              </a:rPr>
              <a:t>Variables</a:t>
            </a:r>
            <a:r>
              <a:rPr lang="en-US" sz="1000" dirty="0" smtClean="0">
                <a:latin typeface=" Arial"/>
              </a:rPr>
              <a:t> tab, you will define the directory that holds the mIRC C2 script files:</a:t>
            </a:r>
            <a:endParaRPr lang="en-US" sz="1000" dirty="0">
              <a:latin typeface="Source Code Pro" panose="020B0509030403020204" pitchFamily="49" charset="0"/>
              <a:ea typeface="Source Code Pro" panose="020B0509030403020204" pitchFamily="49" charset="0"/>
            </a:endParaRPr>
          </a:p>
          <a:p>
            <a:r>
              <a:rPr lang="en-US" sz="1000" dirty="0">
                <a:latin typeface="Source Code Pro" panose="020B0509030403020204" pitchFamily="49" charset="0"/>
                <a:ea typeface="Source Code Pro" panose="020B0509030403020204" pitchFamily="49" charset="0"/>
              </a:rPr>
              <a:t>%</a:t>
            </a:r>
            <a:r>
              <a:rPr lang="en-US" sz="1000" dirty="0" err="1" smtClean="0">
                <a:latin typeface="Source Code Pro" panose="020B0509030403020204" pitchFamily="49" charset="0"/>
                <a:ea typeface="Source Code Pro" panose="020B0509030403020204" pitchFamily="49" charset="0"/>
              </a:rPr>
              <a:t>script_dir</a:t>
            </a:r>
            <a:r>
              <a:rPr lang="en-US" sz="1000" dirty="0" smtClean="0">
                <a:latin typeface="Source Code Pro" panose="020B0509030403020204" pitchFamily="49" charset="0"/>
                <a:ea typeface="Source Code Pro" panose="020B0509030403020204" pitchFamily="49" charset="0"/>
              </a:rPr>
              <a:t> C</a:t>
            </a:r>
            <a:r>
              <a:rPr lang="en-US" sz="1000" dirty="0">
                <a:latin typeface="Source Code Pro" panose="020B0509030403020204" pitchFamily="49" charset="0"/>
                <a:ea typeface="Source Code Pro" panose="020B0509030403020204" pitchFamily="49" charset="0"/>
              </a:rPr>
              <a:t>:\</a:t>
            </a:r>
            <a:r>
              <a:rPr lang="en-US" sz="1000" dirty="0" smtClean="0">
                <a:latin typeface="Source Code Pro" panose="020B0509030403020204" pitchFamily="49" charset="0"/>
                <a:ea typeface="Source Code Pro" panose="020B0509030403020204" pitchFamily="49" charset="0"/>
              </a:rPr>
              <a:t>Users\munso\Desktop\script</a:t>
            </a:r>
          </a:p>
          <a:p>
            <a:r>
              <a:rPr lang="en-US" sz="1000" dirty="0">
                <a:latin typeface=" Arial"/>
              </a:rPr>
              <a:t>Then go to </a:t>
            </a:r>
            <a:r>
              <a:rPr lang="en-US" sz="1000" b="1" dirty="0">
                <a:latin typeface=" Arial"/>
              </a:rPr>
              <a:t>File </a:t>
            </a:r>
            <a:r>
              <a:rPr lang="en-US" sz="1000" b="1" dirty="0">
                <a:latin typeface=" Arial"/>
                <a:sym typeface="Wingdings" panose="05000000000000000000" pitchFamily="2" charset="2"/>
              </a:rPr>
              <a:t> Save</a:t>
            </a:r>
            <a:endParaRPr lang="en-US" sz="1000" b="1" dirty="0">
              <a:latin typeface=" Arial"/>
            </a:endParaRPr>
          </a:p>
          <a:p>
            <a:endParaRPr lang="en-US" sz="1000" dirty="0">
              <a:latin typeface="Source Code Pro" panose="020B0509030403020204" pitchFamily="49" charset="0"/>
              <a:ea typeface="Source Code Pro" panose="020B0509030403020204" pitchFamily="49" charset="0"/>
            </a:endParaRPr>
          </a:p>
        </p:txBody>
      </p:sp>
      <p:pic>
        <p:nvPicPr>
          <p:cNvPr id="3" name="Picture 2"/>
          <p:cNvPicPr>
            <a:picLocks noChangeAspect="1"/>
          </p:cNvPicPr>
          <p:nvPr/>
        </p:nvPicPr>
        <p:blipFill>
          <a:blip r:embed="rId2"/>
          <a:stretch>
            <a:fillRect/>
          </a:stretch>
        </p:blipFill>
        <p:spPr>
          <a:xfrm>
            <a:off x="9303224" y="721402"/>
            <a:ext cx="3264068" cy="2654436"/>
          </a:xfrm>
          <a:prstGeom prst="rect">
            <a:avLst/>
          </a:prstGeom>
        </p:spPr>
      </p:pic>
      <p:pic>
        <p:nvPicPr>
          <p:cNvPr id="4" name="Picture 3"/>
          <p:cNvPicPr>
            <a:picLocks noChangeAspect="1"/>
          </p:cNvPicPr>
          <p:nvPr/>
        </p:nvPicPr>
        <p:blipFill>
          <a:blip r:embed="rId3"/>
          <a:stretch>
            <a:fillRect/>
          </a:stretch>
        </p:blipFill>
        <p:spPr>
          <a:xfrm>
            <a:off x="95902" y="1769297"/>
            <a:ext cx="4143588" cy="3010055"/>
          </a:xfrm>
          <a:prstGeom prst="rect">
            <a:avLst/>
          </a:prstGeom>
          <a:ln>
            <a:solidFill>
              <a:schemeClr val="tx1"/>
            </a:solidFill>
          </a:ln>
          <a:scene3d>
            <a:camera prst="orthographicFront"/>
            <a:lightRig rig="threePt" dir="t"/>
          </a:scene3d>
          <a:sp3d>
            <a:bevelT/>
          </a:sp3d>
        </p:spPr>
      </p:pic>
      <p:pic>
        <p:nvPicPr>
          <p:cNvPr id="5" name="Picture 4"/>
          <p:cNvPicPr>
            <a:picLocks noChangeAspect="1"/>
          </p:cNvPicPr>
          <p:nvPr/>
        </p:nvPicPr>
        <p:blipFill>
          <a:blip r:embed="rId4"/>
          <a:stretch>
            <a:fillRect/>
          </a:stretch>
        </p:blipFill>
        <p:spPr>
          <a:xfrm>
            <a:off x="9303224" y="3812279"/>
            <a:ext cx="3895925" cy="1492327"/>
          </a:xfrm>
          <a:prstGeom prst="rect">
            <a:avLst/>
          </a:prstGeom>
        </p:spPr>
      </p:pic>
      <p:sp>
        <p:nvSpPr>
          <p:cNvPr id="7" name="TextBox 6"/>
          <p:cNvSpPr txBox="1"/>
          <p:nvPr/>
        </p:nvSpPr>
        <p:spPr>
          <a:xfrm>
            <a:off x="95902" y="4979188"/>
            <a:ext cx="7279557" cy="246221"/>
          </a:xfrm>
          <a:prstGeom prst="rect">
            <a:avLst/>
          </a:prstGeom>
          <a:noFill/>
          <a:ln>
            <a:solidFill>
              <a:schemeClr val="tx1"/>
            </a:solidFill>
          </a:ln>
        </p:spPr>
        <p:txBody>
          <a:bodyPr wrap="none" rtlCol="0">
            <a:spAutoFit/>
          </a:bodyPr>
          <a:lstStyle/>
          <a:p>
            <a:r>
              <a:rPr lang="en-US" sz="1000" b="1" dirty="0" smtClean="0">
                <a:latin typeface=" Arial"/>
              </a:rPr>
              <a:t>5. </a:t>
            </a:r>
            <a:r>
              <a:rPr lang="en-US" sz="1000" dirty="0" smtClean="0">
                <a:latin typeface=" Arial"/>
              </a:rPr>
              <a:t>Next, disconnect and reconnect you session. The mIRC C2 loads up the reporting formats once a CONNECT event occurs.</a:t>
            </a:r>
            <a:endParaRPr lang="en-US" sz="1000" dirty="0">
              <a:latin typeface="Source Code Pro" panose="020B0509030403020204" pitchFamily="49" charset="0"/>
              <a:ea typeface="Source Code Pro" panose="020B0509030403020204" pitchFamily="49" charset="0"/>
            </a:endParaRPr>
          </a:p>
        </p:txBody>
      </p:sp>
      <p:pic>
        <p:nvPicPr>
          <p:cNvPr id="8" name="Picture 7"/>
          <p:cNvPicPr>
            <a:picLocks noChangeAspect="1"/>
          </p:cNvPicPr>
          <p:nvPr/>
        </p:nvPicPr>
        <p:blipFill>
          <a:blip r:embed="rId5"/>
          <a:stretch>
            <a:fillRect/>
          </a:stretch>
        </p:blipFill>
        <p:spPr>
          <a:xfrm>
            <a:off x="2107097" y="5285234"/>
            <a:ext cx="1450042" cy="1107671"/>
          </a:xfrm>
          <a:prstGeom prst="rect">
            <a:avLst/>
          </a:prstGeom>
          <a:ln>
            <a:solidFill>
              <a:schemeClr val="tx1"/>
            </a:solidFill>
          </a:ln>
          <a:scene3d>
            <a:camera prst="orthographicFront"/>
            <a:lightRig rig="threePt" dir="t"/>
          </a:scene3d>
          <a:sp3d>
            <a:bevelT/>
          </a:sp3d>
        </p:spPr>
      </p:pic>
      <p:pic>
        <p:nvPicPr>
          <p:cNvPr id="9" name="Picture 8"/>
          <p:cNvPicPr>
            <a:picLocks noChangeAspect="1"/>
          </p:cNvPicPr>
          <p:nvPr/>
        </p:nvPicPr>
        <p:blipFill>
          <a:blip r:embed="rId6"/>
          <a:stretch>
            <a:fillRect/>
          </a:stretch>
        </p:blipFill>
        <p:spPr>
          <a:xfrm>
            <a:off x="3771356" y="5286947"/>
            <a:ext cx="1321896" cy="1133535"/>
          </a:xfrm>
          <a:prstGeom prst="rect">
            <a:avLst/>
          </a:prstGeom>
          <a:ln>
            <a:solidFill>
              <a:schemeClr val="tx1"/>
            </a:solidFill>
          </a:ln>
          <a:scene3d>
            <a:camera prst="orthographicFront"/>
            <a:lightRig rig="threePt" dir="t"/>
          </a:scene3d>
          <a:sp3d>
            <a:bevelT/>
          </a:sp3d>
        </p:spPr>
      </p:pic>
      <p:sp>
        <p:nvSpPr>
          <p:cNvPr id="10" name="TextBox 9"/>
          <p:cNvSpPr txBox="1"/>
          <p:nvPr/>
        </p:nvSpPr>
        <p:spPr>
          <a:xfrm>
            <a:off x="513806" y="69670"/>
            <a:ext cx="8107680" cy="338554"/>
          </a:xfrm>
          <a:prstGeom prst="rect">
            <a:avLst/>
          </a:prstGeom>
          <a:noFill/>
        </p:spPr>
        <p:txBody>
          <a:bodyPr wrap="square" rtlCol="0">
            <a:spAutoFit/>
          </a:bodyPr>
          <a:lstStyle/>
          <a:p>
            <a:pPr algn="ctr"/>
            <a:r>
              <a:rPr lang="en-US" sz="1600" b="1" dirty="0" smtClean="0">
                <a:solidFill>
                  <a:schemeClr val="bg1"/>
                </a:solidFill>
                <a:latin typeface=" Arial"/>
              </a:rPr>
              <a:t>Install </a:t>
            </a:r>
            <a:r>
              <a:rPr lang="en-US" sz="1600" b="1" dirty="0" smtClean="0">
                <a:solidFill>
                  <a:schemeClr val="bg1"/>
                </a:solidFill>
                <a:latin typeface=" Arial"/>
              </a:rPr>
              <a:t>mIRC </a:t>
            </a:r>
            <a:r>
              <a:rPr lang="en-US" sz="1600" b="1" dirty="0" smtClean="0">
                <a:solidFill>
                  <a:schemeClr val="bg1"/>
                </a:solidFill>
                <a:latin typeface=" Arial"/>
              </a:rPr>
              <a:t>C2 Box v1.1</a:t>
            </a:r>
          </a:p>
        </p:txBody>
      </p:sp>
      <p:pic>
        <p:nvPicPr>
          <p:cNvPr id="11" name="Picture 10"/>
          <p:cNvPicPr>
            <a:picLocks noChangeAspect="1"/>
          </p:cNvPicPr>
          <p:nvPr/>
        </p:nvPicPr>
        <p:blipFill>
          <a:blip r:embed="rId7"/>
          <a:stretch>
            <a:fillRect/>
          </a:stretch>
        </p:blipFill>
        <p:spPr>
          <a:xfrm>
            <a:off x="4514052" y="1742739"/>
            <a:ext cx="4192626" cy="3060426"/>
          </a:xfrm>
          <a:prstGeom prst="rect">
            <a:avLst/>
          </a:prstGeom>
          <a:ln>
            <a:solidFill>
              <a:schemeClr val="tx1"/>
            </a:solidFill>
          </a:ln>
          <a:scene3d>
            <a:camera prst="orthographicFront"/>
            <a:lightRig rig="threePt" dir="t"/>
          </a:scene3d>
          <a:sp3d>
            <a:bevelT/>
          </a:sp3d>
        </p:spPr>
      </p:pic>
    </p:spTree>
    <p:extLst>
      <p:ext uri="{BB962C8B-B14F-4D97-AF65-F5344CB8AC3E}">
        <p14:creationId xmlns:p14="http://schemas.microsoft.com/office/powerpoint/2010/main" val="2158679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44744" y="628104"/>
            <a:ext cx="4565885" cy="2403599"/>
          </a:xfrm>
          <a:prstGeom prst="rect">
            <a:avLst/>
          </a:prstGeom>
          <a:ln>
            <a:solidFill>
              <a:schemeClr val="tx1"/>
            </a:solidFill>
          </a:ln>
          <a:scene3d>
            <a:camera prst="orthographicFront"/>
            <a:lightRig rig="threePt" dir="t"/>
          </a:scene3d>
          <a:sp3d>
            <a:bevelT/>
          </a:sp3d>
        </p:spPr>
      </p:pic>
      <p:sp>
        <p:nvSpPr>
          <p:cNvPr id="3" name="TextBox 2"/>
          <p:cNvSpPr txBox="1"/>
          <p:nvPr/>
        </p:nvSpPr>
        <p:spPr>
          <a:xfrm>
            <a:off x="104738" y="628104"/>
            <a:ext cx="4259646" cy="553998"/>
          </a:xfrm>
          <a:prstGeom prst="rect">
            <a:avLst/>
          </a:prstGeom>
          <a:noFill/>
          <a:ln>
            <a:solidFill>
              <a:schemeClr val="tx1"/>
            </a:solidFill>
          </a:ln>
        </p:spPr>
        <p:txBody>
          <a:bodyPr wrap="square" rtlCol="0">
            <a:spAutoFit/>
          </a:bodyPr>
          <a:lstStyle/>
          <a:p>
            <a:r>
              <a:rPr lang="en-US" sz="1000" b="1" dirty="0">
                <a:latin typeface=" Arial"/>
              </a:rPr>
              <a:t>6</a:t>
            </a:r>
            <a:r>
              <a:rPr lang="en-US" sz="1000" b="1" dirty="0" smtClean="0">
                <a:latin typeface=" Arial"/>
              </a:rPr>
              <a:t>. </a:t>
            </a:r>
            <a:r>
              <a:rPr lang="en-US" sz="1000" dirty="0" smtClean="0">
                <a:latin typeface=" Arial"/>
              </a:rPr>
              <a:t>In the status box of your mIRC app, you should see output similar to the following, which means that the elements have been loaded successfully. </a:t>
            </a:r>
            <a:endParaRPr lang="en-US" sz="1000" dirty="0">
              <a:latin typeface="Source Code Pro" panose="020B0509030403020204" pitchFamily="49" charset="0"/>
              <a:ea typeface="Source Code Pro" panose="020B0509030403020204" pitchFamily="49" charset="0"/>
            </a:endParaRPr>
          </a:p>
        </p:txBody>
      </p:sp>
      <p:pic>
        <p:nvPicPr>
          <p:cNvPr id="4" name="Picture 3"/>
          <p:cNvPicPr>
            <a:picLocks noChangeAspect="1"/>
          </p:cNvPicPr>
          <p:nvPr/>
        </p:nvPicPr>
        <p:blipFill>
          <a:blip r:embed="rId3"/>
          <a:stretch>
            <a:fillRect/>
          </a:stretch>
        </p:blipFill>
        <p:spPr>
          <a:xfrm>
            <a:off x="2751401" y="1237704"/>
            <a:ext cx="1612983" cy="1749515"/>
          </a:xfrm>
          <a:prstGeom prst="rect">
            <a:avLst/>
          </a:prstGeom>
          <a:ln>
            <a:solidFill>
              <a:schemeClr val="tx1"/>
            </a:solidFill>
          </a:ln>
          <a:scene3d>
            <a:camera prst="orthographicFront"/>
            <a:lightRig rig="threePt" dir="t"/>
          </a:scene3d>
          <a:sp3d>
            <a:bevelT/>
          </a:sp3d>
        </p:spPr>
      </p:pic>
      <p:sp>
        <p:nvSpPr>
          <p:cNvPr id="5" name="TextBox 4"/>
          <p:cNvSpPr txBox="1"/>
          <p:nvPr/>
        </p:nvSpPr>
        <p:spPr>
          <a:xfrm>
            <a:off x="104738" y="1237703"/>
            <a:ext cx="2566303" cy="400110"/>
          </a:xfrm>
          <a:prstGeom prst="rect">
            <a:avLst/>
          </a:prstGeom>
          <a:noFill/>
          <a:ln>
            <a:solidFill>
              <a:schemeClr val="tx1"/>
            </a:solidFill>
          </a:ln>
        </p:spPr>
        <p:txBody>
          <a:bodyPr wrap="square" rtlCol="0">
            <a:spAutoFit/>
          </a:bodyPr>
          <a:lstStyle/>
          <a:p>
            <a:r>
              <a:rPr lang="en-US" sz="1000" b="1" dirty="0" smtClean="0">
                <a:latin typeface=" Arial"/>
              </a:rPr>
              <a:t>7. </a:t>
            </a:r>
            <a:r>
              <a:rPr lang="en-US" sz="1000" dirty="0" smtClean="0">
                <a:latin typeface=" Arial"/>
              </a:rPr>
              <a:t>Now, right clicking on any channel should display an option for </a:t>
            </a:r>
            <a:r>
              <a:rPr lang="en-US" sz="1000" b="1" dirty="0" smtClean="0">
                <a:latin typeface=" Arial"/>
              </a:rPr>
              <a:t>mIRC C2 Box</a:t>
            </a:r>
            <a:endParaRPr lang="en-US" sz="1000" b="1"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235699625"/>
      </p:ext>
    </p:extLst>
  </p:cSld>
  <p:clrMapOvr>
    <a:masterClrMapping/>
  </p:clrMapOvr>
</p:sld>
</file>

<file path=ppt/theme/theme1.xml><?xml version="1.0" encoding="utf-8"?>
<a:theme xmlns:a="http://schemas.openxmlformats.org/drawingml/2006/main" name="CONOP Title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000" b="1" dirty="0" smtClean="0">
            <a:latin typeface=" Aria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CCD3C13BD8384DAD49CBF376497974" ma:contentTypeVersion="3" ma:contentTypeDescription="Create a new document." ma:contentTypeScope="" ma:versionID="38a9fd9a26f14d3ce4f560eaf84d5836">
  <xsd:schema xmlns:xsd="http://www.w3.org/2001/XMLSchema" xmlns:xs="http://www.w3.org/2001/XMLSchema" xmlns:p="http://schemas.microsoft.com/office/2006/metadata/properties" xmlns:ns2="c52d414c-150e-4401-821a-48e951fc7786" xmlns:ns3="ec5569d2-f399-4f21-b83d-10b3c291652e" targetNamespace="http://schemas.microsoft.com/office/2006/metadata/properties" ma:root="true" ma:fieldsID="b4d9f5a32f9dbf4898901a8caebc51a2" ns2:_="" ns3:_="">
    <xsd:import namespace="c52d414c-150e-4401-821a-48e951fc7786"/>
    <xsd:import namespace="ec5569d2-f399-4f21-b83d-10b3c291652e"/>
    <xsd:element name="properties">
      <xsd:complexType>
        <xsd:sequence>
          <xsd:element name="documentManagement">
            <xsd:complexType>
              <xsd:all>
                <xsd:element ref="ns3:Archive" minOccurs="0"/>
                <xsd:element ref="ns2:cc1af9e7ca62460cb9414424d774c48e" minOccurs="0"/>
                <xsd:element ref="ns2:TaxCatchAll" minOccurs="0"/>
                <xsd:element ref="ns2:TaxCatchAllLabel" minOccurs="0"/>
                <xsd:element ref="ns2:od7436e9c97f4466919aa401a1faf4e1"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2d414c-150e-4401-821a-48e951fc7786" elementFormDefault="qualified">
    <xsd:import namespace="http://schemas.microsoft.com/office/2006/documentManagement/types"/>
    <xsd:import namespace="http://schemas.microsoft.com/office/infopath/2007/PartnerControls"/>
    <xsd:element name="cc1af9e7ca62460cb9414424d774c48e" ma:index="11" nillable="true" ma:taxonomy="true" ma:internalName="cc1af9e7ca62460cb9414424d774c48e" ma:taxonomyFieldName="Classification1" ma:displayName="Classification" ma:default="" ma:fieldId="{cc1af9e7-ca62-460c-b941-4424d774c48e}" ma:sspId="aa1f237e-d44e-4a8a-a815-82e5d352b837" ma:termSetId="c9878f38-5fa7-4728-87f9-4e25261e12b1" ma:anchorId="00000000-0000-0000-0000-000000000000" ma:open="false" ma:isKeyword="false">
      <xsd:complexType>
        <xsd:sequence>
          <xsd:element ref="pc:Terms" minOccurs="0" maxOccurs="1"/>
        </xsd:sequence>
      </xsd:complexType>
    </xsd:element>
    <xsd:element name="TaxCatchAll" ma:index="12" nillable="true" ma:displayName="Taxonomy Catch All Column" ma:hidden="true" ma:list="{3ebe25ac-38d2-481a-b9c8-a92ac77cbcf5}" ma:internalName="TaxCatchAll" ma:showField="CatchAllData" ma:web="c52d414c-150e-4401-821a-48e951fc7786">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3ebe25ac-38d2-481a-b9c8-a92ac77cbcf5}" ma:internalName="TaxCatchAllLabel" ma:readOnly="true" ma:showField="CatchAllDataLabel" ma:web="c52d414c-150e-4401-821a-48e951fc7786">
      <xsd:complexType>
        <xsd:complexContent>
          <xsd:extension base="dms:MultiChoiceLookup">
            <xsd:sequence>
              <xsd:element name="Value" type="dms:Lookup" maxOccurs="unbounded" minOccurs="0" nillable="true"/>
            </xsd:sequence>
          </xsd:extension>
        </xsd:complexContent>
      </xsd:complexType>
    </xsd:element>
    <xsd:element name="od7436e9c97f4466919aa401a1faf4e1" ma:index="14" nillable="true" ma:taxonomy="true" ma:internalName="od7436e9c97f4466919aa401a1faf4e1" ma:taxonomyFieldName="Classification2" ma:displayName="Classification" ma:default="" ma:fieldId="{8d7436e9-c97f-4466-919a-a401a1faf4e1}" ma:sspId="aa1f237e-d44e-4a8a-a815-82e5d352b837" ma:termSetId="c9878f38-5fa7-4728-87f9-4e25261e12b1"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c5569d2-f399-4f21-b83d-10b3c291652e" elementFormDefault="qualified">
    <xsd:import namespace="http://schemas.microsoft.com/office/2006/documentManagement/types"/>
    <xsd:import namespace="http://schemas.microsoft.com/office/infopath/2007/PartnerControls"/>
    <xsd:element name="Archive" ma:index="9" nillable="true" ma:displayName="Archive" ma:default="0" ma:internalName="Archiv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haredContentType xmlns="Microsoft.SharePoint.Taxonomy.ContentTypeSync" SourceId="85da47c0-b012-4dd2-8da9-df0c48e5b539" ContentTypeId="0x01" PreviousValue="false"/>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od7436e9c97f4466919aa401a1faf4e1 xmlns="c52d414c-150e-4401-821a-48e951fc7786">
      <Terms xmlns="http://schemas.microsoft.com/office/infopath/2007/PartnerControls"/>
    </od7436e9c97f4466919aa401a1faf4e1>
    <Archive xmlns="ec5569d2-f399-4f21-b83d-10b3c291652e">false</Archive>
    <cc1af9e7ca62460cb9414424d774c48e xmlns="c52d414c-150e-4401-821a-48e951fc7786">
      <Terms xmlns="http://schemas.microsoft.com/office/infopath/2007/PartnerControls"/>
    </cc1af9e7ca62460cb9414424d774c48e>
    <TaxCatchAll xmlns="c52d414c-150e-4401-821a-48e951fc7786"/>
  </documentManagement>
</p:properties>
</file>

<file path=customXml/itemProps1.xml><?xml version="1.0" encoding="utf-8"?>
<ds:datastoreItem xmlns:ds="http://schemas.openxmlformats.org/officeDocument/2006/customXml" ds:itemID="{C7F6E05D-47B4-4CE4-8EF9-0C0842A3B8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2d414c-150e-4401-821a-48e951fc7786"/>
    <ds:schemaRef ds:uri="ec5569d2-f399-4f21-b83d-10b3c29165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1296889-27EA-49DB-A1CF-29BC5F48CE0E}">
  <ds:schemaRefs>
    <ds:schemaRef ds:uri="Microsoft.SharePoint.Taxonomy.ContentTypeSync"/>
  </ds:schemaRefs>
</ds:datastoreItem>
</file>

<file path=customXml/itemProps3.xml><?xml version="1.0" encoding="utf-8"?>
<ds:datastoreItem xmlns:ds="http://schemas.openxmlformats.org/officeDocument/2006/customXml" ds:itemID="{45CF8355-0E4D-45AD-AFF9-B5EE45F06EEC}">
  <ds:schemaRefs>
    <ds:schemaRef ds:uri="http://schemas.microsoft.com/sharepoint/v3/contenttype/forms"/>
  </ds:schemaRefs>
</ds:datastoreItem>
</file>

<file path=customXml/itemProps4.xml><?xml version="1.0" encoding="utf-8"?>
<ds:datastoreItem xmlns:ds="http://schemas.openxmlformats.org/officeDocument/2006/customXml" ds:itemID="{A1BDD493-0B56-4E25-B545-8995977BB6E0}">
  <ds:schemaRefs>
    <ds:schemaRef ds:uri="http://schemas.microsoft.com/office/2006/metadata/properties"/>
    <ds:schemaRef ds:uri="http://purl.org/dc/elements/1.1/"/>
    <ds:schemaRef ds:uri="c52d414c-150e-4401-821a-48e951fc7786"/>
    <ds:schemaRef ds:uri="http://purl.org/dc/dcmitype/"/>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ec5569d2-f399-4f21-b83d-10b3c291652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635</TotalTime>
  <Words>782</Words>
  <Application>Microsoft Office PowerPoint</Application>
  <PresentationFormat>On-screen Show (4:3)</PresentationFormat>
  <Paragraphs>51</Paragraphs>
  <Slides>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 Arial</vt:lpstr>
      <vt:lpstr>Arial</vt:lpstr>
      <vt:lpstr>Calibri</vt:lpstr>
      <vt:lpstr>Source Code Pro</vt:lpstr>
      <vt:lpstr>Wingdings</vt:lpstr>
      <vt:lpstr>CONOP Title Slide</vt:lpstr>
      <vt:lpstr>PowerPoint Presentation</vt:lpstr>
      <vt:lpstr>PowerPoint Presentation</vt:lpstr>
      <vt:lpstr>PowerPoint Presentation</vt:lpstr>
      <vt:lpstr>PowerPoint Presentation</vt:lpstr>
      <vt:lpstr>PowerPoint Presentation</vt:lpstr>
      <vt:lpstr>PowerPoint Presentation</vt:lpstr>
    </vt:vector>
  </TitlesOfParts>
  <Company>SOCOM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Munson Jonathan CPT (1SFG)</dc:creator>
  <cp:lastModifiedBy>Jonathan Munson</cp:lastModifiedBy>
  <cp:revision>43</cp:revision>
  <dcterms:created xsi:type="dcterms:W3CDTF">2017-02-06T00:12:37Z</dcterms:created>
  <dcterms:modified xsi:type="dcterms:W3CDTF">2020-01-21T22:51:47Z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0x0101006CCCD3C13BD8384DAD49CBF376497974</vt:lpwstr>
  </property>
  <property fmtid="{D5CDD505-2E9C-101B-9397-08002B2CF9AE}" pid="3" name="Classification2">
    <vt:lpwstr/>
  </property>
  <property fmtid="{D5CDD505-2E9C-101B-9397-08002B2CF9AE}" pid="4" name="Classification1">
    <vt:lpwstr/>
  </property>
</Properties>
</file>