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5" r:id="rId11"/>
    <p:sldId id="269" r:id="rId12"/>
    <p:sldId id="270" r:id="rId13"/>
    <p:sldId id="263" r:id="rId14"/>
    <p:sldId id="264" r:id="rId15"/>
    <p:sldId id="271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5" autoAdjust="0"/>
    <p:restoredTop sz="94322" autoAdjust="0"/>
  </p:normalViewPr>
  <p:slideViewPr>
    <p:cSldViewPr snapToGrid="0">
      <p:cViewPr>
        <p:scale>
          <a:sx n="64" d="100"/>
          <a:sy n="64" d="100"/>
        </p:scale>
        <p:origin x="1050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4A8F-2F67-437A-A1BC-014943AE3A8F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7454-E9F8-4D6A-9C24-EA9878C8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5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07454-E9F8-4D6A-9C24-EA9878C8CA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11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0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0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87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5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83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7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1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C4FC4-7AE0-452C-A94F-1F26FD88DEB5}" type="datetimeFigureOut">
              <a:rPr lang="zh-CN" altLang="en-US" smtClean="0"/>
              <a:t>2022/6/25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08722-72F5-41D8-B9FC-611010329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29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59091" y="1964954"/>
            <a:ext cx="7518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</a:rPr>
              <a:t>Prediction of Protein-protein Interaction Site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5148742" y="3477126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汇报人：董明</a:t>
            </a:r>
          </a:p>
        </p:txBody>
      </p:sp>
    </p:spTree>
    <p:extLst>
      <p:ext uri="{BB962C8B-B14F-4D97-AF65-F5344CB8AC3E}">
        <p14:creationId xmlns:p14="http://schemas.microsoft.com/office/powerpoint/2010/main" val="14418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6441" y="344429"/>
            <a:ext cx="558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集成方式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细分不同残基类型的分割阈值</a:t>
            </a:r>
            <a:endParaRPr lang="zh-CN" altLang="en-US" sz="2400" dirty="0"/>
          </a:p>
        </p:txBody>
      </p:sp>
      <p:grpSp>
        <p:nvGrpSpPr>
          <p:cNvPr id="79" name="组合 78"/>
          <p:cNvGrpSpPr/>
          <p:nvPr/>
        </p:nvGrpSpPr>
        <p:grpSpPr>
          <a:xfrm>
            <a:off x="4975915" y="918477"/>
            <a:ext cx="6438378" cy="5612224"/>
            <a:chOff x="252668" y="1245776"/>
            <a:chExt cx="6438378" cy="5612224"/>
          </a:xfrm>
        </p:grpSpPr>
        <p:sp>
          <p:nvSpPr>
            <p:cNvPr id="49" name="矩形 48"/>
            <p:cNvSpPr/>
            <p:nvPr/>
          </p:nvSpPr>
          <p:spPr>
            <a:xfrm>
              <a:off x="252668" y="1245776"/>
              <a:ext cx="6438378" cy="56122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565819" y="1884971"/>
              <a:ext cx="5761972" cy="2856709"/>
              <a:chOff x="313151" y="2480153"/>
              <a:chExt cx="5761972" cy="2856709"/>
            </a:xfrm>
          </p:grpSpPr>
          <p:grpSp>
            <p:nvGrpSpPr>
              <p:cNvPr id="44" name="组合 43"/>
              <p:cNvGrpSpPr/>
              <p:nvPr/>
            </p:nvGrpSpPr>
            <p:grpSpPr>
              <a:xfrm>
                <a:off x="313151" y="2480153"/>
                <a:ext cx="5549030" cy="2856709"/>
                <a:chOff x="313151" y="2480153"/>
                <a:chExt cx="5549030" cy="2856709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551145" y="2480153"/>
                  <a:ext cx="5160724" cy="2856709"/>
                  <a:chOff x="663879" y="2492679"/>
                  <a:chExt cx="4050083" cy="2856709"/>
                </a:xfrm>
              </p:grpSpPr>
              <p:grpSp>
                <p:nvGrpSpPr>
                  <p:cNvPr id="25" name="组合 24"/>
                  <p:cNvGrpSpPr/>
                  <p:nvPr/>
                </p:nvGrpSpPr>
                <p:grpSpPr>
                  <a:xfrm>
                    <a:off x="663879" y="2492679"/>
                    <a:ext cx="4050083" cy="1992011"/>
                    <a:chOff x="565760" y="2204581"/>
                    <a:chExt cx="4050083" cy="1992011"/>
                  </a:xfrm>
                </p:grpSpPr>
                <p:sp>
                  <p:nvSpPr>
                    <p:cNvPr id="6" name="圆角矩形 5"/>
                    <p:cNvSpPr/>
                    <p:nvPr/>
                  </p:nvSpPr>
                  <p:spPr>
                    <a:xfrm>
                      <a:off x="1766170" y="2204581"/>
                      <a:ext cx="1290181" cy="425885"/>
                    </a:xfrm>
                    <a:prstGeom prst="round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 smtClean="0"/>
                        <a:t>MMELF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8" name="圆角矩形 7"/>
                    <p:cNvSpPr/>
                    <p:nvPr/>
                  </p:nvSpPr>
                  <p:spPr>
                    <a:xfrm>
                      <a:off x="1766170" y="2987644"/>
                      <a:ext cx="1290181" cy="425885"/>
                    </a:xfrm>
                    <a:prstGeom prst="round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400" b="1" dirty="0" smtClean="0"/>
                        <a:t>验证集上所有残基的预测结果</a:t>
                      </a:r>
                      <a:endParaRPr lang="zh-CN" altLang="en-US" sz="1400" b="1" dirty="0"/>
                    </a:p>
                  </p:txBody>
                </p:sp>
                <p:cxnSp>
                  <p:nvCxnSpPr>
                    <p:cNvPr id="10" name="直接箭头连接符 9"/>
                    <p:cNvCxnSpPr>
                      <a:stCxn id="6" idx="2"/>
                      <a:endCxn id="8" idx="0"/>
                    </p:cNvCxnSpPr>
                    <p:nvPr/>
                  </p:nvCxnSpPr>
                  <p:spPr>
                    <a:xfrm>
                      <a:off x="2411261" y="2630466"/>
                      <a:ext cx="0" cy="3571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圆角矩形 11"/>
                    <p:cNvSpPr/>
                    <p:nvPr/>
                  </p:nvSpPr>
                  <p:spPr>
                    <a:xfrm>
                      <a:off x="565760" y="3770707"/>
                      <a:ext cx="749474" cy="425885"/>
                    </a:xfrm>
                    <a:prstGeom prst="round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 smtClean="0"/>
                        <a:t>I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13" name="圆角矩形 12"/>
                    <p:cNvSpPr/>
                    <p:nvPr/>
                  </p:nvSpPr>
                  <p:spPr>
                    <a:xfrm>
                      <a:off x="1482248" y="3770707"/>
                      <a:ext cx="749474" cy="425885"/>
                    </a:xfrm>
                    <a:prstGeom prst="round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/>
                        <a:t>V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14" name="圆角矩形 13"/>
                    <p:cNvSpPr/>
                    <p:nvPr/>
                  </p:nvSpPr>
                  <p:spPr>
                    <a:xfrm>
                      <a:off x="2398736" y="3770707"/>
                      <a:ext cx="749474" cy="425885"/>
                    </a:xfrm>
                    <a:prstGeom prst="round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 smtClean="0"/>
                        <a:t>L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15" name="圆角矩形 14"/>
                    <p:cNvSpPr/>
                    <p:nvPr/>
                  </p:nvSpPr>
                  <p:spPr>
                    <a:xfrm>
                      <a:off x="3866369" y="3770706"/>
                      <a:ext cx="749474" cy="425885"/>
                    </a:xfrm>
                    <a:prstGeom prst="roundRect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 smtClean="0"/>
                        <a:t>T</a:t>
                      </a:r>
                      <a:endParaRPr lang="zh-CN" altLang="en-US" b="1" dirty="0"/>
                    </a:p>
                  </p:txBody>
                </p:sp>
                <p:sp>
                  <p:nvSpPr>
                    <p:cNvPr id="16" name="文本框 15"/>
                    <p:cNvSpPr txBox="1"/>
                    <p:nvPr/>
                  </p:nvSpPr>
                  <p:spPr>
                    <a:xfrm>
                      <a:off x="3148210" y="3770706"/>
                      <a:ext cx="7181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2000" dirty="0" smtClean="0"/>
                        <a:t>…………</a:t>
                      </a:r>
                      <a:endParaRPr lang="zh-CN" altLang="en-US" sz="2000" dirty="0"/>
                    </a:p>
                  </p:txBody>
                </p:sp>
                <p:cxnSp>
                  <p:nvCxnSpPr>
                    <p:cNvPr id="18" name="直接箭头连接符 17"/>
                    <p:cNvCxnSpPr>
                      <a:stCxn id="8" idx="2"/>
                      <a:endCxn id="12" idx="0"/>
                    </p:cNvCxnSpPr>
                    <p:nvPr/>
                  </p:nvCxnSpPr>
                  <p:spPr>
                    <a:xfrm flipH="1">
                      <a:off x="940497" y="3413529"/>
                      <a:ext cx="1470764" cy="3571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箭头连接符 19"/>
                    <p:cNvCxnSpPr>
                      <a:stCxn id="8" idx="2"/>
                      <a:endCxn id="13" idx="0"/>
                    </p:cNvCxnSpPr>
                    <p:nvPr/>
                  </p:nvCxnSpPr>
                  <p:spPr>
                    <a:xfrm flipH="1">
                      <a:off x="1856985" y="3413529"/>
                      <a:ext cx="554276" cy="3571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箭头连接符 21"/>
                    <p:cNvCxnSpPr>
                      <a:stCxn id="8" idx="2"/>
                      <a:endCxn id="14" idx="0"/>
                    </p:cNvCxnSpPr>
                    <p:nvPr/>
                  </p:nvCxnSpPr>
                  <p:spPr>
                    <a:xfrm>
                      <a:off x="2411261" y="3413529"/>
                      <a:ext cx="362212" cy="35717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直接箭头连接符 23"/>
                    <p:cNvCxnSpPr>
                      <a:stCxn id="8" idx="2"/>
                      <a:endCxn id="15" idx="0"/>
                    </p:cNvCxnSpPr>
                    <p:nvPr/>
                  </p:nvCxnSpPr>
                  <p:spPr>
                    <a:xfrm>
                      <a:off x="2411261" y="3413529"/>
                      <a:ext cx="1829845" cy="35717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圆角矩形 25"/>
                  <p:cNvSpPr/>
                  <p:nvPr/>
                </p:nvSpPr>
                <p:spPr>
                  <a:xfrm>
                    <a:off x="663879" y="4904508"/>
                    <a:ext cx="749474" cy="425885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err="1" smtClean="0"/>
                      <a:t>Thred</a:t>
                    </a:r>
                    <a:r>
                      <a:rPr lang="en-US" altLang="zh-CN" sz="1200" b="1" dirty="0" smtClean="0"/>
                      <a:t>-I</a:t>
                    </a:r>
                    <a:endParaRPr lang="zh-CN" altLang="en-US" sz="1200" b="1" dirty="0"/>
                  </a:p>
                </p:txBody>
              </p:sp>
              <p:sp>
                <p:nvSpPr>
                  <p:cNvPr id="29" name="圆角矩形 28"/>
                  <p:cNvSpPr/>
                  <p:nvPr/>
                </p:nvSpPr>
                <p:spPr>
                  <a:xfrm>
                    <a:off x="1580367" y="4904508"/>
                    <a:ext cx="749474" cy="425885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err="1" smtClean="0"/>
                      <a:t>Thred</a:t>
                    </a:r>
                    <a:r>
                      <a:rPr lang="en-US" altLang="zh-CN" sz="1200" b="1" dirty="0" smtClean="0"/>
                      <a:t>-V</a:t>
                    </a:r>
                    <a:endParaRPr lang="zh-CN" altLang="en-US" sz="1200" b="1" dirty="0"/>
                  </a:p>
                </p:txBody>
              </p:sp>
              <p:sp>
                <p:nvSpPr>
                  <p:cNvPr id="30" name="圆角矩形 29"/>
                  <p:cNvSpPr/>
                  <p:nvPr/>
                </p:nvSpPr>
                <p:spPr>
                  <a:xfrm>
                    <a:off x="2496855" y="4904508"/>
                    <a:ext cx="749474" cy="425885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err="1" smtClean="0"/>
                      <a:t>Thred</a:t>
                    </a:r>
                    <a:r>
                      <a:rPr lang="en-US" altLang="zh-CN" sz="1200" b="1" dirty="0" smtClean="0"/>
                      <a:t>-L</a:t>
                    </a:r>
                    <a:endParaRPr lang="zh-CN" altLang="en-US" sz="1200" b="1" dirty="0"/>
                  </a:p>
                </p:txBody>
              </p:sp>
              <p:sp>
                <p:nvSpPr>
                  <p:cNvPr id="31" name="圆角矩形 30"/>
                  <p:cNvSpPr/>
                  <p:nvPr/>
                </p:nvSpPr>
                <p:spPr>
                  <a:xfrm>
                    <a:off x="3964488" y="4923503"/>
                    <a:ext cx="749474" cy="425885"/>
                  </a:xfrm>
                  <a:prstGeom prst="round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b="1" dirty="0" err="1" smtClean="0"/>
                      <a:t>Thred</a:t>
                    </a:r>
                    <a:r>
                      <a:rPr lang="en-US" altLang="zh-CN" sz="1200" b="1" dirty="0" smtClean="0"/>
                      <a:t>-T</a:t>
                    </a:r>
                    <a:endParaRPr lang="zh-CN" altLang="en-US" sz="1200" b="1" dirty="0"/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3246329" y="4917395"/>
                    <a:ext cx="71815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000" dirty="0" smtClean="0"/>
                      <a:t>…………</a:t>
                    </a:r>
                    <a:endParaRPr lang="zh-CN" altLang="en-US" sz="2000" dirty="0"/>
                  </a:p>
                </p:txBody>
              </p:sp>
            </p:grpSp>
            <p:cxnSp>
              <p:nvCxnSpPr>
                <p:cNvPr id="36" name="直接箭头连接符 35"/>
                <p:cNvCxnSpPr>
                  <a:stCxn id="12" idx="2"/>
                  <a:endCxn id="26" idx="0"/>
                </p:cNvCxnSpPr>
                <p:nvPr/>
              </p:nvCxnSpPr>
              <p:spPr>
                <a:xfrm>
                  <a:off x="1028645" y="4472164"/>
                  <a:ext cx="0" cy="419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/>
                <p:cNvCxnSpPr>
                  <a:stCxn id="13" idx="2"/>
                  <a:endCxn id="29" idx="0"/>
                </p:cNvCxnSpPr>
                <p:nvPr/>
              </p:nvCxnSpPr>
              <p:spPr>
                <a:xfrm>
                  <a:off x="2196459" y="4472164"/>
                  <a:ext cx="0" cy="419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/>
                <p:cNvCxnSpPr>
                  <a:stCxn id="14" idx="2"/>
                  <a:endCxn id="30" idx="0"/>
                </p:cNvCxnSpPr>
                <p:nvPr/>
              </p:nvCxnSpPr>
              <p:spPr>
                <a:xfrm>
                  <a:off x="3364272" y="4472164"/>
                  <a:ext cx="0" cy="4198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/>
                <p:cNvCxnSpPr>
                  <a:stCxn id="15" idx="2"/>
                  <a:endCxn id="31" idx="0"/>
                </p:cNvCxnSpPr>
                <p:nvPr/>
              </p:nvCxnSpPr>
              <p:spPr>
                <a:xfrm>
                  <a:off x="5234369" y="4472163"/>
                  <a:ext cx="0" cy="4388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矩形 42"/>
                <p:cNvSpPr/>
                <p:nvPr/>
              </p:nvSpPr>
              <p:spPr>
                <a:xfrm>
                  <a:off x="313151" y="3883068"/>
                  <a:ext cx="5549030" cy="713984"/>
                </a:xfrm>
                <a:prstGeom prst="rect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5" name="文本框 44"/>
              <p:cNvSpPr txBox="1"/>
              <p:nvPr/>
            </p:nvSpPr>
            <p:spPr>
              <a:xfrm>
                <a:off x="3841772" y="3344104"/>
                <a:ext cx="2233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/>
                  <a:t>20</a:t>
                </a:r>
                <a:r>
                  <a:rPr lang="zh-CN" altLang="en-US" sz="1600" dirty="0" smtClean="0"/>
                  <a:t>种氨基酸的预测结果</a:t>
                </a:r>
                <a:endParaRPr lang="zh-CN" altLang="en-US" sz="1600" dirty="0"/>
              </a:p>
            </p:txBody>
          </p:sp>
          <p:cxnSp>
            <p:nvCxnSpPr>
              <p:cNvPr id="47" name="肘形连接符 46"/>
              <p:cNvCxnSpPr>
                <a:stCxn id="43" idx="3"/>
                <a:endCxn id="45" idx="3"/>
              </p:cNvCxnSpPr>
              <p:nvPr/>
            </p:nvCxnSpPr>
            <p:spPr>
              <a:xfrm flipV="1">
                <a:off x="5862181" y="3513381"/>
                <a:ext cx="212942" cy="726679"/>
              </a:xfrm>
              <a:prstGeom prst="bentConnector3">
                <a:avLst>
                  <a:gd name="adj1" fmla="val 20735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/>
            <p:cNvSpPr txBox="1"/>
            <p:nvPr/>
          </p:nvSpPr>
          <p:spPr>
            <a:xfrm>
              <a:off x="1281313" y="1364251"/>
              <a:ext cx="41432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步长取</a:t>
              </a:r>
              <a:r>
                <a:rPr lang="en-US" altLang="zh-CN" sz="1400" dirty="0" smtClean="0"/>
                <a:t>0.01</a:t>
              </a:r>
              <a:r>
                <a:rPr lang="zh-CN" altLang="en-US" sz="1400" dirty="0" smtClean="0"/>
                <a:t>，变动</a:t>
              </a:r>
              <a:r>
                <a:rPr lang="en-US" altLang="zh-CN" sz="1400" dirty="0" err="1" smtClean="0"/>
                <a:t>thred</a:t>
              </a:r>
              <a:r>
                <a:rPr lang="zh-CN" altLang="en-US" sz="1400" dirty="0" smtClean="0"/>
                <a:t>，得到</a:t>
              </a:r>
              <a:r>
                <a:rPr lang="en-US" altLang="zh-CN" sz="1400" dirty="0" smtClean="0"/>
                <a:t>MCC</a:t>
              </a:r>
              <a:r>
                <a:rPr lang="zh-CN" altLang="en-US" sz="1400" dirty="0" smtClean="0"/>
                <a:t>最高的那个阈值</a:t>
              </a:r>
              <a:endParaRPr lang="zh-CN" altLang="en-US" sz="1400" dirty="0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333407" y="5044350"/>
              <a:ext cx="1643983" cy="425885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MMELF</a:t>
              </a:r>
              <a:endParaRPr lang="zh-CN" altLang="en-US" b="1" dirty="0"/>
            </a:p>
          </p:txBody>
        </p:sp>
        <p:cxnSp>
          <p:nvCxnSpPr>
            <p:cNvPr id="64" name="肘形连接符 63"/>
            <p:cNvCxnSpPr>
              <a:stCxn id="26" idx="2"/>
            </p:cNvCxnSpPr>
            <p:nvPr/>
          </p:nvCxnSpPr>
          <p:spPr>
            <a:xfrm rot="16200000" flipH="1">
              <a:off x="1521037" y="4482960"/>
              <a:ext cx="572646" cy="1052095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31" idx="2"/>
              <a:endCxn id="62" idx="3"/>
            </p:cNvCxnSpPr>
            <p:nvPr/>
          </p:nvCxnSpPr>
          <p:spPr>
            <a:xfrm rot="5400000">
              <a:off x="4474408" y="4244663"/>
              <a:ext cx="515613" cy="150964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肘形连接符 69"/>
            <p:cNvCxnSpPr>
              <a:stCxn id="29" idx="2"/>
              <a:endCxn id="62" idx="0"/>
            </p:cNvCxnSpPr>
            <p:nvPr/>
          </p:nvCxnSpPr>
          <p:spPr>
            <a:xfrm rot="16200000" flipH="1">
              <a:off x="2641431" y="4530381"/>
              <a:ext cx="321665" cy="706272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肘形连接符 71"/>
            <p:cNvCxnSpPr>
              <a:stCxn id="30" idx="2"/>
              <a:endCxn id="62" idx="0"/>
            </p:cNvCxnSpPr>
            <p:nvPr/>
          </p:nvCxnSpPr>
          <p:spPr>
            <a:xfrm rot="5400000">
              <a:off x="3225338" y="4652747"/>
              <a:ext cx="321665" cy="46154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圆角矩形 72"/>
            <p:cNvSpPr/>
            <p:nvPr/>
          </p:nvSpPr>
          <p:spPr>
            <a:xfrm>
              <a:off x="2709519" y="5863723"/>
              <a:ext cx="907421" cy="425885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out</a:t>
              </a:r>
              <a:endParaRPr lang="zh-CN" altLang="en-US" b="1" dirty="0"/>
            </a:p>
          </p:txBody>
        </p:sp>
        <p:cxnSp>
          <p:nvCxnSpPr>
            <p:cNvPr id="77" name="直接箭头连接符 76"/>
            <p:cNvCxnSpPr>
              <a:stCxn id="62" idx="2"/>
              <a:endCxn id="73" idx="0"/>
            </p:cNvCxnSpPr>
            <p:nvPr/>
          </p:nvCxnSpPr>
          <p:spPr>
            <a:xfrm>
              <a:off x="3155399" y="5470235"/>
              <a:ext cx="7831" cy="3934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文本框 77"/>
          <p:cNvSpPr txBox="1"/>
          <p:nvPr/>
        </p:nvSpPr>
        <p:spPr>
          <a:xfrm>
            <a:off x="416441" y="1365655"/>
            <a:ext cx="42717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动机：</a:t>
            </a:r>
            <a:r>
              <a:rPr lang="zh-CN" altLang="en-US" sz="1600" dirty="0" smtClean="0"/>
              <a:t>原先是在</a:t>
            </a:r>
            <a:r>
              <a:rPr lang="zh-CN" altLang="en-US" sz="1600" dirty="0" smtClean="0"/>
              <a:t>所有类型残基上统计得到的阈值，考虑到模型对于不同氨基酸的敏感度不同，</a:t>
            </a:r>
            <a:endParaRPr lang="en-US" altLang="zh-CN" sz="1600" dirty="0"/>
          </a:p>
          <a:p>
            <a:r>
              <a:rPr lang="zh-CN" altLang="en-US" sz="1600" dirty="0" smtClean="0"/>
              <a:t>所以看看细分阈值会不会取得更好的结果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sz="1600" dirty="0" smtClean="0"/>
              <a:t>先在验证集上得到所有残基的预测结果，然后按氨基酸种类分类，</a:t>
            </a:r>
            <a:r>
              <a:rPr lang="zh-CN" altLang="en-US" sz="1600" dirty="0"/>
              <a:t>求每种氨基酸的分割</a:t>
            </a:r>
            <a:r>
              <a:rPr lang="zh-CN" altLang="en-US" sz="1600" dirty="0" smtClean="0"/>
              <a:t>阈值，在根据这些阈值</a:t>
            </a:r>
            <a:r>
              <a:rPr lang="zh-CN" altLang="en-US" sz="1600" dirty="0" smtClean="0"/>
              <a:t>去</a:t>
            </a:r>
            <a:r>
              <a:rPr lang="zh-CN" altLang="en-US" sz="1600" dirty="0"/>
              <a:t>做</a:t>
            </a:r>
            <a:r>
              <a:rPr lang="zh-CN" altLang="en-US" sz="1600" dirty="0" smtClean="0"/>
              <a:t>预测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488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687834" y="211838"/>
            <a:ext cx="61863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集成方式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对擅长预测某残基的模型进行加权</a:t>
            </a:r>
            <a:endParaRPr lang="zh-CN" altLang="en-US" sz="2400" dirty="0"/>
          </a:p>
        </p:txBody>
      </p:sp>
      <p:grpSp>
        <p:nvGrpSpPr>
          <p:cNvPr id="80" name="组合 79"/>
          <p:cNvGrpSpPr/>
          <p:nvPr/>
        </p:nvGrpSpPr>
        <p:grpSpPr>
          <a:xfrm>
            <a:off x="2455784" y="893022"/>
            <a:ext cx="6833287" cy="5375190"/>
            <a:chOff x="735226" y="1134861"/>
            <a:chExt cx="6833287" cy="5375190"/>
          </a:xfrm>
        </p:grpSpPr>
        <p:sp>
          <p:nvSpPr>
            <p:cNvPr id="57" name="矩形 56"/>
            <p:cNvSpPr/>
            <p:nvPr/>
          </p:nvSpPr>
          <p:spPr>
            <a:xfrm>
              <a:off x="735226" y="1134861"/>
              <a:ext cx="6833287" cy="53751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939113" y="1323988"/>
              <a:ext cx="6425514" cy="1938196"/>
              <a:chOff x="1927654" y="1188063"/>
              <a:chExt cx="6425514" cy="1938196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927654" y="2286000"/>
                <a:ext cx="6425514" cy="840259"/>
              </a:xfrm>
              <a:prstGeom prst="rect">
                <a:avLst/>
              </a:prstGeom>
              <a:ln w="19050"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2075234" y="2491219"/>
                <a:ext cx="974558" cy="421105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>
                <a:off x="3385392" y="2491220"/>
                <a:ext cx="974558" cy="421105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5319160" y="2491219"/>
                <a:ext cx="974558" cy="421105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:r>
                  <a:rPr lang="en-US" altLang="zh-CN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428823" y="2491220"/>
                <a:ext cx="890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…………</a:t>
                </a:r>
                <a:endParaRPr lang="zh-CN" altLang="en-US" dirty="0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2427040" y="1188063"/>
                <a:ext cx="5386948" cy="559241"/>
                <a:chOff x="4389384" y="2452829"/>
                <a:chExt cx="3458556" cy="561995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4389384" y="2452829"/>
                  <a:ext cx="3458556" cy="280998"/>
                  <a:chOff x="4389384" y="3838728"/>
                  <a:chExt cx="3458556" cy="280998"/>
                </a:xfrm>
              </p:grpSpPr>
              <p:sp>
                <p:nvSpPr>
                  <p:cNvPr id="26" name="矩形 25"/>
                  <p:cNvSpPr/>
                  <p:nvPr/>
                </p:nvSpPr>
                <p:spPr>
                  <a:xfrm>
                    <a:off x="4773668" y="3838729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5157952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5542236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…</a:t>
                    </a:r>
                    <a:endParaRPr lang="zh-CN" altLang="en-US" dirty="0"/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5926520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6310804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…</a:t>
                    </a:r>
                    <a:endParaRPr lang="zh-CN" altLang="en-US" dirty="0"/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6695088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L-2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7079372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L-1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32"/>
                  <p:cNvSpPr/>
                  <p:nvPr/>
                </p:nvSpPr>
                <p:spPr>
                  <a:xfrm>
                    <a:off x="7463656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/>
                  <p:cNvSpPr/>
                  <p:nvPr/>
                </p:nvSpPr>
                <p:spPr>
                  <a:xfrm>
                    <a:off x="4389384" y="3838728"/>
                    <a:ext cx="384284" cy="280997"/>
                  </a:xfrm>
                  <a:prstGeom prst="rect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zh-CN" altLang="en-US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>
                  <a:off x="4389384" y="2733826"/>
                  <a:ext cx="3458556" cy="280998"/>
                  <a:chOff x="3812958" y="2133753"/>
                  <a:chExt cx="3458556" cy="280998"/>
                </a:xfrm>
              </p:grpSpPr>
              <p:sp>
                <p:nvSpPr>
                  <p:cNvPr id="17" name="矩形 16"/>
                  <p:cNvSpPr/>
                  <p:nvPr/>
                </p:nvSpPr>
                <p:spPr>
                  <a:xfrm>
                    <a:off x="4197242" y="2133754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T</a:t>
                    </a:r>
                    <a:endParaRPr lang="zh-CN" altLang="en-US" sz="1200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581526" y="2133754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/>
                      <a:t>S</a:t>
                    </a:r>
                    <a:endParaRPr lang="zh-CN" altLang="en-US" sz="1200" dirty="0"/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965810" y="2133753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…</a:t>
                    </a:r>
                    <a:endParaRPr lang="zh-CN" altLang="en-US" dirty="0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5350094" y="2133753"/>
                    <a:ext cx="384284" cy="280997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/>
                      <a:t>D</a:t>
                    </a:r>
                    <a:endParaRPr lang="zh-CN" altLang="en-US" sz="1200" dirty="0"/>
                  </a:p>
                </p:txBody>
              </p:sp>
              <p:sp>
                <p:nvSpPr>
                  <p:cNvPr id="21" name="矩形 20"/>
                  <p:cNvSpPr/>
                  <p:nvPr/>
                </p:nvSpPr>
                <p:spPr>
                  <a:xfrm>
                    <a:off x="5734378" y="2133753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 smtClean="0"/>
                      <a:t>…</a:t>
                    </a:r>
                    <a:endParaRPr lang="zh-CN" altLang="en-US" dirty="0"/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6118662" y="2133753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/>
                      <a:t>H</a:t>
                    </a:r>
                    <a:endParaRPr lang="zh-CN" altLang="en-US" sz="1200" dirty="0"/>
                  </a:p>
                </p:txBody>
              </p:sp>
              <p:sp>
                <p:nvSpPr>
                  <p:cNvPr id="23" name="矩形 22"/>
                  <p:cNvSpPr/>
                  <p:nvPr/>
                </p:nvSpPr>
                <p:spPr>
                  <a:xfrm>
                    <a:off x="6502946" y="2133753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/>
                      <a:t>M</a:t>
                    </a:r>
                    <a:endParaRPr lang="zh-CN" altLang="en-US" sz="1200" dirty="0"/>
                  </a:p>
                </p:txBody>
              </p:sp>
              <p:sp>
                <p:nvSpPr>
                  <p:cNvPr id="24" name="矩形 23"/>
                  <p:cNvSpPr/>
                  <p:nvPr/>
                </p:nvSpPr>
                <p:spPr>
                  <a:xfrm>
                    <a:off x="6887230" y="2133753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/>
                      <a:t>N</a:t>
                    </a:r>
                    <a:endParaRPr lang="zh-CN" altLang="en-US" sz="1200" dirty="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3812958" y="2133753"/>
                    <a:ext cx="384284" cy="28099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 dirty="0" smtClean="0"/>
                      <a:t>P</a:t>
                    </a:r>
                    <a:endParaRPr lang="zh-CN" altLang="en-US" sz="1200" dirty="0"/>
                  </a:p>
                </p:txBody>
              </p:sp>
            </p:grpSp>
          </p:grpSp>
          <p:sp>
            <p:nvSpPr>
              <p:cNvPr id="35" name="文本框 34"/>
              <p:cNvSpPr txBox="1"/>
              <p:nvPr/>
            </p:nvSpPr>
            <p:spPr>
              <a:xfrm>
                <a:off x="6362591" y="2491220"/>
                <a:ext cx="890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…………</a:t>
                </a:r>
                <a:endParaRPr lang="zh-CN" altLang="en-US" dirty="0"/>
              </a:p>
            </p:txBody>
          </p:sp>
          <p:sp>
            <p:nvSpPr>
              <p:cNvPr id="36" name="圆角矩形 35"/>
              <p:cNvSpPr/>
              <p:nvPr/>
            </p:nvSpPr>
            <p:spPr>
              <a:xfrm>
                <a:off x="7252928" y="2491219"/>
                <a:ext cx="974558" cy="421105"/>
              </a:xfrm>
              <a:prstGeom prst="round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18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下箭头 39"/>
              <p:cNvSpPr/>
              <p:nvPr/>
            </p:nvSpPr>
            <p:spPr>
              <a:xfrm>
                <a:off x="4938464" y="1804501"/>
                <a:ext cx="364100" cy="444843"/>
              </a:xfrm>
              <a:prstGeom prst="downArrow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圆角矩形 43"/>
            <p:cNvSpPr/>
            <p:nvPr/>
          </p:nvSpPr>
          <p:spPr>
            <a:xfrm>
              <a:off x="1192486" y="3567035"/>
              <a:ext cx="762971" cy="34598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 1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2502644" y="3567035"/>
              <a:ext cx="762971" cy="34598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2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圆角矩形 45"/>
            <p:cNvSpPr/>
            <p:nvPr/>
          </p:nvSpPr>
          <p:spPr>
            <a:xfrm>
              <a:off x="4436412" y="3567034"/>
              <a:ext cx="762971" cy="34598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</a:t>
              </a:r>
              <a:r>
                <a:rPr lang="en-US" altLang="zh-CN" sz="1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6370180" y="3562965"/>
              <a:ext cx="762971" cy="34598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 18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/>
            <p:cNvCxnSpPr>
              <a:stCxn id="8" idx="2"/>
              <a:endCxn id="44" idx="0"/>
            </p:cNvCxnSpPr>
            <p:nvPr/>
          </p:nvCxnSpPr>
          <p:spPr>
            <a:xfrm>
              <a:off x="1573972" y="3048249"/>
              <a:ext cx="0" cy="5187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9" idx="2"/>
              <a:endCxn id="45" idx="0"/>
            </p:cNvCxnSpPr>
            <p:nvPr/>
          </p:nvCxnSpPr>
          <p:spPr>
            <a:xfrm>
              <a:off x="2884130" y="3048250"/>
              <a:ext cx="0" cy="51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10" idx="2"/>
              <a:endCxn id="46" idx="0"/>
            </p:cNvCxnSpPr>
            <p:nvPr/>
          </p:nvCxnSpPr>
          <p:spPr>
            <a:xfrm>
              <a:off x="4817898" y="3048249"/>
              <a:ext cx="0" cy="51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36" idx="2"/>
              <a:endCxn id="47" idx="0"/>
            </p:cNvCxnSpPr>
            <p:nvPr/>
          </p:nvCxnSpPr>
          <p:spPr>
            <a:xfrm>
              <a:off x="6751666" y="3048249"/>
              <a:ext cx="0" cy="5147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3261115" y="4399005"/>
              <a:ext cx="1377615" cy="370703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nsemble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肘形连接符 59"/>
            <p:cNvCxnSpPr>
              <a:stCxn id="44" idx="2"/>
              <a:endCxn id="58" idx="0"/>
            </p:cNvCxnSpPr>
            <p:nvPr/>
          </p:nvCxnSpPr>
          <p:spPr>
            <a:xfrm rot="16200000" flipH="1">
              <a:off x="2518957" y="2968038"/>
              <a:ext cx="485981" cy="237595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肘形连接符 61"/>
            <p:cNvCxnSpPr>
              <a:stCxn id="45" idx="2"/>
              <a:endCxn id="58" idx="0"/>
            </p:cNvCxnSpPr>
            <p:nvPr/>
          </p:nvCxnSpPr>
          <p:spPr>
            <a:xfrm rot="16200000" flipH="1">
              <a:off x="3174036" y="3623117"/>
              <a:ext cx="485981" cy="106579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肘形连接符 63"/>
            <p:cNvCxnSpPr>
              <a:stCxn id="46" idx="2"/>
              <a:endCxn id="58" idx="0"/>
            </p:cNvCxnSpPr>
            <p:nvPr/>
          </p:nvCxnSpPr>
          <p:spPr>
            <a:xfrm rot="5400000">
              <a:off x="4140920" y="3722027"/>
              <a:ext cx="485982" cy="867975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65"/>
            <p:cNvCxnSpPr>
              <a:stCxn id="47" idx="2"/>
              <a:endCxn id="58" idx="0"/>
            </p:cNvCxnSpPr>
            <p:nvPr/>
          </p:nvCxnSpPr>
          <p:spPr>
            <a:xfrm rot="5400000">
              <a:off x="5105770" y="2753108"/>
              <a:ext cx="490051" cy="2801743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4745320" y="4885137"/>
                  <a:ext cx="2619307" cy="45788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+1)∗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18+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320" y="4885137"/>
                  <a:ext cx="2619307" cy="45788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圆角矩形 69"/>
            <p:cNvSpPr/>
            <p:nvPr/>
          </p:nvSpPr>
          <p:spPr>
            <a:xfrm>
              <a:off x="3571512" y="5166451"/>
              <a:ext cx="762971" cy="345989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 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/>
            <p:cNvCxnSpPr>
              <a:stCxn id="58" idx="2"/>
              <a:endCxn id="70" idx="0"/>
            </p:cNvCxnSpPr>
            <p:nvPr/>
          </p:nvCxnSpPr>
          <p:spPr>
            <a:xfrm>
              <a:off x="3949923" y="4769708"/>
              <a:ext cx="3075" cy="3967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77" idx="1"/>
            </p:cNvCxnSpPr>
            <p:nvPr/>
          </p:nvCxnSpPr>
          <p:spPr>
            <a:xfrm flipH="1" flipV="1">
              <a:off x="4629496" y="4584361"/>
              <a:ext cx="438290" cy="2153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4638729" y="4584356"/>
              <a:ext cx="2929783" cy="14704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548923" y="5371616"/>
            <a:ext cx="108363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=0,1,2,3……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8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20508"/>
              </p:ext>
            </p:extLst>
          </p:nvPr>
        </p:nvGraphicFramePr>
        <p:xfrm>
          <a:off x="1136468" y="1252707"/>
          <a:ext cx="106589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00">
                  <a:extLst>
                    <a:ext uri="{9D8B030D-6E8A-4147-A177-3AD203B41FA5}">
                      <a16:colId xmlns:a16="http://schemas.microsoft.com/office/drawing/2014/main" val="1918241413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412115264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3261928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352145764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5147781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1141425924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214831767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37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28981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Mean-w-0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0.878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0.434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0.927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0.469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07016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Mean-w-2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0.442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0.457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90818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Mean-w-4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0.439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0.459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0.382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0.449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98481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Mean-w-6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0.876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0.426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0.923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0.477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80447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Mean-w-8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0.887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0.468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0.943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670340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Mean-w-10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0.936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0.438</a:t>
                      </a:r>
                      <a:endParaRPr lang="zh-CN" altLang="zh-CN" sz="1800" b="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0.445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1976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Mean-res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77597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36468" y="4362994"/>
            <a:ext cx="9470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在权重变大的时候，性能反而下降的原因分析：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MMELF</a:t>
            </a:r>
            <a:r>
              <a:rPr lang="zh-CN" altLang="en-US" dirty="0" smtClean="0"/>
              <a:t>本身是利用模型的多样性提升性能的，集成的模型之间相似度低效果会好些，但是通过加大</a:t>
            </a:r>
            <a:r>
              <a:rPr lang="zh-CN" altLang="en-US" dirty="0" smtClean="0"/>
              <a:t>个别</a:t>
            </a:r>
            <a:r>
              <a:rPr lang="zh-CN" altLang="en-US" dirty="0"/>
              <a:t>模型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权重，可能导致了，个别模型“个性”更加鲜明，从而弱化了模型之间多样性的效果。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86853" y="286603"/>
            <a:ext cx="1686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96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372" y="326396"/>
            <a:ext cx="7451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论文中对于不同初始随机参数能提升模型性能的解释</a:t>
            </a:r>
            <a:endParaRPr lang="zh-CN" altLang="en-US" sz="2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1152010" y="4615855"/>
            <a:ext cx="4761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由于模型不同的初始化参数，根据梯度下降的特点，它很可能会找一个最近的局部最低点收敛。这样得到的模型一般不是最好的。</a:t>
            </a:r>
            <a:endParaRPr lang="zh-CN" altLang="en-US" sz="1600" dirty="0"/>
          </a:p>
        </p:txBody>
      </p:sp>
      <p:grpSp>
        <p:nvGrpSpPr>
          <p:cNvPr id="56" name="组合 55"/>
          <p:cNvGrpSpPr/>
          <p:nvPr/>
        </p:nvGrpSpPr>
        <p:grpSpPr>
          <a:xfrm>
            <a:off x="6511378" y="1242560"/>
            <a:ext cx="4870888" cy="2981014"/>
            <a:chOff x="6732105" y="686102"/>
            <a:chExt cx="4870888" cy="2981014"/>
          </a:xfrm>
        </p:grpSpPr>
        <p:sp>
          <p:nvSpPr>
            <p:cNvPr id="32" name="椭圆 31"/>
            <p:cNvSpPr/>
            <p:nvPr/>
          </p:nvSpPr>
          <p:spPr>
            <a:xfrm>
              <a:off x="8241957" y="686102"/>
              <a:ext cx="1532238" cy="62371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 smtClean="0"/>
                <a:t>随机化初始参数</a:t>
              </a:r>
              <a:endParaRPr lang="zh-CN" altLang="en-US" sz="1400" dirty="0"/>
            </a:p>
          </p:txBody>
        </p:sp>
        <p:sp>
          <p:nvSpPr>
            <p:cNvPr id="33" name="椭圆 32"/>
            <p:cNvSpPr/>
            <p:nvPr/>
          </p:nvSpPr>
          <p:spPr>
            <a:xfrm>
              <a:off x="6734433" y="2038864"/>
              <a:ext cx="1210962" cy="469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 1</a:t>
              </a:r>
              <a:endParaRPr lang="zh-CN" altLang="en-US" sz="1400" dirty="0"/>
            </a:p>
          </p:txBody>
        </p:sp>
        <p:sp>
          <p:nvSpPr>
            <p:cNvPr id="34" name="椭圆 33"/>
            <p:cNvSpPr/>
            <p:nvPr/>
          </p:nvSpPr>
          <p:spPr>
            <a:xfrm>
              <a:off x="8143104" y="2038863"/>
              <a:ext cx="1210962" cy="469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 2</a:t>
              </a:r>
              <a:endParaRPr lang="zh-CN" altLang="en-US" sz="14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10392031" y="2042981"/>
              <a:ext cx="1210962" cy="469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 n</a:t>
              </a:r>
              <a:endParaRPr lang="zh-CN" altLang="en-US" sz="1400" dirty="0"/>
            </a:p>
          </p:txBody>
        </p:sp>
        <p:cxnSp>
          <p:nvCxnSpPr>
            <p:cNvPr id="37" name="直接箭头连接符 36"/>
            <p:cNvCxnSpPr>
              <a:stCxn id="32" idx="4"/>
              <a:endCxn id="33" idx="0"/>
            </p:cNvCxnSpPr>
            <p:nvPr/>
          </p:nvCxnSpPr>
          <p:spPr>
            <a:xfrm flipH="1">
              <a:off x="7339914" y="1309816"/>
              <a:ext cx="1668162" cy="72904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32" idx="4"/>
              <a:endCxn id="34" idx="0"/>
            </p:cNvCxnSpPr>
            <p:nvPr/>
          </p:nvCxnSpPr>
          <p:spPr>
            <a:xfrm flipH="1">
              <a:off x="8748585" y="1309816"/>
              <a:ext cx="259491" cy="7290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2" idx="4"/>
              <a:endCxn id="35" idx="0"/>
            </p:cNvCxnSpPr>
            <p:nvPr/>
          </p:nvCxnSpPr>
          <p:spPr>
            <a:xfrm>
              <a:off x="9008076" y="1309816"/>
              <a:ext cx="1989436" cy="73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椭圆 41"/>
            <p:cNvSpPr/>
            <p:nvPr/>
          </p:nvSpPr>
          <p:spPr>
            <a:xfrm>
              <a:off x="6732105" y="3193442"/>
              <a:ext cx="1210962" cy="469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 1</a:t>
              </a:r>
              <a:endParaRPr lang="zh-CN" altLang="en-US" sz="1400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8140776" y="3193441"/>
              <a:ext cx="1210962" cy="469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 2</a:t>
              </a:r>
              <a:endParaRPr lang="zh-CN" altLang="en-US" sz="1400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10389703" y="3197559"/>
              <a:ext cx="1210962" cy="46955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/>
                <a:t>Model n</a:t>
              </a:r>
              <a:endParaRPr lang="zh-CN" altLang="en-US" sz="1400" dirty="0"/>
            </a:p>
          </p:txBody>
        </p:sp>
        <p:cxnSp>
          <p:nvCxnSpPr>
            <p:cNvPr id="46" name="直接箭头连接符 45"/>
            <p:cNvCxnSpPr>
              <a:stCxn id="33" idx="4"/>
              <a:endCxn id="42" idx="0"/>
            </p:cNvCxnSpPr>
            <p:nvPr/>
          </p:nvCxnSpPr>
          <p:spPr>
            <a:xfrm flipH="1">
              <a:off x="7337586" y="2508421"/>
              <a:ext cx="2328" cy="6850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4" idx="4"/>
              <a:endCxn id="43" idx="0"/>
            </p:cNvCxnSpPr>
            <p:nvPr/>
          </p:nvCxnSpPr>
          <p:spPr>
            <a:xfrm flipH="1">
              <a:off x="8746257" y="2508420"/>
              <a:ext cx="2328" cy="6850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35" idx="4"/>
              <a:endCxn id="44" idx="0"/>
            </p:cNvCxnSpPr>
            <p:nvPr/>
          </p:nvCxnSpPr>
          <p:spPr>
            <a:xfrm flipH="1">
              <a:off x="10995184" y="2512538"/>
              <a:ext cx="2328" cy="6850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9687696" y="3293666"/>
              <a:ext cx="630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9687696" y="2139088"/>
              <a:ext cx="630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……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7349942" y="2589320"/>
              <a:ext cx="593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训练迭代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711513" y="2594719"/>
              <a:ext cx="593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训练迭代</a:t>
              </a:r>
              <a:endParaRPr lang="zh-CN" altLang="en-US" sz="1400" dirty="0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995184" y="2624298"/>
              <a:ext cx="5931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/>
                <a:t>训练迭代</a:t>
              </a:r>
              <a:endParaRPr lang="zh-CN" altLang="en-US" sz="14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040174" y="1554417"/>
            <a:ext cx="4873028" cy="2630471"/>
            <a:chOff x="574952" y="1459357"/>
            <a:chExt cx="5669982" cy="2693864"/>
          </a:xfrm>
        </p:grpSpPr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952" y="1459357"/>
              <a:ext cx="5669982" cy="2693864"/>
            </a:xfrm>
            <a:prstGeom prst="rect">
              <a:avLst/>
            </a:prstGeom>
          </p:spPr>
        </p:pic>
        <p:cxnSp>
          <p:nvCxnSpPr>
            <p:cNvPr id="3" name="直接箭头连接符 2"/>
            <p:cNvCxnSpPr/>
            <p:nvPr/>
          </p:nvCxnSpPr>
          <p:spPr>
            <a:xfrm flipH="1">
              <a:off x="1083449" y="3058245"/>
              <a:ext cx="207469" cy="3150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682803" y="2981405"/>
              <a:ext cx="222837" cy="212036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3941909" y="2981405"/>
              <a:ext cx="245889" cy="21203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 flipH="1">
              <a:off x="4833257" y="2689412"/>
              <a:ext cx="270086" cy="76840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708323" y="4569688"/>
            <a:ext cx="436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这些训练所得的模型具有较高的预测方差，对此统计了这些模型之间的预测相关性以及模型参数之间的差异性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1497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25" r="19233"/>
          <a:stretch>
            <a:fillRect/>
          </a:stretch>
        </p:blipFill>
        <p:spPr>
          <a:xfrm>
            <a:off x="6515694" y="1285092"/>
            <a:ext cx="4842046" cy="4258188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17881" y="1233535"/>
            <a:ext cx="4931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假设：灰色区域是目测目标，当预测点落在灰色区域内，</a:t>
            </a:r>
            <a:r>
              <a:rPr lang="zh-CN" altLang="en-US" dirty="0"/>
              <a:t>则</a:t>
            </a:r>
            <a:r>
              <a:rPr lang="zh-CN" altLang="en-US" dirty="0" smtClean="0"/>
              <a:t>判定预测正确，反之预测错误。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从图中可以看出当灰色区域变窄的时候，也就是预测要求变高的时候，方差较高的模型的精度将下降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917881" y="3542021"/>
            <a:ext cx="2961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均值法能提高预测精度的依据</a:t>
            </a:r>
            <a:endParaRPr lang="zh-CN" altLang="en-US" sz="1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917881" y="4192471"/>
            <a:ext cx="4668139" cy="1777741"/>
            <a:chOff x="1181472" y="4417323"/>
            <a:chExt cx="4668139" cy="1777741"/>
          </a:xfrm>
        </p:grpSpPr>
        <p:grpSp>
          <p:nvGrpSpPr>
            <p:cNvPr id="7" name="组合 6"/>
            <p:cNvGrpSpPr/>
            <p:nvPr/>
          </p:nvGrpSpPr>
          <p:grpSpPr>
            <a:xfrm>
              <a:off x="3069771" y="4417323"/>
              <a:ext cx="2779840" cy="1777741"/>
              <a:chOff x="3069771" y="3871869"/>
              <a:chExt cx="2779840" cy="17777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3735854" y="4827842"/>
                    <a:ext cx="2012859" cy="5532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854" y="4827842"/>
                    <a:ext cx="2012859" cy="5532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3735854" y="3988603"/>
                    <a:ext cx="2012859" cy="5532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num>
                                <m:den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5854" y="3988603"/>
                    <a:ext cx="2012859" cy="5532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矩形 5"/>
              <p:cNvSpPr/>
              <p:nvPr/>
            </p:nvSpPr>
            <p:spPr>
              <a:xfrm>
                <a:off x="3069771" y="3871869"/>
                <a:ext cx="2779840" cy="8538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3069771" y="4795747"/>
                <a:ext cx="2779840" cy="853863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181472" y="4659588"/>
              <a:ext cx="1480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X</a:t>
              </a:r>
              <a:r>
                <a:rPr lang="zh-CN" altLang="en-US" sz="1600" dirty="0" smtClean="0"/>
                <a:t>之间完全不独立</a:t>
              </a:r>
              <a:endParaRPr lang="zh-CN" altLang="en-US" sz="16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81472" y="5495441"/>
              <a:ext cx="14808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/>
                <a:t>X</a:t>
              </a:r>
              <a:r>
                <a:rPr lang="zh-CN" altLang="en-US" sz="1600" dirty="0" smtClean="0"/>
                <a:t>之间相互独立</a:t>
              </a:r>
              <a:endParaRPr lang="zh-CN" altLang="en-US" sz="1600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6278582" y="5701672"/>
            <a:ext cx="5316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均值集成不能阻止单个模型陷入局部最优，但多个模型联合起来可以缓解单个模型陷入局部最优的弊端，从而提升精度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4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8823" y="339634"/>
            <a:ext cx="36184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Feature Plan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78823" y="1384663"/>
            <a:ext cx="404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完善论文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/>
              <a:t>再</a:t>
            </a:r>
            <a:r>
              <a:rPr lang="zh-CN" altLang="en-US" dirty="0" smtClean="0"/>
              <a:t>想一些策略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33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6853" y="286603"/>
            <a:ext cx="201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07585"/>
              </p:ext>
            </p:extLst>
          </p:nvPr>
        </p:nvGraphicFramePr>
        <p:xfrm>
          <a:off x="873454" y="965324"/>
          <a:ext cx="106589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00">
                  <a:extLst>
                    <a:ext uri="{9D8B030D-6E8A-4147-A177-3AD203B41FA5}">
                      <a16:colId xmlns:a16="http://schemas.microsoft.com/office/drawing/2014/main" val="1918241413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412115264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3261928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352145764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5147781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1141425924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214831767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37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28981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Mean-all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0.795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0.245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0.837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0.447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0.221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0.317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16882"/>
                  </a:ext>
                </a:extLst>
              </a:tr>
              <a:tr h="475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Mean-res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0.784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0.235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0.823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0.459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0.214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2246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86427"/>
              </p:ext>
            </p:extLst>
          </p:nvPr>
        </p:nvGraphicFramePr>
        <p:xfrm>
          <a:off x="873454" y="2435245"/>
          <a:ext cx="106589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00">
                  <a:extLst>
                    <a:ext uri="{9D8B030D-6E8A-4147-A177-3AD203B41FA5}">
                      <a16:colId xmlns:a16="http://schemas.microsoft.com/office/drawing/2014/main" val="1918241413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412115264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3261928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352145764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5147781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1141425924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214831767"/>
                    </a:ext>
                  </a:extLst>
                </a:gridCol>
              </a:tblGrid>
              <a:tr h="17767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Dset_164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37100"/>
                  </a:ext>
                </a:extLst>
              </a:tr>
              <a:tr h="177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28981"/>
                  </a:ext>
                </a:extLst>
              </a:tr>
              <a:tr h="13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Mean-all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0.741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0.345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0.799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0.478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0.247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0.401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16882"/>
                  </a:ext>
                </a:extLst>
              </a:tr>
              <a:tr h="13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Mean-res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2246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66671"/>
              </p:ext>
            </p:extLst>
          </p:nvPr>
        </p:nvGraphicFramePr>
        <p:xfrm>
          <a:off x="873454" y="3905166"/>
          <a:ext cx="106589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00">
                  <a:extLst>
                    <a:ext uri="{9D8B030D-6E8A-4147-A177-3AD203B41FA5}">
                      <a16:colId xmlns:a16="http://schemas.microsoft.com/office/drawing/2014/main" val="1918241413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412115264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3261928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352145764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5147781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1141425924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214831767"/>
                    </a:ext>
                  </a:extLst>
                </a:gridCol>
              </a:tblGrid>
              <a:tr h="17767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Dset_186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37100"/>
                  </a:ext>
                </a:extLst>
              </a:tr>
              <a:tr h="177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28981"/>
                  </a:ext>
                </a:extLst>
              </a:tr>
              <a:tr h="13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Mean-all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0.757</a:t>
                      </a:r>
                      <a:endParaRPr lang="zh-CN" sz="32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0.318</a:t>
                      </a:r>
                      <a:endParaRPr lang="zh-CN" sz="32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0.800</a:t>
                      </a:r>
                      <a:endParaRPr lang="zh-CN" sz="32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0.520</a:t>
                      </a:r>
                      <a:endParaRPr lang="zh-CN" sz="32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0.266</a:t>
                      </a:r>
                      <a:endParaRPr lang="zh-CN" sz="32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0.395</a:t>
                      </a:r>
                      <a:endParaRPr lang="zh-CN" sz="32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16882"/>
                  </a:ext>
                </a:extLst>
              </a:tr>
              <a:tr h="13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Mean-res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2246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939434"/>
              </p:ext>
            </p:extLst>
          </p:nvPr>
        </p:nvGraphicFramePr>
        <p:xfrm>
          <a:off x="873454" y="5375087"/>
          <a:ext cx="106589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700">
                  <a:extLst>
                    <a:ext uri="{9D8B030D-6E8A-4147-A177-3AD203B41FA5}">
                      <a16:colId xmlns:a16="http://schemas.microsoft.com/office/drawing/2014/main" val="1918241413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412115264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3261928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3521457649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451477816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1141425924"/>
                    </a:ext>
                  </a:extLst>
                </a:gridCol>
                <a:gridCol w="1522700">
                  <a:extLst>
                    <a:ext uri="{9D8B030D-6E8A-4147-A177-3AD203B41FA5}">
                      <a16:colId xmlns:a16="http://schemas.microsoft.com/office/drawing/2014/main" val="2214831767"/>
                    </a:ext>
                  </a:extLst>
                </a:gridCol>
              </a:tblGrid>
              <a:tr h="177672">
                <a:tc gridSpan="7"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Dset_355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037100"/>
                  </a:ext>
                </a:extLst>
              </a:tr>
              <a:tr h="177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MCC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28981"/>
                  </a:ext>
                </a:extLst>
              </a:tr>
              <a:tr h="13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Mean-all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0.846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0.398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0.886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0.556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0.384</a:t>
                      </a:r>
                      <a:endParaRPr lang="zh-CN" sz="1800" b="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0.464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416882"/>
                  </a:ext>
                </a:extLst>
              </a:tr>
              <a:tr h="133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smtClean="0"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Mean-res</a:t>
                      </a:r>
                      <a:endParaRPr lang="zh-CN" sz="1800" b="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0.834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0.372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0.569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0.369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0.450</a:t>
                      </a:r>
                      <a:endParaRPr lang="zh-CN" alt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22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5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52463"/>
              </p:ext>
            </p:extLst>
          </p:nvPr>
        </p:nvGraphicFramePr>
        <p:xfrm>
          <a:off x="2199041" y="1616085"/>
          <a:ext cx="7780008" cy="3241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668">
                  <a:extLst>
                    <a:ext uri="{9D8B030D-6E8A-4147-A177-3AD203B41FA5}">
                      <a16:colId xmlns:a16="http://schemas.microsoft.com/office/drawing/2014/main" val="2110813876"/>
                    </a:ext>
                  </a:extLst>
                </a:gridCol>
                <a:gridCol w="1296668">
                  <a:extLst>
                    <a:ext uri="{9D8B030D-6E8A-4147-A177-3AD203B41FA5}">
                      <a16:colId xmlns:a16="http://schemas.microsoft.com/office/drawing/2014/main" val="3348916053"/>
                    </a:ext>
                  </a:extLst>
                </a:gridCol>
                <a:gridCol w="1296668">
                  <a:extLst>
                    <a:ext uri="{9D8B030D-6E8A-4147-A177-3AD203B41FA5}">
                      <a16:colId xmlns:a16="http://schemas.microsoft.com/office/drawing/2014/main" val="2413533002"/>
                    </a:ext>
                  </a:extLst>
                </a:gridCol>
                <a:gridCol w="1296668">
                  <a:extLst>
                    <a:ext uri="{9D8B030D-6E8A-4147-A177-3AD203B41FA5}">
                      <a16:colId xmlns:a16="http://schemas.microsoft.com/office/drawing/2014/main" val="52209119"/>
                    </a:ext>
                  </a:extLst>
                </a:gridCol>
                <a:gridCol w="1296668">
                  <a:extLst>
                    <a:ext uri="{9D8B030D-6E8A-4147-A177-3AD203B41FA5}">
                      <a16:colId xmlns:a16="http://schemas.microsoft.com/office/drawing/2014/main" val="1052435700"/>
                    </a:ext>
                  </a:extLst>
                </a:gridCol>
                <a:gridCol w="1296668">
                  <a:extLst>
                    <a:ext uri="{9D8B030D-6E8A-4147-A177-3AD203B41FA5}">
                      <a16:colId xmlns:a16="http://schemas.microsoft.com/office/drawing/2014/main" val="737327239"/>
                    </a:ext>
                  </a:extLst>
                </a:gridCol>
              </a:tblGrid>
              <a:tr h="82773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Binding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Non-binding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Rate of Binding to </a:t>
                      </a:r>
                      <a:r>
                        <a:rPr lang="en-US" altLang="zh-CN" sz="14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Tatal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960346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9000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3624662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385533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3239129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479226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333426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35582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297844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556789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Dset_72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18140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10.6%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70406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Dset_164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33681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6,096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27585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84597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Dset_186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36219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5517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30702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15.2%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59406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Dset_355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95940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11467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84473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84366"/>
                  </a:ext>
                </a:extLst>
              </a:tr>
              <a:tr h="344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Dset_448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116500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15810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100690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13.6%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555778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00344" y="317018"/>
            <a:ext cx="406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Dataset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20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文本框 475"/>
          <p:cNvSpPr txBox="1"/>
          <p:nvPr/>
        </p:nvSpPr>
        <p:spPr>
          <a:xfrm>
            <a:off x="326571" y="0"/>
            <a:ext cx="219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MMELF</a:t>
            </a:r>
            <a:endParaRPr lang="zh-CN" altLang="en-US" sz="2400" dirty="0"/>
          </a:p>
        </p:txBody>
      </p:sp>
      <p:pic>
        <p:nvPicPr>
          <p:cNvPr id="560" name="图片 559" descr="G:\论文图片\模型框架图片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2" y="522096"/>
            <a:ext cx="7762651" cy="6091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图片 5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770" y="522096"/>
            <a:ext cx="3959358" cy="178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92" y="2140427"/>
            <a:ext cx="7445441" cy="35371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7230" y="464024"/>
            <a:ext cx="4708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验证不同特征组合的效果</a:t>
            </a:r>
            <a:endParaRPr lang="en-US" altLang="zh-CN" sz="2400" dirty="0" smtClean="0"/>
          </a:p>
          <a:p>
            <a:endParaRPr lang="en-US" altLang="zh-CN" dirty="0"/>
          </a:p>
          <a:p>
            <a:r>
              <a:rPr lang="en-US" altLang="zh-CN" dirty="0" smtClean="0"/>
              <a:t>Window size =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12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200" y="245659"/>
            <a:ext cx="455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预测结果波动大的问题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5" y="3863526"/>
            <a:ext cx="7890425" cy="28946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05" y="881005"/>
            <a:ext cx="7819407" cy="298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0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:\论文图片\newcase3AQBB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11" y="1378424"/>
            <a:ext cx="10144501" cy="40676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5911" y="327546"/>
            <a:ext cx="3875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修改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图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2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4967" y="218365"/>
            <a:ext cx="9932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统计模型在每种氨基酸上的表现，使用</a:t>
            </a:r>
            <a:r>
              <a:rPr lang="en-US" altLang="zh-CN" sz="2400" dirty="0" smtClean="0"/>
              <a:t>AUC</a:t>
            </a:r>
            <a:r>
              <a:rPr lang="zh-CN" altLang="en-US" sz="2400" dirty="0" smtClean="0"/>
              <a:t>值进行评估。</a:t>
            </a:r>
            <a:endParaRPr lang="en-US" altLang="zh-CN" sz="2400" dirty="0" smtClean="0"/>
          </a:p>
          <a:p>
            <a:r>
              <a:rPr lang="zh-CN" altLang="en-US" sz="2400" dirty="0" smtClean="0"/>
              <a:t>对比方法：</a:t>
            </a:r>
            <a:r>
              <a:rPr lang="en-US" altLang="zh-CN" sz="2400" dirty="0" smtClean="0"/>
              <a:t>DELPHI, </a:t>
            </a:r>
            <a:r>
              <a:rPr lang="en-US" altLang="zh-CN" sz="2400" dirty="0" err="1" smtClean="0"/>
              <a:t>DLPred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zh-CN" altLang="en-US" sz="2400" dirty="0"/>
              <a:t>这两</a:t>
            </a:r>
            <a:r>
              <a:rPr lang="zh-CN" altLang="en-US" sz="2400" dirty="0" smtClean="0"/>
              <a:t>个方法最近）数据集</a:t>
            </a:r>
            <a:r>
              <a:rPr lang="en-US" altLang="zh-CN" sz="2400" dirty="0" smtClean="0"/>
              <a:t>Dset164, Dset_186</a:t>
            </a:r>
            <a:endParaRPr lang="zh-CN" altLang="en-US" sz="2400" dirty="0"/>
          </a:p>
        </p:txBody>
      </p:sp>
      <p:pic>
        <p:nvPicPr>
          <p:cNvPr id="5" name="图片 4" descr="C:\Users\Administrator\Desktop\Dset_164残基auc直方图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t="18536" r="862" b="6404"/>
          <a:stretch/>
        </p:blipFill>
        <p:spPr bwMode="auto">
          <a:xfrm>
            <a:off x="2278976" y="1555845"/>
            <a:ext cx="8830102" cy="23419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图片 5" descr="C:\Users\Administrator\Desktop\Dset186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18084" r="958" b="6172"/>
          <a:stretch/>
        </p:blipFill>
        <p:spPr bwMode="auto">
          <a:xfrm>
            <a:off x="2305103" y="3897748"/>
            <a:ext cx="8830102" cy="25167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504967" y="1555845"/>
            <a:ext cx="995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Dset164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04967" y="3897748"/>
            <a:ext cx="1091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Dset_186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71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0881" y="210385"/>
            <a:ext cx="5407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统计验证</a:t>
            </a:r>
            <a:r>
              <a:rPr lang="zh-CN" altLang="en-US" sz="2400" dirty="0" smtClean="0"/>
              <a:t>集每种残基的</a:t>
            </a:r>
            <a:r>
              <a:rPr lang="en-US" altLang="zh-CN" sz="2400" dirty="0" smtClean="0"/>
              <a:t>AUC</a:t>
            </a:r>
            <a:r>
              <a:rPr lang="zh-CN" altLang="en-US" sz="2400" dirty="0" smtClean="0"/>
              <a:t>值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92495"/>
              </p:ext>
            </p:extLst>
          </p:nvPr>
        </p:nvGraphicFramePr>
        <p:xfrm>
          <a:off x="112731" y="1527528"/>
          <a:ext cx="11927659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79">
                  <a:extLst>
                    <a:ext uri="{9D8B030D-6E8A-4147-A177-3AD203B41FA5}">
                      <a16:colId xmlns:a16="http://schemas.microsoft.com/office/drawing/2014/main" val="3955031427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989452353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84722294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65371544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545280026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045680098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550707155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59829256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4484470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174311032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699000286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020633923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693518907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57438510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09172659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97038905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050918772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5278049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23527173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738421823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337462932"/>
                    </a:ext>
                  </a:extLst>
                </a:gridCol>
              </a:tblGrid>
              <a:tr h="0">
                <a:tc gridSpan="21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Validation set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48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Residue type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0.849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0.845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0.841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0.832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0.828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0.856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0.827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0.818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0.837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0.811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0.839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0.832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0.807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0.811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0.808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0.799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0.803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0.834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57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 smtClean="0"/>
                        <a:t>number of residues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18036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21657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31537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12746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4828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7791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26429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22318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3769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23379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10079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16985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7755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23683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13700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18755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13999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19991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/>
                        <a:t>17721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/>
                        <a:t>18268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48719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" t="26679" b="19363"/>
          <a:stretch/>
        </p:blipFill>
        <p:spPr>
          <a:xfrm>
            <a:off x="666192" y="2956144"/>
            <a:ext cx="10507024" cy="2492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117" y="773000"/>
            <a:ext cx="850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模型数</a:t>
            </a:r>
            <a:r>
              <a:rPr lang="en-US" altLang="zh-CN" dirty="0" smtClean="0"/>
              <a:t>=18 </a:t>
            </a:r>
            <a:r>
              <a:rPr lang="zh-CN" altLang="en-US" dirty="0" smtClean="0"/>
              <a:t>的条件下，求出所有残基的预测值，然后根据残基类型分别统计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214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0375" y="218363"/>
            <a:ext cx="6237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统计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ResNet</a:t>
            </a:r>
            <a:r>
              <a:rPr lang="zh-CN" altLang="en-US" sz="2400" dirty="0" smtClean="0"/>
              <a:t>的每种残基的</a:t>
            </a:r>
            <a:r>
              <a:rPr lang="en-US" altLang="zh-CN" sz="2400" dirty="0" smtClean="0"/>
              <a:t>AUC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244663"/>
              </p:ext>
            </p:extLst>
          </p:nvPr>
        </p:nvGraphicFramePr>
        <p:xfrm>
          <a:off x="126248" y="680028"/>
          <a:ext cx="11927659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779">
                  <a:extLst>
                    <a:ext uri="{9D8B030D-6E8A-4147-A177-3AD203B41FA5}">
                      <a16:colId xmlns:a16="http://schemas.microsoft.com/office/drawing/2014/main" val="3955031427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989452353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84722294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65371544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545280026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045680098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550707155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59829256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4484470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174311032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699000286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020633923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693518907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57438510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09172659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197038905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050918772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52780491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235271730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2738421823"/>
                    </a:ext>
                  </a:extLst>
                </a:gridCol>
                <a:gridCol w="518594">
                  <a:extLst>
                    <a:ext uri="{9D8B030D-6E8A-4147-A177-3AD203B41FA5}">
                      <a16:colId xmlns:a16="http://schemas.microsoft.com/office/drawing/2014/main" val="3337462932"/>
                    </a:ext>
                  </a:extLst>
                </a:gridCol>
              </a:tblGrid>
              <a:tr h="0">
                <a:tc gridSpan="21"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Validation set &amp; AUC</a:t>
                      </a:r>
                      <a:r>
                        <a:rPr lang="en-US" altLang="zh-CN" sz="1400" baseline="0" dirty="0" smtClean="0">
                          <a:solidFill>
                            <a:schemeClr val="tx1"/>
                          </a:solidFill>
                        </a:rPr>
                        <a:t> value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482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Residue type 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52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  <a:endParaRPr lang="zh-CN" altLang="en-US" sz="1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0.804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0.798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0.787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0.785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0.768</a:t>
                      </a:r>
                      <a:endParaRPr lang="zh-CN" altLang="en-US" sz="1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0.81</a:t>
                      </a:r>
                      <a:endParaRPr lang="zh-CN" alt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457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ResNet</a:t>
                      </a:r>
                      <a:r>
                        <a:rPr lang="en-US" altLang="zh-CN" sz="1200" baseline="0" dirty="0" smtClean="0"/>
                        <a:t> 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0.823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0.81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rgbClr val="00B050"/>
                          </a:solidFill>
                        </a:rPr>
                        <a:t>0.844</a:t>
                      </a:r>
                      <a:endParaRPr lang="zh-CN" altLang="en-US" sz="10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0.837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0.807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0.783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0.772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0.773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0.808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94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3</a:t>
                      </a:r>
                      <a:endParaRPr lang="zh-CN" alt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0.823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0.822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0.841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0.806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0.832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0.813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0.773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1" dirty="0" smtClean="0"/>
                        <a:t>0.81</a:t>
                      </a:r>
                      <a:endParaRPr lang="zh-CN" altLang="en-US" sz="1000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055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0.843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0.774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0.768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0.778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0.804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396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0.834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0.817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0.785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0.789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0.77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0.806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790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0.837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>
                          <a:solidFill>
                            <a:schemeClr val="tx1"/>
                          </a:solidFill>
                        </a:rPr>
                        <a:t>0.774</a:t>
                      </a:r>
                      <a:endParaRPr lang="zh-CN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0.766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0.807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616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7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0.84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0.809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0.797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77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8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0.832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1" dirty="0" smtClean="0"/>
                        <a:t>0.797</a:t>
                      </a:r>
                      <a:endParaRPr lang="zh-CN" altLang="en-US" sz="1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0.765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685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9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0.828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0.749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26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0.834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0.801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78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11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0.825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0.759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1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12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0.822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0.757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0.794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9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13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0.823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0.796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728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14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0.834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0.751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0.798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1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15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0.831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0823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0.765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47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16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0.836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0.826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0.752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0.801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56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17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0.824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0.819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0.749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0.761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0.791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8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ResNet 18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0.794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00B050"/>
                          </a:solidFill>
                        </a:rPr>
                        <a:t>0.83</a:t>
                      </a:r>
                      <a:endParaRPr lang="zh-CN" altLang="en-US" sz="10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0.806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0.779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0.763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0.792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0.788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0.765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0.775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0.756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rgbClr val="FF0000"/>
                          </a:solidFill>
                        </a:rPr>
                        <a:t>0.751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0.752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/>
                        <a:t>0.755</a:t>
                      </a:r>
                      <a:endParaRPr lang="zh-CN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/>
                        <a:t>0.782</a:t>
                      </a:r>
                      <a:endParaRPr lang="zh-CN" alt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28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9146</TotalTime>
  <Words>1291</Words>
  <Application>Microsoft Office PowerPoint</Application>
  <PresentationFormat>宽屏</PresentationFormat>
  <Paragraphs>760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86</cp:revision>
  <dcterms:created xsi:type="dcterms:W3CDTF">2022-06-18T12:42:28Z</dcterms:created>
  <dcterms:modified xsi:type="dcterms:W3CDTF">2022-06-25T12:25:07Z</dcterms:modified>
</cp:coreProperties>
</file>