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3"/>
  </p:notesMasterIdLst>
  <p:handoutMasterIdLst>
    <p:handoutMasterId r:id="rId34"/>
  </p:handoutMasterIdLst>
  <p:sldIdLst>
    <p:sldId id="312" r:id="rId2"/>
    <p:sldId id="257" r:id="rId3"/>
    <p:sldId id="259" r:id="rId4"/>
    <p:sldId id="264" r:id="rId5"/>
    <p:sldId id="265" r:id="rId6"/>
    <p:sldId id="266" r:id="rId7"/>
    <p:sldId id="267" r:id="rId8"/>
    <p:sldId id="303" r:id="rId9"/>
    <p:sldId id="300" r:id="rId10"/>
    <p:sldId id="269" r:id="rId11"/>
    <p:sldId id="301" r:id="rId12"/>
    <p:sldId id="302" r:id="rId13"/>
    <p:sldId id="271" r:id="rId14"/>
    <p:sldId id="272" r:id="rId15"/>
    <p:sldId id="273" r:id="rId16"/>
    <p:sldId id="274" r:id="rId17"/>
    <p:sldId id="304" r:id="rId18"/>
    <p:sldId id="286" r:id="rId19"/>
    <p:sldId id="288" r:id="rId20"/>
    <p:sldId id="292" r:id="rId21"/>
    <p:sldId id="298" r:id="rId22"/>
    <p:sldId id="287" r:id="rId23"/>
    <p:sldId id="299" r:id="rId24"/>
    <p:sldId id="305" r:id="rId25"/>
    <p:sldId id="307" r:id="rId26"/>
    <p:sldId id="306" r:id="rId27"/>
    <p:sldId id="308" r:id="rId28"/>
    <p:sldId id="309" r:id="rId29"/>
    <p:sldId id="310" r:id="rId30"/>
    <p:sldId id="311" r:id="rId31"/>
    <p:sldId id="297" r:id="rId32"/>
  </p:sldIdLst>
  <p:sldSz cx="10080625" cy="7559675" type="screen4x3"/>
  <p:notesSz cx="7559675" cy="106918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82" y="-8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AECE19-951E-4B44-A24D-640C75449424}" type="slidenum">
              <a:t>‹#›</a:t>
            </a:fld>
            <a:endParaRPr lang="x-none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05044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861E010-400E-4F46-AEC2-E3E8B575A07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5653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825269" indent="-317411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269644" indent="-253929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777502" indent="-253929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285360" indent="-253929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793218" indent="-25392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3301075" indent="-25392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808933" indent="-25392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4316791" indent="-25392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D21C44-5BC7-42B8-A8F6-796E6E7DED0F}" type="slidenum">
              <a:rPr lang="da-DK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da-DK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pPr lvl="0"/>
            <a:r>
              <a:rPr lang="x-none" sz="1100"/>
              <a:t>Kvartiler</a:t>
            </a:r>
          </a:p>
          <a:p>
            <a:pPr lvl="0"/>
            <a:r>
              <a:rPr lang="x-none" sz="1100"/>
              <a:t>1. Kvartil / nedre kvartil / 25% percentil:</a:t>
            </a:r>
          </a:p>
          <a:p>
            <a:pPr lvl="0"/>
            <a:r>
              <a:rPr lang="x-none" sz="1100"/>
              <a:t>2. Kvartil / median / 50% percentil:</a:t>
            </a:r>
          </a:p>
          <a:p>
            <a:pPr lvl="0"/>
            <a:r>
              <a:rPr lang="x-none" sz="1100"/>
              <a:t>3. Kvartil / øvre kvartil / 75% percentil</a:t>
            </a:r>
          </a:p>
          <a:p>
            <a:pPr lvl="0"/>
            <a:endParaRPr lang="x-none" sz="1100"/>
          </a:p>
          <a:p>
            <a:pPr lvl="0"/>
            <a:r>
              <a:rPr lang="x-none" sz="1100"/>
              <a:t>Kvartiler forklaret:</a:t>
            </a:r>
          </a:p>
          <a:p>
            <a:pPr lvl="0"/>
            <a:r>
              <a:rPr lang="x-none" sz="1100"/>
              <a:t>1. kvartil er den mindste observation, hvor alle de observationer, der er mindre eller lig den udgør mindst en fjerdedel af alle observationer.</a:t>
            </a:r>
          </a:p>
          <a:p>
            <a:pPr lvl="0"/>
            <a:r>
              <a:rPr lang="x-none" sz="1100"/>
              <a:t>2. kvartil: Det samme som ovenfor nu bare med halv-del i stedet for fjerde-del</a:t>
            </a:r>
          </a:p>
          <a:p>
            <a:pPr lvl="0"/>
            <a:r>
              <a:rPr lang="x-none" sz="1100"/>
              <a:t>3. kvartil: Det samme som ovenfor nu bare med tre fjerde-dele i stedet.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x-none"/>
              <a:t>rolls=900; faces=6; outcomes=randi(faces,1,rolls); plot(1:rolls,outcomes,'.:'); hold on; plot(1:rolls,mean(outcomes),'ro');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Headlines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mkSekundærtLogo"/>
          <p:cNvSpPr>
            <a:spLocks noChangeAspect="1" noChangeArrowheads="1"/>
          </p:cNvSpPr>
          <p:nvPr/>
        </p:nvSpPr>
        <p:spPr bwMode="auto">
          <a:xfrm>
            <a:off x="316771" y="6952452"/>
            <a:ext cx="325520" cy="325486"/>
          </a:xfrm>
          <a:prstGeom prst="rect">
            <a:avLst/>
          </a:prstGeom>
          <a:solidFill>
            <a:schemeClr val="bg2"/>
          </a:solidFill>
          <a:ln w="1778" algn="ctr">
            <a:solidFill>
              <a:schemeClr val="bg2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968"/>
              </a:lnSpc>
              <a:buFont typeface="AU Passata"/>
              <a:buNone/>
              <a:defRPr/>
            </a:pPr>
            <a:endParaRPr lang="da-DK" altLang="da-DK" smtClean="0">
              <a:solidFill>
                <a:schemeClr val="bg1"/>
              </a:solidFill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16770" y="3184863"/>
            <a:ext cx="1547096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grpSp>
        <p:nvGrpSpPr>
          <p:cNvPr id="5" name="grpAuthor" hidden="1"/>
          <p:cNvGrpSpPr>
            <a:grpSpLocks/>
          </p:cNvGrpSpPr>
          <p:nvPr/>
        </p:nvGrpSpPr>
        <p:grpSpPr bwMode="auto">
          <a:xfrm>
            <a:off x="4998310" y="6786209"/>
            <a:ext cx="4762046" cy="537227"/>
            <a:chOff x="4533900" y="6156000"/>
            <a:chExt cx="4319588" cy="487710"/>
          </a:xfrm>
        </p:grpSpPr>
        <p:sp>
          <p:nvSpPr>
            <p:cNvPr id="6" name="Line 49" hidden="1"/>
            <p:cNvSpPr>
              <a:spLocks noChangeShapeType="1"/>
            </p:cNvSpPr>
            <p:nvPr userDrawn="1"/>
          </p:nvSpPr>
          <p:spPr bwMode="auto">
            <a:xfrm>
              <a:off x="4533900" y="6156000"/>
              <a:ext cx="269875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0" hidden="1"/>
            <p:cNvSpPr>
              <a:spLocks noChangeShapeType="1"/>
            </p:cNvSpPr>
            <p:nvPr userDrawn="1"/>
          </p:nvSpPr>
          <p:spPr bwMode="auto">
            <a:xfrm>
              <a:off x="7413625" y="6156000"/>
              <a:ext cx="1439863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bmkFldPresentationTitle05" hidden="1"/>
            <p:cNvSpPr txBox="1">
              <a:spLocks noChangeArrowheads="1"/>
            </p:cNvSpPr>
            <p:nvPr userDrawn="1"/>
          </p:nvSpPr>
          <p:spPr bwMode="auto">
            <a:xfrm>
              <a:off x="4533900" y="6322807"/>
              <a:ext cx="2698750" cy="144565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323"/>
                </a:lnSpc>
                <a:buFont typeface="AU Passata" pitchFamily="34" charset="0"/>
                <a:buNone/>
                <a:defRPr/>
              </a:pPr>
              <a:r>
                <a:rPr lang="en-US" sz="1200" cap="all" dirty="0">
                  <a:solidFill>
                    <a:schemeClr val="bg1"/>
                  </a:solidFill>
                  <a:latin typeface="Arial" charset="0"/>
                </a:rPr>
                <a:t>TITEL PÅ PRÆSENTATION</a:t>
              </a:r>
            </a:p>
          </p:txBody>
        </p:sp>
        <p:sp>
          <p:nvSpPr>
            <p:cNvPr id="9" name="bmkADName04" hidden="1"/>
            <p:cNvSpPr txBox="1">
              <a:spLocks noChangeArrowheads="1"/>
            </p:cNvSpPr>
            <p:nvPr userDrawn="1"/>
          </p:nvSpPr>
          <p:spPr bwMode="auto">
            <a:xfrm>
              <a:off x="4535488" y="6499144"/>
              <a:ext cx="2698750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323"/>
                </a:lnSpc>
                <a:buFont typeface="AU Passata" pitchFamily="34" charset="0"/>
                <a:buNone/>
                <a:defRPr/>
              </a:pPr>
              <a:r>
                <a:rPr lang="en-US" sz="1200" cap="all" dirty="0">
                  <a:solidFill>
                    <a:schemeClr val="bg1"/>
                  </a:solidFill>
                  <a:latin typeface="Arial" charset="0"/>
                </a:rPr>
                <a:t>Navn Navnesen</a:t>
              </a:r>
            </a:p>
          </p:txBody>
        </p:sp>
        <p:sp>
          <p:nvSpPr>
            <p:cNvPr id="10" name="bmkFld4Date" hidden="1"/>
            <p:cNvSpPr txBox="1">
              <a:spLocks noChangeArrowheads="1"/>
            </p:cNvSpPr>
            <p:nvPr userDrawn="1"/>
          </p:nvSpPr>
          <p:spPr bwMode="auto">
            <a:xfrm>
              <a:off x="7413625" y="6324395"/>
              <a:ext cx="1439863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323"/>
                </a:lnSpc>
                <a:buFont typeface="AU Passata" pitchFamily="34" charset="0"/>
                <a:buNone/>
                <a:defRPr/>
              </a:pPr>
              <a:r>
                <a:rPr lang="da-DK" sz="1200" cap="all" dirty="0">
                  <a:solidFill>
                    <a:schemeClr val="bg1"/>
                  </a:solidFill>
                  <a:latin typeface="Arial" charset="0"/>
                </a:rPr>
                <a:t>1. september 2011</a:t>
              </a:r>
            </a:p>
          </p:txBody>
        </p:sp>
      </p:grpSp>
      <p:grpSp>
        <p:nvGrpSpPr>
          <p:cNvPr id="11" name="Group 23"/>
          <p:cNvGrpSpPr>
            <a:grpSpLocks noChangeAspect="1"/>
          </p:cNvGrpSpPr>
          <p:nvPr/>
        </p:nvGrpSpPr>
        <p:grpSpPr bwMode="auto">
          <a:xfrm>
            <a:off x="316770" y="316737"/>
            <a:ext cx="651040" cy="325486"/>
            <a:chOff x="454" y="227"/>
            <a:chExt cx="384" cy="192"/>
          </a:xfrm>
        </p:grpSpPr>
        <p:sp>
          <p:nvSpPr>
            <p:cNvPr id="12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0 w 8160"/>
                <a:gd name="T1" fmla="*/ 0 h 4080"/>
                <a:gd name="T2" fmla="*/ 0 w 8160"/>
                <a:gd name="T3" fmla="*/ 0 h 4080"/>
                <a:gd name="T4" fmla="*/ 0 w 8160"/>
                <a:gd name="T5" fmla="*/ 0 h 4080"/>
                <a:gd name="T6" fmla="*/ 0 w 8160"/>
                <a:gd name="T7" fmla="*/ 0 h 4080"/>
                <a:gd name="T8" fmla="*/ 0 w 8160"/>
                <a:gd name="T9" fmla="*/ 0 h 4080"/>
                <a:gd name="T10" fmla="*/ 0 w 8160"/>
                <a:gd name="T11" fmla="*/ 0 h 4080"/>
                <a:gd name="T12" fmla="*/ 0 w 8160"/>
                <a:gd name="T13" fmla="*/ 0 h 4080"/>
                <a:gd name="T14" fmla="*/ 0 w 8160"/>
                <a:gd name="T15" fmla="*/ 0 h 4080"/>
                <a:gd name="T16" fmla="*/ 0 w 8160"/>
                <a:gd name="T17" fmla="*/ 0 h 4080"/>
                <a:gd name="T18" fmla="*/ 0 w 8160"/>
                <a:gd name="T19" fmla="*/ 0 h 4080"/>
                <a:gd name="T20" fmla="*/ 0 w 8160"/>
                <a:gd name="T21" fmla="*/ 0 h 4080"/>
                <a:gd name="T22" fmla="*/ 0 w 8160"/>
                <a:gd name="T23" fmla="*/ 0 h 4080"/>
                <a:gd name="T24" fmla="*/ 0 w 8160"/>
                <a:gd name="T25" fmla="*/ 0 h 4080"/>
                <a:gd name="T26" fmla="*/ 0 w 8160"/>
                <a:gd name="T27" fmla="*/ 0 h 4080"/>
                <a:gd name="T28" fmla="*/ 0 w 8160"/>
                <a:gd name="T29" fmla="*/ 0 h 4080"/>
                <a:gd name="T30" fmla="*/ 0 w 8160"/>
                <a:gd name="T31" fmla="*/ 0 h 4080"/>
                <a:gd name="T32" fmla="*/ 0 w 8160"/>
                <a:gd name="T33" fmla="*/ 0 h 4080"/>
                <a:gd name="T34" fmla="*/ 0 w 8160"/>
                <a:gd name="T35" fmla="*/ 0 h 4080"/>
                <a:gd name="T36" fmla="*/ 0 w 8160"/>
                <a:gd name="T37" fmla="*/ 0 h 4080"/>
                <a:gd name="T38" fmla="*/ 0 w 8160"/>
                <a:gd name="T39" fmla="*/ 0 h 4080"/>
                <a:gd name="T40" fmla="*/ 0 w 8160"/>
                <a:gd name="T41" fmla="*/ 0 h 4080"/>
                <a:gd name="T42" fmla="*/ 0 w 8160"/>
                <a:gd name="T43" fmla="*/ 0 h 4080"/>
                <a:gd name="T44" fmla="*/ 0 w 8160"/>
                <a:gd name="T45" fmla="*/ 0 h 4080"/>
                <a:gd name="T46" fmla="*/ 0 w 8160"/>
                <a:gd name="T47" fmla="*/ 0 h 4080"/>
                <a:gd name="T48" fmla="*/ 0 w 8160"/>
                <a:gd name="T49" fmla="*/ 0 h 4080"/>
                <a:gd name="T50" fmla="*/ 0 w 8160"/>
                <a:gd name="T51" fmla="*/ 0 h 4080"/>
                <a:gd name="T52" fmla="*/ 0 w 8160"/>
                <a:gd name="T53" fmla="*/ 0 h 4080"/>
                <a:gd name="T54" fmla="*/ 0 w 8160"/>
                <a:gd name="T55" fmla="*/ 0 h 4080"/>
                <a:gd name="T56" fmla="*/ 0 w 8160"/>
                <a:gd name="T57" fmla="*/ 0 h 4080"/>
                <a:gd name="T58" fmla="*/ 0 w 8160"/>
                <a:gd name="T59" fmla="*/ 0 h 4080"/>
                <a:gd name="T60" fmla="*/ 0 w 8160"/>
                <a:gd name="T61" fmla="*/ 0 h 4080"/>
                <a:gd name="T62" fmla="*/ 0 w 8160"/>
                <a:gd name="T63" fmla="*/ 0 h 4080"/>
                <a:gd name="T64" fmla="*/ 0 w 8160"/>
                <a:gd name="T65" fmla="*/ 0 h 4080"/>
                <a:gd name="T66" fmla="*/ 0 w 8160"/>
                <a:gd name="T67" fmla="*/ 0 h 4080"/>
                <a:gd name="T68" fmla="*/ 0 w 8160"/>
                <a:gd name="T69" fmla="*/ 0 h 4080"/>
                <a:gd name="T70" fmla="*/ 0 w 8160"/>
                <a:gd name="T71" fmla="*/ 0 h 4080"/>
                <a:gd name="T72" fmla="*/ 0 w 8160"/>
                <a:gd name="T73" fmla="*/ 0 h 4080"/>
                <a:gd name="T74" fmla="*/ 0 w 8160"/>
                <a:gd name="T75" fmla="*/ 0 h 4080"/>
                <a:gd name="T76" fmla="*/ 0 w 8160"/>
                <a:gd name="T77" fmla="*/ 0 h 4080"/>
                <a:gd name="T78" fmla="*/ 0 w 8160"/>
                <a:gd name="T79" fmla="*/ 0 h 4080"/>
                <a:gd name="T80" fmla="*/ 0 w 8160"/>
                <a:gd name="T81" fmla="*/ 0 h 4080"/>
                <a:gd name="T82" fmla="*/ 0 w 8160"/>
                <a:gd name="T83" fmla="*/ 0 h 4080"/>
                <a:gd name="T84" fmla="*/ 0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0 w 8160"/>
                <a:gd name="T1" fmla="*/ 0 h 8160"/>
                <a:gd name="T2" fmla="*/ 0 w 8160"/>
                <a:gd name="T3" fmla="*/ 0 h 8160"/>
                <a:gd name="T4" fmla="*/ 0 w 8160"/>
                <a:gd name="T5" fmla="*/ 0 h 8160"/>
                <a:gd name="T6" fmla="*/ 0 w 8160"/>
                <a:gd name="T7" fmla="*/ 0 h 8160"/>
                <a:gd name="T8" fmla="*/ 0 w 8160"/>
                <a:gd name="T9" fmla="*/ 0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bmkOffParent01"/>
          <p:cNvSpPr txBox="1">
            <a:spLocks noChangeArrowheads="1"/>
          </p:cNvSpPr>
          <p:nvPr/>
        </p:nvSpPr>
        <p:spPr bwMode="auto">
          <a:xfrm>
            <a:off x="1155072" y="313237"/>
            <a:ext cx="4518780" cy="33248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1"/>
                </a:solidFill>
                <a:latin typeface="Arial" charset="0"/>
              </a:rPr>
              <a:t>AARHUS</a:t>
            </a:r>
          </a:p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1"/>
                </a:solidFill>
                <a:latin typeface="Arial" charset="0"/>
              </a:rPr>
              <a:t>UNIVERSITET</a:t>
            </a:r>
          </a:p>
        </p:txBody>
      </p:sp>
      <p:sp>
        <p:nvSpPr>
          <p:cNvPr id="34819" name="bmkFldPresentationTitle04"/>
          <p:cNvSpPr>
            <a:spLocks noGrp="1" noChangeArrowheads="1"/>
          </p:cNvSpPr>
          <p:nvPr>
            <p:ph type="ctrTitle"/>
          </p:nvPr>
        </p:nvSpPr>
        <p:spPr>
          <a:xfrm>
            <a:off x="316770" y="1958460"/>
            <a:ext cx="9441835" cy="506851"/>
          </a:xfrm>
        </p:spPr>
        <p:txBody>
          <a:bodyPr>
            <a:spAutoFit/>
          </a:bodyPr>
          <a:lstStyle>
            <a:lvl1pPr>
              <a:defRPr sz="4000" baseline="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400606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316770" y="1956416"/>
            <a:ext cx="1547096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316770" y="316737"/>
            <a:ext cx="651040" cy="325486"/>
            <a:chOff x="454" y="227"/>
            <a:chExt cx="384" cy="192"/>
          </a:xfrm>
          <a:solidFill>
            <a:schemeClr val="bg2"/>
          </a:solidFill>
        </p:grpSpPr>
        <p:sp>
          <p:nvSpPr>
            <p:cNvPr id="7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bmkOffParent01"/>
          <p:cNvSpPr txBox="1">
            <a:spLocks noChangeArrowheads="1"/>
          </p:cNvSpPr>
          <p:nvPr/>
        </p:nvSpPr>
        <p:spPr bwMode="auto">
          <a:xfrm>
            <a:off x="1155072" y="313237"/>
            <a:ext cx="4518780" cy="3324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70" y="1308944"/>
            <a:ext cx="9441835" cy="447045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384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086998"/>
      </p:ext>
    </p:extLst>
  </p:cSld>
  <p:clrMapOvr>
    <a:masterClrMapping/>
  </p:clrMapOvr>
  <p:transition>
    <p:wipe dir="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316770" y="2511143"/>
            <a:ext cx="1547096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70" y="1308944"/>
            <a:ext cx="9441835" cy="447045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70" y="2639944"/>
            <a:ext cx="9445625" cy="38872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248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16770" y="2511143"/>
            <a:ext cx="1547096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316770" y="316737"/>
            <a:ext cx="651040" cy="325486"/>
            <a:chOff x="454" y="227"/>
            <a:chExt cx="384" cy="192"/>
          </a:xfrm>
          <a:solidFill>
            <a:schemeClr val="bg2"/>
          </a:solidFill>
        </p:grpSpPr>
        <p:sp>
          <p:nvSpPr>
            <p:cNvPr id="7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bmkOffParent01"/>
          <p:cNvSpPr txBox="1">
            <a:spLocks noChangeArrowheads="1"/>
          </p:cNvSpPr>
          <p:nvPr/>
        </p:nvSpPr>
        <p:spPr bwMode="auto">
          <a:xfrm>
            <a:off x="1155072" y="313237"/>
            <a:ext cx="4518780" cy="3324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57" y="922320"/>
            <a:ext cx="9441835" cy="447045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771" y="2640048"/>
            <a:ext cx="4636037" cy="388717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818" y="2640048"/>
            <a:ext cx="4637788" cy="388717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878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 noChangeAspect="1"/>
          </p:cNvGrpSpPr>
          <p:nvPr/>
        </p:nvGrpSpPr>
        <p:grpSpPr bwMode="auto">
          <a:xfrm>
            <a:off x="316770" y="316737"/>
            <a:ext cx="651040" cy="325486"/>
            <a:chOff x="454" y="227"/>
            <a:chExt cx="384" cy="192"/>
          </a:xfrm>
          <a:solidFill>
            <a:schemeClr val="bg2"/>
          </a:solidFill>
        </p:grpSpPr>
        <p:sp>
          <p:nvSpPr>
            <p:cNvPr id="5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bmkOffParent01"/>
          <p:cNvSpPr txBox="1">
            <a:spLocks noChangeArrowheads="1"/>
          </p:cNvSpPr>
          <p:nvPr/>
        </p:nvSpPr>
        <p:spPr bwMode="auto">
          <a:xfrm>
            <a:off x="1155072" y="313237"/>
            <a:ext cx="4518780" cy="3324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3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7557" y="922320"/>
            <a:ext cx="9441835" cy="447045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6960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 noChangeAspect="1"/>
          </p:cNvGrpSpPr>
          <p:nvPr/>
        </p:nvGrpSpPr>
        <p:grpSpPr bwMode="auto">
          <a:xfrm>
            <a:off x="316770" y="316737"/>
            <a:ext cx="651040" cy="325486"/>
            <a:chOff x="454" y="227"/>
            <a:chExt cx="384" cy="192"/>
          </a:xfrm>
          <a:solidFill>
            <a:schemeClr val="bg2"/>
          </a:solidFill>
        </p:grpSpPr>
        <p:sp>
          <p:nvSpPr>
            <p:cNvPr id="5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bmkOffParent01"/>
          <p:cNvSpPr txBox="1">
            <a:spLocks noChangeArrowheads="1"/>
          </p:cNvSpPr>
          <p:nvPr/>
        </p:nvSpPr>
        <p:spPr bwMode="auto">
          <a:xfrm>
            <a:off x="1155072" y="313237"/>
            <a:ext cx="4518780" cy="3324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035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766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bmkFldPresentationTitle04"/>
          <p:cNvSpPr>
            <a:spLocks noGrp="1" noChangeArrowheads="1"/>
          </p:cNvSpPr>
          <p:nvPr>
            <p:ph type="title"/>
          </p:nvPr>
        </p:nvSpPr>
        <p:spPr bwMode="auto">
          <a:xfrm>
            <a:off x="316770" y="1308944"/>
            <a:ext cx="9441835" cy="538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Titel på præsentation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771" y="2112160"/>
            <a:ext cx="9445335" cy="441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text styles</a:t>
            </a:r>
          </a:p>
          <a:p>
            <a:pPr lvl="1"/>
            <a:r>
              <a:rPr lang="en-US" altLang="da-DK" smtClean="0"/>
              <a:t>Second level</a:t>
            </a:r>
          </a:p>
          <a:p>
            <a:pPr lvl="2"/>
            <a:r>
              <a:rPr lang="en-US" altLang="da-DK" smtClean="0"/>
              <a:t>Third level</a:t>
            </a:r>
          </a:p>
          <a:p>
            <a:pPr lvl="3"/>
            <a:r>
              <a:rPr lang="en-US" altLang="da-DK" smtClean="0"/>
              <a:t>Fourth level</a:t>
            </a:r>
          </a:p>
          <a:p>
            <a:pPr lvl="4"/>
            <a:r>
              <a:rPr lang="en-US" altLang="da-DK" smtClean="0"/>
              <a:t>Fifth level</a:t>
            </a:r>
            <a:endParaRPr lang="da-DK" altLang="da-DK" smtClean="0"/>
          </a:p>
        </p:txBody>
      </p:sp>
      <p:sp>
        <p:nvSpPr>
          <p:cNvPr id="10" name="bmkFldPresentationTitle03"/>
          <p:cNvSpPr txBox="1">
            <a:spLocks noChangeArrowheads="1"/>
          </p:cNvSpPr>
          <p:nvPr/>
        </p:nvSpPr>
        <p:spPr bwMode="auto">
          <a:xfrm>
            <a:off x="4998310" y="6969951"/>
            <a:ext cx="2975184" cy="15924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323"/>
              </a:lnSpc>
              <a:buFont typeface="AU Passata" pitchFamily="34" charset="0"/>
              <a:buNone/>
              <a:defRPr/>
            </a:pPr>
            <a:endParaRPr lang="en-US" sz="12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bmkADName03"/>
          <p:cNvSpPr txBox="1">
            <a:spLocks noChangeArrowheads="1"/>
          </p:cNvSpPr>
          <p:nvPr/>
        </p:nvSpPr>
        <p:spPr bwMode="auto">
          <a:xfrm>
            <a:off x="5000061" y="7164192"/>
            <a:ext cx="2975184" cy="15924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323"/>
              </a:lnSpc>
              <a:buFont typeface="AU Passata" pitchFamily="34" charset="0"/>
              <a:buNone/>
              <a:defRPr/>
            </a:pPr>
            <a:endParaRPr lang="en-US" sz="12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" name="bmkFldDate"/>
          <p:cNvSpPr txBox="1">
            <a:spLocks noChangeArrowheads="1"/>
          </p:cNvSpPr>
          <p:nvPr/>
        </p:nvSpPr>
        <p:spPr bwMode="auto">
          <a:xfrm>
            <a:off x="8173007" y="6971701"/>
            <a:ext cx="1587349" cy="15924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323"/>
              </a:lnSpc>
              <a:buFont typeface="AU Passata" pitchFamily="34" charset="0"/>
              <a:buNone/>
              <a:defRPr/>
            </a:pPr>
            <a:endParaRPr lang="da-DK" sz="12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31" name="bmkSekundærtLogo02"/>
          <p:cNvSpPr>
            <a:spLocks noChangeArrowheads="1"/>
          </p:cNvSpPr>
          <p:nvPr/>
        </p:nvSpPr>
        <p:spPr bwMode="auto">
          <a:xfrm>
            <a:off x="323771" y="6806076"/>
            <a:ext cx="644040" cy="614739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lIns="100794" tIns="50397" rIns="100794" bIns="50397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968"/>
              </a:lnSpc>
              <a:buFont typeface="AU Passata"/>
              <a:buNone/>
              <a:defRPr/>
            </a:pPr>
            <a:endParaRPr lang="da-DK" altLang="da-DK" smtClean="0"/>
          </a:p>
        </p:txBody>
      </p:sp>
      <p:grpSp>
        <p:nvGrpSpPr>
          <p:cNvPr id="1032" name="Group 21"/>
          <p:cNvGrpSpPr>
            <a:grpSpLocks noChangeAspect="1"/>
          </p:cNvGrpSpPr>
          <p:nvPr/>
        </p:nvGrpSpPr>
        <p:grpSpPr bwMode="auto">
          <a:xfrm>
            <a:off x="316770" y="316737"/>
            <a:ext cx="651040" cy="325486"/>
            <a:chOff x="454" y="227"/>
            <a:chExt cx="384" cy="192"/>
          </a:xfrm>
        </p:grpSpPr>
        <p:sp>
          <p:nvSpPr>
            <p:cNvPr id="1034" name="Freeform 22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0 w 8160"/>
                <a:gd name="T1" fmla="*/ 0 h 4080"/>
                <a:gd name="T2" fmla="*/ 0 w 8160"/>
                <a:gd name="T3" fmla="*/ 0 h 4080"/>
                <a:gd name="T4" fmla="*/ 0 w 8160"/>
                <a:gd name="T5" fmla="*/ 0 h 4080"/>
                <a:gd name="T6" fmla="*/ 0 w 8160"/>
                <a:gd name="T7" fmla="*/ 0 h 4080"/>
                <a:gd name="T8" fmla="*/ 0 w 8160"/>
                <a:gd name="T9" fmla="*/ 0 h 4080"/>
                <a:gd name="T10" fmla="*/ 0 w 8160"/>
                <a:gd name="T11" fmla="*/ 0 h 4080"/>
                <a:gd name="T12" fmla="*/ 0 w 8160"/>
                <a:gd name="T13" fmla="*/ 0 h 4080"/>
                <a:gd name="T14" fmla="*/ 0 w 8160"/>
                <a:gd name="T15" fmla="*/ 0 h 4080"/>
                <a:gd name="T16" fmla="*/ 0 w 8160"/>
                <a:gd name="T17" fmla="*/ 0 h 4080"/>
                <a:gd name="T18" fmla="*/ 0 w 8160"/>
                <a:gd name="T19" fmla="*/ 0 h 4080"/>
                <a:gd name="T20" fmla="*/ 0 w 8160"/>
                <a:gd name="T21" fmla="*/ 0 h 4080"/>
                <a:gd name="T22" fmla="*/ 0 w 8160"/>
                <a:gd name="T23" fmla="*/ 0 h 4080"/>
                <a:gd name="T24" fmla="*/ 0 w 8160"/>
                <a:gd name="T25" fmla="*/ 0 h 4080"/>
                <a:gd name="T26" fmla="*/ 0 w 8160"/>
                <a:gd name="T27" fmla="*/ 0 h 4080"/>
                <a:gd name="T28" fmla="*/ 0 w 8160"/>
                <a:gd name="T29" fmla="*/ 0 h 4080"/>
                <a:gd name="T30" fmla="*/ 0 w 8160"/>
                <a:gd name="T31" fmla="*/ 0 h 4080"/>
                <a:gd name="T32" fmla="*/ 0 w 8160"/>
                <a:gd name="T33" fmla="*/ 0 h 4080"/>
                <a:gd name="T34" fmla="*/ 0 w 8160"/>
                <a:gd name="T35" fmla="*/ 0 h 4080"/>
                <a:gd name="T36" fmla="*/ 0 w 8160"/>
                <a:gd name="T37" fmla="*/ 0 h 4080"/>
                <a:gd name="T38" fmla="*/ 0 w 8160"/>
                <a:gd name="T39" fmla="*/ 0 h 4080"/>
                <a:gd name="T40" fmla="*/ 0 w 8160"/>
                <a:gd name="T41" fmla="*/ 0 h 4080"/>
                <a:gd name="T42" fmla="*/ 0 w 8160"/>
                <a:gd name="T43" fmla="*/ 0 h 4080"/>
                <a:gd name="T44" fmla="*/ 0 w 8160"/>
                <a:gd name="T45" fmla="*/ 0 h 4080"/>
                <a:gd name="T46" fmla="*/ 0 w 8160"/>
                <a:gd name="T47" fmla="*/ 0 h 4080"/>
                <a:gd name="T48" fmla="*/ 0 w 8160"/>
                <a:gd name="T49" fmla="*/ 0 h 4080"/>
                <a:gd name="T50" fmla="*/ 0 w 8160"/>
                <a:gd name="T51" fmla="*/ 0 h 4080"/>
                <a:gd name="T52" fmla="*/ 0 w 8160"/>
                <a:gd name="T53" fmla="*/ 0 h 4080"/>
                <a:gd name="T54" fmla="*/ 0 w 8160"/>
                <a:gd name="T55" fmla="*/ 0 h 4080"/>
                <a:gd name="T56" fmla="*/ 0 w 8160"/>
                <a:gd name="T57" fmla="*/ 0 h 4080"/>
                <a:gd name="T58" fmla="*/ 0 w 8160"/>
                <a:gd name="T59" fmla="*/ 0 h 4080"/>
                <a:gd name="T60" fmla="*/ 0 w 8160"/>
                <a:gd name="T61" fmla="*/ 0 h 4080"/>
                <a:gd name="T62" fmla="*/ 0 w 8160"/>
                <a:gd name="T63" fmla="*/ 0 h 4080"/>
                <a:gd name="T64" fmla="*/ 0 w 8160"/>
                <a:gd name="T65" fmla="*/ 0 h 4080"/>
                <a:gd name="T66" fmla="*/ 0 w 8160"/>
                <a:gd name="T67" fmla="*/ 0 h 4080"/>
                <a:gd name="T68" fmla="*/ 0 w 8160"/>
                <a:gd name="T69" fmla="*/ 0 h 4080"/>
                <a:gd name="T70" fmla="*/ 0 w 8160"/>
                <a:gd name="T71" fmla="*/ 0 h 4080"/>
                <a:gd name="T72" fmla="*/ 0 w 8160"/>
                <a:gd name="T73" fmla="*/ 0 h 4080"/>
                <a:gd name="T74" fmla="*/ 0 w 8160"/>
                <a:gd name="T75" fmla="*/ 0 h 4080"/>
                <a:gd name="T76" fmla="*/ 0 w 8160"/>
                <a:gd name="T77" fmla="*/ 0 h 4080"/>
                <a:gd name="T78" fmla="*/ 0 w 8160"/>
                <a:gd name="T79" fmla="*/ 0 h 4080"/>
                <a:gd name="T80" fmla="*/ 0 w 8160"/>
                <a:gd name="T81" fmla="*/ 0 h 4080"/>
                <a:gd name="T82" fmla="*/ 0 w 8160"/>
                <a:gd name="T83" fmla="*/ 0 h 4080"/>
                <a:gd name="T84" fmla="*/ 0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3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0 w 8160"/>
                <a:gd name="T1" fmla="*/ 0 h 8160"/>
                <a:gd name="T2" fmla="*/ 0 w 8160"/>
                <a:gd name="T3" fmla="*/ 0 h 8160"/>
                <a:gd name="T4" fmla="*/ 0 w 8160"/>
                <a:gd name="T5" fmla="*/ 0 h 8160"/>
                <a:gd name="T6" fmla="*/ 0 w 8160"/>
                <a:gd name="T7" fmla="*/ 0 h 8160"/>
                <a:gd name="T8" fmla="*/ 0 w 8160"/>
                <a:gd name="T9" fmla="*/ 0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bmkOffParent02"/>
          <p:cNvSpPr txBox="1">
            <a:spLocks noChangeArrowheads="1"/>
          </p:cNvSpPr>
          <p:nvPr/>
        </p:nvSpPr>
        <p:spPr bwMode="auto">
          <a:xfrm>
            <a:off x="1153323" y="313237"/>
            <a:ext cx="4518780" cy="33248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433"/>
              </a:lnSpc>
              <a:buFont typeface="AU Passata" pitchFamily="34" charset="0"/>
              <a:buNone/>
              <a:defRPr/>
            </a:pPr>
            <a:r>
              <a:rPr lang="en-US" sz="12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57" r:id="rId8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5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5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5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5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500">
          <a:solidFill>
            <a:schemeClr val="bg2"/>
          </a:solidFill>
          <a:latin typeface="AU Passata" pitchFamily="34" charset="0"/>
        </a:defRPr>
      </a:lvl5pPr>
      <a:lvl6pPr marL="503972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U Passata" pitchFamily="34" charset="0"/>
        </a:defRPr>
      </a:lvl6pPr>
      <a:lvl7pPr marL="1007943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U Passata" pitchFamily="34" charset="0"/>
        </a:defRPr>
      </a:lvl7pPr>
      <a:lvl8pPr marL="1511915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U Passata" pitchFamily="34" charset="0"/>
        </a:defRPr>
      </a:lvl8pPr>
      <a:lvl9pPr marL="2015886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U Passata" pitchFamily="34" charset="0"/>
        </a:defRPr>
      </a:lvl9pPr>
    </p:titleStyle>
    <p:bodyStyle>
      <a:lvl1pPr marL="192489" indent="-192489" algn="l" rtl="0" eaLnBrk="1" fontAlgn="base" hangingPunct="1">
        <a:lnSpc>
          <a:spcPct val="92000"/>
        </a:lnSpc>
        <a:spcBef>
          <a:spcPct val="0"/>
        </a:spcBef>
        <a:spcAft>
          <a:spcPct val="0"/>
        </a:spcAft>
        <a:buFont typeface="AU Passata"/>
        <a:buChar char="›"/>
        <a:defRPr sz="2600">
          <a:solidFill>
            <a:schemeClr val="bg2"/>
          </a:solidFill>
          <a:latin typeface="+mn-lt"/>
          <a:ea typeface="+mn-ea"/>
          <a:cs typeface="+mn-cs"/>
        </a:defRPr>
      </a:lvl1pPr>
      <a:lvl2pPr marL="192489" indent="-192489" algn="l" rtl="0" eaLnBrk="1" fontAlgn="base" hangingPunct="1">
        <a:lnSpc>
          <a:spcPct val="94000"/>
        </a:lnSpc>
        <a:spcBef>
          <a:spcPct val="0"/>
        </a:spcBef>
        <a:spcAft>
          <a:spcPct val="0"/>
        </a:spcAft>
        <a:buFont typeface="AU Passata"/>
        <a:buChar char="›"/>
        <a:defRPr sz="2200">
          <a:solidFill>
            <a:schemeClr val="bg2"/>
          </a:solidFill>
          <a:latin typeface="+mn-lt"/>
        </a:defRPr>
      </a:lvl2pPr>
      <a:lvl3pPr marL="192489" indent="-192489" algn="l" rtl="0" eaLnBrk="1" fontAlgn="base" hangingPunct="1">
        <a:lnSpc>
          <a:spcPct val="97000"/>
        </a:lnSpc>
        <a:spcBef>
          <a:spcPct val="0"/>
        </a:spcBef>
        <a:spcAft>
          <a:spcPct val="0"/>
        </a:spcAft>
        <a:buFont typeface="AU Passata"/>
        <a:buChar char="›"/>
        <a:defRPr>
          <a:solidFill>
            <a:schemeClr val="bg2"/>
          </a:solidFill>
          <a:latin typeface="+mn-lt"/>
        </a:defRPr>
      </a:lvl3pPr>
      <a:lvl4pPr marL="192489" indent="-192489" algn="l" rtl="0" eaLnBrk="1" fontAlgn="base" hangingPunct="1">
        <a:lnSpc>
          <a:spcPct val="99000"/>
        </a:lnSpc>
        <a:spcBef>
          <a:spcPct val="0"/>
        </a:spcBef>
        <a:spcAft>
          <a:spcPct val="0"/>
        </a:spcAft>
        <a:buFont typeface="AU Passata"/>
        <a:buChar char="›"/>
        <a:defRPr sz="1500">
          <a:solidFill>
            <a:schemeClr val="bg2"/>
          </a:solidFill>
          <a:latin typeface="+mn-lt"/>
        </a:defRPr>
      </a:lvl4pPr>
      <a:lvl5pPr marL="192489" indent="-192489" algn="l" rtl="0" eaLnBrk="1" fontAlgn="base" hangingPunct="1">
        <a:lnSpc>
          <a:spcPct val="99000"/>
        </a:lnSpc>
        <a:spcBef>
          <a:spcPct val="0"/>
        </a:spcBef>
        <a:spcAft>
          <a:spcPct val="0"/>
        </a:spcAft>
        <a:buFont typeface="AU Passata"/>
        <a:buChar char="›"/>
        <a:defRPr sz="1500">
          <a:solidFill>
            <a:schemeClr val="bg2"/>
          </a:solidFill>
          <a:latin typeface="+mn-lt"/>
        </a:defRPr>
      </a:lvl5pPr>
      <a:lvl6pPr marL="1490916" indent="-194240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800">
          <a:solidFill>
            <a:schemeClr val="bg2"/>
          </a:solidFill>
          <a:latin typeface="+mn-lt"/>
        </a:defRPr>
      </a:lvl6pPr>
      <a:lvl7pPr marL="1994887" indent="-194240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800">
          <a:solidFill>
            <a:schemeClr val="bg2"/>
          </a:solidFill>
          <a:latin typeface="+mn-lt"/>
        </a:defRPr>
      </a:lvl7pPr>
      <a:lvl8pPr marL="2498859" indent="-194240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800">
          <a:solidFill>
            <a:schemeClr val="bg2"/>
          </a:solidFill>
          <a:latin typeface="+mn-lt"/>
        </a:defRPr>
      </a:lvl8pPr>
      <a:lvl9pPr marL="3002831" indent="-194240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8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271" y="1954667"/>
            <a:ext cx="9440085" cy="563476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da-DK" altLang="en-US" b="1" dirty="0"/>
              <a:t>USER INTERFACES for</a:t>
            </a:r>
            <a:br>
              <a:rPr lang="da-DK" altLang="en-US" b="1" dirty="0"/>
            </a:br>
            <a:r>
              <a:rPr lang="da-DK" altLang="en-US" b="1" dirty="0"/>
              <a:t>EMBEDDED SYSTEMS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595037" y="3779838"/>
            <a:ext cx="8097753" cy="1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eaLnBrk="0" hangingPunct="0">
              <a:lnSpc>
                <a:spcPct val="92000"/>
              </a:lnSpc>
              <a:buFont typeface="AU Passata"/>
              <a:buChar char="›"/>
              <a:defRPr sz="2400">
                <a:solidFill>
                  <a:schemeClr val="bg2"/>
                </a:solidFill>
                <a:latin typeface="AU Passata"/>
              </a:defRPr>
            </a:lvl1pPr>
            <a:lvl2pPr marL="742950" indent="-285750" eaLnBrk="0" hangingPunct="0">
              <a:lnSpc>
                <a:spcPct val="94000"/>
              </a:lnSpc>
              <a:buFont typeface="AU Passata"/>
              <a:buChar char="›"/>
              <a:defRPr sz="2000">
                <a:solidFill>
                  <a:schemeClr val="bg2"/>
                </a:solidFill>
                <a:latin typeface="AU Passata"/>
              </a:defRPr>
            </a:lvl2pPr>
            <a:lvl3pPr marL="1143000" indent="-228600" eaLnBrk="0" hangingPunct="0">
              <a:lnSpc>
                <a:spcPct val="97000"/>
              </a:lnSpc>
              <a:buFont typeface="AU Passata"/>
              <a:buChar char="›"/>
              <a:defRPr>
                <a:solidFill>
                  <a:schemeClr val="bg2"/>
                </a:solidFill>
                <a:latin typeface="AU Passata"/>
              </a:defRPr>
            </a:lvl3pPr>
            <a:lvl4pPr marL="1600200" indent="-228600" eaLnBrk="0" hangingPunct="0">
              <a:lnSpc>
                <a:spcPct val="99000"/>
              </a:lnSpc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4pPr>
            <a:lvl5pPr marL="2057400" indent="-228600" eaLnBrk="0" hangingPunct="0">
              <a:lnSpc>
                <a:spcPct val="99000"/>
              </a:lnSpc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5pPr>
            <a:lvl6pPr marL="25146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6pPr>
            <a:lvl7pPr marL="29718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7pPr>
            <a:lvl8pPr marL="34290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8pPr>
            <a:lvl9pPr marL="38862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2000" b="1" dirty="0" err="1">
                <a:solidFill>
                  <a:schemeClr val="bg1"/>
                </a:solidFill>
                <a:latin typeface="Arial" pitchFamily="34" charset="0"/>
              </a:rPr>
              <a:t>Lecture</a:t>
            </a:r>
            <a:r>
              <a:rPr lang="da-DK" altLang="da-DK" sz="2000" b="1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da-DK" altLang="da-DK" sz="2000" b="1" dirty="0" smtClean="0">
                <a:solidFill>
                  <a:schemeClr val="bg1"/>
                </a:solidFill>
                <a:latin typeface="Arial" pitchFamily="34" charset="0"/>
              </a:rPr>
              <a:t>9: </a:t>
            </a:r>
            <a:r>
              <a:rPr lang="da-DK" altLang="da-DK" sz="2000" b="1" dirty="0" err="1" smtClean="0">
                <a:solidFill>
                  <a:schemeClr val="bg1"/>
                </a:solidFill>
                <a:latin typeface="Arial" pitchFamily="34" charset="0"/>
              </a:rPr>
              <a:t>Statistics</a:t>
            </a:r>
            <a:endParaRPr lang="da-DK" altLang="da-DK" sz="2000" b="1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da-DK" altLang="da-DK" sz="2000" b="1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2000" b="1" dirty="0">
                <a:solidFill>
                  <a:schemeClr val="bg1"/>
                </a:solidFill>
                <a:latin typeface="Arial" pitchFamily="34" charset="0"/>
              </a:rPr>
              <a:t>Stefan Wagner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2000" b="1" dirty="0">
                <a:solidFill>
                  <a:schemeClr val="bg1"/>
                </a:solidFill>
                <a:latin typeface="Arial" pitchFamily="34" charset="0"/>
              </a:rPr>
              <a:t>sw@eng.au.dk</a:t>
            </a:r>
            <a:endParaRPr lang="en-US" altLang="da-DK" sz="20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23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16770" y="1308944"/>
            <a:ext cx="9441835" cy="134113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Law of large numbers</a:t>
            </a:r>
            <a:r>
              <a:rPr lang="x-none"/>
              <a:t>: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x-none" smtClean="0"/>
              <a:t>Die </a:t>
            </a:r>
            <a:r>
              <a:rPr lang="x-none"/>
              <a:t>roll example</a:t>
            </a:r>
            <a:r>
              <a:rPr lang="x-none"/>
              <a:t/>
            </a:r>
            <a:br>
              <a:rPr lang="x-none"/>
            </a:br>
            <a:endParaRPr lang="x-none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9832" y="2627709"/>
            <a:ext cx="8064896" cy="457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or negate a learning effect by using counter balancing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0" y="3779838"/>
            <a:ext cx="68834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4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statistics: </a:t>
            </a:r>
          </a:p>
          <a:p>
            <a:pPr lvl="2"/>
            <a:r>
              <a:rPr lang="en-US" dirty="0" smtClean="0"/>
              <a:t>are </a:t>
            </a:r>
            <a:r>
              <a:rPr lang="en-US" dirty="0"/>
              <a:t>essential for any interval or ratio-level data. </a:t>
            </a:r>
            <a:r>
              <a:rPr lang="en-US" dirty="0" smtClean="0"/>
              <a:t>Descriptive statistics</a:t>
            </a:r>
            <a:r>
              <a:rPr lang="en-US" dirty="0"/>
              <a:t>, as the name implies, describe the data without saying anything about </a:t>
            </a:r>
            <a:r>
              <a:rPr lang="en-US" dirty="0" smtClean="0"/>
              <a:t>the larger </a:t>
            </a:r>
            <a:r>
              <a:rPr lang="en-US" dirty="0"/>
              <a:t>population.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Inferential statistics: </a:t>
            </a:r>
          </a:p>
          <a:p>
            <a:pPr lvl="2"/>
            <a:r>
              <a:rPr lang="en-US" dirty="0" smtClean="0"/>
              <a:t>let </a:t>
            </a:r>
            <a:r>
              <a:rPr lang="en-US" dirty="0"/>
              <a:t>you draw some conclusions or </a:t>
            </a:r>
            <a:r>
              <a:rPr lang="en-US" dirty="0" smtClean="0"/>
              <a:t>infer something </a:t>
            </a:r>
            <a:r>
              <a:rPr lang="en-US" dirty="0"/>
              <a:t>about a larger population above and beyond your sample.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Descriptive</a:t>
            </a:r>
            <a:r>
              <a:rPr lang="en-US" dirty="0"/>
              <a:t> </a:t>
            </a:r>
            <a:r>
              <a:rPr lang="en-US" dirty="0" smtClean="0"/>
              <a:t>statistics </a:t>
            </a:r>
            <a:r>
              <a:rPr lang="en-US" dirty="0"/>
              <a:t>are very easy to calculate using most statistical software </a:t>
            </a:r>
            <a:r>
              <a:rPr lang="en-US" dirty="0" smtClean="0"/>
              <a:t>packages. </a:t>
            </a:r>
          </a:p>
          <a:p>
            <a:endParaRPr lang="en-US" dirty="0"/>
          </a:p>
          <a:p>
            <a:r>
              <a:rPr lang="en-US" dirty="0" smtClean="0"/>
              <a:t>Inferential </a:t>
            </a:r>
            <a:r>
              <a:rPr lang="en-US" dirty="0" smtClean="0"/>
              <a:t>statistics  are more difficult </a:t>
            </a:r>
            <a:r>
              <a:rPr lang="en-US" dirty="0" smtClean="0"/>
              <a:t>and error prone.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16770" y="1308944"/>
            <a:ext cx="9441835" cy="89409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a-DK" dirty="0" smtClean="0"/>
              <a:t>Applied </a:t>
            </a:r>
            <a:r>
              <a:rPr lang="x-none" smtClean="0"/>
              <a:t>Descriptive </a:t>
            </a:r>
            <a:r>
              <a:rPr lang="x-none"/>
              <a:t>statistics</a:t>
            </a:r>
            <a:r>
              <a:rPr lang="x-none"/>
              <a:t>: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x-none" smtClean="0"/>
              <a:t>Common </a:t>
            </a:r>
            <a:r>
              <a:rPr lang="x-none"/>
              <a:t>measures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179970" y="3183904"/>
            <a:ext cx="9445625" cy="3887276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-136800" y="7719460"/>
            <a:ext cx="3343275" cy="338138"/>
          </a:xfrm>
          <a:prstGeom prst="rect">
            <a:avLst/>
          </a:prstGeom>
        </p:spPr>
        <p:txBody>
          <a:bodyPr/>
          <a:lstStyle/>
          <a:p>
            <a:pPr lvl="0"/>
            <a:fld id="{F56E7F65-5641-43C7-A684-1AA018D76936}" type="slidenum">
              <a:t>13</a:t>
            </a:fld>
            <a:r>
              <a:rPr lang="x-none" smtClean="0"/>
              <a:t> |</a:t>
            </a:r>
            <a:endParaRPr lang="x-none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1920" y="2265480"/>
            <a:ext cx="914364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8784728" y="7128900"/>
            <a:ext cx="78588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x-none" sz="1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[Tullis08]</a:t>
            </a:r>
          </a:p>
        </p:txBody>
      </p:sp>
      <p:sp>
        <p:nvSpPr>
          <p:cNvPr id="5" name="Freeform 4"/>
          <p:cNvSpPr/>
          <p:nvPr/>
        </p:nvSpPr>
        <p:spPr>
          <a:xfrm>
            <a:off x="3395880" y="2777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8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395880" y="3353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8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395880" y="3641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8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5880" y="7133760"/>
            <a:ext cx="300816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8000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Central tendency measures</a:t>
            </a:r>
          </a:p>
        </p:txBody>
      </p:sp>
      <p:sp>
        <p:nvSpPr>
          <p:cNvPr id="9" name="Freeform 8"/>
          <p:cNvSpPr/>
          <p:nvPr/>
        </p:nvSpPr>
        <p:spPr>
          <a:xfrm>
            <a:off x="3395880" y="3929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47FF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395880" y="4217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47FF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395880" y="7133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47FF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Variability measures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3395880" y="3065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47FF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395880" y="5081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47FF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395880" y="5369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47FF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95880" y="5657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47FF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395880" y="4505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AE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395880" y="4793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AE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395880" y="5945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AE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395880" y="6233760"/>
            <a:ext cx="2260080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AE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699880" y="7133760"/>
            <a:ext cx="1677959" cy="25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00AE00"/>
            </a:solidFill>
            <a:prstDash val="solid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Other measures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5600" y="3070080"/>
            <a:ext cx="1020599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x-none" sz="1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(sample std)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Central tendency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>
              <a:spcAft>
                <a:spcPts val="600"/>
              </a:spcAft>
            </a:pPr>
            <a:r>
              <a:rPr lang="x-none" smtClean="0">
                <a:latin typeface="+mn-lt"/>
              </a:rPr>
              <a:t>Clustering </a:t>
            </a:r>
            <a:r>
              <a:rPr lang="x-none">
                <a:latin typeface="+mn-lt"/>
              </a:rPr>
              <a:t>around a central measure</a:t>
            </a:r>
          </a:p>
          <a:p>
            <a:pPr lvl="1">
              <a:spcAft>
                <a:spcPts val="600"/>
              </a:spcAft>
            </a:pPr>
            <a:r>
              <a:rPr lang="da-DK" dirty="0" smtClean="0">
                <a:latin typeface="+mn-lt"/>
              </a:rPr>
              <a:t>Mean, Median, and Mode</a:t>
            </a:r>
            <a:endParaRPr lang="x-none">
              <a:latin typeface="+mn-lt"/>
            </a:endParaRPr>
          </a:p>
          <a:p>
            <a:pPr lvl="0">
              <a:spcAft>
                <a:spcPts val="600"/>
              </a:spcAft>
            </a:pPr>
            <a:endParaRPr lang="da-DK" dirty="0" smtClean="0">
              <a:latin typeface="+mn-lt"/>
            </a:endParaRPr>
          </a:p>
          <a:p>
            <a:pPr lvl="0">
              <a:spcAft>
                <a:spcPts val="600"/>
              </a:spcAft>
            </a:pPr>
            <a:r>
              <a:rPr lang="x-none" smtClean="0">
                <a:latin typeface="+mn-lt"/>
              </a:rPr>
              <a:t>Median </a:t>
            </a:r>
            <a:r>
              <a:rPr lang="x-none">
                <a:latin typeface="+mn-lt"/>
              </a:rPr>
              <a:t>location = 50th percentile</a:t>
            </a:r>
          </a:p>
          <a:p>
            <a:pPr lvl="0">
              <a:spcAft>
                <a:spcPts val="600"/>
              </a:spcAft>
            </a:pPr>
            <a:endParaRPr lang="da-DK" dirty="0" smtClean="0">
              <a:latin typeface="+mn-lt"/>
            </a:endParaRPr>
          </a:p>
          <a:p>
            <a:pPr lvl="0">
              <a:spcAft>
                <a:spcPts val="600"/>
              </a:spcAft>
            </a:pPr>
            <a:r>
              <a:rPr lang="x-none" smtClean="0">
                <a:latin typeface="+mn-lt"/>
              </a:rPr>
              <a:t>Mode</a:t>
            </a:r>
            <a:r>
              <a:rPr lang="x-none">
                <a:latin typeface="+mn-lt"/>
              </a:rPr>
              <a:t>, i.e. the most commonly occuring score</a:t>
            </a:r>
          </a:p>
          <a:p>
            <a:pPr>
              <a:spcAft>
                <a:spcPts val="600"/>
              </a:spcAft>
            </a:pPr>
            <a:endParaRPr lang="da-DK" dirty="0" smtClean="0">
              <a:latin typeface="+mn-lt"/>
            </a:endParaRPr>
          </a:p>
          <a:p>
            <a:pPr>
              <a:spcAft>
                <a:spcPts val="600"/>
              </a:spcAft>
            </a:pPr>
            <a:endParaRPr lang="x-none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5147989"/>
            <a:ext cx="65341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Variability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>
                <a:latin typeface="+mn-lt"/>
              </a:rPr>
              <a:t>Spread of data “measured” as “distance” to central tendency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+mn-lt"/>
              </a:rPr>
              <a:t>The larger the spread - the more data you need for higher confidence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+mn-lt"/>
              </a:rPr>
              <a:t>Sample range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+mn-lt"/>
              </a:rPr>
              <a:t>distance between max and minimum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+mn-lt"/>
              </a:rPr>
              <a:t>Identifies outliers and coding errors (e.g. if scale is 1-5, a zero value is wrong)</a:t>
            </a:r>
          </a:p>
          <a:p>
            <a:pPr lvl="0">
              <a:spcAft>
                <a:spcPts val="600"/>
              </a:spcAft>
            </a:pPr>
            <a:r>
              <a:rPr lang="en-US" dirty="0" smtClean="0">
                <a:latin typeface="+mn-lt"/>
              </a:rPr>
              <a:t>Sample variance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+mn-lt"/>
              </a:rPr>
              <a:t>estimator for population variance relative to the mean value </a:t>
            </a:r>
          </a:p>
          <a:p>
            <a:pPr lvl="0">
              <a:spcAft>
                <a:spcPts val="600"/>
              </a:spcAft>
            </a:pPr>
            <a:r>
              <a:rPr lang="en-US" dirty="0" smtClean="0">
                <a:latin typeface="+mn-lt"/>
              </a:rPr>
              <a:t>Sample standard deviation – 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+mn-lt"/>
              </a:rPr>
              <a:t>estimator for population standard deviation – e.g. an average of 10 seconds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+mn-lt"/>
              </a:rPr>
              <a:t>Confidence interval (in Excel)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+mn-lt"/>
              </a:rPr>
              <a:t>= confidence (alpha, standard deviation, sample size)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+mn-lt"/>
              </a:rPr>
              <a:t>alpha = significance level (often 0,05 - 0,01): meaning how certain do we want to be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16770" y="1308944"/>
            <a:ext cx="9441835" cy="89409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Example: Sample mean </a:t>
            </a:r>
            <a:br>
              <a:rPr lang="en-US" dirty="0" smtClean="0"/>
            </a:br>
            <a:r>
              <a:rPr lang="en-US" dirty="0" smtClean="0"/>
              <a:t>and sample standard deviation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808" y="2634043"/>
            <a:ext cx="7847344" cy="42557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3"/>
          <p:cNvSpPr/>
          <p:nvPr/>
        </p:nvSpPr>
        <p:spPr>
          <a:xfrm>
            <a:off x="8712720" y="6796800"/>
            <a:ext cx="8812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1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[Smith97]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4896296" y="4047743"/>
            <a:ext cx="3749400" cy="8640"/>
          </a:xfrm>
          <a:prstGeom prst="line">
            <a:avLst/>
          </a:prstGeom>
          <a:noFill/>
          <a:ln w="36720">
            <a:solidFill>
              <a:srgbClr val="800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854323" y="4790481"/>
            <a:ext cx="3749400" cy="8640"/>
          </a:xfrm>
          <a:prstGeom prst="line">
            <a:avLst/>
          </a:prstGeom>
          <a:noFill/>
          <a:ln w="36720">
            <a:solidFill>
              <a:srgbClr val="800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71" y="2639944"/>
            <a:ext cx="5587638" cy="3887276"/>
          </a:xfrm>
        </p:spPr>
        <p:txBody>
          <a:bodyPr/>
          <a:lstStyle/>
          <a:p>
            <a:r>
              <a:rPr lang="en-US" dirty="0" smtClean="0"/>
              <a:t>45 minutes Exercise</a:t>
            </a:r>
          </a:p>
          <a:p>
            <a:pPr lvl="2"/>
            <a:r>
              <a:rPr lang="en-US" dirty="0" smtClean="0"/>
              <a:t>1) Recruit four(+) participants from your peer group</a:t>
            </a:r>
          </a:p>
          <a:p>
            <a:pPr lvl="2"/>
            <a:r>
              <a:rPr lang="en-US" dirty="0" smtClean="0"/>
              <a:t>2) Have them solve a specified task from your scenario using your two prototypes</a:t>
            </a:r>
          </a:p>
          <a:p>
            <a:pPr lvl="2"/>
            <a:r>
              <a:rPr lang="en-US" dirty="0" smtClean="0"/>
              <a:t>3) Record for each participant:</a:t>
            </a:r>
          </a:p>
          <a:p>
            <a:pPr lvl="4"/>
            <a:r>
              <a:rPr lang="en-US" dirty="0" smtClean="0">
                <a:solidFill>
                  <a:srgbClr val="0070C0"/>
                </a:solidFill>
              </a:rPr>
              <a:t>3.1) Time to solve task using prototype 1</a:t>
            </a:r>
          </a:p>
          <a:p>
            <a:pPr lvl="4"/>
            <a:r>
              <a:rPr lang="en-US" dirty="0" smtClean="0">
                <a:solidFill>
                  <a:srgbClr val="0070C0"/>
                </a:solidFill>
              </a:rPr>
              <a:t>3.2) Time to solve task using prototype 2</a:t>
            </a:r>
          </a:p>
          <a:p>
            <a:pPr lvl="2"/>
            <a:r>
              <a:rPr lang="en-US" dirty="0" smtClean="0"/>
              <a:t>4) Enter the data into excel</a:t>
            </a:r>
          </a:p>
          <a:p>
            <a:pPr lvl="2"/>
            <a:r>
              <a:rPr lang="en-US" dirty="0" smtClean="0"/>
              <a:t>5) Calculate the mean, median, mode for each column (=AVERAGE, =MEDIAN, =MODE)</a:t>
            </a:r>
          </a:p>
          <a:p>
            <a:pPr lvl="2"/>
            <a:r>
              <a:rPr lang="en-US" dirty="0" smtClean="0"/>
              <a:t>6) Calculate the standard deviation, and the confidence interval (=STDEV.S(C5:C8))</a:t>
            </a:r>
          </a:p>
          <a:p>
            <a:pPr lvl="2"/>
            <a:r>
              <a:rPr lang="en-US" dirty="0" smtClean="0"/>
              <a:t>7) Calculate the 95% Confidence </a:t>
            </a:r>
          </a:p>
          <a:p>
            <a:pPr lvl="2"/>
            <a:r>
              <a:rPr lang="en-US" dirty="0" smtClean="0"/>
              <a:t>8) Calculate the Confidence Interval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08" y="1907629"/>
            <a:ext cx="39528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Visualizing data </a:t>
            </a:r>
            <a:r>
              <a:rPr lang="x-none"/>
              <a:t>in </a:t>
            </a:r>
            <a:r>
              <a:rPr lang="x-none" smtClean="0"/>
              <a:t>graphs</a:t>
            </a: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spcAft>
                <a:spcPts val="600"/>
              </a:spcAft>
            </a:pPr>
            <a:r>
              <a:rPr lang="x-none">
                <a:latin typeface="+mn-lt"/>
              </a:rPr>
              <a:t>Precision and clarity is a </a:t>
            </a:r>
            <a:r>
              <a:rPr lang="x-none" b="1">
                <a:latin typeface="+mn-lt"/>
              </a:rPr>
              <a:t>virtue</a:t>
            </a:r>
            <a:r>
              <a:rPr lang="x-none">
                <a:latin typeface="+mn-lt"/>
              </a:rPr>
              <a:t> and </a:t>
            </a:r>
            <a:r>
              <a:rPr lang="x-none" b="1">
                <a:latin typeface="+mn-lt"/>
              </a:rPr>
              <a:t>necessity</a:t>
            </a:r>
            <a:r>
              <a:rPr lang="x-none">
                <a:latin typeface="+mn-lt"/>
              </a:rPr>
              <a:t> in any field of science</a:t>
            </a:r>
          </a:p>
          <a:p>
            <a:pPr lvl="0">
              <a:spcAft>
                <a:spcPts val="600"/>
              </a:spcAft>
            </a:pPr>
            <a:endParaRPr lang="da-DK" dirty="0" smtClean="0">
              <a:latin typeface="+mn-lt"/>
            </a:endParaRPr>
          </a:p>
          <a:p>
            <a:pPr lvl="0">
              <a:spcAft>
                <a:spcPts val="600"/>
              </a:spcAft>
            </a:pPr>
            <a:r>
              <a:rPr lang="x-none" smtClean="0">
                <a:latin typeface="+mn-lt"/>
              </a:rPr>
              <a:t>Please </a:t>
            </a:r>
            <a:r>
              <a:rPr lang="x-none">
                <a:latin typeface="+mn-lt"/>
              </a:rPr>
              <a:t>remember</a:t>
            </a:r>
          </a:p>
          <a:p>
            <a:pPr lvl="1">
              <a:spcAft>
                <a:spcPts val="600"/>
              </a:spcAft>
            </a:pPr>
            <a:r>
              <a:rPr lang="x-none">
                <a:latin typeface="+mn-lt"/>
              </a:rPr>
              <a:t>Label diagrams and axes</a:t>
            </a:r>
          </a:p>
          <a:p>
            <a:pPr lvl="1">
              <a:spcAft>
                <a:spcPts val="600"/>
              </a:spcAft>
            </a:pPr>
            <a:r>
              <a:rPr lang="x-none">
                <a:latin typeface="+mn-lt"/>
              </a:rPr>
              <a:t>Always remember units (SI)</a:t>
            </a:r>
          </a:p>
          <a:p>
            <a:pPr lvl="1">
              <a:spcAft>
                <a:spcPts val="600"/>
              </a:spcAft>
            </a:pPr>
            <a:r>
              <a:rPr lang="x-none">
                <a:latin typeface="+mn-lt"/>
              </a:rPr>
              <a:t>Do not imply more precision than data allows, e.g. decimals</a:t>
            </a:r>
          </a:p>
          <a:p>
            <a:pPr lvl="1">
              <a:spcAft>
                <a:spcPts val="600"/>
              </a:spcAft>
            </a:pPr>
            <a:r>
              <a:rPr lang="x-none">
                <a:latin typeface="+mn-lt"/>
              </a:rPr>
              <a:t>Careful if using colors and fancy diagram types, e.g. 3D</a:t>
            </a:r>
          </a:p>
          <a:p>
            <a:pPr lvl="1">
              <a:spcAft>
                <a:spcPts val="600"/>
              </a:spcAft>
            </a:pPr>
            <a:r>
              <a:rPr lang="x-none">
                <a:latin typeface="+mn-lt"/>
              </a:rPr>
              <a:t>Do not overload diagrams with information</a:t>
            </a:r>
          </a:p>
          <a:p>
            <a:pPr lvl="1">
              <a:spcAft>
                <a:spcPts val="600"/>
              </a:spcAft>
            </a:pPr>
            <a:r>
              <a:rPr lang="x-none">
                <a:latin typeface="+mn-lt"/>
              </a:rPr>
              <a:t>Use confidence intervals whenever possible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Histograms, graphs, and plots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1945" y="1907629"/>
            <a:ext cx="4084560" cy="251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Chart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56508" y="4499917"/>
            <a:ext cx="3943440" cy="25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hart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808" y="4355901"/>
            <a:ext cx="3724560" cy="25844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15776" y="708435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wrong with these?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x-none" sz="2400">
                <a:latin typeface="+mn-lt"/>
              </a:rPr>
              <a:t>Introduction</a:t>
            </a:r>
          </a:p>
          <a:p>
            <a:pPr lvl="0"/>
            <a:r>
              <a:rPr lang="x-none" sz="2400" smtClean="0">
                <a:latin typeface="+mn-lt"/>
              </a:rPr>
              <a:t>Descriptive </a:t>
            </a:r>
            <a:r>
              <a:rPr lang="x-none" sz="2400">
                <a:latin typeface="+mn-lt"/>
              </a:rPr>
              <a:t>statistics</a:t>
            </a:r>
          </a:p>
          <a:p>
            <a:r>
              <a:rPr lang="x-none" sz="2400">
                <a:latin typeface="+mn-lt"/>
              </a:rPr>
              <a:t>Central tendency </a:t>
            </a:r>
            <a:r>
              <a:rPr lang="x-none" sz="2400">
                <a:latin typeface="+mn-lt"/>
              </a:rPr>
              <a:t>and </a:t>
            </a:r>
            <a:r>
              <a:rPr lang="x-none" sz="2400" smtClean="0">
                <a:latin typeface="+mn-lt"/>
              </a:rPr>
              <a:t>variability</a:t>
            </a:r>
            <a:endParaRPr lang="da-DK" sz="2400" dirty="0" smtClean="0">
              <a:latin typeface="+mn-lt"/>
            </a:endParaRPr>
          </a:p>
          <a:p>
            <a:r>
              <a:rPr lang="x-none" sz="2400" smtClean="0">
                <a:latin typeface="+mn-lt"/>
              </a:rPr>
              <a:t>Visualizing data with charts and graphs</a:t>
            </a:r>
          </a:p>
          <a:p>
            <a:r>
              <a:rPr lang="x-none" sz="2400" smtClean="0">
                <a:latin typeface="+mn-lt"/>
              </a:rPr>
              <a:t>Histogram </a:t>
            </a:r>
            <a:r>
              <a:rPr lang="x-none" sz="2400">
                <a:latin typeface="+mn-lt"/>
              </a:rPr>
              <a:t>and </a:t>
            </a:r>
            <a:r>
              <a:rPr lang="x-none" sz="2400" smtClean="0">
                <a:latin typeface="+mn-lt"/>
              </a:rPr>
              <a:t>boxplot</a:t>
            </a:r>
            <a:endParaRPr lang="da-DK" sz="2400" dirty="0" smtClean="0">
              <a:latin typeface="+mn-lt"/>
            </a:endParaRPr>
          </a:p>
          <a:p>
            <a:r>
              <a:rPr lang="da-DK" sz="2400" dirty="0" smtClean="0">
                <a:latin typeface="+mn-lt"/>
              </a:rPr>
              <a:t>t-test</a:t>
            </a:r>
          </a:p>
          <a:p>
            <a:r>
              <a:rPr lang="da-DK" sz="2400" dirty="0" err="1" smtClean="0">
                <a:latin typeface="+mn-lt"/>
              </a:rPr>
              <a:t>Correlations</a:t>
            </a:r>
            <a:endParaRPr lang="da-DK" sz="2400" dirty="0" smtClean="0">
              <a:latin typeface="+mn-lt"/>
            </a:endParaRPr>
          </a:p>
          <a:p>
            <a:pPr lvl="1"/>
            <a:endParaRPr lang="x-none" sz="2400"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a-DK" dirty="0" smtClean="0"/>
              <a:t>Graphs with </a:t>
            </a:r>
            <a:r>
              <a:rPr lang="da-DK" dirty="0" err="1" smtClean="0"/>
              <a:t>confidence</a:t>
            </a:r>
            <a:r>
              <a:rPr lang="da-DK" dirty="0" smtClean="0"/>
              <a:t> intervals</a:t>
            </a:r>
            <a:endParaRPr lang="x-non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474" t="3455" r="2552" b="1907"/>
          <a:stretch>
            <a:fillRect/>
          </a:stretch>
        </p:blipFill>
        <p:spPr>
          <a:xfrm>
            <a:off x="1655936" y="2493018"/>
            <a:ext cx="6336704" cy="449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Boxplot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04440" y="3653160"/>
            <a:ext cx="5874120" cy="3240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76759" y="5585640"/>
            <a:ext cx="2196000" cy="976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Q3 = 75th percentile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Q2 = Median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Q1 = 25th percentile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Q1 – 1.5 * IQR</a:t>
            </a:r>
          </a:p>
        </p:txBody>
      </p:sp>
      <p:sp>
        <p:nvSpPr>
          <p:cNvPr id="6" name="Straight Connector 5"/>
          <p:cNvSpPr/>
          <p:nvPr/>
        </p:nvSpPr>
        <p:spPr>
          <a:xfrm flipV="1">
            <a:off x="2952720" y="5704800"/>
            <a:ext cx="1056239" cy="172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2303280" y="5964360"/>
            <a:ext cx="2000520" cy="1360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2935440" y="6172440"/>
            <a:ext cx="1064880" cy="1796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502360" y="6371520"/>
            <a:ext cx="1801440" cy="1796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287784" y="2674683"/>
            <a:ext cx="9445625" cy="3887276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x-none">
                <a:latin typeface="+mn-lt"/>
              </a:rPr>
              <a:t>E.g. comparing means of three independent samples</a:t>
            </a:r>
          </a:p>
          <a:p>
            <a:pPr lvl="0"/>
            <a:r>
              <a:rPr lang="x-none">
                <a:latin typeface="+mn-lt"/>
              </a:rPr>
              <a:t>Boxplot (overview):</a:t>
            </a:r>
            <a:r>
              <a:rPr lang="x-none">
                <a:latin typeface="+mn-lt"/>
              </a:rPr>
              <a:t>	</a:t>
            </a:r>
            <a:r>
              <a:rPr lang="da-DK" dirty="0" smtClean="0">
                <a:latin typeface="+mn-lt"/>
              </a:rPr>
              <a:t>	</a:t>
            </a:r>
            <a:r>
              <a:rPr lang="x-none" smtClean="0">
                <a:latin typeface="+mn-lt"/>
              </a:rPr>
              <a:t>Design A</a:t>
            </a:r>
            <a:r>
              <a:rPr lang="x-none">
                <a:latin typeface="+mn-lt"/>
              </a:rPr>
              <a:t>	</a:t>
            </a:r>
            <a:r>
              <a:rPr lang="x-none">
                <a:latin typeface="+mn-lt"/>
              </a:rPr>
              <a:t>Design </a:t>
            </a:r>
            <a:r>
              <a:rPr lang="x-none" smtClean="0">
                <a:latin typeface="+mn-lt"/>
              </a:rPr>
              <a:t>B</a:t>
            </a:r>
            <a:r>
              <a:rPr lang="x-none">
                <a:latin typeface="+mn-lt"/>
              </a:rPr>
              <a:t>	Design C</a:t>
            </a:r>
          </a:p>
          <a:p>
            <a:pPr lvl="0"/>
            <a:endParaRPr lang="x-none">
              <a:latin typeface="+mn-lt"/>
            </a:endParaRPr>
          </a:p>
          <a:p>
            <a:pPr lvl="0"/>
            <a:endParaRPr lang="x-none">
              <a:latin typeface="+mn-lt"/>
            </a:endParaRPr>
          </a:p>
          <a:p>
            <a:pPr lvl="0"/>
            <a:endParaRPr lang="x-none">
              <a:latin typeface="+mn-lt"/>
            </a:endParaRPr>
          </a:p>
          <a:p>
            <a:pPr lvl="0"/>
            <a:endParaRPr lang="x-none">
              <a:latin typeface="+mn-lt"/>
            </a:endParaRPr>
          </a:p>
          <a:p>
            <a:pPr lvl="0"/>
            <a:endParaRPr lang="x-non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93189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Top 10 mistakes in data graphs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x-none">
                <a:latin typeface="+mn-lt"/>
              </a:rPr>
              <a:t>Not labeling axes or units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x-none">
                <a:latin typeface="+mn-lt"/>
              </a:rPr>
              <a:t>Implying more precision in your data than it deserves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x-none">
                <a:latin typeface="+mn-lt"/>
              </a:rPr>
              <a:t>Not showing confidence intervals when you can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x-none">
                <a:latin typeface="+mn-lt"/>
              </a:rPr>
              <a:t>Not starting a bar graph at lowest possible y-axis value (usually 0)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x-none">
                <a:latin typeface="+mn-lt"/>
              </a:rPr>
              <a:t>Using a line graph when it should be a bar graph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x-none">
                <a:latin typeface="+mn-lt"/>
              </a:rPr>
              <a:t>Using 3D when it doesn’t add any value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x-none">
                <a:latin typeface="+mn-lt"/>
              </a:rPr>
              <a:t>Trying to include too much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x-none">
                <a:latin typeface="+mn-lt"/>
              </a:rPr>
              <a:t>Poor labeling of pie charts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x-none">
                <a:latin typeface="+mn-lt"/>
              </a:rPr>
              <a:t>Using colors as the only way to convey information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x-none">
                <a:latin typeface="+mn-lt"/>
              </a:rPr>
              <a:t>Not knowing when to use stacked bar graphs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4728" y="6850575"/>
            <a:ext cx="78588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1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[Tullis08]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Suggested software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/>
            <a:r>
              <a:rPr lang="en-US" dirty="0">
                <a:latin typeface="+mn-lt"/>
              </a:rPr>
              <a:t>Excel, Open Office </a:t>
            </a:r>
            <a:r>
              <a:rPr lang="en-US" dirty="0" err="1">
                <a:latin typeface="+mn-lt"/>
              </a:rPr>
              <a:t>Calc</a:t>
            </a:r>
            <a:r>
              <a:rPr lang="en-US" dirty="0">
                <a:latin typeface="+mn-lt"/>
              </a:rPr>
              <a:t> and other spreadsheets</a:t>
            </a:r>
          </a:p>
          <a:p>
            <a:pPr marL="342900" indent="-342900"/>
            <a:r>
              <a:rPr lang="en-US" dirty="0" err="1" smtClean="0">
                <a:latin typeface="+mn-lt"/>
              </a:rPr>
              <a:t>Matlab</a:t>
            </a:r>
            <a:r>
              <a:rPr lang="en-US" dirty="0" smtClean="0">
                <a:latin typeface="+mn-lt"/>
              </a:rPr>
              <a:t> (ENG and ASE uses this)</a:t>
            </a:r>
            <a:endParaRPr lang="en-US" dirty="0">
              <a:latin typeface="+mn-lt"/>
            </a:endParaRPr>
          </a:p>
          <a:p>
            <a:pPr marL="342900" indent="-342900"/>
            <a:r>
              <a:rPr lang="en-US" dirty="0">
                <a:latin typeface="+mn-lt"/>
              </a:rPr>
              <a:t>SPSS (Statistical Package for the Social Sciences)</a:t>
            </a:r>
          </a:p>
          <a:p>
            <a:pPr marL="342900" indent="-342900"/>
            <a:r>
              <a:rPr lang="en-US" dirty="0" smtClean="0">
                <a:latin typeface="+mn-lt"/>
              </a:rPr>
              <a:t>STATA (Aarhus University Hospital uses this) </a:t>
            </a:r>
          </a:p>
          <a:p>
            <a:pPr marL="342900" indent="-342900"/>
            <a:r>
              <a:rPr lang="en-US" dirty="0" smtClean="0">
                <a:latin typeface="+mn-lt"/>
              </a:rPr>
              <a:t>STATISTICA</a:t>
            </a:r>
            <a:endParaRPr lang="en-US" dirty="0">
              <a:latin typeface="+mn-lt"/>
            </a:endParaRPr>
          </a:p>
          <a:p>
            <a:pPr marL="342900" indent="-342900"/>
            <a:r>
              <a:rPr lang="en-US" dirty="0">
                <a:latin typeface="+mn-lt"/>
              </a:rPr>
              <a:t>R (free)</a:t>
            </a:r>
          </a:p>
          <a:p>
            <a:pPr marL="342900" indent="-342900"/>
            <a:r>
              <a:rPr lang="en-US" dirty="0">
                <a:latin typeface="+mn-lt"/>
              </a:rPr>
              <a:t>GNU Octave (free)</a:t>
            </a:r>
          </a:p>
        </p:txBody>
      </p:sp>
    </p:spTree>
    <p:extLst>
      <p:ext uri="{BB962C8B-B14F-4D97-AF65-F5344CB8AC3E}">
        <p14:creationId xmlns:p14="http://schemas.microsoft.com/office/powerpoint/2010/main" val="32605669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prototype 1 more efficient than 2?</a:t>
            </a:r>
          </a:p>
          <a:p>
            <a:pPr lvl="2"/>
            <a:r>
              <a:rPr lang="en-US" dirty="0" smtClean="0"/>
              <a:t>Just compare means and medians for simple comparison</a:t>
            </a:r>
          </a:p>
          <a:p>
            <a:pPr lvl="2"/>
            <a:r>
              <a:rPr lang="en-US" dirty="0" smtClean="0"/>
              <a:t>Use statistical tests for comparing means with greater power</a:t>
            </a:r>
          </a:p>
          <a:p>
            <a:pPr lvl="2"/>
            <a:r>
              <a:rPr lang="en-US" dirty="0" smtClean="0"/>
              <a:t>For small populations (n &lt; 30) e.g. use t-test  </a:t>
            </a:r>
          </a:p>
          <a:p>
            <a:pPr lvl="2"/>
            <a:r>
              <a:rPr lang="en-US" dirty="0" smtClean="0"/>
              <a:t>For larger populations use z-test ( n &gt; 29)</a:t>
            </a:r>
          </a:p>
          <a:p>
            <a:pPr lvl="2"/>
            <a:r>
              <a:rPr lang="en-US" dirty="0" smtClean="0"/>
              <a:t>Comparing two samples use t-test, more than two use ANNOVA </a:t>
            </a:r>
          </a:p>
          <a:p>
            <a:pPr lvl="2"/>
            <a:endParaRPr lang="en-US" dirty="0"/>
          </a:p>
          <a:p>
            <a:r>
              <a:rPr lang="en-US" dirty="0" smtClean="0"/>
              <a:t>Independent samples</a:t>
            </a:r>
          </a:p>
          <a:p>
            <a:pPr lvl="2"/>
            <a:r>
              <a:rPr lang="en-US" dirty="0" smtClean="0"/>
              <a:t>If you compare two different groups (e.g. novice users to experienced users)</a:t>
            </a:r>
          </a:p>
          <a:p>
            <a:pPr lvl="2"/>
            <a:r>
              <a:rPr lang="en-US" dirty="0" smtClean="0"/>
              <a:t>Use an unpaired t-test</a:t>
            </a:r>
          </a:p>
          <a:p>
            <a:pPr lvl="2"/>
            <a:endParaRPr lang="en-US" dirty="0"/>
          </a:p>
          <a:p>
            <a:r>
              <a:rPr lang="en-US" dirty="0" smtClean="0"/>
              <a:t>Dependent samples</a:t>
            </a:r>
          </a:p>
          <a:p>
            <a:pPr lvl="2"/>
            <a:r>
              <a:rPr lang="en-US" dirty="0" smtClean="0"/>
              <a:t>If you compare the same group of participants – using two different prototypes</a:t>
            </a:r>
          </a:p>
          <a:p>
            <a:pPr lvl="2"/>
            <a:r>
              <a:rPr lang="en-US" dirty="0" smtClean="0"/>
              <a:t>Use a </a:t>
            </a:r>
            <a:r>
              <a:rPr lang="en-US" dirty="0" err="1" smtClean="0"/>
              <a:t>paried</a:t>
            </a:r>
            <a:r>
              <a:rPr lang="en-US" dirty="0" smtClean="0"/>
              <a:t> t-test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7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2627709"/>
            <a:ext cx="970307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88" y="539477"/>
            <a:ext cx="50196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9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Unpaired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7" y="2671811"/>
            <a:ext cx="8496943" cy="377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2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in excel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907629"/>
            <a:ext cx="9217024" cy="505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9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3851845"/>
            <a:ext cx="7665348" cy="333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784" y="2555701"/>
            <a:ext cx="9693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given the assumption (hypothesis) – that there is no difference between tasks times </a:t>
            </a:r>
          </a:p>
          <a:p>
            <a:r>
              <a:rPr lang="en-US" dirty="0" smtClean="0"/>
              <a:t>between prototype 1 and 2, there is p = 0.07 that this is the case.</a:t>
            </a:r>
          </a:p>
          <a:p>
            <a:r>
              <a:rPr lang="en-US" dirty="0" smtClean="0"/>
              <a:t>p should be lower than 0.05 for significance (95%) , and p &lt; 0.01 (99%) for high significance. </a:t>
            </a:r>
          </a:p>
          <a:p>
            <a:r>
              <a:rPr lang="en-US" dirty="0" smtClean="0"/>
              <a:t>Thus, data are not significantly different … but 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Investigating whether parameters has a relationship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1" y="3203773"/>
            <a:ext cx="68834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40" y="4280209"/>
            <a:ext cx="4969421" cy="273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1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808" y="1187549"/>
            <a:ext cx="9440863" cy="44608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a-DK" dirty="0" smtClean="0"/>
              <a:t>S</a:t>
            </a:r>
            <a:r>
              <a:rPr lang="x-none" smtClean="0"/>
              <a:t>tatistics</a:t>
            </a:r>
            <a:r>
              <a:rPr lang="da-DK" dirty="0" smtClean="0"/>
              <a:t> as a </a:t>
            </a:r>
            <a:r>
              <a:rPr lang="da-DK" dirty="0" err="1" smtClean="0"/>
              <a:t>phenomena</a:t>
            </a:r>
            <a:endParaRPr lang="x-none"/>
          </a:p>
        </p:txBody>
      </p:sp>
      <p:sp>
        <p:nvSpPr>
          <p:cNvPr id="3" name="TextBox 2"/>
          <p:cNvSpPr txBox="1"/>
          <p:nvPr/>
        </p:nvSpPr>
        <p:spPr>
          <a:xfrm>
            <a:off x="2831039" y="2584109"/>
            <a:ext cx="6829560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342720" marR="0" lvl="0" indent="-34272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“If your experiment needs statistics, you ought to have done a better experiment“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Ernest Rutherford (nuclear physicist)</a:t>
            </a:r>
          </a:p>
          <a:p>
            <a:pPr marL="342720" marR="0" lvl="0" indent="-34272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endParaRPr lang="en-US" sz="1800" b="0" i="1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342720" marR="0" lvl="0" indent="-34272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endParaRPr lang="en-US" sz="1800" b="0" i="1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342720" marR="0" lvl="0" indent="-34272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endParaRPr lang="en-US" sz="1800" b="0" i="1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342720" marR="0" lvl="0" indent="-34272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“</a:t>
            </a:r>
            <a:r>
              <a:rPr lang="en-US" sz="1800" b="0" i="1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There are three kinds of lies: lies, damned lies, and statistics”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Benjamin Disraeli (British statesman and literary figure</a:t>
            </a:r>
            <a:r>
              <a:rPr lang="en-US" sz="1800" b="0" i="0" u="none" strike="noStrike" kern="1200" dirty="0" smtClean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)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/>
            </a:pPr>
            <a:r>
              <a:rPr lang="en-US" dirty="0" smtClean="0">
                <a:latin typeface="Liberation Sans" pitchFamily="18"/>
                <a:ea typeface="DejaVu Sans" pitchFamily="2"/>
                <a:cs typeface="DejaVu Sans" pitchFamily="2"/>
              </a:rPr>
              <a:t>Mark Twain (novelist)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/>
            </a:r>
            <a:b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</a:b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3799" y="2334869"/>
            <a:ext cx="1285919" cy="17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21960" y="4239360"/>
            <a:ext cx="1285919" cy="178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70" y="1308944"/>
            <a:ext cx="9441835" cy="894091"/>
          </a:xfrm>
        </p:spPr>
        <p:txBody>
          <a:bodyPr/>
          <a:lstStyle/>
          <a:p>
            <a:r>
              <a:rPr lang="en-US" dirty="0" smtClean="0"/>
              <a:t>Adding trend lines / </a:t>
            </a:r>
            <a:br>
              <a:rPr lang="en-US" dirty="0" smtClean="0"/>
            </a:br>
            <a:r>
              <a:rPr lang="en-US" dirty="0" smtClean="0"/>
              <a:t>regression analysis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533544"/>
            <a:ext cx="8496944" cy="45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1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x-none"/>
              <a:t>[Tullis08] Tullis and Albert, Measuring the User Experience, 2008</a:t>
            </a:r>
          </a:p>
          <a:p>
            <a:pPr lvl="0"/>
            <a:r>
              <a:rPr lang="x-none"/>
              <a:t>[Sharp02] Sharp, Rogers, and Preece, Interaction Design, 2002</a:t>
            </a:r>
          </a:p>
          <a:p>
            <a:pPr lvl="0"/>
            <a:r>
              <a:rPr lang="x-none"/>
              <a:t>[Nielsen94] Jakob Nielsen, Usability Engineering, 1994</a:t>
            </a:r>
          </a:p>
          <a:p>
            <a:pPr lvl="0"/>
            <a:r>
              <a:rPr lang="x-none"/>
              <a:t>[Rubin94] Jeffrey Rubin, Handbook of Usability Testing, 1994</a:t>
            </a:r>
          </a:p>
          <a:p>
            <a:pPr lvl="0"/>
            <a:r>
              <a:rPr lang="x-none"/>
              <a:t>[Garret02] J.J. Garret, The Elements of User Experience, 2002</a:t>
            </a:r>
          </a:p>
          <a:p>
            <a:pPr lvl="0"/>
            <a:r>
              <a:rPr lang="x-none"/>
              <a:t>[IDBook11] www.id-book.com</a:t>
            </a:r>
          </a:p>
          <a:p>
            <a:pPr lvl="0"/>
            <a:r>
              <a:rPr lang="x-none"/>
              <a:t>[Popper68] Popper, K. R. The Logic of Scientific Discovery. London: Hutchinson</a:t>
            </a:r>
          </a:p>
          <a:p>
            <a:pPr lvl="0"/>
            <a:r>
              <a:rPr lang="x-none"/>
              <a:t>[Smith97] S.W. Smith, The Scientist and Engineer's Guide to Digital Signal Processing, California Technical Publishing, 1997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Descriptive statistics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r>
              <a:rPr lang="x-none" smtClean="0">
                <a:latin typeface="+mn-lt"/>
              </a:rPr>
              <a:t>Describes </a:t>
            </a:r>
            <a:r>
              <a:rPr lang="x-none">
                <a:latin typeface="+mn-lt"/>
              </a:rPr>
              <a:t>data </a:t>
            </a:r>
            <a:r>
              <a:rPr lang="x-none">
                <a:latin typeface="+mn-lt"/>
              </a:rPr>
              <a:t>in </a:t>
            </a:r>
            <a:r>
              <a:rPr lang="da-DK" dirty="0" smtClean="0">
                <a:latin typeface="+mn-lt"/>
              </a:rPr>
              <a:t>a </a:t>
            </a:r>
            <a:r>
              <a:rPr lang="x-none" b="1" smtClean="0">
                <a:latin typeface="+mn-lt"/>
              </a:rPr>
              <a:t>sample</a:t>
            </a:r>
            <a:endParaRPr lang="x-none" b="1">
              <a:latin typeface="+mn-lt"/>
            </a:endParaRPr>
          </a:p>
          <a:p>
            <a:r>
              <a:rPr lang="x-none">
                <a:latin typeface="+mn-lt"/>
              </a:rPr>
              <a:t>Does not infer anything about the </a:t>
            </a:r>
            <a:r>
              <a:rPr lang="x-none" b="1">
                <a:latin typeface="+mn-lt"/>
              </a:rPr>
              <a:t>population</a:t>
            </a:r>
          </a:p>
          <a:p>
            <a:r>
              <a:rPr lang="x-none">
                <a:latin typeface="+mn-lt"/>
              </a:rPr>
              <a:t>Collect, classify, summarize, and present data</a:t>
            </a:r>
          </a:p>
          <a:p>
            <a:r>
              <a:rPr lang="x-none">
                <a:latin typeface="+mn-lt"/>
              </a:rPr>
              <a:t>Proceed to inferential statistics if</a:t>
            </a:r>
          </a:p>
          <a:p>
            <a:pPr lvl="1"/>
            <a:r>
              <a:rPr lang="x-none">
                <a:latin typeface="+mn-lt"/>
              </a:rPr>
              <a:t>There is </a:t>
            </a:r>
            <a:r>
              <a:rPr lang="x-none" b="1">
                <a:latin typeface="+mn-lt"/>
              </a:rPr>
              <a:t>enough data</a:t>
            </a:r>
            <a:r>
              <a:rPr lang="x-none">
                <a:latin typeface="+mn-lt"/>
              </a:rPr>
              <a:t> to infer about the population</a:t>
            </a:r>
          </a:p>
          <a:p>
            <a:pPr lvl="1"/>
            <a:r>
              <a:rPr lang="x-none">
                <a:latin typeface="+mn-lt"/>
              </a:rPr>
              <a:t>Your data is representative of the population</a:t>
            </a:r>
          </a:p>
          <a:p>
            <a:r>
              <a:rPr lang="x-none" smtClean="0">
                <a:latin typeface="+mn-lt"/>
              </a:rPr>
              <a:t>Remember</a:t>
            </a:r>
            <a:r>
              <a:rPr lang="x-none">
                <a:latin typeface="+mn-lt"/>
              </a:rPr>
              <a:t>: With statistics</a:t>
            </a:r>
          </a:p>
          <a:p>
            <a:pPr lvl="1"/>
            <a:r>
              <a:rPr lang="x-none">
                <a:latin typeface="+mn-lt"/>
              </a:rPr>
              <a:t>You do </a:t>
            </a:r>
            <a:r>
              <a:rPr lang="x-none" b="1">
                <a:latin typeface="+mn-lt"/>
              </a:rPr>
              <a:t>not prove</a:t>
            </a:r>
            <a:r>
              <a:rPr lang="x-none">
                <a:latin typeface="+mn-lt"/>
              </a:rPr>
              <a:t> a correlation or causality</a:t>
            </a:r>
          </a:p>
          <a:p>
            <a:pPr lvl="1"/>
            <a:r>
              <a:rPr lang="x-none">
                <a:latin typeface="+mn-lt"/>
              </a:rPr>
              <a:t>You merely render a correlation </a:t>
            </a:r>
            <a:r>
              <a:rPr lang="x-none" b="1">
                <a:latin typeface="+mn-lt"/>
              </a:rPr>
              <a:t>probable</a:t>
            </a:r>
          </a:p>
          <a:p>
            <a:pPr lvl="1"/>
            <a:endParaRPr lang="x-none"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Populations and samples (1/2)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x-none">
                <a:latin typeface="+mn-lt"/>
              </a:rPr>
              <a:t>Statistics are calculated from the samples</a:t>
            </a:r>
          </a:p>
          <a:p>
            <a:pPr lvl="0"/>
            <a:r>
              <a:rPr lang="x-none">
                <a:latin typeface="+mn-lt"/>
              </a:rPr>
              <a:t>Inferences are made from the </a:t>
            </a:r>
            <a:r>
              <a:rPr lang="x-none" b="1">
                <a:latin typeface="+mn-lt"/>
              </a:rPr>
              <a:t>sample</a:t>
            </a:r>
            <a:r>
              <a:rPr lang="x-none">
                <a:latin typeface="+mn-lt"/>
              </a:rPr>
              <a:t> to the </a:t>
            </a:r>
            <a:r>
              <a:rPr lang="x-none" b="1">
                <a:latin typeface="+mn-lt"/>
              </a:rPr>
              <a:t>population</a:t>
            </a:r>
          </a:p>
          <a:p>
            <a:pPr lvl="0"/>
            <a:r>
              <a:rPr lang="x-none">
                <a:latin typeface="+mn-lt"/>
              </a:rPr>
              <a:t>In descriptive statistics we </a:t>
            </a:r>
            <a:r>
              <a:rPr lang="x-none" b="1">
                <a:latin typeface="+mn-lt"/>
              </a:rPr>
              <a:t>only look at samples</a:t>
            </a:r>
          </a:p>
          <a:p>
            <a:pPr lvl="0"/>
            <a:endParaRPr lang="x-none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3760" y="4243754"/>
            <a:ext cx="2900880" cy="1045440"/>
            <a:chOff x="3713760" y="3491279"/>
            <a:chExt cx="2900880" cy="1045440"/>
          </a:xfrm>
        </p:grpSpPr>
        <p:sp>
          <p:nvSpPr>
            <p:cNvPr id="5" name="Freeform 4"/>
            <p:cNvSpPr/>
            <p:nvPr/>
          </p:nvSpPr>
          <p:spPr>
            <a:xfrm>
              <a:off x="3713760" y="3491279"/>
              <a:ext cx="2900880" cy="104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83600" y="3555720"/>
              <a:ext cx="2779200" cy="7541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DejaVu Sans" pitchFamily="2"/>
                </a:rPr>
                <a:t>Population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DejaVu Sans" pitchFamily="2"/>
                </a:rPr>
                <a:t>(All individuals of interest)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17000" y="6120435"/>
            <a:ext cx="2900880" cy="1045440"/>
            <a:chOff x="3717000" y="5367960"/>
            <a:chExt cx="2900880" cy="1045440"/>
          </a:xfrm>
        </p:grpSpPr>
        <p:sp>
          <p:nvSpPr>
            <p:cNvPr id="8" name="Freeform 7"/>
            <p:cNvSpPr/>
            <p:nvPr/>
          </p:nvSpPr>
          <p:spPr>
            <a:xfrm>
              <a:off x="3717000" y="5367960"/>
              <a:ext cx="2900880" cy="104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86840" y="5432400"/>
              <a:ext cx="2718360" cy="7541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DejaVu Sans" pitchFamily="2"/>
                </a:rPr>
                <a:t>Sample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x-none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DejaVu Sans" pitchFamily="2"/>
                </a:rPr>
                <a:t>(Selected subset of pop.)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44199" y="5176515"/>
            <a:ext cx="2549160" cy="10746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Results from the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sample are generalized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to the population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5680" y="5321595"/>
            <a:ext cx="2261160" cy="75419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 sample is selected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x-none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from the population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6614640" y="4766475"/>
            <a:ext cx="1441620" cy="55512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6617880" y="6075794"/>
            <a:ext cx="1438380" cy="567361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 flipH="1" flipV="1">
            <a:off x="2118779" y="6251115"/>
            <a:ext cx="1598221" cy="39204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2118779" y="4766475"/>
            <a:ext cx="1594981" cy="410040"/>
          </a:xfrm>
          <a:prstGeom prst="straightConnector1">
            <a:avLst/>
          </a:prstGeom>
          <a:noFill/>
          <a:ln w="1836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Populations and samples (2/2)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27944" y="2771725"/>
            <a:ext cx="5813551" cy="3951030"/>
          </a:xfrm>
          <a:prstGeom prst="rect">
            <a:avLst/>
          </a:prstGeom>
          <a:noFill/>
          <a:ln w="38160">
            <a:solidFill>
              <a:srgbClr val="000000"/>
            </a:solidFill>
            <a:prstDash val="solid"/>
            <a:miter/>
          </a:ln>
          <a:effectLst>
            <a:outerShdw dist="114543" dir="1167601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Notation and terminology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x-none">
                <a:latin typeface="+mn-lt"/>
              </a:rPr>
              <a:t>A </a:t>
            </a:r>
            <a:r>
              <a:rPr lang="x-none" b="1">
                <a:latin typeface="+mn-lt"/>
              </a:rPr>
              <a:t>statistical parameter</a:t>
            </a:r>
            <a:r>
              <a:rPr lang="x-none">
                <a:latin typeface="+mn-lt"/>
              </a:rPr>
              <a:t> is a single measure of some attribute of a </a:t>
            </a:r>
            <a:r>
              <a:rPr lang="x-none" b="1">
                <a:latin typeface="+mn-lt"/>
              </a:rPr>
              <a:t>population</a:t>
            </a:r>
          </a:p>
          <a:p>
            <a:pPr lvl="1"/>
            <a:r>
              <a:rPr lang="x-none">
                <a:latin typeface="+mn-lt"/>
              </a:rPr>
              <a:t>e.g. artithmetic mean  </a:t>
            </a:r>
          </a:p>
          <a:p>
            <a:pPr lvl="0"/>
            <a:endParaRPr lang="da-DK" dirty="0" smtClean="0">
              <a:latin typeface="+mn-lt"/>
            </a:endParaRPr>
          </a:p>
          <a:p>
            <a:pPr lvl="0"/>
            <a:r>
              <a:rPr lang="x-none" smtClean="0">
                <a:latin typeface="+mn-lt"/>
              </a:rPr>
              <a:t>A </a:t>
            </a:r>
            <a:r>
              <a:rPr lang="x-none" b="1">
                <a:latin typeface="+mn-lt"/>
              </a:rPr>
              <a:t>statistic</a:t>
            </a:r>
            <a:r>
              <a:rPr lang="x-none">
                <a:latin typeface="+mn-lt"/>
              </a:rPr>
              <a:t> is a single measure of some attribute of a </a:t>
            </a:r>
            <a:r>
              <a:rPr lang="x-none" b="1">
                <a:latin typeface="+mn-lt"/>
              </a:rPr>
              <a:t>sample</a:t>
            </a:r>
          </a:p>
          <a:p>
            <a:pPr lvl="1"/>
            <a:r>
              <a:rPr lang="x-none">
                <a:latin typeface="+mn-lt"/>
              </a:rPr>
              <a:t>e.g. arithmetic mean</a:t>
            </a:r>
          </a:p>
          <a:p>
            <a:pPr lvl="0"/>
            <a:endParaRPr lang="da-DK" dirty="0" smtClean="0">
              <a:latin typeface="+mn-lt"/>
            </a:endParaRPr>
          </a:p>
          <a:p>
            <a:pPr lvl="0"/>
            <a:r>
              <a:rPr lang="x-none" smtClean="0">
                <a:latin typeface="+mn-lt"/>
              </a:rPr>
              <a:t>E.g</a:t>
            </a:r>
            <a:r>
              <a:rPr lang="x-none">
                <a:latin typeface="+mn-lt"/>
              </a:rPr>
              <a:t>, the sample mean is a </a:t>
            </a:r>
            <a:r>
              <a:rPr lang="x-none" b="1">
                <a:latin typeface="+mn-lt"/>
              </a:rPr>
              <a:t>statistic</a:t>
            </a:r>
            <a:r>
              <a:rPr lang="x-none">
                <a:latin typeface="+mn-lt"/>
              </a:rPr>
              <a:t> which </a:t>
            </a:r>
            <a:r>
              <a:rPr lang="x-none" b="1">
                <a:latin typeface="+mn-lt"/>
              </a:rPr>
              <a:t>estimates</a:t>
            </a:r>
            <a:r>
              <a:rPr lang="x-none">
                <a:latin typeface="+mn-lt"/>
              </a:rPr>
              <a:t> the population mean, which is a </a:t>
            </a:r>
            <a:r>
              <a:rPr lang="x-none" b="1">
                <a:latin typeface="+mn-lt"/>
              </a:rPr>
              <a:t>statistical parameter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data</a:t>
            </a:r>
          </a:p>
          <a:p>
            <a:pPr lvl="2"/>
            <a:r>
              <a:rPr lang="en-US" dirty="0" err="1" smtClean="0"/>
              <a:t>unorderd</a:t>
            </a:r>
            <a:r>
              <a:rPr lang="en-US" dirty="0" smtClean="0"/>
              <a:t> data, cannot be compared, apples vs bananas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Ordinal data</a:t>
            </a:r>
          </a:p>
          <a:p>
            <a:pPr lvl="2"/>
            <a:r>
              <a:rPr lang="en-US" dirty="0" smtClean="0"/>
              <a:t>Ordered data that can be compared, task performance 10 seconds vs 30 seconds</a:t>
            </a:r>
          </a:p>
          <a:p>
            <a:pPr lvl="2"/>
            <a:r>
              <a:rPr lang="en-US" dirty="0" smtClean="0"/>
              <a:t>Poor vs good,  relative ranking, is number 3 is better than 6, but is it 2 times better?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Interval data</a:t>
            </a:r>
          </a:p>
          <a:p>
            <a:pPr lvl="2"/>
            <a:r>
              <a:rPr lang="en-US" dirty="0" smtClean="0"/>
              <a:t>From a scale 1-10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Range data</a:t>
            </a:r>
          </a:p>
          <a:p>
            <a:pPr lvl="2"/>
            <a:r>
              <a:rPr lang="en-US" dirty="0" smtClean="0"/>
              <a:t>Interval data with a specified offset (e.g. all tests starts with 0 seconds to infinity)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68" y="5075981"/>
            <a:ext cx="6115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6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 &amp; Confidence intervals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71" y="2639944"/>
            <a:ext cx="4435509" cy="3732181"/>
          </a:xfrm>
        </p:spPr>
        <p:txBody>
          <a:bodyPr/>
          <a:lstStyle/>
          <a:p>
            <a:pPr lvl="1"/>
            <a:r>
              <a:rPr lang="en-US" dirty="0" smtClean="0"/>
              <a:t>Central question: 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how many participants are needed”?</a:t>
            </a:r>
          </a:p>
          <a:p>
            <a:pPr lvl="2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Sample size: 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Three to four participants might be enough for some studies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Other studies might need thousands of participants</a:t>
            </a:r>
          </a:p>
          <a:p>
            <a:pPr lvl="2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Confidence intervals indicates how results can be generalized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E.g. with 95 % confidence we can say that between 36 and 98 % of larger population will be able to successfully complete a given task when using a sample n=5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With n=100 the 95% confidence interval numbers are 71% to 86%. Larger samples, higher confidence.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272" y="2267669"/>
            <a:ext cx="598646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4752280" y="3347789"/>
            <a:ext cx="5914454" cy="216024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16276" y="4859957"/>
            <a:ext cx="5914454" cy="216024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_Adadpted">
  <a:themeElements>
    <a:clrScheme name="">
      <a:dk1>
        <a:srgbClr val="00000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1-Introduction</Template>
  <TotalTime>1258</TotalTime>
  <Words>1461</Words>
  <Application>Microsoft Office PowerPoint</Application>
  <PresentationFormat>On-screen Show (4:3)</PresentationFormat>
  <Paragraphs>224</Paragraphs>
  <Slides>31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SW_Adadpted</vt:lpstr>
      <vt:lpstr>USER INTERFACES for EMBEDDED SYSTEMS</vt:lpstr>
      <vt:lpstr>Agenda</vt:lpstr>
      <vt:lpstr>Statistics as a phenomena</vt:lpstr>
      <vt:lpstr>Descriptive statistics</vt:lpstr>
      <vt:lpstr>Populations and samples (1/2)</vt:lpstr>
      <vt:lpstr>Populations and samples (2/2)</vt:lpstr>
      <vt:lpstr>Notation and terminology</vt:lpstr>
      <vt:lpstr>Types of data</vt:lpstr>
      <vt:lpstr>Sample size &amp; Confidence intervals </vt:lpstr>
      <vt:lpstr>Law of large numbers:  Die roll example </vt:lpstr>
      <vt:lpstr>Counter balancing</vt:lpstr>
      <vt:lpstr>Applied Descriptive statistics</vt:lpstr>
      <vt:lpstr>Applied Descriptive statistics:  Common measures</vt:lpstr>
      <vt:lpstr>Central tendency</vt:lpstr>
      <vt:lpstr>Variability</vt:lpstr>
      <vt:lpstr>Example: Sample mean  and sample standard deviation</vt:lpstr>
      <vt:lpstr>Exercise</vt:lpstr>
      <vt:lpstr>Visualizing data in graphs</vt:lpstr>
      <vt:lpstr>Histograms, graphs, and plots</vt:lpstr>
      <vt:lpstr>Graphs with confidence intervals</vt:lpstr>
      <vt:lpstr>Boxplot</vt:lpstr>
      <vt:lpstr>Top 10 mistakes in data graphs </vt:lpstr>
      <vt:lpstr>Suggested software</vt:lpstr>
      <vt:lpstr>Comparing samples</vt:lpstr>
      <vt:lpstr>Paired t-test</vt:lpstr>
      <vt:lpstr>Unpaired t-test</vt:lpstr>
      <vt:lpstr>T-test in excel</vt:lpstr>
      <vt:lpstr>T-test</vt:lpstr>
      <vt:lpstr>Correlations</vt:lpstr>
      <vt:lpstr>Adding trend lines /  regression analysis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Pedersen</dc:creator>
  <cp:lastModifiedBy>SW</cp:lastModifiedBy>
  <cp:revision>237</cp:revision>
  <cp:lastPrinted>2011-11-14T19:37:00Z</cp:lastPrinted>
  <dcterms:created xsi:type="dcterms:W3CDTF">2011-10-25T20:04:45Z</dcterms:created>
  <dcterms:modified xsi:type="dcterms:W3CDTF">2014-12-02T18:19:56Z</dcterms:modified>
</cp:coreProperties>
</file>