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handoutMasterIdLst>
    <p:handoutMasterId r:id="rId33"/>
  </p:handoutMasterIdLst>
  <p:sldIdLst>
    <p:sldId id="285" r:id="rId2"/>
    <p:sldId id="286" r:id="rId3"/>
    <p:sldId id="287" r:id="rId4"/>
    <p:sldId id="293" r:id="rId5"/>
    <p:sldId id="291" r:id="rId6"/>
    <p:sldId id="292" r:id="rId7"/>
    <p:sldId id="268" r:id="rId8"/>
    <p:sldId id="288" r:id="rId9"/>
    <p:sldId id="289" r:id="rId10"/>
    <p:sldId id="290" r:id="rId11"/>
    <p:sldId id="273" r:id="rId12"/>
    <p:sldId id="274" r:id="rId13"/>
    <p:sldId id="295" r:id="rId14"/>
    <p:sldId id="296" r:id="rId15"/>
    <p:sldId id="297" r:id="rId16"/>
    <p:sldId id="275" r:id="rId17"/>
    <p:sldId id="298" r:id="rId18"/>
    <p:sldId id="276" r:id="rId19"/>
    <p:sldId id="277" r:id="rId20"/>
    <p:sldId id="278" r:id="rId21"/>
    <p:sldId id="279" r:id="rId22"/>
    <p:sldId id="280" r:id="rId23"/>
    <p:sldId id="299" r:id="rId24"/>
    <p:sldId id="300" r:id="rId25"/>
    <p:sldId id="281" r:id="rId26"/>
    <p:sldId id="282" r:id="rId27"/>
    <p:sldId id="301" r:id="rId28"/>
    <p:sldId id="302" r:id="rId29"/>
    <p:sldId id="294" r:id="rId30"/>
    <p:sldId id="284" r:id="rId31"/>
  </p:sldIdLst>
  <p:sldSz cx="9144000" cy="6858000" type="screen4x3"/>
  <p:notesSz cx="6792913" cy="990758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5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5159" y="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5159" y="941184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923A5A3B-9F8A-4908-8CDA-8E2D15161D47}" type="slidenum">
              <a:t>‹#›</a:t>
            </a:fld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4506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793200" cy="9907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48040" y="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20879" y="742680"/>
            <a:ext cx="4952880" cy="37152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78960" y="4704840"/>
            <a:ext cx="5435640" cy="445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x-none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0" y="940860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48040" y="940860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A4F2F45-5970-4E7E-AADB-FCFC994900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x-none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5134" indent="-2904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1745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26443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1141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55839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0538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85236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49934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D21C44-5BC7-42B8-A8F6-796E6E7DED0F}" type="slidenum">
              <a:rPr lang="da-DK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da-DK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2950"/>
            <a:ext cx="4953000" cy="37147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/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Headlines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mkSekundærtLogo"/>
          <p:cNvSpPr>
            <a:spLocks noChangeAspect="1" noChangeArrowheads="1"/>
          </p:cNvSpPr>
          <p:nvPr/>
        </p:nvSpPr>
        <p:spPr bwMode="auto">
          <a:xfrm>
            <a:off x="287338" y="6307138"/>
            <a:ext cx="295275" cy="295275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Font typeface="AU Passata"/>
              <a:buNone/>
              <a:defRPr/>
            </a:pPr>
            <a:endParaRPr lang="da-DK" altLang="da-DK" smtClean="0">
              <a:solidFill>
                <a:schemeClr val="bg1"/>
              </a:solidFill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87338" y="2889250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pAuthor" hidden="1"/>
          <p:cNvGrpSpPr>
            <a:grpSpLocks/>
          </p:cNvGrpSpPr>
          <p:nvPr/>
        </p:nvGrpSpPr>
        <p:grpSpPr bwMode="auto">
          <a:xfrm>
            <a:off x="4533900" y="6156325"/>
            <a:ext cx="4319588" cy="487363"/>
            <a:chOff x="4533900" y="6156000"/>
            <a:chExt cx="4319588" cy="487710"/>
          </a:xfrm>
        </p:grpSpPr>
        <p:sp>
          <p:nvSpPr>
            <p:cNvPr id="6" name="Line 49" hidden="1"/>
            <p:cNvSpPr>
              <a:spLocks noChangeShapeType="1"/>
            </p:cNvSpPr>
            <p:nvPr userDrawn="1"/>
          </p:nvSpPr>
          <p:spPr bwMode="auto">
            <a:xfrm>
              <a:off x="4533900" y="6156000"/>
              <a:ext cx="269875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0" hidden="1"/>
            <p:cNvSpPr>
              <a:spLocks noChangeShapeType="1"/>
            </p:cNvSpPr>
            <p:nvPr userDrawn="1"/>
          </p:nvSpPr>
          <p:spPr bwMode="auto">
            <a:xfrm>
              <a:off x="7413625" y="6156000"/>
              <a:ext cx="1439863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bmkFldPresentationTitle05" hidden="1"/>
            <p:cNvSpPr txBox="1">
              <a:spLocks noChangeArrowheads="1"/>
            </p:cNvSpPr>
            <p:nvPr userDrawn="1"/>
          </p:nvSpPr>
          <p:spPr bwMode="auto">
            <a:xfrm>
              <a:off x="4533900" y="6322807"/>
              <a:ext cx="2698750" cy="144565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 dirty="0">
                  <a:solidFill>
                    <a:schemeClr val="bg1"/>
                  </a:solidFill>
                  <a:latin typeface="Arial" charset="0"/>
                </a:rPr>
                <a:t>TITEL PÅ PRÆSENTATION</a:t>
              </a:r>
            </a:p>
          </p:txBody>
        </p:sp>
        <p:sp>
          <p:nvSpPr>
            <p:cNvPr id="9" name="bmkADName04" hidden="1"/>
            <p:cNvSpPr txBox="1">
              <a:spLocks noChangeArrowheads="1"/>
            </p:cNvSpPr>
            <p:nvPr userDrawn="1"/>
          </p:nvSpPr>
          <p:spPr bwMode="auto">
            <a:xfrm>
              <a:off x="4535488" y="6499144"/>
              <a:ext cx="2698750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 dirty="0">
                  <a:solidFill>
                    <a:schemeClr val="bg1"/>
                  </a:solidFill>
                  <a:latin typeface="Arial" charset="0"/>
                </a:rPr>
                <a:t>Navn Navnesen</a:t>
              </a:r>
            </a:p>
          </p:txBody>
        </p:sp>
        <p:sp>
          <p:nvSpPr>
            <p:cNvPr id="10" name="bmkFld4Date" hidden="1"/>
            <p:cNvSpPr txBox="1">
              <a:spLocks noChangeArrowheads="1"/>
            </p:cNvSpPr>
            <p:nvPr userDrawn="1"/>
          </p:nvSpPr>
          <p:spPr bwMode="auto">
            <a:xfrm>
              <a:off x="7413625" y="6324395"/>
              <a:ext cx="1439863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da-DK" sz="1100" cap="all" dirty="0">
                  <a:solidFill>
                    <a:schemeClr val="bg1"/>
                  </a:solidFill>
                  <a:latin typeface="Arial" charset="0"/>
                </a:rPr>
                <a:t>1. september 2011</a:t>
              </a:r>
            </a:p>
          </p:txBody>
        </p:sp>
      </p:grpSp>
      <p:grpSp>
        <p:nvGrpSpPr>
          <p:cNvPr id="11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2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UNIVERSITET</a:t>
            </a:r>
          </a:p>
        </p:txBody>
      </p:sp>
      <p:sp>
        <p:nvSpPr>
          <p:cNvPr id="34819" name="bmkFldPresentationTitle04"/>
          <p:cNvSpPr>
            <a:spLocks noGrp="1" noChangeArrowheads="1"/>
          </p:cNvSpPr>
          <p:nvPr>
            <p:ph type="ctrTitle"/>
          </p:nvPr>
        </p:nvSpPr>
        <p:spPr>
          <a:xfrm>
            <a:off x="287338" y="1776679"/>
            <a:ext cx="8564562" cy="459806"/>
          </a:xfrm>
        </p:spPr>
        <p:txBody>
          <a:bodyPr>
            <a:spAutoFit/>
          </a:bodyPr>
          <a:lstStyle>
            <a:lvl1pPr>
              <a:defRPr sz="3600" baseline="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55875" y="6453188"/>
            <a:ext cx="404813" cy="144462"/>
          </a:xfrm>
          <a:prstGeom prst="rect">
            <a:avLst/>
          </a:prstGeom>
        </p:spPr>
        <p:txBody>
          <a:bodyPr/>
          <a:lstStyle>
            <a:lvl1pPr algn="r">
              <a:lnSpc>
                <a:spcPct val="102000"/>
              </a:lnSpc>
              <a:buFontTx/>
              <a:buNone/>
              <a:defRPr sz="900">
                <a:solidFill>
                  <a:schemeClr val="bg2"/>
                </a:solidFill>
                <a:latin typeface="Arial" charset="0"/>
              </a:defRPr>
            </a:lvl1pPr>
          </a:lstStyle>
          <a:p>
            <a:pPr lvl="0"/>
            <a:fld id="{AE3763C7-D4A7-4C7E-A172-C01D058369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13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6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40870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1916832"/>
            <a:ext cx="8567737" cy="4005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936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0"/>
          <p:cNvSpPr>
            <a:spLocks noChangeShapeType="1"/>
          </p:cNvSpPr>
          <p:nvPr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9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916113"/>
            <a:ext cx="4205287" cy="399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16113"/>
            <a:ext cx="4206875" cy="399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5213" y="6499225"/>
            <a:ext cx="1439862" cy="1444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lvl="0"/>
            <a:fld id="{AE3763C7-D4A7-4C7E-A172-C01D058369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15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9"/>
          <p:cNvSpPr>
            <a:spLocks noChangeShapeType="1"/>
          </p:cNvSpPr>
          <p:nvPr/>
        </p:nvSpPr>
        <p:spPr bwMode="auto">
          <a:xfrm>
            <a:off x="4533900" y="6156325"/>
            <a:ext cx="26987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0"/>
          <p:cNvSpPr>
            <a:spLocks noChangeShapeType="1"/>
          </p:cNvSpPr>
          <p:nvPr/>
        </p:nvSpPr>
        <p:spPr bwMode="auto">
          <a:xfrm>
            <a:off x="7413625" y="6156325"/>
            <a:ext cx="143986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510909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5213" y="6499225"/>
            <a:ext cx="1439862" cy="1444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lvl="0"/>
            <a:fld id="{AE3763C7-D4A7-4C7E-A172-C01D058369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93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5213" y="6499225"/>
            <a:ext cx="1439862" cy="1444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lvl="0"/>
            <a:fld id="{475541B6-16F1-4CE8-A6B3-2B90C64499F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0483925"/>
      </p:ext>
    </p:extLst>
  </p:cSld>
  <p:clrMapOvr>
    <a:masterClrMapping/>
  </p:clrMapOvr>
  <p:transition>
    <p:wipe dir="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0"/>
            <a:ext cx="8564562" cy="102181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2394909"/>
            <a:ext cx="8568000" cy="3526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53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81" y="836712"/>
            <a:ext cx="8564562" cy="1021818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2395003"/>
            <a:ext cx="4205287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2395003"/>
            <a:ext cx="4206875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5474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78981" y="836712"/>
            <a:ext cx="8564562" cy="1021818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744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1153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bmkFldPresentationTitle04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187450"/>
            <a:ext cx="8564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Titel på præsentation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916113"/>
            <a:ext cx="8567737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  <a:endParaRPr lang="da-DK" altLang="da-DK" smtClean="0"/>
          </a:p>
        </p:txBody>
      </p:sp>
      <p:sp>
        <p:nvSpPr>
          <p:cNvPr id="10" name="bmkFldPresentationTitle03"/>
          <p:cNvSpPr txBox="1">
            <a:spLocks noChangeArrowheads="1"/>
          </p:cNvSpPr>
          <p:nvPr/>
        </p:nvSpPr>
        <p:spPr bwMode="auto">
          <a:xfrm>
            <a:off x="4533900" y="6323013"/>
            <a:ext cx="26987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bmkADName03"/>
          <p:cNvSpPr txBox="1">
            <a:spLocks noChangeArrowheads="1"/>
          </p:cNvSpPr>
          <p:nvPr/>
        </p:nvSpPr>
        <p:spPr bwMode="auto">
          <a:xfrm>
            <a:off x="4535488" y="6499225"/>
            <a:ext cx="26987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" name="bmkFldDate"/>
          <p:cNvSpPr txBox="1">
            <a:spLocks noChangeArrowheads="1"/>
          </p:cNvSpPr>
          <p:nvPr/>
        </p:nvSpPr>
        <p:spPr bwMode="auto">
          <a:xfrm>
            <a:off x="7413625" y="6324600"/>
            <a:ext cx="1439863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da-DK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1" name="bmkSekundærtLogo02"/>
          <p:cNvSpPr>
            <a:spLocks noChangeArrowheads="1"/>
          </p:cNvSpPr>
          <p:nvPr/>
        </p:nvSpPr>
        <p:spPr bwMode="auto">
          <a:xfrm>
            <a:off x="293688" y="6305550"/>
            <a:ext cx="584200" cy="295275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  <a:buFont typeface="AU Passata"/>
              <a:buNone/>
              <a:defRPr/>
            </a:pPr>
            <a:endParaRPr lang="da-DK" altLang="da-DK" smtClean="0"/>
          </a:p>
        </p:txBody>
      </p:sp>
      <p:grpSp>
        <p:nvGrpSpPr>
          <p:cNvPr id="1032" name="Group 21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034" name="Freeform 22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3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bmkOffParent02"/>
          <p:cNvSpPr txBox="1">
            <a:spLocks noChangeArrowheads="1"/>
          </p:cNvSpPr>
          <p:nvPr/>
        </p:nvSpPr>
        <p:spPr bwMode="auto">
          <a:xfrm>
            <a:off x="1046163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ct val="92000"/>
        </a:lnSpc>
        <a:spcBef>
          <a:spcPct val="0"/>
        </a:spcBef>
        <a:spcAft>
          <a:spcPct val="0"/>
        </a:spcAft>
        <a:buFont typeface="AU Passata"/>
        <a:buChar char="›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174625" indent="-174625" algn="l" rtl="0" eaLnBrk="1" fontAlgn="base" hangingPunct="1">
        <a:lnSpc>
          <a:spcPct val="94000"/>
        </a:lnSpc>
        <a:spcBef>
          <a:spcPct val="0"/>
        </a:spcBef>
        <a:spcAft>
          <a:spcPct val="0"/>
        </a:spcAft>
        <a:buFont typeface="AU Passata"/>
        <a:buChar char="›"/>
        <a:defRPr sz="2000">
          <a:solidFill>
            <a:schemeClr val="bg2"/>
          </a:solidFill>
          <a:latin typeface="+mn-lt"/>
        </a:defRPr>
      </a:lvl2pPr>
      <a:lvl3pPr marL="174625" indent="-174625" algn="l" rtl="0" eaLnBrk="1" fontAlgn="base" hangingPunct="1">
        <a:lnSpc>
          <a:spcPct val="97000"/>
        </a:lnSpc>
        <a:spcBef>
          <a:spcPct val="0"/>
        </a:spcBef>
        <a:spcAft>
          <a:spcPct val="0"/>
        </a:spcAft>
        <a:buFont typeface="AU Passata"/>
        <a:buChar char="›"/>
        <a:defRPr>
          <a:solidFill>
            <a:schemeClr val="bg2"/>
          </a:solidFill>
          <a:latin typeface="+mn-lt"/>
        </a:defRPr>
      </a:lvl3pPr>
      <a:lvl4pPr marL="174625" indent="-174625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400">
          <a:solidFill>
            <a:schemeClr val="bg2"/>
          </a:solidFill>
          <a:latin typeface="+mn-lt"/>
        </a:defRPr>
      </a:lvl4pPr>
      <a:lvl5pPr marL="174625" indent="-174625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400">
          <a:solidFill>
            <a:schemeClr val="bg2"/>
          </a:solidFill>
          <a:latin typeface="+mn-lt"/>
        </a:defRPr>
      </a:lvl5pPr>
      <a:lvl6pPr marL="13525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513" y="1773238"/>
            <a:ext cx="8562975" cy="5111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da-DK" altLang="en-US" b="1" dirty="0"/>
              <a:t>USER INTERFACES for</a:t>
            </a:r>
            <a:br>
              <a:rPr lang="da-DK" altLang="en-US" b="1" dirty="0"/>
            </a:br>
            <a:r>
              <a:rPr lang="da-DK" altLang="en-US" b="1" dirty="0"/>
              <a:t>EMBEDDED SYSTEMS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539750" y="3429000"/>
            <a:ext cx="7345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2000"/>
              </a:lnSpc>
              <a:buFont typeface="AU Passata"/>
              <a:buChar char="›"/>
              <a:defRPr sz="2400">
                <a:solidFill>
                  <a:schemeClr val="bg2"/>
                </a:solidFill>
                <a:latin typeface="AU Passata"/>
              </a:defRPr>
            </a:lvl1pPr>
            <a:lvl2pPr marL="742950" indent="-285750" eaLnBrk="0" hangingPunct="0">
              <a:lnSpc>
                <a:spcPct val="94000"/>
              </a:lnSpc>
              <a:buFont typeface="AU Passata"/>
              <a:buChar char="›"/>
              <a:defRPr sz="2000">
                <a:solidFill>
                  <a:schemeClr val="bg2"/>
                </a:solidFill>
                <a:latin typeface="AU Passata"/>
              </a:defRPr>
            </a:lvl2pPr>
            <a:lvl3pPr marL="1143000" indent="-228600" eaLnBrk="0" hangingPunct="0">
              <a:lnSpc>
                <a:spcPct val="97000"/>
              </a:lnSpc>
              <a:buFont typeface="AU Passata"/>
              <a:buChar char="›"/>
              <a:defRPr>
                <a:solidFill>
                  <a:schemeClr val="bg2"/>
                </a:solidFill>
                <a:latin typeface="AU Passata"/>
              </a:defRPr>
            </a:lvl3pPr>
            <a:lvl4pPr marL="16002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4pPr>
            <a:lvl5pPr marL="20574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 err="1">
                <a:solidFill>
                  <a:schemeClr val="bg1"/>
                </a:solidFill>
                <a:latin typeface="Arial" pitchFamily="34" charset="0"/>
              </a:rPr>
              <a:t>Lecture</a:t>
            </a: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da-DK" altLang="da-DK" sz="1800" b="1" dirty="0" smtClean="0">
                <a:solidFill>
                  <a:schemeClr val="bg1"/>
                </a:solidFill>
                <a:latin typeface="Arial" pitchFamily="34" charset="0"/>
              </a:rPr>
              <a:t>10: Performance </a:t>
            </a:r>
            <a:r>
              <a:rPr lang="da-DK" altLang="da-DK" sz="1800" b="1" dirty="0" err="1" smtClean="0">
                <a:solidFill>
                  <a:schemeClr val="bg1"/>
                </a:solidFill>
                <a:latin typeface="Arial" pitchFamily="34" charset="0"/>
              </a:rPr>
              <a:t>Metrics</a:t>
            </a:r>
            <a:endParaRPr lang="da-DK" altLang="da-DK" sz="18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da-DK" altLang="da-DK" sz="18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Stefan Wagner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sw@eng.au.dk</a:t>
            </a:r>
            <a:endParaRPr lang="en-US" altLang="da-DK" sz="18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269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Choosing the right metrics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>
                <a:latin typeface="+mn-lt"/>
              </a:rPr>
              <a:t>Most usability studies have unique qualities</a:t>
            </a:r>
          </a:p>
          <a:p>
            <a:pPr lvl="0"/>
            <a:r>
              <a:rPr lang="x-none" smtClean="0">
                <a:latin typeface="+mn-lt"/>
              </a:rPr>
              <a:t>When </a:t>
            </a:r>
            <a:r>
              <a:rPr lang="x-none">
                <a:latin typeface="+mn-lt"/>
              </a:rPr>
              <a:t>choosing your metrics, consider, e.g.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Study goals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User goals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Time-line, resources, budget, etc.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Possibilities of data acquisition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Data types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Explore your raw data and develop </a:t>
            </a:r>
            <a:r>
              <a:rPr lang="x-none" sz="2000" b="1">
                <a:latin typeface="+mn-lt"/>
              </a:rPr>
              <a:t>new</a:t>
            </a:r>
            <a:r>
              <a:rPr lang="x-none" sz="2000">
                <a:latin typeface="+mn-lt"/>
              </a:rPr>
              <a:t> metrics if needed</a:t>
            </a:r>
          </a:p>
        </p:txBody>
      </p:sp>
    </p:spTree>
    <p:extLst>
      <p:ext uri="{BB962C8B-B14F-4D97-AF65-F5344CB8AC3E}">
        <p14:creationId xmlns:p14="http://schemas.microsoft.com/office/powerpoint/2010/main" val="29113853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Performance </a:t>
            </a:r>
            <a:r>
              <a:rPr lang="en-US" dirty="0" smtClean="0"/>
              <a:t>metrics (PM)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sz="1600" dirty="0" smtClean="0">
                <a:latin typeface="+mn-lt"/>
              </a:rPr>
              <a:t> Task </a:t>
            </a:r>
            <a:r>
              <a:rPr lang="en-US" sz="1600" dirty="0">
                <a:latin typeface="+mn-lt"/>
              </a:rPr>
              <a:t>success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>
                <a:latin typeface="+mn-lt"/>
              </a:rPr>
              <a:t>How effectively users are able to complete set of tasks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sz="1600" dirty="0" smtClean="0">
                <a:latin typeface="+mn-lt"/>
              </a:rPr>
              <a:t> Time-on-task</a:t>
            </a:r>
            <a:endParaRPr lang="en-US" sz="1600" dirty="0">
              <a:latin typeface="+mn-lt"/>
            </a:endParaRP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>
                <a:latin typeface="+mn-lt"/>
              </a:rPr>
              <a:t>How much time required to complete a task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sz="1600" dirty="0" smtClean="0">
                <a:latin typeface="+mn-lt"/>
              </a:rPr>
              <a:t> Errors</a:t>
            </a:r>
            <a:endParaRPr lang="en-US" sz="1600" dirty="0">
              <a:latin typeface="+mn-lt"/>
            </a:endParaRP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>
                <a:latin typeface="+mn-lt"/>
              </a:rPr>
              <a:t>How many errors are made while completing a task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sz="1600" dirty="0" smtClean="0">
                <a:latin typeface="+mn-lt"/>
              </a:rPr>
              <a:t> Efficiency</a:t>
            </a:r>
            <a:endParaRPr lang="en-US" sz="1600" dirty="0">
              <a:latin typeface="+mn-lt"/>
            </a:endParaRP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>
                <a:latin typeface="+mn-lt"/>
              </a:rPr>
              <a:t>Effort to complete a task, e.g. number of mouse clicks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sz="1600" dirty="0" smtClean="0">
                <a:latin typeface="+mn-lt"/>
              </a:rPr>
              <a:t> Learnability</a:t>
            </a:r>
            <a:endParaRPr lang="en-US" sz="1600" dirty="0">
              <a:latin typeface="+mn-lt"/>
            </a:endParaRP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>
                <a:latin typeface="+mn-lt"/>
              </a:rPr>
              <a:t>How performance changes over time, i.e. learning as we go</a:t>
            </a:r>
          </a:p>
          <a:p>
            <a:pPr marL="108000" lvl="0" indent="0">
              <a:buNone/>
            </a:pPr>
            <a:endParaRPr lang="en-US" sz="1800" dirty="0" smtClean="0">
              <a:latin typeface="+mn-lt"/>
            </a:endParaRPr>
          </a:p>
          <a:p>
            <a:pPr marL="108000" lvl="0" indent="0">
              <a:buNone/>
            </a:pPr>
            <a:r>
              <a:rPr lang="en-US" sz="1600" dirty="0" smtClean="0">
                <a:latin typeface="+mn-lt"/>
              </a:rPr>
              <a:t>Performance </a:t>
            </a:r>
            <a:r>
              <a:rPr lang="en-US" sz="1600" dirty="0">
                <a:latin typeface="+mn-lt"/>
              </a:rPr>
              <a:t>metrics are good at identifying </a:t>
            </a:r>
            <a:r>
              <a:rPr lang="en-US" sz="1600" b="1" dirty="0">
                <a:latin typeface="+mn-lt"/>
              </a:rPr>
              <a:t>what</a:t>
            </a:r>
            <a:r>
              <a:rPr lang="en-US" sz="1600" dirty="0">
                <a:latin typeface="+mn-lt"/>
              </a:rPr>
              <a:t> is wrong (</a:t>
            </a:r>
            <a:r>
              <a:rPr lang="en-US" sz="1600" b="1" dirty="0">
                <a:latin typeface="+mn-lt"/>
              </a:rPr>
              <a:t>effect</a:t>
            </a:r>
            <a:r>
              <a:rPr lang="en-US" sz="1600" dirty="0">
                <a:latin typeface="+mn-lt"/>
              </a:rPr>
              <a:t>), but not </a:t>
            </a:r>
            <a:r>
              <a:rPr lang="en-US" sz="1600" b="1" dirty="0">
                <a:latin typeface="+mn-lt"/>
              </a:rPr>
              <a:t>why</a:t>
            </a:r>
            <a:r>
              <a:rPr lang="en-US" sz="1600" dirty="0">
                <a:latin typeface="+mn-lt"/>
              </a:rPr>
              <a:t> (</a:t>
            </a:r>
            <a:r>
              <a:rPr lang="en-US" sz="1600" b="1" dirty="0">
                <a:latin typeface="+mn-lt"/>
              </a:rPr>
              <a:t>cause</a:t>
            </a:r>
            <a:r>
              <a:rPr lang="en-US" sz="1600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Task success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285750" indent="-28575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Binary success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True or false: Either succeed or fail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Frequency of users succeeding per task</a:t>
            </a:r>
          </a:p>
          <a:p>
            <a:pPr marL="285750" indent="-28575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Levels of success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Extent of task completion: numerical value or percentage to each level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Experience in completing the task: Easy, medium, struggling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Way of task completion: Optimal way or alternative 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User segmentation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Frequency of use, previous experience, expertise, age, gender,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Issues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 to stop, i.e. how long time to give the user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Define success criteria, task end state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success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17" y="1772816"/>
            <a:ext cx="84296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2554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binary success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4993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6594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different problems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5" y="1916832"/>
            <a:ext cx="725805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7221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Time-on-task (1/2)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Time-on-task </a:t>
            </a:r>
            <a:r>
              <a:rPr lang="en-US" dirty="0">
                <a:latin typeface="+mn-lt"/>
              </a:rPr>
              <a:t>= </a:t>
            </a:r>
            <a:r>
              <a:rPr lang="en-US" dirty="0" err="1">
                <a:latin typeface="+mn-lt"/>
              </a:rPr>
              <a:t>Δt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t</a:t>
            </a:r>
            <a:r>
              <a:rPr lang="en-US" baseline="-25000" dirty="0" err="1">
                <a:latin typeface="+mn-lt"/>
              </a:rPr>
              <a:t>Task</a:t>
            </a:r>
            <a:r>
              <a:rPr lang="en-US" baseline="-25000" dirty="0">
                <a:latin typeface="+mn-lt"/>
              </a:rPr>
              <a:t>-End </a:t>
            </a:r>
            <a:r>
              <a:rPr lang="en-US" dirty="0">
                <a:latin typeface="+mn-lt"/>
              </a:rPr>
              <a:t>-</a:t>
            </a:r>
            <a:r>
              <a:rPr lang="en-US" dirty="0" err="1" smtClean="0">
                <a:latin typeface="+mn-lt"/>
              </a:rPr>
              <a:t>t</a:t>
            </a:r>
            <a:r>
              <a:rPr lang="en-US" baseline="-25000" dirty="0" err="1" smtClean="0">
                <a:latin typeface="+mn-lt"/>
              </a:rPr>
              <a:t>Task</a:t>
            </a:r>
            <a:r>
              <a:rPr lang="en-US" baseline="-25000" dirty="0" smtClean="0">
                <a:latin typeface="+mn-lt"/>
              </a:rPr>
              <a:t>-Begin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Also known as </a:t>
            </a:r>
            <a:r>
              <a:rPr lang="en-US" sz="2000" dirty="0">
                <a:latin typeface="+mn-lt"/>
              </a:rPr>
              <a:t>“task completion time” or “task time</a:t>
            </a:r>
            <a:r>
              <a:rPr lang="en-US" sz="2000" dirty="0" smtClean="0">
                <a:latin typeface="+mn-lt"/>
              </a:rPr>
              <a:t>”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Very important Metric for:</a:t>
            </a:r>
          </a:p>
          <a:p>
            <a:pPr marL="774900" lvl="1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</a:t>
            </a:r>
            <a:r>
              <a:rPr lang="en-US" sz="1800" dirty="0" smtClean="0">
                <a:latin typeface="+mn-lt"/>
              </a:rPr>
              <a:t>requently carried out tasks (expert users with many similar tasks)</a:t>
            </a:r>
          </a:p>
          <a:p>
            <a:pPr marL="774900" lvl="1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Multi-user scenarios with peak stress (kiosk systems) </a:t>
            </a:r>
            <a:endParaRPr lang="en-US" sz="1800" dirty="0">
              <a:latin typeface="+mn-lt"/>
            </a:endParaRP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Timing</a:t>
            </a:r>
            <a:r>
              <a:rPr lang="en-US" dirty="0">
                <a:latin typeface="+mn-lt"/>
              </a:rPr>
              <a:t>: Automatic or manual</a:t>
            </a:r>
          </a:p>
          <a:p>
            <a:pPr lvl="1" hangingPunct="0">
              <a:buClr>
                <a:srgbClr val="000000"/>
              </a:buClr>
              <a:buSzPct val="52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Auto timestamps via tools or code instrumentation</a:t>
            </a:r>
          </a:p>
          <a:p>
            <a:pPr lvl="1" hangingPunct="0">
              <a:buClr>
                <a:srgbClr val="000000"/>
              </a:buClr>
              <a:buSzPct val="52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Manual timestamps via stop watch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Average amount of time spent: mean or median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Good for comparing effectiveness of design A vs B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exercise (5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with your neighbor:</a:t>
            </a:r>
          </a:p>
          <a:p>
            <a:pPr lvl="1"/>
            <a:r>
              <a:rPr lang="en-US" dirty="0" smtClean="0"/>
              <a:t>How can we automatically record Time-on-Task?</a:t>
            </a:r>
          </a:p>
          <a:p>
            <a:pPr lvl="1"/>
            <a:r>
              <a:rPr lang="en-US" dirty="0" smtClean="0"/>
              <a:t>How would you store it – and how would you get it into e.g. Excel?</a:t>
            </a:r>
          </a:p>
          <a:p>
            <a:pPr lvl="1"/>
            <a:r>
              <a:rPr lang="en-US" dirty="0" smtClean="0"/>
              <a:t>What happens </a:t>
            </a:r>
            <a:r>
              <a:rPr lang="en-US" dirty="0" smtClean="0"/>
              <a:t>if you use the Think </a:t>
            </a:r>
            <a:r>
              <a:rPr lang="en-US" dirty="0" smtClean="0"/>
              <a:t>Aloud Protocol with Time-on-Task?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215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Time-on-task (2/2)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Issues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When to stop the clock?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 data only from successful tasks?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Is experiment influencing time, e.g. think-aloud protocol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Should the users know they are being timed?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Influences exploratory behavior, nervousness, etc.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Filter outliers? What if user is interrupted</a:t>
            </a:r>
            <a:r>
              <a:rPr lang="en-US" sz="2000" dirty="0" smtClean="0">
                <a:latin typeface="+mn-lt"/>
              </a:rPr>
              <a:t>?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Apply training before starting?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Errors (1/2)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Measuring errors may be important if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They cause loss of efficiency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They result in significant extra costs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They result in task failures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Single or Multiple error opportunities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Counting errors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Frequency / percentage of errors per task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Percentage of users that makes an error in each task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Define acceptable error levels, e.g.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20% of tasks had error rate above acceptable level (10%)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hangingPunct="0">
              <a:buClr>
                <a:srgbClr val="000000"/>
              </a:buClr>
              <a:buSzPct val="100000"/>
              <a:buAutoNum type="arabicPeriod"/>
            </a:pPr>
            <a:r>
              <a:rPr lang="en-US" sz="1600" dirty="0" smtClean="0">
                <a:latin typeface="+mn-lt"/>
              </a:rPr>
              <a:t>Systematic usability evaluation with Metrics</a:t>
            </a:r>
          </a:p>
          <a:p>
            <a:pPr hangingPunct="0">
              <a:buClr>
                <a:srgbClr val="000000"/>
              </a:buClr>
              <a:buSzPct val="100000"/>
              <a:buAutoNum type="arabicPeriod"/>
            </a:pPr>
            <a:r>
              <a:rPr lang="en-US" sz="1600" dirty="0" smtClean="0">
                <a:latin typeface="+mn-lt"/>
              </a:rPr>
              <a:t>Definition of </a:t>
            </a:r>
            <a:r>
              <a:rPr lang="en-US" sz="1600" dirty="0" smtClean="0">
                <a:latin typeface="+mn-lt"/>
              </a:rPr>
              <a:t>Metrics</a:t>
            </a:r>
            <a:endParaRPr lang="en-US" sz="1600" dirty="0" smtClean="0">
              <a:latin typeface="+mn-lt"/>
            </a:endParaRPr>
          </a:p>
          <a:p>
            <a:pPr hangingPunct="0">
              <a:buClr>
                <a:srgbClr val="000000"/>
              </a:buClr>
              <a:buSzPct val="100000"/>
              <a:buAutoNum type="arabicPeriod"/>
            </a:pPr>
            <a:r>
              <a:rPr lang="en-US" sz="1600" dirty="0" smtClean="0">
                <a:latin typeface="+mn-lt"/>
              </a:rPr>
              <a:t>Different </a:t>
            </a:r>
            <a:r>
              <a:rPr lang="en-US" sz="1600" dirty="0" smtClean="0">
                <a:latin typeface="+mn-lt"/>
              </a:rPr>
              <a:t>types </a:t>
            </a:r>
            <a:r>
              <a:rPr lang="en-US" sz="1600" dirty="0" smtClean="0">
                <a:latin typeface="+mn-lt"/>
              </a:rPr>
              <a:t>of </a:t>
            </a:r>
            <a:r>
              <a:rPr lang="en-US" sz="1600" dirty="0" smtClean="0">
                <a:latin typeface="+mn-lt"/>
              </a:rPr>
              <a:t>Metrics</a:t>
            </a:r>
          </a:p>
          <a:p>
            <a:pPr hangingPunct="0">
              <a:buClr>
                <a:srgbClr val="000000"/>
              </a:buClr>
              <a:buSzPct val="100000"/>
              <a:buAutoNum type="arabicPeriod"/>
            </a:pPr>
            <a:r>
              <a:rPr lang="en-US" sz="1600" dirty="0" smtClean="0">
                <a:latin typeface="+mn-lt"/>
              </a:rPr>
              <a:t>Choosing the right Metric</a:t>
            </a:r>
          </a:p>
          <a:p>
            <a:pPr hangingPunct="0">
              <a:buClr>
                <a:srgbClr val="000000"/>
              </a:buClr>
              <a:buSzPct val="100000"/>
              <a:buAutoNum type="arabicPeriod"/>
            </a:pPr>
            <a:r>
              <a:rPr lang="en-US" sz="1600" dirty="0" smtClean="0">
                <a:latin typeface="+mn-lt"/>
              </a:rPr>
              <a:t>Exercise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9147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r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Errors (2/2)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Errors are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issues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Issues are the </a:t>
            </a:r>
            <a:r>
              <a:rPr lang="en-US" sz="2000" b="1" dirty="0">
                <a:latin typeface="+mn-lt"/>
              </a:rPr>
              <a:t>cause</a:t>
            </a:r>
            <a:r>
              <a:rPr lang="en-US" sz="2000" dirty="0">
                <a:latin typeface="+mn-lt"/>
              </a:rPr>
              <a:t> of errors (</a:t>
            </a:r>
            <a:r>
              <a:rPr lang="en-US" sz="2000" b="1" dirty="0">
                <a:latin typeface="+mn-lt"/>
              </a:rPr>
              <a:t>effect</a:t>
            </a:r>
            <a:r>
              <a:rPr lang="en-US" sz="2000" dirty="0">
                <a:latin typeface="+mn-lt"/>
              </a:rPr>
              <a:t>)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Issues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Need to define correct actions to know when errors occur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May need to classify types of errors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Do not double count errors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Efficiency (1/2)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Amount of </a:t>
            </a:r>
            <a:r>
              <a:rPr lang="en-US" b="1" dirty="0">
                <a:latin typeface="+mn-lt"/>
              </a:rPr>
              <a:t>effort</a:t>
            </a:r>
            <a:r>
              <a:rPr lang="en-US" dirty="0">
                <a:latin typeface="+mn-lt"/>
              </a:rPr>
              <a:t> required to complete a task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Physical load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Cognitive </a:t>
            </a:r>
            <a:r>
              <a:rPr lang="en-US" sz="1800" dirty="0" smtClean="0">
                <a:latin typeface="+mn-lt"/>
              </a:rPr>
              <a:t>load</a:t>
            </a:r>
            <a:endParaRPr lang="en-US" sz="1800" dirty="0">
              <a:latin typeface="+mn-lt"/>
            </a:endParaRP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Not just </a:t>
            </a:r>
            <a:r>
              <a:rPr lang="en-US" b="1" dirty="0">
                <a:latin typeface="+mn-lt"/>
              </a:rPr>
              <a:t>time</a:t>
            </a:r>
            <a:r>
              <a:rPr lang="en-US" dirty="0">
                <a:latin typeface="+mn-lt"/>
              </a:rPr>
              <a:t>, but also </a:t>
            </a:r>
            <a:r>
              <a:rPr lang="en-US" b="1" dirty="0">
                <a:latin typeface="+mn-lt"/>
              </a:rPr>
              <a:t>actions</a:t>
            </a:r>
            <a:r>
              <a:rPr lang="en-US" dirty="0">
                <a:latin typeface="+mn-lt"/>
              </a:rPr>
              <a:t>, e.g.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Number of steps/actions required to complete a task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Average no. of actions per task for each participant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Number of mouse clicks and/or key presses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Combine</a:t>
            </a:r>
            <a:r>
              <a:rPr lang="en-US" dirty="0">
                <a:latin typeface="+mn-lt"/>
              </a:rPr>
              <a:t> tasks success, time, and actions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 completing a task successfully: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How much time spend? No. of actions performed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 failing a task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Time spend / actions performed before giving up?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Efficiency (2/2)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Issues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Define which actions to count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Define when to start and end counting actions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Cognitive load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Mental actions can be hard to measure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Cognitive load is hard to measure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Physical load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Mouse clicks and key presses are easy to measure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Additional mouse clicks done to explore the interface?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“</a:t>
            </a:r>
            <a:r>
              <a:rPr lang="en-US" dirty="0" err="1" smtClean="0"/>
              <a:t>Lostness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41355"/>
            <a:ext cx="6369571" cy="293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6189470" cy="20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0018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Web “</a:t>
            </a:r>
            <a:r>
              <a:rPr lang="en-US" dirty="0" err="1" smtClean="0"/>
              <a:t>lostness</a:t>
            </a:r>
            <a:r>
              <a:rPr lang="en-US" dirty="0" smtClean="0"/>
              <a:t>”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measured with standard statistics web module</a:t>
            </a:r>
          </a:p>
          <a:p>
            <a:r>
              <a:rPr lang="en-US" dirty="0" smtClean="0"/>
              <a:t>Perfect </a:t>
            </a:r>
            <a:r>
              <a:rPr lang="en-US" dirty="0" err="1" smtClean="0"/>
              <a:t>Lostness</a:t>
            </a:r>
            <a:r>
              <a:rPr lang="en-US" dirty="0" smtClean="0"/>
              <a:t> L = 0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75755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77256"/>
            <a:ext cx="34099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3091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arn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Learnability (1/2)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Develop a metric that is a </a:t>
            </a:r>
            <a:r>
              <a:rPr lang="en-US" b="1" dirty="0">
                <a:latin typeface="+mn-lt"/>
              </a:rPr>
              <a:t>function</a:t>
            </a:r>
            <a:r>
              <a:rPr lang="en-US" dirty="0">
                <a:latin typeface="+mn-lt"/>
              </a:rPr>
              <a:t> of time and trials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Success rate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Time-on-task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Number of errors,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Demonstrate a </a:t>
            </a:r>
            <a:r>
              <a:rPr lang="en-US" b="1" dirty="0">
                <a:latin typeface="+mn-lt"/>
              </a:rPr>
              <a:t>learning curve</a:t>
            </a:r>
            <a:r>
              <a:rPr lang="en-US" dirty="0">
                <a:latin typeface="+mn-lt"/>
              </a:rPr>
              <a:t> within or between sessions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Interpret the curve and look for oddities</a:t>
            </a:r>
          </a:p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Plot as graph and look for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When and if it flattens out, i.e. no more learning occurs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Time spend / trials done before max performance reached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Difference between, e.g.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Learning curve of experts vs. novices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PM: </a:t>
            </a:r>
            <a:r>
              <a:rPr lang="en-US" dirty="0"/>
              <a:t>Learnability (2/2)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Issues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- How </a:t>
            </a:r>
            <a:r>
              <a:rPr lang="en-US" dirty="0">
                <a:latin typeface="+mn-lt"/>
              </a:rPr>
              <a:t>to define a trial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When does trial begin and end?</a:t>
            </a:r>
          </a:p>
          <a:p>
            <a:pPr marL="342900" lvl="2" indent="-342900" hangingPunct="0"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What if interaction and learning is continuous?</a:t>
            </a:r>
          </a:p>
          <a:p>
            <a:pPr marL="342900" lvl="2" indent="-342900" hangingPunct="0"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much time should pass between trials?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- How </a:t>
            </a:r>
            <a:r>
              <a:rPr lang="en-US" dirty="0">
                <a:latin typeface="+mn-lt"/>
              </a:rPr>
              <a:t>many trials to include?</a:t>
            </a:r>
          </a:p>
          <a:p>
            <a:pPr lvl="2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Minimum two, often more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Learnability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46" y="1916832"/>
            <a:ext cx="71818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6475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3787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0780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be able to say prototype A &gt; B</a:t>
            </a:r>
          </a:p>
          <a:p>
            <a:r>
              <a:rPr lang="en-US" dirty="0" smtClean="0"/>
              <a:t>Create a test plan for measuring performance metrics</a:t>
            </a:r>
          </a:p>
          <a:p>
            <a:r>
              <a:rPr lang="en-US" dirty="0" smtClean="0"/>
              <a:t>In a document</a:t>
            </a:r>
          </a:p>
          <a:p>
            <a:pPr lvl="1"/>
            <a:r>
              <a:rPr lang="en-US" dirty="0" smtClean="0"/>
              <a:t>- Discuss which tasks you plan to compare</a:t>
            </a:r>
          </a:p>
          <a:p>
            <a:pPr lvl="1"/>
            <a:r>
              <a:rPr lang="en-US" dirty="0" smtClean="0"/>
              <a:t>- Discuss what knowledge you plan to gain (your research question)</a:t>
            </a:r>
          </a:p>
          <a:p>
            <a:pPr lvl="1"/>
            <a:r>
              <a:rPr lang="en-US" dirty="0" smtClean="0"/>
              <a:t>- Discuss which metrics you plan to use (focus on performance metrics)</a:t>
            </a:r>
          </a:p>
          <a:p>
            <a:pPr lvl="1"/>
            <a:r>
              <a:rPr lang="en-US" dirty="0" smtClean="0"/>
              <a:t>- Discuss how many participants you need, and how much time is needed</a:t>
            </a:r>
          </a:p>
          <a:p>
            <a:pPr lvl="1"/>
            <a:endParaRPr lang="en-US" dirty="0"/>
          </a:p>
          <a:p>
            <a:r>
              <a:rPr lang="en-US" dirty="0" smtClean="0"/>
              <a:t>Recruit test users and do the evaluation!</a:t>
            </a:r>
          </a:p>
        </p:txBody>
      </p:sp>
    </p:spTree>
    <p:extLst>
      <p:ext uri="{BB962C8B-B14F-4D97-AF65-F5344CB8AC3E}">
        <p14:creationId xmlns:p14="http://schemas.microsoft.com/office/powerpoint/2010/main" val="23653863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Systematic usability evaluation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we want to learn whether design prototype A or B is best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We need a way to say A &gt; B, B &gt; A, or A = B 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To do so, we need our data to be comparable: “Metrics” 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Our methods must be valid and reliable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Thus, we need our evaluation to be relevant, representable, systematic, and reproducible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Thus, we need to define a series of experiments to support our arguments – with sufficient data to give us the statistical power we need (number of test users, number of test cases)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19280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[T&amp;A] </a:t>
            </a:r>
            <a:r>
              <a:rPr lang="en-US" sz="2000" dirty="0" err="1">
                <a:latin typeface="+mn-lt"/>
              </a:rPr>
              <a:t>Tullis</a:t>
            </a:r>
            <a:r>
              <a:rPr lang="en-US" sz="2000" dirty="0">
                <a:latin typeface="+mn-lt"/>
              </a:rPr>
              <a:t> and Albert, Measuring the User Experience, 2008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endParaRPr lang="en-US" sz="2000" dirty="0">
              <a:latin typeface="+mn-lt"/>
            </a:endParaRP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[S,R&amp;P] Sharp, Rogers, and </a:t>
            </a:r>
            <a:r>
              <a:rPr lang="en-US" sz="2000" dirty="0" err="1">
                <a:latin typeface="+mn-lt"/>
              </a:rPr>
              <a:t>Preece</a:t>
            </a:r>
            <a:r>
              <a:rPr lang="en-US" sz="2000" dirty="0">
                <a:latin typeface="+mn-lt"/>
              </a:rPr>
              <a:t>, Interaction Design, 2002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endParaRPr lang="en-US" sz="2000" dirty="0">
              <a:latin typeface="+mn-lt"/>
            </a:endParaRP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[JN] </a:t>
            </a:r>
            <a:r>
              <a:rPr lang="en-US" sz="2000" dirty="0" err="1">
                <a:latin typeface="+mn-lt"/>
              </a:rPr>
              <a:t>Jakob</a:t>
            </a:r>
            <a:r>
              <a:rPr lang="en-US" sz="2000" dirty="0">
                <a:latin typeface="+mn-lt"/>
              </a:rPr>
              <a:t> Nielsen, Usability Engineering, 1994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endParaRPr lang="en-US" sz="2000" dirty="0">
              <a:latin typeface="+mn-lt"/>
            </a:endParaRP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[JR] Jeffrey Rubin, Handbook of Usability Testing, 1994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endParaRPr lang="en-US" sz="1800" dirty="0">
              <a:latin typeface="+mn-lt"/>
            </a:endParaRP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[JJG] Jesse James Garret, The Elements of User Experience, 2002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10 minutes and discuss what is actually relevant to test in your prototypes?</a:t>
            </a:r>
          </a:p>
          <a:p>
            <a:r>
              <a:rPr lang="en-US" dirty="0" smtClean="0"/>
              <a:t>Is it enough with a simple test?</a:t>
            </a:r>
          </a:p>
          <a:p>
            <a:r>
              <a:rPr lang="en-US" dirty="0" smtClean="0"/>
              <a:t>Do you need to test with the same participant many times?</a:t>
            </a:r>
          </a:p>
          <a:p>
            <a:r>
              <a:rPr lang="en-US" dirty="0" smtClean="0"/>
              <a:t>Should the participant receive training? </a:t>
            </a:r>
          </a:p>
          <a:p>
            <a:r>
              <a:rPr lang="en-US" dirty="0" smtClean="0"/>
              <a:t>Should you redo the tests over longer periods of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567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0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Metrics: </a:t>
            </a:r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 What are metrics?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800" dirty="0" smtClean="0">
                <a:latin typeface="+mn-lt"/>
              </a:rPr>
              <a:t>A way of measuring or evaluating a particular phenomenon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 Metrics should be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 smtClean="0">
                <a:latin typeface="+mn-lt"/>
              </a:rPr>
              <a:t>General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 smtClean="0">
                <a:latin typeface="+mn-lt"/>
              </a:rPr>
              <a:t>Standardized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 smtClean="0">
                <a:latin typeface="+mn-lt"/>
              </a:rPr>
              <a:t>Consistent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 smtClean="0">
                <a:latin typeface="+mn-lt"/>
              </a:rPr>
              <a:t>Reliable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 smtClean="0">
                <a:latin typeface="+mn-lt"/>
              </a:rPr>
              <a:t>Observable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600" dirty="0" smtClean="0">
                <a:latin typeface="+mn-lt"/>
              </a:rPr>
              <a:t>Quantifiable</a:t>
            </a:r>
          </a:p>
          <a:p>
            <a:pPr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800" dirty="0" smtClean="0">
                <a:latin typeface="+mn-lt"/>
              </a:rPr>
              <a:t>Think of: Length (the meter), mass (the gram) etc.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en-US" sz="1800" dirty="0" err="1" smtClean="0">
                <a:latin typeface="+mn-lt"/>
              </a:rPr>
              <a:t>Système</a:t>
            </a:r>
            <a:r>
              <a:rPr lang="en-US" sz="1800" dirty="0" smtClean="0">
                <a:latin typeface="+mn-lt"/>
              </a:rPr>
              <a:t> international </a:t>
            </a:r>
            <a:r>
              <a:rPr lang="en-US" sz="1800" dirty="0" err="1" smtClean="0">
                <a:latin typeface="+mn-lt"/>
              </a:rPr>
              <a:t>d'unités</a:t>
            </a:r>
            <a:r>
              <a:rPr lang="en-US" sz="1800" dirty="0" smtClean="0">
                <a:latin typeface="+mn-lt"/>
              </a:rPr>
              <a:t> (SI)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27778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Metrics: Why?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US" dirty="0" smtClean="0">
                <a:latin typeface="+mn-lt"/>
              </a:rPr>
              <a:t> Improve </a:t>
            </a:r>
            <a:r>
              <a:rPr lang="en-US" dirty="0">
                <a:latin typeface="+mn-lt"/>
              </a:rPr>
              <a:t>your products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Help design decisions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Estimate size and magnitude of issues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Compare designs and design iterations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Reveal patterns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US" dirty="0" smtClean="0">
                <a:latin typeface="+mn-lt"/>
              </a:rPr>
              <a:t> Improve </a:t>
            </a:r>
            <a:r>
              <a:rPr lang="en-US" dirty="0">
                <a:latin typeface="+mn-lt"/>
              </a:rPr>
              <a:t>your project reports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Structure experiment designs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Test your hypotheses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Stronger conclusions</a:t>
            </a:r>
          </a:p>
        </p:txBody>
      </p:sp>
    </p:spTree>
    <p:extLst>
      <p:ext uri="{BB962C8B-B14F-4D97-AF65-F5344CB8AC3E}">
        <p14:creationId xmlns:p14="http://schemas.microsoft.com/office/powerpoint/2010/main" val="20956564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840" y="138240"/>
            <a:ext cx="8890560" cy="62794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346600" y="6329160"/>
            <a:ext cx="75384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sp>
        <p:nvSpPr>
          <p:cNvPr id="4" name="Freeform 3"/>
          <p:cNvSpPr/>
          <p:nvPr/>
        </p:nvSpPr>
        <p:spPr>
          <a:xfrm>
            <a:off x="1600200" y="2707200"/>
            <a:ext cx="2057400" cy="493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800000"/>
            </a:solidFill>
            <a:prstDash val="solid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68559" y="4687200"/>
            <a:ext cx="2057400" cy="493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360">
            <a:solidFill>
              <a:srgbClr val="800000"/>
            </a:solidFill>
            <a:prstDash val="solid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628900" y="3200400"/>
            <a:ext cx="3168359" cy="1486800"/>
          </a:xfrm>
          <a:prstGeom prst="straightConnector1">
            <a:avLst/>
          </a:prstGeom>
          <a:noFill/>
          <a:ln w="18360">
            <a:solidFill>
              <a:srgbClr val="800000"/>
            </a:solidFill>
            <a:prstDash val="solid"/>
          </a:ln>
        </p:spPr>
      </p:cxnSp>
      <p:sp>
        <p:nvSpPr>
          <p:cNvPr id="7" name="TextBox 6"/>
          <p:cNvSpPr txBox="1"/>
          <p:nvPr/>
        </p:nvSpPr>
        <p:spPr>
          <a:xfrm rot="1500000">
            <a:off x="2878682" y="3750463"/>
            <a:ext cx="285552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400" b="0" i="0" u="none" strike="noStrike" baseline="0">
                <a:ln>
                  <a:noFill/>
                </a:ln>
                <a:solidFill>
                  <a:srgbClr val="DC2300"/>
                </a:solidFill>
                <a:latin typeface="Arial" pitchFamily="18"/>
                <a:ea typeface="DejaVu Sans" pitchFamily="2"/>
                <a:cs typeface="DejaVu Sans" pitchFamily="2"/>
              </a:rPr>
              <a:t>Different scenarios require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400" b="0" i="0" u="none" strike="noStrike" baseline="0">
                <a:ln>
                  <a:noFill/>
                </a:ln>
                <a:solidFill>
                  <a:srgbClr val="DC2300"/>
                </a:solidFill>
                <a:latin typeface="Arial" pitchFamily="18"/>
                <a:ea typeface="DejaVu Sans" pitchFamily="2"/>
                <a:cs typeface="DejaVu Sans" pitchFamily="2"/>
              </a:rPr>
              <a:t>different metrics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User goals: Performance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 sz="2000">
                <a:latin typeface="+mn-lt"/>
              </a:rPr>
              <a:t>Performance is about what the user actually </a:t>
            </a:r>
            <a:r>
              <a:rPr lang="x-none" sz="2000" b="1">
                <a:latin typeface="+mn-lt"/>
              </a:rPr>
              <a:t>does</a:t>
            </a:r>
            <a:r>
              <a:rPr lang="x-none" sz="2000">
                <a:latin typeface="+mn-lt"/>
              </a:rPr>
              <a:t> when interacting with the product</a:t>
            </a:r>
          </a:p>
          <a:p>
            <a:pPr lvl="0"/>
            <a:r>
              <a:rPr lang="x-none" sz="2000">
                <a:latin typeface="+mn-lt"/>
              </a:rPr>
              <a:t>Measuring degree to which users can successfully accomplish </a:t>
            </a:r>
            <a:r>
              <a:rPr lang="x-none" sz="2000" smtClean="0">
                <a:latin typeface="+mn-lt"/>
              </a:rPr>
              <a:t>tasks</a:t>
            </a:r>
            <a:r>
              <a:rPr lang="da-DK" sz="2000" dirty="0" smtClean="0">
                <a:latin typeface="+mn-lt"/>
              </a:rPr>
              <a:t>:</a:t>
            </a:r>
            <a:endParaRPr lang="x-none" sz="2000">
              <a:latin typeface="+mn-lt"/>
            </a:endParaRP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How long does it take to perform a task?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How much effort does it take to perform a task, e.g.</a:t>
            </a:r>
          </a:p>
          <a:p>
            <a:pPr lvl="2" rtl="0" hangingPunct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x-none" sz="2000">
                <a:latin typeface="+mn-lt"/>
              </a:rPr>
              <a:t>mouse clicks or cognitive </a:t>
            </a:r>
            <a:r>
              <a:rPr lang="x-none" sz="2000" smtClean="0">
                <a:latin typeface="+mn-lt"/>
              </a:rPr>
              <a:t>load</a:t>
            </a:r>
            <a:endParaRPr lang="x-none" sz="2000">
              <a:latin typeface="+mn-lt"/>
            </a:endParaRP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Number of errors committed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Learnability: How long does it take to become proficient?</a:t>
            </a:r>
          </a:p>
          <a:p>
            <a:pPr lvl="0"/>
            <a:r>
              <a:rPr lang="x-none" sz="2000">
                <a:latin typeface="+mn-lt"/>
              </a:rPr>
              <a:t>Users must be able to perform key tasks successfully</a:t>
            </a:r>
          </a:p>
          <a:p>
            <a:pPr lvl="0"/>
            <a:r>
              <a:rPr lang="x-none" sz="2000">
                <a:latin typeface="+mn-lt"/>
              </a:rPr>
              <a:t>We will return to performance measures later</a:t>
            </a:r>
          </a:p>
        </p:txBody>
      </p:sp>
    </p:spTree>
    <p:extLst>
      <p:ext uri="{BB962C8B-B14F-4D97-AF65-F5344CB8AC3E}">
        <p14:creationId xmlns:p14="http://schemas.microsoft.com/office/powerpoint/2010/main" val="37837152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User goals: Satisfaction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 sz="2000">
                <a:latin typeface="+mn-lt"/>
              </a:rPr>
              <a:t>Satisfaction is about what the user </a:t>
            </a:r>
            <a:r>
              <a:rPr lang="x-none" sz="2000" b="1">
                <a:latin typeface="+mn-lt"/>
              </a:rPr>
              <a:t>says </a:t>
            </a:r>
            <a:r>
              <a:rPr lang="x-none" sz="2000">
                <a:latin typeface="+mn-lt"/>
              </a:rPr>
              <a:t>or</a:t>
            </a:r>
            <a:r>
              <a:rPr lang="x-none" sz="2000" b="1">
                <a:latin typeface="+mn-lt"/>
              </a:rPr>
              <a:t> thinks</a:t>
            </a:r>
            <a:r>
              <a:rPr lang="x-none" sz="2000">
                <a:latin typeface="+mn-lt"/>
              </a:rPr>
              <a:t> when interacting with the product</a:t>
            </a:r>
          </a:p>
          <a:p>
            <a:pPr lvl="0"/>
            <a:r>
              <a:rPr lang="x-none" sz="2000">
                <a:latin typeface="+mn-lt"/>
              </a:rPr>
              <a:t>The user might report that the product, e.g.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is easy to use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is confusing to use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exceeded expectations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is visually appealing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is untrustworthy</a:t>
            </a:r>
          </a:p>
          <a:p>
            <a:pPr lvl="0"/>
            <a:r>
              <a:rPr lang="x-none" sz="2000">
                <a:latin typeface="+mn-lt"/>
              </a:rPr>
              <a:t>If the user is not satisfied, he is unlikely to, e.g. buy the product or spend time on the website</a:t>
            </a:r>
          </a:p>
          <a:p>
            <a:pPr lvl="0"/>
            <a:r>
              <a:rPr lang="x-none" sz="2000">
                <a:latin typeface="+mn-lt"/>
              </a:rPr>
              <a:t>Satisfaction is a </a:t>
            </a:r>
            <a:r>
              <a:rPr lang="x-none" sz="2000" b="1">
                <a:latin typeface="+mn-lt"/>
              </a:rPr>
              <a:t>self-reported</a:t>
            </a:r>
            <a:r>
              <a:rPr lang="x-none" sz="2000">
                <a:latin typeface="+mn-lt"/>
              </a:rPr>
              <a:t> metric. They will be reviewed later</a:t>
            </a:r>
          </a:p>
        </p:txBody>
      </p:sp>
    </p:spTree>
    <p:extLst>
      <p:ext uri="{BB962C8B-B14F-4D97-AF65-F5344CB8AC3E}">
        <p14:creationId xmlns:p14="http://schemas.microsoft.com/office/powerpoint/2010/main" val="26837544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_Adadpted">
  <a:themeElements>
    <a:clrScheme name="">
      <a:dk1>
        <a:srgbClr val="00000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1439</Words>
  <Application>Microsoft Office PowerPoint</Application>
  <PresentationFormat>On-screen Show (4:3)</PresentationFormat>
  <Paragraphs>222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SW_Adadpted</vt:lpstr>
      <vt:lpstr>USER INTERFACES for EMBEDDED SYSTEMS</vt:lpstr>
      <vt:lpstr>Agenda</vt:lpstr>
      <vt:lpstr>Systematic usability evaluation</vt:lpstr>
      <vt:lpstr>Exercise</vt:lpstr>
      <vt:lpstr>Metrics: What?</vt:lpstr>
      <vt:lpstr>Metrics: Why?</vt:lpstr>
      <vt:lpstr>PowerPoint Presentation</vt:lpstr>
      <vt:lpstr>User goals: Performance</vt:lpstr>
      <vt:lpstr>User goals: Satisfaction</vt:lpstr>
      <vt:lpstr>Choosing the right metrics</vt:lpstr>
      <vt:lpstr>Performance metrics (PM)</vt:lpstr>
      <vt:lpstr>PM: Task success</vt:lpstr>
      <vt:lpstr>Binary success </vt:lpstr>
      <vt:lpstr>Using binary success </vt:lpstr>
      <vt:lpstr>Visualizing different problems</vt:lpstr>
      <vt:lpstr>PM: Time-on-task (1/2)</vt:lpstr>
      <vt:lpstr>Micro exercise (5 minutes)</vt:lpstr>
      <vt:lpstr>PM: Time-on-task (2/2)</vt:lpstr>
      <vt:lpstr>PM: Errors (1/2)</vt:lpstr>
      <vt:lpstr>PM: Errors (2/2)</vt:lpstr>
      <vt:lpstr>PM: Efficiency (1/2)</vt:lpstr>
      <vt:lpstr>PM: Efficiency (2/2)</vt:lpstr>
      <vt:lpstr>Example: Web “Lostness”</vt:lpstr>
      <vt:lpstr>Example Web “lostness” (2/2)</vt:lpstr>
      <vt:lpstr>PM: Learnability (1/2)</vt:lpstr>
      <vt:lpstr>PM: Learnability (2/2)</vt:lpstr>
      <vt:lpstr>Visualizing Learnability</vt:lpstr>
      <vt:lpstr>Comparisons </vt:lpstr>
      <vt:lpstr>Exercise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MUE-2</dc:title>
  <dc:creator>sw</dc:creator>
  <cp:lastModifiedBy>SW</cp:lastModifiedBy>
  <cp:revision>21</cp:revision>
  <dcterms:created xsi:type="dcterms:W3CDTF">2011-02-07T13:29:10Z</dcterms:created>
  <dcterms:modified xsi:type="dcterms:W3CDTF">2014-12-08T07:04:54Z</dcterms:modified>
</cp:coreProperties>
</file>