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76" r:id="rId2"/>
    <p:sldId id="258" r:id="rId3"/>
    <p:sldId id="259" r:id="rId4"/>
    <p:sldId id="260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</p:sldIdLst>
  <p:sldSz cx="9144000" cy="6858000" type="screen4x3"/>
  <p:notesSz cx="6792913" cy="990758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5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5159" y="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5159" y="941184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7FD65D3D-3428-4469-BD9D-0DA0DBEC4D6C}" type="slidenum">
              <a:t>‹#›</a:t>
            </a:fld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9365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793200" cy="9907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48040" y="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a-DK" sz="12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a-DK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20879" y="742680"/>
            <a:ext cx="4952880" cy="37152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78960" y="4704840"/>
            <a:ext cx="5435640" cy="445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x-none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0" y="940860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48040" y="940860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EDFC8A14-23E5-4A53-9768-B737505B75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x-none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5134" indent="-2904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1745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26443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1141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55839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0538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85236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49934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D21C44-5BC7-42B8-A8F6-796E6E7DED0F}" type="slidenum">
              <a:rPr lang="da-DK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da-DK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/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/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Headline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mkSekundærtLogo"/>
          <p:cNvSpPr>
            <a:spLocks noChangeAspect="1" noChangeArrowheads="1"/>
          </p:cNvSpPr>
          <p:nvPr/>
        </p:nvSpPr>
        <p:spPr bwMode="auto">
          <a:xfrm>
            <a:off x="287339" y="6307138"/>
            <a:ext cx="295275" cy="295275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99"/>
              </a:lnSpc>
              <a:buFont typeface="AU Passata"/>
              <a:buNone/>
              <a:defRPr/>
            </a:pPr>
            <a:endParaRPr lang="da-DK" altLang="da-DK" smtClean="0">
              <a:solidFill>
                <a:schemeClr val="bg1"/>
              </a:solidFill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87338" y="2889250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5" name="grpAuthor" hidden="1"/>
          <p:cNvGrpSpPr>
            <a:grpSpLocks/>
          </p:cNvGrpSpPr>
          <p:nvPr/>
        </p:nvGrpSpPr>
        <p:grpSpPr bwMode="auto">
          <a:xfrm>
            <a:off x="4533900" y="6156326"/>
            <a:ext cx="4319588" cy="487363"/>
            <a:chOff x="4533900" y="6156000"/>
            <a:chExt cx="4319588" cy="487710"/>
          </a:xfrm>
        </p:grpSpPr>
        <p:sp>
          <p:nvSpPr>
            <p:cNvPr id="6" name="Line 49" hidden="1"/>
            <p:cNvSpPr>
              <a:spLocks noChangeShapeType="1"/>
            </p:cNvSpPr>
            <p:nvPr userDrawn="1"/>
          </p:nvSpPr>
          <p:spPr bwMode="auto">
            <a:xfrm>
              <a:off x="4533900" y="6156000"/>
              <a:ext cx="269875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0" hidden="1"/>
            <p:cNvSpPr>
              <a:spLocks noChangeShapeType="1"/>
            </p:cNvSpPr>
            <p:nvPr userDrawn="1"/>
          </p:nvSpPr>
          <p:spPr bwMode="auto">
            <a:xfrm>
              <a:off x="7413625" y="6156000"/>
              <a:ext cx="1439863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bmkFldPresentationTitle05" hidden="1"/>
            <p:cNvSpPr txBox="1">
              <a:spLocks noChangeArrowheads="1"/>
            </p:cNvSpPr>
            <p:nvPr userDrawn="1"/>
          </p:nvSpPr>
          <p:spPr bwMode="auto">
            <a:xfrm>
              <a:off x="4533900" y="6322807"/>
              <a:ext cx="2698750" cy="144565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 dirty="0">
                  <a:solidFill>
                    <a:schemeClr val="bg1"/>
                  </a:solidFill>
                  <a:latin typeface="Arial" charset="0"/>
                </a:rPr>
                <a:t>TITEL PÅ PRÆSENTATION</a:t>
              </a:r>
            </a:p>
          </p:txBody>
        </p:sp>
        <p:sp>
          <p:nvSpPr>
            <p:cNvPr id="9" name="bmkADName04" hidden="1"/>
            <p:cNvSpPr txBox="1">
              <a:spLocks noChangeArrowheads="1"/>
            </p:cNvSpPr>
            <p:nvPr userDrawn="1"/>
          </p:nvSpPr>
          <p:spPr bwMode="auto">
            <a:xfrm>
              <a:off x="4535488" y="6499144"/>
              <a:ext cx="2698750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 dirty="0">
                  <a:solidFill>
                    <a:schemeClr val="bg1"/>
                  </a:solidFill>
                  <a:latin typeface="Arial" charset="0"/>
                </a:rPr>
                <a:t>Navn Navnesen</a:t>
              </a:r>
            </a:p>
          </p:txBody>
        </p:sp>
        <p:sp>
          <p:nvSpPr>
            <p:cNvPr id="10" name="bmkFld4Date" hidden="1"/>
            <p:cNvSpPr txBox="1">
              <a:spLocks noChangeArrowheads="1"/>
            </p:cNvSpPr>
            <p:nvPr userDrawn="1"/>
          </p:nvSpPr>
          <p:spPr bwMode="auto">
            <a:xfrm>
              <a:off x="7413625" y="6324395"/>
              <a:ext cx="1439863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da-DK" sz="1100" cap="all" dirty="0">
                  <a:solidFill>
                    <a:schemeClr val="bg1"/>
                  </a:solidFill>
                  <a:latin typeface="Arial" charset="0"/>
                </a:rPr>
                <a:t>1. september 2011</a:t>
              </a:r>
            </a:p>
          </p:txBody>
        </p:sp>
      </p:grpSp>
      <p:grpSp>
        <p:nvGrpSpPr>
          <p:cNvPr id="11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2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UNIVERSITET</a:t>
            </a:r>
          </a:p>
        </p:txBody>
      </p:sp>
      <p:sp>
        <p:nvSpPr>
          <p:cNvPr id="34819" name="bmkFldPresentationTitle04"/>
          <p:cNvSpPr>
            <a:spLocks noGrp="1" noChangeArrowheads="1"/>
          </p:cNvSpPr>
          <p:nvPr>
            <p:ph type="ctrTitle"/>
          </p:nvPr>
        </p:nvSpPr>
        <p:spPr>
          <a:xfrm>
            <a:off x="287338" y="1776680"/>
            <a:ext cx="8564562" cy="459806"/>
          </a:xfrm>
        </p:spPr>
        <p:txBody>
          <a:bodyPr>
            <a:spAutoFit/>
          </a:bodyPr>
          <a:lstStyle>
            <a:lvl1pPr>
              <a:defRPr sz="3600" baseline="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0060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1"/>
            <a:ext cx="8564562" cy="40555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38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086998"/>
      </p:ext>
    </p:extLst>
  </p:cSld>
  <p:clrMapOvr>
    <a:masterClrMapping/>
  </p:clrMapOvr>
  <p:transition>
    <p:wipe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1"/>
            <a:ext cx="8564562" cy="40555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2394909"/>
            <a:ext cx="8568000" cy="3526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24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81" y="836712"/>
            <a:ext cx="8564562" cy="40555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9" y="2395004"/>
            <a:ext cx="4205287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6" y="2395004"/>
            <a:ext cx="4206875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878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78981" y="836712"/>
            <a:ext cx="8564562" cy="40555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696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03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766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bmkFldPresentationTitle04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187451"/>
            <a:ext cx="8564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Titel på præsentation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9" y="1916113"/>
            <a:ext cx="8567737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  <a:endParaRPr lang="da-DK" altLang="da-DK" smtClean="0"/>
          </a:p>
        </p:txBody>
      </p:sp>
      <p:sp>
        <p:nvSpPr>
          <p:cNvPr id="10" name="bmkFldPresentationTitle03"/>
          <p:cNvSpPr txBox="1">
            <a:spLocks noChangeArrowheads="1"/>
          </p:cNvSpPr>
          <p:nvPr/>
        </p:nvSpPr>
        <p:spPr bwMode="auto">
          <a:xfrm>
            <a:off x="4533900" y="6323014"/>
            <a:ext cx="26987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bmkADName03"/>
          <p:cNvSpPr txBox="1">
            <a:spLocks noChangeArrowheads="1"/>
          </p:cNvSpPr>
          <p:nvPr/>
        </p:nvSpPr>
        <p:spPr bwMode="auto">
          <a:xfrm>
            <a:off x="4535488" y="6499225"/>
            <a:ext cx="26987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" name="bmkFldDate"/>
          <p:cNvSpPr txBox="1">
            <a:spLocks noChangeArrowheads="1"/>
          </p:cNvSpPr>
          <p:nvPr/>
        </p:nvSpPr>
        <p:spPr bwMode="auto">
          <a:xfrm>
            <a:off x="7413626" y="6324601"/>
            <a:ext cx="1439863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da-DK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1" name="bmkSekundærtLogo02"/>
          <p:cNvSpPr>
            <a:spLocks noChangeArrowheads="1"/>
          </p:cNvSpPr>
          <p:nvPr/>
        </p:nvSpPr>
        <p:spPr bwMode="auto">
          <a:xfrm>
            <a:off x="293688" y="6174349"/>
            <a:ext cx="584200" cy="55768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99"/>
              </a:lnSpc>
              <a:buFont typeface="AU Passata"/>
              <a:buNone/>
              <a:defRPr/>
            </a:pPr>
            <a:endParaRPr lang="da-DK" altLang="da-DK" smtClean="0"/>
          </a:p>
        </p:txBody>
      </p:sp>
      <p:grpSp>
        <p:nvGrpSpPr>
          <p:cNvPr id="1032" name="Group 21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034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bmkOffParent02"/>
          <p:cNvSpPr txBox="1">
            <a:spLocks noChangeArrowheads="1"/>
          </p:cNvSpPr>
          <p:nvPr/>
        </p:nvSpPr>
        <p:spPr bwMode="auto">
          <a:xfrm>
            <a:off x="1046164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5pPr>
      <a:lvl6pPr marL="457153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305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458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61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174607" indent="-174607" algn="l" rtl="0" eaLnBrk="1" fontAlgn="base" hangingPunct="1">
        <a:lnSpc>
          <a:spcPct val="92000"/>
        </a:lnSpc>
        <a:spcBef>
          <a:spcPct val="0"/>
        </a:spcBef>
        <a:spcAft>
          <a:spcPct val="0"/>
        </a:spcAft>
        <a:buFont typeface="AU Passata"/>
        <a:buChar char="›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174607" indent="-174607" algn="l" rtl="0" eaLnBrk="1" fontAlgn="base" hangingPunct="1">
        <a:lnSpc>
          <a:spcPct val="94000"/>
        </a:lnSpc>
        <a:spcBef>
          <a:spcPct val="0"/>
        </a:spcBef>
        <a:spcAft>
          <a:spcPct val="0"/>
        </a:spcAft>
        <a:buFont typeface="AU Passata"/>
        <a:buChar char="›"/>
        <a:defRPr sz="2000">
          <a:solidFill>
            <a:schemeClr val="bg2"/>
          </a:solidFill>
          <a:latin typeface="+mn-lt"/>
        </a:defRPr>
      </a:lvl2pPr>
      <a:lvl3pPr marL="174607" indent="-174607" algn="l" rtl="0" eaLnBrk="1" fontAlgn="base" hangingPunct="1">
        <a:lnSpc>
          <a:spcPct val="97000"/>
        </a:lnSpc>
        <a:spcBef>
          <a:spcPct val="0"/>
        </a:spcBef>
        <a:spcAft>
          <a:spcPct val="0"/>
        </a:spcAft>
        <a:buFont typeface="AU Passata"/>
        <a:buChar char="›"/>
        <a:defRPr>
          <a:solidFill>
            <a:schemeClr val="bg2"/>
          </a:solidFill>
          <a:latin typeface="+mn-lt"/>
        </a:defRPr>
      </a:lvl3pPr>
      <a:lvl4pPr marL="174607" indent="-174607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400">
          <a:solidFill>
            <a:schemeClr val="bg2"/>
          </a:solidFill>
          <a:latin typeface="+mn-lt"/>
        </a:defRPr>
      </a:lvl4pPr>
      <a:lvl5pPr marL="174607" indent="-174607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400">
          <a:solidFill>
            <a:schemeClr val="bg2"/>
          </a:solidFill>
          <a:latin typeface="+mn-lt"/>
        </a:defRPr>
      </a:lvl5pPr>
      <a:lvl6pPr marL="1352410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6pPr>
      <a:lvl7pPr marL="1809562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7pPr>
      <a:lvl8pPr marL="2266715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8pPr>
      <a:lvl9pPr marL="2723868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513" y="1773238"/>
            <a:ext cx="8562975" cy="5111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da-DK" altLang="en-US" b="1" dirty="0"/>
              <a:t>USER INTERFACES for</a:t>
            </a:r>
            <a:br>
              <a:rPr lang="da-DK" altLang="en-US" b="1" dirty="0"/>
            </a:br>
            <a:r>
              <a:rPr lang="da-DK" altLang="en-US" b="1" dirty="0"/>
              <a:t>EMBEDDED SYSTEMS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39750" y="3429000"/>
            <a:ext cx="7345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2000"/>
              </a:lnSpc>
              <a:buFont typeface="AU Passata"/>
              <a:buChar char="›"/>
              <a:defRPr sz="2400">
                <a:solidFill>
                  <a:schemeClr val="bg2"/>
                </a:solidFill>
                <a:latin typeface="AU Passata"/>
              </a:defRPr>
            </a:lvl1pPr>
            <a:lvl2pPr marL="742950" indent="-285750" eaLnBrk="0" hangingPunct="0">
              <a:lnSpc>
                <a:spcPct val="94000"/>
              </a:lnSpc>
              <a:buFont typeface="AU Passata"/>
              <a:buChar char="›"/>
              <a:defRPr sz="2000">
                <a:solidFill>
                  <a:schemeClr val="bg2"/>
                </a:solidFill>
                <a:latin typeface="AU Passata"/>
              </a:defRPr>
            </a:lvl2pPr>
            <a:lvl3pPr marL="1143000" indent="-228600" eaLnBrk="0" hangingPunct="0">
              <a:lnSpc>
                <a:spcPct val="97000"/>
              </a:lnSpc>
              <a:buFont typeface="AU Passata"/>
              <a:buChar char="›"/>
              <a:defRPr>
                <a:solidFill>
                  <a:schemeClr val="bg2"/>
                </a:solidFill>
                <a:latin typeface="AU Passata"/>
              </a:defRPr>
            </a:lvl3pPr>
            <a:lvl4pPr marL="16002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4pPr>
            <a:lvl5pPr marL="20574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 err="1">
                <a:solidFill>
                  <a:schemeClr val="bg1"/>
                </a:solidFill>
                <a:latin typeface="Arial" pitchFamily="34" charset="0"/>
              </a:rPr>
              <a:t>Lecture</a:t>
            </a: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da-DK" altLang="da-DK" sz="1800" b="1" dirty="0" smtClean="0">
                <a:solidFill>
                  <a:schemeClr val="bg1"/>
                </a:solidFill>
                <a:latin typeface="Arial" pitchFamily="34" charset="0"/>
              </a:rPr>
              <a:t>11: 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Issue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s-Based</a:t>
            </a:r>
            <a:r>
              <a:rPr lang="da-DK" altLang="da-DK" sz="1800" b="1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Metrics</a:t>
            </a:r>
            <a:endParaRPr lang="da-DK" altLang="da-DK" sz="18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da-DK" altLang="da-DK" sz="18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Stefan Wagner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sw@eng.au.dk</a:t>
            </a:r>
            <a:endParaRPr lang="en-US" altLang="da-DK" sz="18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15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mtClean="0"/>
              <a:t>Issue-based </a:t>
            </a:r>
            <a:r>
              <a:rPr lang="x-none"/>
              <a:t>metrics in action (3/4)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5560" y="1528200"/>
            <a:ext cx="7772039" cy="44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356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Issue-based </a:t>
            </a:r>
            <a:r>
              <a:rPr lang="en-US" dirty="0"/>
              <a:t>metrics in action (4/4)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720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920" y="1828800"/>
            <a:ext cx="7951679" cy="412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How many users are needed?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Two different viewpoints on “the magic number 5”</a:t>
            </a:r>
          </a:p>
          <a:p>
            <a:pPr lvl="0"/>
            <a:r>
              <a:rPr lang="x-none">
                <a:latin typeface="+mn-lt"/>
              </a:rPr>
              <a:t>5 participants are enough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Studies back this...</a:t>
            </a:r>
          </a:p>
          <a:p>
            <a:pPr lvl="0"/>
            <a:r>
              <a:rPr lang="x-none">
                <a:latin typeface="+mn-lt"/>
              </a:rPr>
              <a:t>5 participants are </a:t>
            </a:r>
            <a:r>
              <a:rPr lang="x-none" b="1">
                <a:latin typeface="+mn-lt"/>
              </a:rPr>
              <a:t>not</a:t>
            </a:r>
            <a:r>
              <a:rPr lang="x-none">
                <a:latin typeface="+mn-lt"/>
              </a:rPr>
              <a:t> enough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Studies back this...</a:t>
            </a:r>
          </a:p>
          <a:p>
            <a:pPr lvl="0"/>
            <a:r>
              <a:rPr lang="x-none">
                <a:latin typeface="+mn-lt"/>
              </a:rPr>
              <a:t>What to believe?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Choose at least 5 participants per “significantly different user class”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Keep the scope of evaluation task limited to few functions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Keep user population “well” represented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/>
              <a:t>[T&amp;A] </a:t>
            </a:r>
            <a:r>
              <a:rPr lang="en-US" sz="2000" dirty="0" err="1"/>
              <a:t>Tullis</a:t>
            </a:r>
            <a:r>
              <a:rPr lang="en-US" sz="2000" dirty="0"/>
              <a:t> and Albert, Measuring the User Experience, 2008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/>
              <a:t>[S,R&amp;P] Sharp, Rogers, and </a:t>
            </a:r>
            <a:r>
              <a:rPr lang="en-US" sz="2000" dirty="0" err="1"/>
              <a:t>Preece</a:t>
            </a:r>
            <a:r>
              <a:rPr lang="en-US" sz="2000" dirty="0"/>
              <a:t>, Interaction Design, 2002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/>
              <a:t>[JN] </a:t>
            </a:r>
            <a:r>
              <a:rPr lang="en-US" sz="2000" dirty="0" err="1"/>
              <a:t>Jakob</a:t>
            </a:r>
            <a:r>
              <a:rPr lang="en-US" sz="2000" dirty="0"/>
              <a:t> Nielsen, Usability Engineering, 1994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/>
              <a:t>[JR] Jeffrey Rubin, Handbook of Usability Testing, 1994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/>
              <a:t>[JJG] Jesse James Garret, The Elements of User Experience, 2002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ssues-Based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Issues-based metrics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Usability </a:t>
            </a:r>
            <a:r>
              <a:rPr lang="en-US" b="1" dirty="0">
                <a:latin typeface="+mn-lt"/>
              </a:rPr>
              <a:t>issue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“A problem that must be settled”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Has </a:t>
            </a:r>
            <a:r>
              <a:rPr lang="en-US" sz="2000" b="1" dirty="0">
                <a:latin typeface="+mn-lt"/>
              </a:rPr>
              <a:t>negative</a:t>
            </a:r>
            <a:r>
              <a:rPr lang="en-US" sz="2000" dirty="0">
                <a:latin typeface="+mn-lt"/>
              </a:rPr>
              <a:t> connotations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Often rated / quantified by severity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want to </a:t>
            </a:r>
            <a:r>
              <a:rPr lang="en-US" sz="2000" b="1" dirty="0">
                <a:latin typeface="+mn-lt"/>
              </a:rPr>
              <a:t>get rid of issues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Usability </a:t>
            </a:r>
            <a:r>
              <a:rPr lang="en-US" b="1" dirty="0">
                <a:latin typeface="+mn-lt"/>
              </a:rPr>
              <a:t>finding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“Something that is found via investigation”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Has </a:t>
            </a:r>
            <a:r>
              <a:rPr lang="en-US" sz="2000" b="1" dirty="0">
                <a:latin typeface="+mn-lt"/>
              </a:rPr>
              <a:t>positive</a:t>
            </a:r>
            <a:r>
              <a:rPr lang="en-US" sz="2000" dirty="0">
                <a:latin typeface="+mn-lt"/>
              </a:rPr>
              <a:t> connotations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Often rated / quantified by impact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want to </a:t>
            </a:r>
            <a:r>
              <a:rPr lang="en-US" sz="2000" b="1" dirty="0">
                <a:latin typeface="+mn-lt"/>
              </a:rPr>
              <a:t>keep findings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 Iss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usability issues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Anything that prevents task </a:t>
            </a:r>
            <a:r>
              <a:rPr lang="en-US" sz="2000" dirty="0" smtClean="0">
                <a:latin typeface="+mn-lt"/>
              </a:rPr>
              <a:t>completion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Anything </a:t>
            </a:r>
            <a:r>
              <a:rPr lang="en-US" sz="2000" dirty="0">
                <a:latin typeface="+mn-lt"/>
              </a:rPr>
              <a:t>that takes user </a:t>
            </a:r>
            <a:r>
              <a:rPr lang="en-US" sz="2000" dirty="0" smtClean="0">
                <a:latin typeface="+mn-lt"/>
              </a:rPr>
              <a:t>off-course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Anything </a:t>
            </a:r>
            <a:r>
              <a:rPr lang="en-US" sz="2000" dirty="0">
                <a:latin typeface="+mn-lt"/>
              </a:rPr>
              <a:t>that creates </a:t>
            </a:r>
            <a:r>
              <a:rPr lang="en-US" sz="2000" dirty="0" smtClean="0">
                <a:latin typeface="+mn-lt"/>
              </a:rPr>
              <a:t>confusion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Anything </a:t>
            </a:r>
            <a:r>
              <a:rPr lang="en-US" sz="2000" dirty="0">
                <a:latin typeface="+mn-lt"/>
              </a:rPr>
              <a:t>that produces an </a:t>
            </a:r>
            <a:r>
              <a:rPr lang="en-US" sz="2000" dirty="0" smtClean="0">
                <a:latin typeface="+mn-lt"/>
              </a:rPr>
              <a:t>error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Not </a:t>
            </a:r>
            <a:r>
              <a:rPr lang="en-US" sz="2000" dirty="0">
                <a:latin typeface="+mn-lt"/>
              </a:rPr>
              <a:t>seeing something that should be noticed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Assuming something is correct when it is not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Assuming a task is complete when it is not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Performing wrong actions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Misinterpreting information or content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Not understanding the navigation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b="1" dirty="0">
                <a:latin typeface="+mn-lt"/>
              </a:rPr>
              <a:t>Identify</a:t>
            </a:r>
            <a:r>
              <a:rPr lang="en-US" sz="2000" dirty="0">
                <a:latin typeface="+mn-lt"/>
              </a:rPr>
              <a:t> and take </a:t>
            </a:r>
            <a:r>
              <a:rPr lang="en-US" sz="2000" b="1" dirty="0"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to improve design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usability findings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Supporting the user in completing a complex transaction without any confusion and in the most efficient way possible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Anticipating a user's needs at every step of a process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Educating a user without any effort involved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Displaying complex information in a clear, simple format that users can easily </a:t>
            </a:r>
            <a:r>
              <a:rPr lang="en-US" sz="2000" dirty="0" smtClean="0">
                <a:latin typeface="+mn-lt"/>
              </a:rPr>
              <a:t>understand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Here -  Think Aloud is a well-suited method!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nking Seve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Severity 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lvl="0" indent="-342900">
              <a:spcBef>
                <a:spcPts val="7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Granularity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3: Low, medium, high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5: Cosmetic, low, medium, high, catastrophe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Cosmetic</a:t>
            </a:r>
            <a:r>
              <a:rPr lang="en-US" sz="2000" dirty="0">
                <a:latin typeface="+mn-lt"/>
              </a:rPr>
              <a:t>: Minimal, e.g. visual changes in UI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Low</a:t>
            </a:r>
            <a:r>
              <a:rPr lang="en-US" sz="2000" dirty="0">
                <a:latin typeface="+mn-lt"/>
              </a:rPr>
              <a:t>: Irritates user, but does not yield task failure. May reduce efficiency and/or satisfaction.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Medium</a:t>
            </a:r>
            <a:r>
              <a:rPr lang="en-US" sz="2000" dirty="0">
                <a:latin typeface="+mn-lt"/>
              </a:rPr>
              <a:t>: Adds time on task and impacts effectiveness, efficiency and satisfaction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High</a:t>
            </a:r>
            <a:r>
              <a:rPr lang="en-US" sz="2000" dirty="0">
                <a:latin typeface="+mn-lt"/>
              </a:rPr>
              <a:t>: Leads to task failure. Significant  impact on effectiveness, efficiency, and satisfaction.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Catastrophe</a:t>
            </a:r>
            <a:r>
              <a:rPr lang="en-US" sz="2000" dirty="0">
                <a:latin typeface="+mn-lt"/>
              </a:rPr>
              <a:t>: Loss of data or damage to SW/HW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Severity 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Combination of: </a:t>
            </a:r>
            <a:r>
              <a:rPr lang="en-US" sz="2000" b="1"/>
              <a:t>Impact</a:t>
            </a:r>
            <a:r>
              <a:rPr lang="en-US" sz="2000"/>
              <a:t> on user experience and problem </a:t>
            </a:r>
            <a:r>
              <a:rPr lang="en-US" sz="2000" b="1"/>
              <a:t>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16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1560" y="2033999"/>
            <a:ext cx="8229240" cy="39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Bias in </a:t>
            </a:r>
            <a:r>
              <a:rPr lang="en-US" dirty="0"/>
              <a:t>identifying usability issues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</a:rPr>
              <a:t>Bias types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Participants: Range in knowledge, motivation etc.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Tasks: Determines exercised area of product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Methods: Lab test, expert review etc.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Artifacts: Paper or (semi) functional prototype, or...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Environment: Lab, simulated or real environment …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Moderators: Usability professional's experience ...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Issue-based </a:t>
            </a:r>
            <a:r>
              <a:rPr lang="en-US" dirty="0"/>
              <a:t>metrics in action (1/4)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000" y="61639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6160" y="1828800"/>
            <a:ext cx="7772039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Issue-based </a:t>
            </a:r>
            <a:r>
              <a:rPr lang="en-US" dirty="0"/>
              <a:t>metrics in action (2/4)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320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4679" y="1600200"/>
            <a:ext cx="8232120" cy="4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_Adadpted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522</Words>
  <Application>Microsoft Office PowerPoint</Application>
  <PresentationFormat>On-screen Show (4:3)</PresentationFormat>
  <Paragraphs>87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SW_Adadpted</vt:lpstr>
      <vt:lpstr>USER INTERFACES for EMBEDDED SYSTEMS</vt:lpstr>
      <vt:lpstr>Issues-based metrics</vt:lpstr>
      <vt:lpstr>Example usability issues</vt:lpstr>
      <vt:lpstr>Example usability findings</vt:lpstr>
      <vt:lpstr>Severity rating</vt:lpstr>
      <vt:lpstr>Severity rating</vt:lpstr>
      <vt:lpstr>Bias in identifying usability issues</vt:lpstr>
      <vt:lpstr>Issue-based metrics in action (1/4)</vt:lpstr>
      <vt:lpstr>Issue-based metrics in action (2/4)</vt:lpstr>
      <vt:lpstr>Issue-based metrics in action (3/4)</vt:lpstr>
      <vt:lpstr>Issue-based metrics in action (4/4)</vt:lpstr>
      <vt:lpstr>How many users are needed?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MUE-3</dc:title>
  <dc:creator>sw</dc:creator>
  <cp:lastModifiedBy>SW</cp:lastModifiedBy>
  <cp:revision>4</cp:revision>
  <dcterms:created xsi:type="dcterms:W3CDTF">2011-02-07T13:27:03Z</dcterms:created>
  <dcterms:modified xsi:type="dcterms:W3CDTF">2014-12-10T11:06:10Z</dcterms:modified>
</cp:coreProperties>
</file>