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0" r:id="rId3"/>
  </p:sldMasterIdLst>
  <p:sldIdLst>
    <p:sldId id="258" r:id="rId4"/>
    <p:sldId id="259" r:id="rId5"/>
    <p:sldId id="260" r:id="rId6"/>
    <p:sldId id="261" r:id="rId7"/>
    <p:sldId id="262" r:id="rId8"/>
    <p:sldId id="274" r:id="rId9"/>
    <p:sldId id="263" r:id="rId10"/>
    <p:sldId id="277" r:id="rId11"/>
    <p:sldId id="278" r:id="rId12"/>
    <p:sldId id="276" r:id="rId13"/>
    <p:sldId id="264" r:id="rId14"/>
    <p:sldId id="272" r:id="rId15"/>
    <p:sldId id="273" r:id="rId16"/>
    <p:sldId id="265" r:id="rId17"/>
    <p:sldId id="266" r:id="rId18"/>
    <p:sldId id="267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2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GB" noProof="0" smtClean="0"/>
          </a:p>
        </p:txBody>
      </p:sp>
      <p:sp>
        <p:nvSpPr>
          <p:cNvPr id="24579" name="Text Placeholder 12"/>
          <p:cNvSpPr>
            <a:spLocks noGrp="1"/>
          </p:cNvSpPr>
          <p:nvPr>
            <p:ph type="subTitle" idx="1"/>
          </p:nvPr>
        </p:nvSpPr>
        <p:spPr>
          <a:xfrm>
            <a:off x="1828800" y="3581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42798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5452" y="1879601"/>
            <a:ext cx="5581649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0300" y="1879601"/>
            <a:ext cx="5581651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6249448"/>
            <a:ext cx="2952728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027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6249448"/>
            <a:ext cx="2952728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59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-24"/>
            <a:ext cx="1135380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6249448"/>
            <a:ext cx="2952728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927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8598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68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18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9267" y="622301"/>
            <a:ext cx="2842684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9101" y="622301"/>
            <a:ext cx="8326967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70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51200" y="6440488"/>
            <a:ext cx="7620000" cy="304800"/>
          </a:xfrm>
        </p:spPr>
        <p:txBody>
          <a:bodyPr/>
          <a:lstStyle>
            <a:lvl1pPr>
              <a:defRPr sz="1400" b="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871200" y="6402388"/>
            <a:ext cx="914400" cy="381000"/>
          </a:xfrm>
        </p:spPr>
        <p:txBody>
          <a:bodyPr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59B2390-E935-4E5B-98A0-FCB791740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FD0676-35CD-4DAD-A439-FC6AA964BB6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2390-E935-4E5B-98A0-FCB791740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>
                <a:latin typeface="+mj-lt"/>
              </a:defRPr>
            </a:lvl1pPr>
          </a:lstStyle>
          <a:p>
            <a:r>
              <a:rPr lang="en-US" altLang="ko-KR" dirty="0" smtClean="0"/>
              <a:t>Sample Heading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714356"/>
            <a:ext cx="11366500" cy="5357850"/>
          </a:xfrm>
        </p:spPr>
        <p:txBody>
          <a:bodyPr/>
          <a:lstStyle>
            <a:lvl1pPr marL="360000" indent="-324000">
              <a:defRPr sz="2000" b="1">
                <a:latin typeface="+mn-lt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+mn-lt"/>
                <a:ea typeface="맑은 고딕" pitchFamily="50" charset="-127"/>
              </a:defRPr>
            </a:lvl2pPr>
            <a:lvl3pPr>
              <a:defRPr sz="1600">
                <a:latin typeface="+mn-lt"/>
                <a:ea typeface="맑은 고딕" pitchFamily="50" charset="-127"/>
              </a:defRPr>
            </a:lvl3pPr>
            <a:lvl4pPr>
              <a:defRPr sz="1400">
                <a:latin typeface="+mn-lt"/>
                <a:ea typeface="맑은 고딕" pitchFamily="50" charset="-127"/>
              </a:defRPr>
            </a:lvl4pPr>
            <a:lvl5pPr>
              <a:defRPr sz="1200">
                <a:latin typeface="+mn-lt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6249448"/>
            <a:ext cx="2952728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117775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1828800"/>
            <a:ext cx="12192001" cy="1099038"/>
          </a:xfrm>
          <a:prstGeom prst="rect">
            <a:avLst/>
          </a:prstGeom>
          <a:solidFill>
            <a:srgbClr val="A5002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" y="1714500"/>
            <a:ext cx="12192001" cy="76200"/>
          </a:xfrm>
          <a:prstGeom prst="rect">
            <a:avLst/>
          </a:prstGeom>
          <a:solidFill>
            <a:srgbClr val="A5002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0" y="1828800"/>
            <a:ext cx="12192000" cy="1099038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ko-KR" smtClean="0"/>
              <a:t>Title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23995" y="53911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</a:t>
            </a: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ata and </a:t>
            </a: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</a:t>
            </a: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nowledge </a:t>
            </a: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</a:t>
            </a: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ngineering Laboratory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1523995" y="5638800"/>
            <a:ext cx="9143999" cy="2381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  <a:ea typeface="+mn-ea"/>
              </a:defRPr>
            </a:lvl1pPr>
          </a:lstStyle>
          <a:p>
            <a:pPr lvl="0"/>
            <a:r>
              <a:rPr lang="en-US" altLang="ko-KR" smtClean="0"/>
              <a:t>Name</a:t>
            </a:r>
            <a:endParaRPr lang="ko-KR" altLang="en-US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523995" y="5176836"/>
            <a:ext cx="9143999" cy="2381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  <a:ea typeface="+mn-ea"/>
              </a:defRPr>
            </a:lvl1pPr>
          </a:lstStyle>
          <a:p>
            <a:pPr lvl="0"/>
            <a:r>
              <a:rPr lang="en-US" altLang="ko-KR" smtClean="0"/>
              <a:t>2017.02.17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238125"/>
            <a:ext cx="12192001" cy="647700"/>
          </a:xfrm>
          <a:prstGeom prst="rect">
            <a:avLst/>
          </a:prstGeom>
          <a:solidFill>
            <a:srgbClr val="A5002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" y="914400"/>
            <a:ext cx="12192001" cy="76200"/>
          </a:xfrm>
          <a:prstGeom prst="rect">
            <a:avLst/>
          </a:prstGeom>
          <a:solidFill>
            <a:srgbClr val="A5002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238125"/>
            <a:ext cx="12191997" cy="647700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41300" y="1209675"/>
            <a:ext cx="11785600" cy="4876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n-ea"/>
                <a:ea typeface="+mn-ea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5" y="6229350"/>
            <a:ext cx="12192001" cy="76200"/>
          </a:xfrm>
          <a:prstGeom prst="rect">
            <a:avLst/>
          </a:prstGeom>
          <a:solidFill>
            <a:srgbClr val="A5002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663" y="6448425"/>
            <a:ext cx="41781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0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66713" y="1639888"/>
            <a:ext cx="10883939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6714" y="2547939"/>
            <a:ext cx="10892405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7961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3143229" y="4714896"/>
            <a:ext cx="5905543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48695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714356"/>
            <a:ext cx="11366500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3414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263883" y="6357958"/>
            <a:ext cx="642408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6249448"/>
            <a:ext cx="2952728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939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7033" y="166688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4" y="1600200"/>
            <a:ext cx="1096856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1" y="6248400"/>
            <a:ext cx="6584951" cy="579438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5033" y="1303339"/>
            <a:ext cx="711200" cy="603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800" smtClean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033" y="1303339"/>
            <a:ext cx="11404600" cy="603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800" smtClean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71200" y="6249988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59B2390-E935-4E5B-98A0-FCB7917408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32" name="Straight Connector 11"/>
          <p:cNvCxnSpPr>
            <a:cxnSpLocks noChangeShapeType="1"/>
          </p:cNvCxnSpPr>
          <p:nvPr/>
        </p:nvCxnSpPr>
        <p:spPr bwMode="auto">
          <a:xfrm>
            <a:off x="10312400" y="0"/>
            <a:ext cx="0" cy="1303338"/>
          </a:xfrm>
          <a:prstGeom prst="line">
            <a:avLst/>
          </a:prstGeom>
          <a:noFill/>
          <a:ln w="38100">
            <a:solidFill>
              <a:srgbClr val="B95B22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3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6365875"/>
            <a:ext cx="3037416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5E8E8"/>
              </a:clrFrom>
              <a:clrTo>
                <a:srgbClr val="F5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198438"/>
            <a:ext cx="157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4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charset="0"/>
          <a:ea typeface="ＭＳ Ｐゴシック" charset="0"/>
        </a:defRPr>
      </a:lvl9pPr>
    </p:titleStyle>
    <p:bodyStyle>
      <a:lvl1pPr marL="319088" indent="-319088" algn="l" rtl="0" eaLnBrk="1" fontAlgn="base" latinLnBrk="1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39763" indent="-273050" algn="l" rtl="0" eaLnBrk="1" fontAlgn="base" latinLnBrk="1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4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-24"/>
            <a:ext cx="11772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1" y="714356"/>
            <a:ext cx="113665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0256" y="6408738"/>
            <a:ext cx="368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208" y="6215082"/>
            <a:ext cx="299422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18817" y="6220686"/>
            <a:ext cx="321568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326462"/>
            <a:ext cx="1824203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9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ODBC, JDBC</a:t>
            </a:r>
            <a:r>
              <a:rPr lang="ko-KR" altLang="en-US" dirty="0">
                <a:effectLst/>
              </a:rPr>
              <a:t>를 이용한 데이터베이스 프로그래밍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35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ODBC-Insert, Delete, Update </a:t>
            </a:r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Insert, Delete, Update</a:t>
            </a:r>
            <a:r>
              <a:rPr lang="ko-KR" altLang="en-US" dirty="0" smtClean="0"/>
              <a:t>질의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Jobs</a:t>
            </a:r>
            <a:r>
              <a:rPr lang="ko-KR" altLang="en-US" dirty="0" smtClean="0"/>
              <a:t>테이블을 복사하여 </a:t>
            </a:r>
            <a:r>
              <a:rPr lang="en-US" altLang="ko-KR" dirty="0" err="1" smtClean="0"/>
              <a:t>Jobs_copy</a:t>
            </a:r>
            <a:r>
              <a:rPr lang="ko-KR" altLang="en-US" dirty="0" smtClean="0"/>
              <a:t>테이블을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직업 테이블 </a:t>
            </a:r>
            <a:r>
              <a:rPr lang="en-US" altLang="ko-KR" dirty="0" err="1"/>
              <a:t>Jobs_copy</a:t>
            </a:r>
            <a:r>
              <a:rPr lang="en-US" altLang="ko-KR" dirty="0"/>
              <a:t> </a:t>
            </a:r>
            <a:r>
              <a:rPr lang="ko-KR" altLang="en-US" dirty="0" smtClean="0"/>
              <a:t>에 새로운 직업 </a:t>
            </a:r>
            <a:r>
              <a:rPr lang="en-US" altLang="ko-KR" dirty="0" smtClean="0"/>
              <a:t>Computer Engineer</a:t>
            </a:r>
            <a:r>
              <a:rPr lang="ko-KR" altLang="en-US" dirty="0" smtClean="0"/>
              <a:t>에 관한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하는 코드를</a:t>
            </a:r>
            <a:r>
              <a:rPr lang="en-US" altLang="ko-KR" dirty="0"/>
              <a:t> </a:t>
            </a:r>
            <a:r>
              <a:rPr lang="ko-KR" altLang="en-US" dirty="0" smtClean="0"/>
              <a:t>공부하고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수행하여 결과를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JOB_ID(‘CP_EN’), JOB_TITLE(‘Computer Engineer’), MIN_SALARY(20000), MAX_SALARY(60000)</a:t>
            </a:r>
          </a:p>
          <a:p>
            <a:pPr marL="3600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동일한 방법으로 직업 테이블 </a:t>
            </a:r>
            <a:r>
              <a:rPr lang="en-US" altLang="ko-KR" dirty="0" err="1" smtClean="0"/>
              <a:t>Jobs_copy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Computer Engineer</a:t>
            </a:r>
            <a:r>
              <a:rPr lang="ko-KR" altLang="en-US" dirty="0" smtClean="0"/>
              <a:t>의 직업을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하는 코드를</a:t>
            </a:r>
            <a:r>
              <a:rPr lang="en-US" altLang="ko-KR" dirty="0" smtClean="0"/>
              <a:t> </a:t>
            </a:r>
            <a:r>
              <a:rPr lang="ko-KR" altLang="en-US" dirty="0"/>
              <a:t>공부하고</a:t>
            </a:r>
            <a:r>
              <a:rPr lang="en-US" altLang="ko-KR" dirty="0"/>
              <a:t>, </a:t>
            </a:r>
            <a:r>
              <a:rPr lang="ko-KR" altLang="en-US" dirty="0"/>
              <a:t>수행하여 결과를 </a:t>
            </a:r>
            <a:r>
              <a:rPr lang="ko-KR" altLang="en-US" dirty="0" err="1"/>
              <a:t>확인하시오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Jobs_copy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JOB_TITLE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‘Marketing’</a:t>
            </a:r>
            <a:r>
              <a:rPr lang="ko-KR" altLang="en-US" dirty="0" smtClean="0"/>
              <a:t>글자가 있는 직업의 </a:t>
            </a:r>
            <a:r>
              <a:rPr lang="en-US" altLang="ko-KR" dirty="0" smtClean="0"/>
              <a:t>MAX_SALARY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증가시키기 위한 질의를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570" t="42642" b="48863"/>
          <a:stretch/>
        </p:blipFill>
        <p:spPr>
          <a:xfrm>
            <a:off x="1054056" y="2590593"/>
            <a:ext cx="9595795" cy="286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6" y="3623343"/>
            <a:ext cx="7711302" cy="3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35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>
            <a:endCxn id="12" idx="2"/>
          </p:cNvCxnSpPr>
          <p:nvPr/>
        </p:nvCxnSpPr>
        <p:spPr bwMode="auto">
          <a:xfrm flipH="1" flipV="1">
            <a:off x="2640636" y="4269301"/>
            <a:ext cx="13857" cy="8472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2"/>
          </p:cNvCxnSpPr>
          <p:nvPr/>
        </p:nvCxnSpPr>
        <p:spPr bwMode="auto">
          <a:xfrm flipV="1">
            <a:off x="4033346" y="4264569"/>
            <a:ext cx="0" cy="85201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2"/>
          </p:cNvCxnSpPr>
          <p:nvPr/>
        </p:nvCxnSpPr>
        <p:spPr bwMode="auto">
          <a:xfrm flipV="1">
            <a:off x="1287917" y="4264569"/>
            <a:ext cx="0" cy="8520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ODBC-Select </a:t>
            </a:r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데이터베이스에서 수행된 </a:t>
            </a:r>
            <a:r>
              <a:rPr lang="en-US" altLang="ko-KR" smtClean="0"/>
              <a:t>Select</a:t>
            </a:r>
            <a:r>
              <a:rPr lang="ko-KR" altLang="en-US" smtClean="0"/>
              <a:t>질의 결과를 </a:t>
            </a:r>
            <a:r>
              <a:rPr lang="en-US" altLang="ko-KR" smtClean="0"/>
              <a:t>Statement</a:t>
            </a:r>
            <a:r>
              <a:rPr lang="ko-KR" altLang="en-US" smtClean="0"/>
              <a:t>객체에 바인딩된 변수를 통해 질의 결과를 확인할 수 있음</a:t>
            </a:r>
            <a:endParaRPr lang="en-US" altLang="ko-KR" smtClean="0"/>
          </a:p>
          <a:p>
            <a:pPr lvl="1"/>
            <a:r>
              <a:rPr lang="en-US" altLang="ko-KR" smtClean="0"/>
              <a:t>SQLBindCol</a:t>
            </a:r>
            <a:r>
              <a:rPr lang="ko-KR" altLang="en-US" smtClean="0"/>
              <a:t>함수를 통해 수행된 질의 결과의 컬럼과 변수를 바인딩할 수 있음</a:t>
            </a:r>
            <a:endParaRPr lang="en-US" altLang="ko-KR" smtClean="0"/>
          </a:p>
          <a:p>
            <a:pPr lvl="2"/>
            <a:r>
              <a:rPr lang="en-US" altLang="ko-KR" smtClean="0"/>
              <a:t>SQLBindCol(Statement</a:t>
            </a:r>
            <a:r>
              <a:rPr lang="ko-KR" altLang="en-US" smtClean="0"/>
              <a:t>핸들</a:t>
            </a:r>
            <a:r>
              <a:rPr lang="en-US" altLang="ko-KR" smtClean="0"/>
              <a:t>, </a:t>
            </a:r>
            <a:r>
              <a:rPr lang="ko-KR" altLang="en-US" smtClean="0"/>
              <a:t>컬럼 번호</a:t>
            </a:r>
            <a:r>
              <a:rPr lang="en-US" altLang="ko-KR" smtClean="0"/>
              <a:t>, C++ </a:t>
            </a:r>
            <a:r>
              <a:rPr lang="ko-KR" altLang="en-US" smtClean="0"/>
              <a:t>데이터 타입</a:t>
            </a:r>
            <a:r>
              <a:rPr lang="en-US" altLang="ko-KR" smtClean="0"/>
              <a:t>, </a:t>
            </a:r>
            <a:r>
              <a:rPr lang="ko-KR" altLang="en-US" smtClean="0"/>
              <a:t>결과를 받을 버퍼 포인터</a:t>
            </a:r>
            <a:r>
              <a:rPr lang="en-US" altLang="ko-KR" smtClean="0"/>
              <a:t>(</a:t>
            </a:r>
            <a:r>
              <a:rPr lang="ko-KR" altLang="en-US" smtClean="0"/>
              <a:t>바인딩 변수</a:t>
            </a:r>
            <a:r>
              <a:rPr lang="en-US" altLang="ko-KR" smtClean="0"/>
              <a:t>), </a:t>
            </a:r>
            <a:r>
              <a:rPr lang="ko-KR" altLang="en-US" smtClean="0"/>
              <a:t>버퍼 크기</a:t>
            </a:r>
            <a:r>
              <a:rPr lang="en-US" altLang="ko-KR" smtClean="0"/>
              <a:t>, </a:t>
            </a:r>
            <a:r>
              <a:rPr lang="ko-KR" altLang="en-US" smtClean="0"/>
              <a:t>버퍼에 저장된 데이터의 길이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SQLFetch</a:t>
            </a:r>
            <a:r>
              <a:rPr lang="ko-KR" altLang="en-US" smtClean="0"/>
              <a:t>는 수행한 질의의 결과의 커서를 다음 레코드로 이동시킴</a:t>
            </a:r>
            <a:endParaRPr lang="en-US" altLang="ko-KR" smtClean="0"/>
          </a:p>
          <a:p>
            <a:r>
              <a:rPr lang="ko-KR" altLang="en-US" smtClean="0"/>
              <a:t>주어진 예제는 </a:t>
            </a:r>
            <a:r>
              <a:rPr lang="en-US" altLang="ko-KR" smtClean="0"/>
              <a:t>EMPLOYEES</a:t>
            </a:r>
            <a:r>
              <a:rPr lang="ko-KR" altLang="en-US" smtClean="0"/>
              <a:t>테이블에서 </a:t>
            </a:r>
            <a:r>
              <a:rPr lang="en-US" altLang="ko-KR" smtClean="0"/>
              <a:t>EMPLOYEE_ID, FIRST_NAME, LAST_NAME</a:t>
            </a:r>
            <a:r>
              <a:rPr lang="ko-KR" altLang="en-US" smtClean="0"/>
              <a:t>을 가져오는 질의를 수행하고</a:t>
            </a:r>
            <a:r>
              <a:rPr lang="en-US" altLang="ko-KR" smtClean="0"/>
              <a:t>, C++</a:t>
            </a:r>
            <a:r>
              <a:rPr lang="ko-KR" altLang="en-US" smtClean="0"/>
              <a:t>내의 바인딩된 변수를 통해 결과를 출력하는 예제임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72" y="4274830"/>
            <a:ext cx="4642188" cy="25134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71" y="3496126"/>
            <a:ext cx="4642189" cy="7030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1" name="직사각형 10"/>
          <p:cNvSpPr/>
          <p:nvPr/>
        </p:nvSpPr>
        <p:spPr bwMode="auto">
          <a:xfrm>
            <a:off x="649847" y="3912877"/>
            <a:ext cx="1276140" cy="3516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int employee_id</a:t>
            </a:r>
            <a:endParaRPr lang="ko-KR" altLang="en-US" sz="1050" b="1" dirty="0" err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02566" y="3917609"/>
            <a:ext cx="1276140" cy="3516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SLQCHAR first_name[32]</a:t>
            </a:r>
            <a:endParaRPr lang="ko-KR" altLang="en-US" sz="1050" b="1" dirty="0" err="1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395276" y="3912877"/>
            <a:ext cx="1276140" cy="3516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smtClean="0">
                <a:solidFill>
                  <a:srgbClr val="177935"/>
                </a:solidFill>
                <a:latin typeface="맑은 고딕" pitchFamily="50" charset="-127"/>
                <a:ea typeface="맑은 고딕" pitchFamily="50" charset="-127"/>
              </a:rPr>
              <a:t>SLQCHAR last_name[32]</a:t>
            </a:r>
            <a:endParaRPr lang="ko-KR" altLang="en-US" sz="1050" b="1" dirty="0" err="1" smtClean="0">
              <a:solidFill>
                <a:srgbClr val="17793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49846" y="4453032"/>
            <a:ext cx="4021569" cy="34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smtClean="0">
                <a:latin typeface="맑은 고딕" pitchFamily="50" charset="-127"/>
                <a:ea typeface="맑은 고딕" pitchFamily="50" charset="-127"/>
              </a:rPr>
              <a:t>SQLBindCol(StatementHandler, column number, binding var type, binding buffer pointer, buffer size, data len)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10870"/>
              </p:ext>
            </p:extLst>
          </p:nvPr>
        </p:nvGraphicFramePr>
        <p:xfrm>
          <a:off x="659334" y="4915619"/>
          <a:ext cx="4017105" cy="148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35">
                  <a:extLst>
                    <a:ext uri="{9D8B030D-6E8A-4147-A177-3AD203B41FA5}">
                      <a16:colId xmlns:a16="http://schemas.microsoft.com/office/drawing/2014/main" val="3788337818"/>
                    </a:ext>
                  </a:extLst>
                </a:gridCol>
                <a:gridCol w="1339035">
                  <a:extLst>
                    <a:ext uri="{9D8B030D-6E8A-4147-A177-3AD203B41FA5}">
                      <a16:colId xmlns:a16="http://schemas.microsoft.com/office/drawing/2014/main" val="1847842521"/>
                    </a:ext>
                  </a:extLst>
                </a:gridCol>
                <a:gridCol w="1339035">
                  <a:extLst>
                    <a:ext uri="{9D8B030D-6E8A-4147-A177-3AD203B41FA5}">
                      <a16:colId xmlns:a16="http://schemas.microsoft.com/office/drawing/2014/main" val="3280390836"/>
                    </a:ext>
                  </a:extLst>
                </a:gridCol>
              </a:tblGrid>
              <a:tr h="45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Column1</a:t>
                      </a:r>
                    </a:p>
                    <a:p>
                      <a:pPr algn="ctr" latinLnBrk="1"/>
                      <a:r>
                        <a:rPr lang="en-US" altLang="ko-KR" sz="1050" smtClean="0"/>
                        <a:t>(EMPLOYEE_ID)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50" b="1" smtClean="0">
                          <a:latin typeface="맑은 고딕" pitchFamily="50" charset="-127"/>
                          <a:ea typeface="맑은 고딕" pitchFamily="50" charset="-127"/>
                        </a:rPr>
                        <a:t>Column2</a:t>
                      </a:r>
                    </a:p>
                    <a:p>
                      <a:pPr algn="ctr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50" b="1" smtClean="0">
                          <a:latin typeface="맑은 고딕" pitchFamily="50" charset="-127"/>
                          <a:ea typeface="맑은 고딕" pitchFamily="50" charset="-127"/>
                        </a:rPr>
                        <a:t>(FIRST_NAME)</a:t>
                      </a:r>
                      <a:endParaRPr lang="ko-KR" altLang="en-US" sz="1050" b="1" dirty="0" err="1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50" b="1" smtClean="0">
                          <a:latin typeface="맑은 고딕" pitchFamily="50" charset="-127"/>
                          <a:ea typeface="맑은 고딕" pitchFamily="50" charset="-127"/>
                        </a:rPr>
                        <a:t>Column3</a:t>
                      </a:r>
                    </a:p>
                    <a:p>
                      <a:pPr algn="ctr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50" b="1" smtClean="0">
                          <a:latin typeface="맑은 고딕" pitchFamily="50" charset="-127"/>
                          <a:ea typeface="맑은 고딕" pitchFamily="50" charset="-127"/>
                        </a:rPr>
                        <a:t>(LAST_NAME)</a:t>
                      </a:r>
                      <a:endParaRPr lang="ko-KR" altLang="en-US" sz="1050" b="1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177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77875"/>
                  </a:ext>
                </a:extLst>
              </a:tr>
              <a:tr h="2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191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Randall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 Perkins</a:t>
                      </a:r>
                      <a:endParaRPr lang="ko-KR" altLang="en-US" sz="105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76892"/>
                  </a:ext>
                </a:extLst>
              </a:tr>
              <a:tr h="2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136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Hazel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Philtanker</a:t>
                      </a:r>
                      <a:endParaRPr lang="ko-KR" altLang="en-US" sz="105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965733"/>
                  </a:ext>
                </a:extLst>
              </a:tr>
              <a:tr h="2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114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Den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Raphaely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09837"/>
                  </a:ext>
                </a:extLst>
              </a:tr>
              <a:tr h="2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0496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549363" y="5335012"/>
            <a:ext cx="4260501" cy="317258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2605" y="536153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hStmt </a:t>
            </a:r>
            <a:r>
              <a:rPr lang="ko-KR" altLang="en-US" sz="1050" b="1" smtClean="0"/>
              <a:t>커서</a:t>
            </a:r>
            <a:endParaRPr lang="ko-KR" altLang="en-US" sz="1050" b="1"/>
          </a:p>
        </p:txBody>
      </p:sp>
      <p:cxnSp>
        <p:nvCxnSpPr>
          <p:cNvPr id="28" name="직선 화살표 연결선 27"/>
          <p:cNvCxnSpPr>
            <a:stCxn id="26" idx="1"/>
            <a:endCxn id="25" idx="3"/>
          </p:cNvCxnSpPr>
          <p:nvPr/>
        </p:nvCxnSpPr>
        <p:spPr bwMode="auto">
          <a:xfrm flipH="1">
            <a:off x="4809864" y="5492336"/>
            <a:ext cx="162741" cy="13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7767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ODBC-Select </a:t>
            </a:r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아래 </a:t>
            </a:r>
            <a:r>
              <a:rPr lang="en-US" altLang="ko-KR" smtClean="0"/>
              <a:t>2-4</a:t>
            </a:r>
            <a:r>
              <a:rPr lang="ko-KR" altLang="en-US" smtClean="0"/>
              <a:t>번에서 요구되는 테이블을 식별하고</a:t>
            </a:r>
            <a:r>
              <a:rPr lang="en-US" altLang="ko-KR" smtClean="0"/>
              <a:t>, </a:t>
            </a:r>
            <a:r>
              <a:rPr lang="ko-KR" altLang="en-US" smtClean="0"/>
              <a:t>각 테이블을 복사한 테이블을 생성하시오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아래 실습은 복사된 테이블에서 진행하시오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각 나라에 속한 사원들의 급여의 총 합을 기준으로 나라 이름을 정렬하여 출력하시오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/>
              <a:t>급여</a:t>
            </a:r>
            <a:r>
              <a:rPr lang="en-US" altLang="ko-KR"/>
              <a:t>(SALARY)</a:t>
            </a:r>
            <a:r>
              <a:rPr lang="ko-KR" altLang="en-US"/>
              <a:t>가 </a:t>
            </a:r>
            <a:r>
              <a:rPr lang="en-US" altLang="ko-KR"/>
              <a:t>10,000</a:t>
            </a:r>
            <a:r>
              <a:rPr lang="ko-KR" altLang="en-US"/>
              <a:t>이상인 사원들의 종합 급여가 가장 높은 부서 </a:t>
            </a:r>
            <a:r>
              <a:rPr lang="en-US" altLang="ko-KR"/>
              <a:t>2</a:t>
            </a:r>
            <a:r>
              <a:rPr lang="ko-KR" altLang="en-US"/>
              <a:t>곳의 부서 이름</a:t>
            </a:r>
            <a:r>
              <a:rPr lang="en-US" altLang="ko-KR"/>
              <a:t>(DEPARTMENT_NAME)</a:t>
            </a:r>
            <a:r>
              <a:rPr lang="ko-KR" altLang="en-US"/>
              <a:t>과 속한 나라의 이름</a:t>
            </a:r>
            <a:r>
              <a:rPr lang="en-US" altLang="ko-KR"/>
              <a:t>(CONTRY_NAME)</a:t>
            </a:r>
            <a:r>
              <a:rPr lang="ko-KR" altLang="en-US"/>
              <a:t>을 출력하시오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385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 ODBC</a:t>
            </a:r>
            <a:r>
              <a:rPr lang="ko-KR" altLang="en-US" dirty="0" smtClean="0"/>
              <a:t>를 이용한 사원 관리 프로그램을 작성하시오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사원 관리 프로그램은 다음과 같은 기능을 포함한다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사원 조회 기능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FIRST_NAME</a:t>
            </a:r>
            <a:r>
              <a:rPr lang="ko-KR" altLang="en-US" dirty="0" smtClean="0"/>
              <a:t>을 이용한 사원 조회 기능</a:t>
            </a:r>
            <a:endParaRPr lang="en-US" altLang="ko-KR" dirty="0"/>
          </a:p>
          <a:p>
            <a:pPr lvl="3"/>
            <a:r>
              <a:rPr lang="en-US" altLang="ko-KR" dirty="0" smtClean="0"/>
              <a:t>LAST_NAME</a:t>
            </a:r>
            <a:r>
              <a:rPr lang="ko-KR" altLang="en-US" dirty="0" smtClean="0"/>
              <a:t>을 이용한 사원 조회 기능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이름</a:t>
            </a:r>
            <a:r>
              <a:rPr lang="en-US" altLang="ko-KR" dirty="0" smtClean="0"/>
              <a:t>(FIRST_NAME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LAST_NAME)</a:t>
            </a:r>
            <a:r>
              <a:rPr lang="ko-KR" altLang="en-US" dirty="0" smtClean="0"/>
              <a:t>에 특정 문자가 포함된 사원 조회 기능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부서의 이름을 기준으로 부서 소속의 사원 조회 기능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특정 부서에서 가장 적은 급여의 사원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명과 가장 많은 급여의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조회하는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사원 정보 수정</a:t>
            </a:r>
            <a:r>
              <a:rPr lang="en-US" altLang="ko-KR" dirty="0" smtClean="0"/>
              <a:t>(</a:t>
            </a:r>
            <a:r>
              <a:rPr lang="en-US" altLang="ko-KR" dirty="0"/>
              <a:t>EMPLOYEE_ID</a:t>
            </a:r>
            <a:r>
              <a:rPr lang="ko-KR" altLang="en-US" dirty="0"/>
              <a:t>를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/>
              <a:t>해당하는 사원의 정보를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사원의 </a:t>
            </a:r>
            <a:r>
              <a:rPr lang="en-US" altLang="ko-KR" dirty="0" smtClean="0"/>
              <a:t>SALARY</a:t>
            </a:r>
            <a:r>
              <a:rPr lang="ko-KR" altLang="en-US" dirty="0" smtClean="0"/>
              <a:t>의 변경하는 기능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사원의 부서 이동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사원의 핸드폰 </a:t>
            </a:r>
            <a:r>
              <a:rPr lang="ko-KR" altLang="en-US" smtClean="0"/>
              <a:t>번호 수정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05710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JDBC</a:t>
            </a:r>
            <a:r>
              <a:rPr lang="ko-KR" altLang="en-US" smtClean="0"/>
              <a:t>는 자바에서 데이터베이스에 접속할 수 있도록 하는 자바 </a:t>
            </a:r>
            <a:r>
              <a:rPr lang="en-US" altLang="ko-KR" smtClean="0"/>
              <a:t>API</a:t>
            </a:r>
            <a:r>
              <a:rPr lang="ko-KR" altLang="en-US" smtClean="0"/>
              <a:t>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자바 어플리케이션에 내장되어 데이터베이스에 접근을 지원함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2225858" y="3022600"/>
            <a:ext cx="3238500" cy="20701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smtClean="0">
                <a:latin typeface="맑은 고딕" pitchFamily="50" charset="-127"/>
                <a:ea typeface="맑은 고딕" pitchFamily="50" charset="-127"/>
              </a:rPr>
              <a:t>JAVA Application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73658" y="4152900"/>
            <a:ext cx="1638300" cy="8001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JDBC</a:t>
            </a:r>
            <a:endParaRPr lang="ko-KR" altLang="en-US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85272" y="4230220"/>
            <a:ext cx="3514165" cy="6454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Database</a:t>
            </a:r>
            <a:endParaRPr lang="ko-KR" altLang="en-US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 bwMode="auto">
          <a:xfrm>
            <a:off x="5311958" y="4552950"/>
            <a:ext cx="873314" cy="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230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Tibero JDBC </a:t>
            </a:r>
            <a:r>
              <a:rPr lang="ko-KR" altLang="en-US" smtClean="0"/>
              <a:t>위치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JDBC</a:t>
            </a:r>
            <a:r>
              <a:rPr lang="ko-KR" altLang="en-US" smtClean="0"/>
              <a:t>를 이용한 질의를 위해서는 </a:t>
            </a:r>
            <a:r>
              <a:rPr lang="en-US" altLang="ko-KR" smtClean="0"/>
              <a:t>Tibero </a:t>
            </a:r>
            <a:r>
              <a:rPr lang="en-US" altLang="ko-KR"/>
              <a:t>JDBC</a:t>
            </a:r>
            <a:r>
              <a:rPr lang="ko-KR" altLang="en-US"/>
              <a:t>를 어플리케이션에 추가하기 위한 작업이 필요함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Tibero</a:t>
            </a:r>
            <a:r>
              <a:rPr lang="ko-KR" altLang="en-US" smtClean="0"/>
              <a:t>는 설치시 </a:t>
            </a:r>
            <a:r>
              <a:rPr lang="en-US" altLang="ko-KR" smtClean="0"/>
              <a:t>JDBC</a:t>
            </a:r>
            <a:r>
              <a:rPr lang="ko-KR" altLang="en-US" smtClean="0"/>
              <a:t>파일을 함께 설치하는데 </a:t>
            </a:r>
            <a:r>
              <a:rPr lang="en-US" altLang="ko-KR" smtClean="0"/>
              <a:t>“$TB_HOME/client/lib/jar” </a:t>
            </a:r>
            <a:r>
              <a:rPr lang="ko-KR" altLang="en-US" smtClean="0"/>
              <a:t>경로에 위치함</a:t>
            </a:r>
            <a:endParaRPr lang="en-US" altLang="ko-KR" smtClean="0"/>
          </a:p>
          <a:p>
            <a:pPr lvl="1"/>
            <a:r>
              <a:rPr lang="ko-KR" altLang="en-US" smtClean="0"/>
              <a:t>기본 경로 설치시</a:t>
            </a:r>
            <a:r>
              <a:rPr lang="en-US" altLang="ko-KR" smtClean="0"/>
              <a:t>: C</a:t>
            </a:r>
            <a:r>
              <a:rPr lang="en-US" altLang="ko-KR"/>
              <a:t>:\</a:t>
            </a:r>
            <a:r>
              <a:rPr lang="en-US" altLang="ko-KR" smtClean="0"/>
              <a:t>TmaxData\tibero6\client\lib\jar</a:t>
            </a:r>
            <a:r>
              <a:rPr lang="ko-KR" altLang="en-US" smtClean="0"/>
              <a:t>에 위치함</a:t>
            </a:r>
            <a:endParaRPr lang="en-US" altLang="ko-KR" smtClean="0"/>
          </a:p>
          <a:p>
            <a:pPr lvl="1"/>
            <a:r>
              <a:rPr lang="en-US" altLang="ko-KR" smtClean="0"/>
              <a:t>Tibero JDBC </a:t>
            </a:r>
            <a:r>
              <a:rPr lang="ko-KR" altLang="en-US" smtClean="0"/>
              <a:t>파일</a:t>
            </a:r>
            <a:r>
              <a:rPr lang="en-US" altLang="ko-KR" smtClean="0"/>
              <a:t>: tibero6-jdbc.jar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653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Tibero </a:t>
            </a:r>
            <a:r>
              <a:rPr lang="en-US" altLang="ko-KR" smtClean="0"/>
              <a:t>JDBC </a:t>
            </a:r>
            <a:r>
              <a:rPr lang="ko-KR" altLang="en-US" smtClean="0"/>
              <a:t>추가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Eclipse</a:t>
            </a:r>
            <a:r>
              <a:rPr lang="ko-KR" altLang="en-US"/>
              <a:t>에서는 </a:t>
            </a:r>
            <a:r>
              <a:rPr lang="en-US" altLang="ko-KR" smtClean="0"/>
              <a:t>Build </a:t>
            </a:r>
            <a:r>
              <a:rPr lang="en-US" altLang="ko-KR"/>
              <a:t>Path-Configure Build Path-Libraries-Add External JARs</a:t>
            </a:r>
            <a:r>
              <a:rPr lang="ko-KR" altLang="en-US"/>
              <a:t>에서 </a:t>
            </a:r>
            <a:r>
              <a:rPr lang="en-US" altLang="ko-KR" smtClean="0"/>
              <a:t>Tibero JDBC</a:t>
            </a:r>
            <a:r>
              <a:rPr lang="ko-KR" altLang="en-US" smtClean="0"/>
              <a:t>를 추가할 수 있음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456813"/>
            <a:ext cx="5229225" cy="4617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85" y="2151818"/>
            <a:ext cx="6262781" cy="389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 bwMode="auto">
          <a:xfrm>
            <a:off x="868201" y="2032000"/>
            <a:ext cx="699342" cy="188686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17871" y="3473109"/>
            <a:ext cx="2091385" cy="228033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06378" y="4269428"/>
            <a:ext cx="1307565" cy="200974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524648" y="2554515"/>
            <a:ext cx="651476" cy="215487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0209789" y="3149601"/>
            <a:ext cx="1125867" cy="174171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675342" y="2884307"/>
            <a:ext cx="2294487" cy="239443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543" y="20576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1.</a:t>
            </a:r>
            <a:r>
              <a:rPr lang="ko-KR" altLang="en-US" b="1" smtClean="0"/>
              <a:t>자바 프로젝트 우클릭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658394" y="29988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2.Build Path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3506659" y="44704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3.Configure Build Path</a:t>
            </a: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7519566" y="20908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4. Libraries </a:t>
            </a:r>
            <a:r>
              <a:rPr lang="ko-KR" altLang="en-US" b="1" smtClean="0"/>
              <a:t>탭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9667653" y="2699641"/>
            <a:ext cx="251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5. Add External JARs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675342" y="3115594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</a:t>
            </a:r>
            <a:r>
              <a:rPr lang="en-US" altLang="ko-KR" b="1" smtClean="0"/>
              <a:t>. Tibero JDBC </a:t>
            </a:r>
            <a:r>
              <a:rPr lang="ko-KR" altLang="en-US" b="1" smtClean="0"/>
              <a:t>확인</a:t>
            </a:r>
            <a:endParaRPr lang="ko-KR" altLang="en-US" b="1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263563" y="2275506"/>
            <a:ext cx="276437" cy="608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3171037" y="3767973"/>
            <a:ext cx="335622" cy="4306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4674478" y="2662258"/>
            <a:ext cx="2403287" cy="16359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8536626" y="2712416"/>
            <a:ext cx="1507260" cy="4175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 flipV="1">
            <a:off x="9085926" y="3122252"/>
            <a:ext cx="957960" cy="1675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83636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JDBC</a:t>
            </a:r>
            <a:r>
              <a:rPr lang="ko-KR" altLang="en-US"/>
              <a:t>를 이용한 </a:t>
            </a:r>
            <a:r>
              <a:rPr lang="en-US" altLang="ko-KR"/>
              <a:t>Tibero </a:t>
            </a:r>
            <a:r>
              <a:rPr lang="ko-KR" altLang="en-US"/>
              <a:t>데이터베이스 접속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JDBC</a:t>
            </a:r>
            <a:r>
              <a:rPr lang="ko-KR" altLang="en-US" smtClean="0"/>
              <a:t>접속을 위한 정보들을 입력하여 </a:t>
            </a:r>
            <a:r>
              <a:rPr lang="en-US" altLang="ko-KR" smtClean="0"/>
              <a:t>Tibero </a:t>
            </a:r>
            <a:r>
              <a:rPr lang="ko-KR" altLang="en-US" smtClean="0"/>
              <a:t>데이터베이스에 접속 가능함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417" y="1182685"/>
            <a:ext cx="5646735" cy="1577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0" y="2976586"/>
            <a:ext cx="4752975" cy="3209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49" y="3176609"/>
            <a:ext cx="4991100" cy="295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 bwMode="auto">
          <a:xfrm>
            <a:off x="1326524" y="4581548"/>
            <a:ext cx="4056845" cy="299545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4481849" y="2848753"/>
            <a:ext cx="730909" cy="161849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80" y="1657640"/>
            <a:ext cx="4074769" cy="553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456034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JDBC-Insert</a:t>
            </a:r>
            <a:r>
              <a:rPr lang="en-US" altLang="ko-KR"/>
              <a:t>, Delete </a:t>
            </a:r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statemen</a:t>
            </a:r>
            <a:r>
              <a:rPr lang="ko-KR" altLang="en-US" smtClean="0"/>
              <a:t>객체의 </a:t>
            </a:r>
            <a:r>
              <a:rPr lang="en-US" altLang="ko-KR" smtClean="0"/>
              <a:t>executeQuery</a:t>
            </a:r>
            <a:r>
              <a:rPr lang="ko-KR" altLang="en-US" smtClean="0"/>
              <a:t>함수를 통해 원하는 질의를 수행할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1" y="2823127"/>
            <a:ext cx="5924550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64" y="2823127"/>
            <a:ext cx="4953000" cy="286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109784" y="3661824"/>
            <a:ext cx="153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b="1" smtClean="0"/>
              <a:t>Statement </a:t>
            </a:r>
            <a:r>
              <a:rPr lang="ko-KR" altLang="en-US" sz="1100" b="1" smtClean="0"/>
              <a:t>생성</a:t>
            </a:r>
            <a:endParaRPr lang="en-US" altLang="ko-KR" sz="1100" b="1" smtClean="0"/>
          </a:p>
          <a:p>
            <a:pPr marL="342900" indent="-342900">
              <a:buAutoNum type="arabicPeriod"/>
            </a:pPr>
            <a:r>
              <a:rPr lang="ko-KR" altLang="en-US" sz="1100" b="1" smtClean="0"/>
              <a:t>쿼리 수행</a:t>
            </a:r>
            <a:endParaRPr lang="ko-KR" altLang="en-US" sz="1100" b="1"/>
          </a:p>
        </p:txBody>
      </p:sp>
      <p:sp>
        <p:nvSpPr>
          <p:cNvPr id="7" name="TextBox 6"/>
          <p:cNvSpPr txBox="1"/>
          <p:nvPr/>
        </p:nvSpPr>
        <p:spPr>
          <a:xfrm>
            <a:off x="2388112" y="5747307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</a:t>
            </a:r>
            <a:r>
              <a:rPr lang="en-US" altLang="ko-KR" smtClean="0"/>
              <a:t>DBC</a:t>
            </a:r>
            <a:r>
              <a:rPr lang="ko-KR" altLang="en-US" smtClean="0"/>
              <a:t>를 이용한 </a:t>
            </a:r>
            <a:r>
              <a:rPr lang="en-US" altLang="ko-KR" smtClean="0"/>
              <a:t>INSERT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10118" y="574730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</a:t>
            </a:r>
            <a:r>
              <a:rPr lang="en-US" altLang="ko-KR" smtClean="0"/>
              <a:t>DBC</a:t>
            </a:r>
            <a:r>
              <a:rPr lang="ko-KR" altLang="en-US" smtClean="0"/>
              <a:t>를 이용한 </a:t>
            </a:r>
            <a:r>
              <a:rPr lang="en-US" altLang="ko-KR" smtClean="0"/>
              <a:t>Delete</a:t>
            </a:r>
            <a:r>
              <a:rPr lang="ko-KR" altLang="en-US" smtClean="0"/>
              <a:t>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164" y="1506830"/>
            <a:ext cx="4953000" cy="686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1" y="1202082"/>
            <a:ext cx="3270786" cy="1413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281627" y="1681124"/>
            <a:ext cx="2018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b="1" smtClean="0"/>
              <a:t>JDBC</a:t>
            </a:r>
            <a:r>
              <a:rPr lang="ko-KR" altLang="en-US" sz="1100" b="1" smtClean="0"/>
              <a:t>객체 생성</a:t>
            </a:r>
            <a:endParaRPr lang="en-US" altLang="ko-KR" sz="1100" b="1" smtClean="0"/>
          </a:p>
          <a:p>
            <a:pPr marL="342900" indent="-342900">
              <a:buAutoNum type="arabicPeriod"/>
            </a:pPr>
            <a:r>
              <a:rPr lang="ko-KR" altLang="en-US" sz="1100" b="1" smtClean="0"/>
              <a:t>데이터베이스 연결</a:t>
            </a:r>
            <a:endParaRPr lang="en-US" altLang="ko-KR" sz="1100" b="1" smtClean="0"/>
          </a:p>
          <a:p>
            <a:pPr marL="342900" indent="-342900">
              <a:buAutoNum type="arabicPeriod"/>
            </a:pPr>
            <a:r>
              <a:rPr lang="ko-KR" altLang="en-US" sz="1100" b="1" smtClean="0"/>
              <a:t>쿼리 수행</a:t>
            </a:r>
            <a:endParaRPr lang="en-US" altLang="ko-KR" sz="1100" b="1" smtClean="0"/>
          </a:p>
          <a:p>
            <a:pPr marL="342900" indent="-342900">
              <a:buAutoNum type="arabicPeriod"/>
            </a:pPr>
            <a:r>
              <a:rPr lang="ko-KR" altLang="en-US" sz="1100" b="1" smtClean="0"/>
              <a:t>데이터베이스 연결 해제</a:t>
            </a:r>
            <a:endParaRPr lang="ko-KR" altLang="en-US" sz="1100" b="1"/>
          </a:p>
        </p:txBody>
      </p:sp>
      <p:sp>
        <p:nvSpPr>
          <p:cNvPr id="13" name="TextBox 12"/>
          <p:cNvSpPr txBox="1"/>
          <p:nvPr/>
        </p:nvSpPr>
        <p:spPr>
          <a:xfrm>
            <a:off x="8263241" y="229504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JDBC</a:t>
            </a:r>
            <a:r>
              <a:rPr lang="ko-KR" altLang="en-US" smtClean="0"/>
              <a:t>관련 변수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31856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JDBC-Select </a:t>
            </a:r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ResultSet</a:t>
            </a:r>
            <a:r>
              <a:rPr lang="ko-KR" altLang="en-US" smtClean="0"/>
              <a:t>객체의 함수</a:t>
            </a:r>
            <a:r>
              <a:rPr lang="en-US" altLang="ko-KR" smtClean="0"/>
              <a:t>(getInt, getString)</a:t>
            </a:r>
            <a:r>
              <a:rPr lang="ko-KR" altLang="en-US" smtClean="0"/>
              <a:t>를 통해 현재 레코드의 </a:t>
            </a:r>
            <a:r>
              <a:rPr lang="en-US" altLang="ko-KR" smtClean="0"/>
              <a:t>Column</a:t>
            </a:r>
            <a:r>
              <a:rPr lang="ko-KR" altLang="en-US" smtClean="0"/>
              <a:t>값을 확인할 수 있음</a:t>
            </a:r>
            <a:endParaRPr lang="en-US" altLang="ko-KR" smtClean="0"/>
          </a:p>
          <a:p>
            <a:pPr lvl="1"/>
            <a:r>
              <a:rPr lang="en-US" altLang="ko-KR" smtClean="0"/>
              <a:t>next()</a:t>
            </a:r>
            <a:r>
              <a:rPr lang="ko-KR" altLang="en-US" smtClean="0"/>
              <a:t>함수를 통해 다음 레코드 값을 가져옴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61" y="2261684"/>
            <a:ext cx="5210175" cy="3609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37" y="2420556"/>
            <a:ext cx="2581275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80" y="1657640"/>
            <a:ext cx="4074769" cy="553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1801255" y="5938499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JDBC</a:t>
            </a:r>
            <a:r>
              <a:rPr lang="ko-KR" altLang="en-US" smtClean="0"/>
              <a:t>를 이용한 </a:t>
            </a:r>
            <a:r>
              <a:rPr lang="en-US" altLang="ko-KR" smtClean="0"/>
              <a:t>Select</a:t>
            </a:r>
            <a:r>
              <a:rPr lang="ko-KR" altLang="en-US" smtClean="0"/>
              <a:t>문과 질의 결과 출력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7630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ODBC(Open DataBase Connectivity)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ODBC</a:t>
            </a:r>
            <a:r>
              <a:rPr lang="ko-KR" altLang="en-US" smtClean="0"/>
              <a:t>는 마이크로소프트가 만든</a:t>
            </a:r>
            <a:r>
              <a:rPr lang="en-US" altLang="ko-KR" smtClean="0"/>
              <a:t> </a:t>
            </a:r>
            <a:r>
              <a:rPr lang="ko-KR" altLang="en-US"/>
              <a:t>데이터베이스에 접근하기 위한 소프트웨어의 표준 </a:t>
            </a:r>
            <a:r>
              <a:rPr lang="ko-KR" altLang="en-US" smtClean="0"/>
              <a:t>규격임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ODBC</a:t>
            </a:r>
            <a:r>
              <a:rPr lang="ko-KR" altLang="en-US" smtClean="0"/>
              <a:t>는 동일한 </a:t>
            </a:r>
            <a:r>
              <a:rPr lang="en-US" altLang="ko-KR" smtClean="0"/>
              <a:t>API</a:t>
            </a:r>
            <a:r>
              <a:rPr lang="ko-KR" altLang="en-US" smtClean="0"/>
              <a:t>를 사용하여 여러 종류의 데이터베이스</a:t>
            </a:r>
            <a:r>
              <a:rPr lang="en-US" altLang="ko-KR" smtClean="0"/>
              <a:t>(MySQL, Oracle, Tibero,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에 접근</a:t>
            </a:r>
            <a:r>
              <a:rPr lang="en-US" altLang="ko-KR" smtClean="0"/>
              <a:t>, </a:t>
            </a:r>
            <a:r>
              <a:rPr lang="ko-KR" altLang="en-US" smtClean="0"/>
              <a:t>관리할 수 있도록 기능을 제공함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093694" y="2747822"/>
            <a:ext cx="3514165" cy="6454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087905" y="3972978"/>
            <a:ext cx="3514165" cy="6454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Connector/ODBC</a:t>
            </a:r>
            <a:endParaRPr lang="ko-KR" altLang="en-US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112372" y="5022592"/>
            <a:ext cx="3514165" cy="6454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Database</a:t>
            </a:r>
            <a:endParaRPr lang="ko-KR" altLang="en-US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구부러진 연결선 7"/>
          <p:cNvCxnSpPr>
            <a:stCxn id="4" idx="3"/>
            <a:endCxn id="6" idx="0"/>
          </p:cNvCxnSpPr>
          <p:nvPr/>
        </p:nvCxnSpPr>
        <p:spPr bwMode="auto">
          <a:xfrm>
            <a:off x="4607859" y="3070552"/>
            <a:ext cx="1237129" cy="902426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6" idx="3"/>
            <a:endCxn id="7" idx="0"/>
          </p:cNvCxnSpPr>
          <p:nvPr/>
        </p:nvCxnSpPr>
        <p:spPr bwMode="auto">
          <a:xfrm>
            <a:off x="7602070" y="4295708"/>
            <a:ext cx="1267385" cy="726884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7" idx="1"/>
            <a:endCxn id="6" idx="2"/>
          </p:cNvCxnSpPr>
          <p:nvPr/>
        </p:nvCxnSpPr>
        <p:spPr bwMode="auto">
          <a:xfrm rot="10800000">
            <a:off x="5844988" y="4618438"/>
            <a:ext cx="1267384" cy="726885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6" idx="1"/>
            <a:endCxn id="4" idx="2"/>
          </p:cNvCxnSpPr>
          <p:nvPr/>
        </p:nvCxnSpPr>
        <p:spPr bwMode="auto">
          <a:xfrm rot="10800000">
            <a:off x="2850777" y="3393282"/>
            <a:ext cx="1237128" cy="902427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43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Tibero ODBC </a:t>
            </a:r>
            <a:r>
              <a:rPr lang="ko-KR" altLang="en-US" smtClean="0"/>
              <a:t>드라이버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1" y="714356"/>
            <a:ext cx="11318314" cy="5357850"/>
          </a:xfrm>
        </p:spPr>
        <p:txBody>
          <a:bodyPr/>
          <a:lstStyle/>
          <a:p>
            <a:r>
              <a:rPr lang="en-US" altLang="ko-KR" smtClean="0"/>
              <a:t>Tibero</a:t>
            </a:r>
            <a:r>
              <a:rPr lang="ko-KR" altLang="en-US" smtClean="0"/>
              <a:t>는 설치시에 </a:t>
            </a:r>
            <a:r>
              <a:rPr lang="en-US" altLang="ko-KR" smtClean="0"/>
              <a:t>ODBC Connector</a:t>
            </a:r>
            <a:r>
              <a:rPr lang="ko-KR" altLang="en-US" smtClean="0"/>
              <a:t>를 함께 설치함</a:t>
            </a:r>
            <a:endParaRPr lang="en-US" altLang="ko-KR" smtClean="0"/>
          </a:p>
          <a:p>
            <a:pPr lvl="1"/>
            <a:r>
              <a:rPr lang="ko-KR" altLang="en-US"/>
              <a:t>실습에서 설치시 </a:t>
            </a:r>
            <a:r>
              <a:rPr lang="en-US" altLang="ko-KR"/>
              <a:t>ODBC 64</a:t>
            </a:r>
            <a:r>
              <a:rPr lang="ko-KR" altLang="en-US"/>
              <a:t>비트를 선택하였음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제어판</a:t>
            </a:r>
            <a:r>
              <a:rPr lang="en-US" altLang="ko-KR" smtClean="0"/>
              <a:t>-</a:t>
            </a:r>
            <a:r>
              <a:rPr lang="ko-KR" altLang="en-US" smtClean="0"/>
              <a:t>관리 도구</a:t>
            </a:r>
            <a:r>
              <a:rPr lang="en-US" altLang="ko-KR" smtClean="0"/>
              <a:t>-ODBC </a:t>
            </a:r>
            <a:r>
              <a:rPr lang="ko-KR" altLang="en-US" smtClean="0"/>
              <a:t>데이터 원본 관리자</a:t>
            </a:r>
            <a:r>
              <a:rPr lang="en-US" altLang="ko-KR" smtClean="0"/>
              <a:t>(64</a:t>
            </a:r>
            <a:r>
              <a:rPr lang="ko-KR" altLang="en-US" smtClean="0"/>
              <a:t>비트</a:t>
            </a:r>
            <a:r>
              <a:rPr lang="en-US" altLang="ko-KR" smtClean="0"/>
              <a:t>)-</a:t>
            </a:r>
            <a:r>
              <a:rPr lang="ko-KR" altLang="en-US" smtClean="0"/>
              <a:t>드라이버에서 설치된 </a:t>
            </a:r>
            <a:r>
              <a:rPr lang="en-US" altLang="ko-KR" smtClean="0"/>
              <a:t>ODBC </a:t>
            </a:r>
            <a:r>
              <a:rPr lang="ko-KR" altLang="en-US" smtClean="0"/>
              <a:t>드라이버를 확인 가능함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83" y="3199254"/>
            <a:ext cx="6583744" cy="1657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7611" y="4887094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Tibero 6 ODBC Driver </a:t>
            </a:r>
            <a:r>
              <a:rPr lang="ko-KR" altLang="en-US" smtClean="0"/>
              <a:t>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88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Tibero ODBC Configuration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ODBC</a:t>
            </a:r>
            <a:r>
              <a:rPr lang="ko-KR" altLang="en-US" smtClean="0"/>
              <a:t>를 이용해 데이터베이스를 접근하기 위해서는 </a:t>
            </a:r>
            <a:r>
              <a:rPr lang="en-US" altLang="ko-KR" smtClean="0"/>
              <a:t>ODBC Configuration</a:t>
            </a:r>
            <a:r>
              <a:rPr lang="ko-KR" altLang="en-US" smtClean="0"/>
              <a:t>에 데이터베이스 접속 정보를 입력해야함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/>
              <a:t>제어판</a:t>
            </a:r>
            <a:r>
              <a:rPr lang="en-US" altLang="ko-KR"/>
              <a:t>-</a:t>
            </a:r>
            <a:r>
              <a:rPr lang="ko-KR" altLang="en-US"/>
              <a:t>관리 도구</a:t>
            </a:r>
            <a:r>
              <a:rPr lang="en-US" altLang="ko-KR"/>
              <a:t>-ODBC </a:t>
            </a:r>
            <a:r>
              <a:rPr lang="ko-KR" altLang="en-US"/>
              <a:t>데이터 </a:t>
            </a:r>
            <a:r>
              <a:rPr lang="ko-KR" altLang="en-US" smtClean="0"/>
              <a:t>원본</a:t>
            </a:r>
            <a:r>
              <a:rPr lang="en-US" altLang="ko-KR" smtClean="0"/>
              <a:t>(</a:t>
            </a:r>
            <a:r>
              <a:rPr lang="en-US" altLang="ko-KR"/>
              <a:t>64</a:t>
            </a:r>
            <a:r>
              <a:rPr lang="ko-KR" altLang="en-US"/>
              <a:t>비트</a:t>
            </a:r>
            <a:r>
              <a:rPr lang="en-US" altLang="ko-KR" smtClean="0"/>
              <a:t>)-</a:t>
            </a:r>
            <a:r>
              <a:rPr lang="ko-KR" altLang="en-US" smtClean="0"/>
              <a:t>시스템 </a:t>
            </a:r>
            <a:r>
              <a:rPr lang="en-US" altLang="ko-KR"/>
              <a:t>DSN</a:t>
            </a:r>
            <a:r>
              <a:rPr lang="ko-KR" altLang="en-US"/>
              <a:t>에 </a:t>
            </a:r>
            <a:r>
              <a:rPr lang="ko-KR" altLang="en-US" smtClean="0"/>
              <a:t>데이터베이스 접속 정보를 추가함</a:t>
            </a:r>
            <a:r>
              <a:rPr lang="en-US" altLang="ko-KR" smtClean="0"/>
              <a:t>(</a:t>
            </a:r>
            <a:r>
              <a:rPr lang="ko-KR" altLang="en-US" smtClean="0"/>
              <a:t>접속 정보는 </a:t>
            </a:r>
            <a:r>
              <a:rPr lang="en-US" altLang="ko-KR" smtClean="0"/>
              <a:t>Tibero </a:t>
            </a:r>
            <a:r>
              <a:rPr lang="en-US" altLang="ko-KR"/>
              <a:t>Admin</a:t>
            </a:r>
            <a:r>
              <a:rPr lang="ko-KR" altLang="en-US"/>
              <a:t>에서 </a:t>
            </a:r>
            <a:r>
              <a:rPr lang="ko-KR" altLang="en-US" smtClean="0"/>
              <a:t>접속하는 정보와 동일함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50" y="2649688"/>
            <a:ext cx="3642096" cy="3065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5538" y="5748803"/>
            <a:ext cx="28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Tibero 6 </a:t>
            </a:r>
            <a:r>
              <a:rPr lang="ko-KR" altLang="en-US" smtClean="0"/>
              <a:t>접속 </a:t>
            </a:r>
            <a:r>
              <a:rPr lang="ko-KR" altLang="en-US"/>
              <a:t>정보를 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73391" y="3055985"/>
            <a:ext cx="38186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Data Source Name(ODBC_NAME):</a:t>
            </a:r>
            <a:r>
              <a:rPr lang="en-US" altLang="ko-KR" sz="1400" smtClean="0"/>
              <a:t> TIBERO</a:t>
            </a:r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b="1" smtClean="0"/>
              <a:t>IP:</a:t>
            </a:r>
            <a:r>
              <a:rPr lang="en-US" altLang="ko-KR" sz="1400" smtClean="0"/>
              <a:t>localhost</a:t>
            </a:r>
          </a:p>
          <a:p>
            <a:r>
              <a:rPr lang="en-US" altLang="ko-KR" sz="1400" b="1" smtClean="0"/>
              <a:t>port:</a:t>
            </a:r>
            <a:r>
              <a:rPr lang="en-US" altLang="ko-KR" sz="1400" smtClean="0"/>
              <a:t>8629(tibero default port)</a:t>
            </a:r>
          </a:p>
          <a:p>
            <a:r>
              <a:rPr lang="en-US" altLang="ko-KR" sz="1400" b="1" smtClean="0"/>
              <a:t>DB Name:</a:t>
            </a:r>
            <a:r>
              <a:rPr lang="en-US" altLang="ko-KR" sz="1400" smtClean="0"/>
              <a:t> tibero</a:t>
            </a:r>
          </a:p>
          <a:p>
            <a:endParaRPr lang="en-US" altLang="ko-KR" sz="1400" smtClean="0"/>
          </a:p>
          <a:p>
            <a:r>
              <a:rPr lang="en-US" altLang="ko-KR" sz="1400" b="1" smtClean="0"/>
              <a:t>User:</a:t>
            </a:r>
            <a:r>
              <a:rPr lang="en-US" altLang="ko-KR" sz="1400" smtClean="0"/>
              <a:t> HR</a:t>
            </a:r>
          </a:p>
          <a:p>
            <a:r>
              <a:rPr lang="en-US" altLang="ko-KR" sz="1400" b="1" smtClean="0"/>
              <a:t>Password:</a:t>
            </a:r>
            <a:r>
              <a:rPr lang="en-US" altLang="ko-KR" sz="1400" smtClean="0"/>
              <a:t> tibero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2" y="2763993"/>
            <a:ext cx="4413706" cy="3053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0558" y="5830388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Tibero 6 ODBC </a:t>
            </a:r>
            <a:r>
              <a:rPr lang="ko-KR" altLang="en-US" smtClean="0"/>
              <a:t>추가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737987" y="3336053"/>
            <a:ext cx="1105318" cy="261257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4843305" y="2763993"/>
            <a:ext cx="1151045" cy="6292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35047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ODBC</a:t>
            </a:r>
            <a:r>
              <a:rPr lang="ko-KR" altLang="en-US" smtClean="0"/>
              <a:t>를 이용한 </a:t>
            </a:r>
            <a:r>
              <a:rPr lang="en-US" altLang="ko-KR" smtClean="0"/>
              <a:t>Tibero </a:t>
            </a:r>
            <a:r>
              <a:rPr lang="ko-KR" altLang="en-US" smtClean="0"/>
              <a:t>데이터베이스 접속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099" y="600051"/>
            <a:ext cx="11366500" cy="5357850"/>
          </a:xfrm>
        </p:spPr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에서는 시스템 </a:t>
            </a:r>
            <a:r>
              <a:rPr lang="en-US" altLang="ko-KR" smtClean="0"/>
              <a:t>DSN</a:t>
            </a:r>
            <a:r>
              <a:rPr lang="ko-KR" altLang="en-US" smtClean="0"/>
              <a:t>에 등록한 </a:t>
            </a:r>
            <a:r>
              <a:rPr lang="en-US" altLang="ko-KR" smtClean="0"/>
              <a:t>ODBC</a:t>
            </a:r>
            <a:r>
              <a:rPr lang="ko-KR" altLang="en-US" smtClean="0"/>
              <a:t>정보를 통해 데이터베이스에 접근하기 위한 </a:t>
            </a:r>
            <a:r>
              <a:rPr lang="en-US" altLang="ko-KR" smtClean="0"/>
              <a:t>API </a:t>
            </a:r>
            <a:r>
              <a:rPr lang="ko-KR" altLang="en-US" smtClean="0"/>
              <a:t>를 제공하고 있음</a:t>
            </a:r>
            <a:endParaRPr lang="en-US" altLang="ko-KR"/>
          </a:p>
          <a:p>
            <a:r>
              <a:rPr lang="en-US" altLang="ko-KR" smtClean="0"/>
              <a:t>ODBC</a:t>
            </a:r>
            <a:r>
              <a:rPr lang="ko-KR" altLang="en-US" smtClean="0"/>
              <a:t>접속을 위한 </a:t>
            </a:r>
            <a:r>
              <a:rPr lang="en-US" altLang="ko-KR" smtClean="0"/>
              <a:t>API</a:t>
            </a:r>
            <a:r>
              <a:rPr lang="ko-KR" altLang="en-US" smtClean="0"/>
              <a:t>를 활용하여 </a:t>
            </a:r>
            <a:r>
              <a:rPr lang="en-US" altLang="ko-KR" smtClean="0"/>
              <a:t>DBConnect, DBDisConnect</a:t>
            </a:r>
            <a:r>
              <a:rPr lang="ko-KR" altLang="en-US" smtClean="0"/>
              <a:t>함수를 작성함</a:t>
            </a:r>
            <a:endParaRPr lang="en-US" altLang="ko-KR" smtClean="0"/>
          </a:p>
          <a:p>
            <a:pPr lvl="1"/>
            <a:r>
              <a:rPr lang="en-US" altLang="ko-KR" smtClean="0"/>
              <a:t>ODBC</a:t>
            </a:r>
            <a:r>
              <a:rPr lang="ko-KR" altLang="en-US" smtClean="0"/>
              <a:t>정보는 앞에서 추가한 정보를 의미함</a:t>
            </a:r>
            <a:endParaRPr lang="en-US" altLang="ko-KR" smtClean="0"/>
          </a:p>
          <a:p>
            <a:pPr lvl="1"/>
            <a:r>
              <a:rPr lang="ko-KR" altLang="en-US" smtClean="0"/>
              <a:t>해당 예제</a:t>
            </a:r>
            <a:r>
              <a:rPr lang="en-US" altLang="ko-KR" smtClean="0"/>
              <a:t>: odbc_test_driver.cpp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82" y="1805025"/>
            <a:ext cx="4118988" cy="43199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7" y="2589420"/>
            <a:ext cx="3642096" cy="30654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7513" y="5588569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Tibero 6 ODBC </a:t>
            </a:r>
            <a:r>
              <a:rPr lang="ko-KR" altLang="en-US" smtClean="0"/>
              <a:t>접속 정보 입력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289455" y="2931485"/>
            <a:ext cx="2351314" cy="304800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52312" y="4673199"/>
            <a:ext cx="1971200" cy="508000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01680" y="2742688"/>
            <a:ext cx="1695841" cy="442639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9" idx="3"/>
            <a:endCxn id="10" idx="1"/>
          </p:cNvCxnSpPr>
          <p:nvPr/>
        </p:nvCxnSpPr>
        <p:spPr bwMode="auto">
          <a:xfrm flipV="1">
            <a:off x="3640769" y="2964008"/>
            <a:ext cx="2460911" cy="1198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12" idx="3"/>
          </p:cNvCxnSpPr>
          <p:nvPr/>
        </p:nvCxnSpPr>
        <p:spPr bwMode="auto">
          <a:xfrm flipV="1">
            <a:off x="3623512" y="3104735"/>
            <a:ext cx="2478168" cy="18224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8431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ODBC</a:t>
            </a:r>
            <a:r>
              <a:rPr lang="ko-KR" altLang="en-US"/>
              <a:t>를 이용한 </a:t>
            </a:r>
            <a:r>
              <a:rPr lang="en-US" altLang="ko-KR"/>
              <a:t>Tibero </a:t>
            </a:r>
            <a:r>
              <a:rPr lang="ko-KR" altLang="en-US"/>
              <a:t>데이터베이스 접속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실습에서 등록한 </a:t>
            </a:r>
            <a:r>
              <a:rPr lang="en-US" altLang="ko-KR" smtClean="0"/>
              <a:t>ODBC</a:t>
            </a:r>
            <a:r>
              <a:rPr lang="ko-KR" altLang="en-US" smtClean="0"/>
              <a:t>는 </a:t>
            </a:r>
            <a:r>
              <a:rPr lang="en-US" altLang="ko-KR" smtClean="0"/>
              <a:t>64</a:t>
            </a:r>
            <a:r>
              <a:rPr lang="ko-KR" altLang="en-US" smtClean="0"/>
              <a:t>비트 환경에서 동작하므로</a:t>
            </a:r>
            <a:r>
              <a:rPr lang="en-US" altLang="ko-KR" smtClean="0"/>
              <a:t>, </a:t>
            </a:r>
            <a:r>
              <a:rPr lang="ko-KR" altLang="en-US" smtClean="0"/>
              <a:t>빌드 옵션을 수정하여 어플리케이션을 </a:t>
            </a:r>
            <a:r>
              <a:rPr lang="en-US" altLang="ko-KR" smtClean="0"/>
              <a:t>64</a:t>
            </a:r>
            <a:r>
              <a:rPr lang="ko-KR" altLang="en-US" smtClean="0"/>
              <a:t>비트로 빌드하도록 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32</a:t>
            </a:r>
            <a:r>
              <a:rPr lang="ko-KR" altLang="en-US" smtClean="0"/>
              <a:t>비트 </a:t>
            </a:r>
            <a:r>
              <a:rPr lang="en-US" altLang="ko-KR" smtClean="0"/>
              <a:t>ODBC</a:t>
            </a:r>
            <a:r>
              <a:rPr lang="ko-KR" altLang="en-US" smtClean="0"/>
              <a:t>환경에서는 </a:t>
            </a:r>
            <a:r>
              <a:rPr lang="en-US" altLang="ko-KR" smtClean="0"/>
              <a:t>x86</a:t>
            </a:r>
            <a:r>
              <a:rPr lang="ko-KR" altLang="en-US" smtClean="0"/>
              <a:t>으로 설정한다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 설정을 진행하지 않으면 </a:t>
            </a:r>
            <a:r>
              <a:rPr lang="en-US" altLang="ko-KR" smtClean="0"/>
              <a:t>ODBC</a:t>
            </a:r>
            <a:r>
              <a:rPr lang="ko-KR" altLang="en-US" smtClean="0"/>
              <a:t>접속 정보를 찾지 못함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14" y="2700651"/>
            <a:ext cx="7848600" cy="2200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262672" y="2931485"/>
            <a:ext cx="1152294" cy="273939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2672" y="233131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x86 -&gt; x64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7878051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ODBC-</a:t>
            </a:r>
            <a:r>
              <a:rPr lang="ko-KR" altLang="en-US" smtClean="0"/>
              <a:t>질의 </a:t>
            </a:r>
            <a:r>
              <a:rPr lang="ko-KR" altLang="en-US" smtClean="0"/>
              <a:t>방법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질의 방법</a:t>
            </a:r>
            <a:r>
              <a:rPr lang="en-US" altLang="ko-KR" smtClean="0"/>
              <a:t>1: </a:t>
            </a:r>
            <a:r>
              <a:rPr lang="ko-KR" altLang="en-US" smtClean="0"/>
              <a:t>최적화 플랜 작성과 질의 수행을 동시에 수행하는 방법</a:t>
            </a:r>
            <a:endParaRPr lang="en-US" altLang="ko-KR" smtClean="0"/>
          </a:p>
          <a:p>
            <a:pPr lvl="1"/>
            <a:r>
              <a:rPr lang="en-US" altLang="ko-KR" smtClean="0"/>
              <a:t>SQLExecDirectA</a:t>
            </a:r>
            <a:r>
              <a:rPr lang="ko-KR" altLang="en-US" smtClean="0"/>
              <a:t>함수는 주어진 질의를 수행하는 </a:t>
            </a:r>
            <a:r>
              <a:rPr lang="en-US" altLang="ko-KR" smtClean="0"/>
              <a:t>ODBC</a:t>
            </a:r>
            <a:r>
              <a:rPr lang="ko-KR" altLang="en-US" smtClean="0"/>
              <a:t>기반의 질의 수행 함수임</a:t>
            </a:r>
            <a:endParaRPr lang="en-US" altLang="ko-KR" smtClean="0"/>
          </a:p>
          <a:p>
            <a:pPr lvl="1"/>
            <a:r>
              <a:rPr lang="ko-KR" altLang="en-US" smtClean="0"/>
              <a:t>관리되고 있는 </a:t>
            </a:r>
            <a:r>
              <a:rPr lang="en-US" altLang="ko-KR" smtClean="0"/>
              <a:t>Statement</a:t>
            </a:r>
            <a:r>
              <a:rPr lang="ko-KR" altLang="en-US" smtClean="0"/>
              <a:t>핸들러를 통해 질의를 수행하는 </a:t>
            </a:r>
            <a:r>
              <a:rPr lang="en-US" altLang="ko-KR" smtClean="0"/>
              <a:t>DBExecuteSQL</a:t>
            </a:r>
            <a:r>
              <a:rPr lang="ko-KR" altLang="en-US" smtClean="0"/>
              <a:t>함수를 작성함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18" y="2245816"/>
            <a:ext cx="6666972" cy="126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8" y="3823097"/>
            <a:ext cx="9290175" cy="4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ODBC-</a:t>
            </a:r>
            <a:r>
              <a:rPr lang="ko-KR" altLang="en-US"/>
              <a:t>질의 </a:t>
            </a:r>
            <a:r>
              <a:rPr lang="ko-KR" altLang="en-US" smtClean="0"/>
              <a:t>방법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질의 방법</a:t>
            </a:r>
            <a:r>
              <a:rPr lang="en-US" altLang="ko-KR"/>
              <a:t>2: </a:t>
            </a:r>
            <a:r>
              <a:rPr lang="ko-KR" altLang="en-US"/>
              <a:t>최적화 플랜 작성과 질의 수행을 분리하여 수행하는 방법</a:t>
            </a:r>
            <a:endParaRPr lang="en-US" altLang="ko-KR"/>
          </a:p>
          <a:p>
            <a:pPr lvl="1"/>
            <a:r>
              <a:rPr lang="ko-KR" altLang="en-US"/>
              <a:t>데이터베이스는 질의를 최적화된 상태로 수행하기 위한 플랜을 작성함</a:t>
            </a:r>
            <a:endParaRPr lang="en-US" altLang="ko-KR"/>
          </a:p>
          <a:p>
            <a:pPr lvl="1"/>
            <a:r>
              <a:rPr lang="ko-KR" altLang="en-US"/>
              <a:t>처리해야하는 값만 바뀌는 질의는 한번 작성된 최적화 플랜을 재사용하기 위해 </a:t>
            </a:r>
            <a:r>
              <a:rPr lang="en-US" altLang="ko-KR"/>
              <a:t>ODBC</a:t>
            </a:r>
            <a:r>
              <a:rPr lang="ko-KR" altLang="en-US"/>
              <a:t>는 </a:t>
            </a:r>
            <a:r>
              <a:rPr lang="en-US" altLang="ko-KR"/>
              <a:t>SQLPrepareA</a:t>
            </a:r>
            <a:r>
              <a:rPr lang="en-US" altLang="ko-KR"/>
              <a:t>, </a:t>
            </a:r>
            <a:r>
              <a:rPr lang="en-US" altLang="ko-KR" smtClean="0"/>
              <a:t>SQLExecute</a:t>
            </a:r>
            <a:r>
              <a:rPr lang="ko-KR" altLang="en-US" smtClean="0"/>
              <a:t>함수를 </a:t>
            </a:r>
            <a:r>
              <a:rPr lang="ko-KR" altLang="en-US"/>
              <a:t>제공함</a:t>
            </a:r>
            <a:endParaRPr lang="en-US" altLang="ko-KR"/>
          </a:p>
          <a:p>
            <a:pPr lvl="1"/>
            <a:r>
              <a:rPr lang="en-US" altLang="ko-KR"/>
              <a:t>SQLPrepareA</a:t>
            </a:r>
            <a:r>
              <a:rPr lang="ko-KR" altLang="en-US"/>
              <a:t>함수는 플랜을 생성하고</a:t>
            </a:r>
            <a:r>
              <a:rPr lang="en-US" altLang="ko-KR"/>
              <a:t>, </a:t>
            </a:r>
            <a:r>
              <a:rPr lang="en-US" altLang="ko-KR" smtClean="0"/>
              <a:t>SQLExecute</a:t>
            </a:r>
            <a:r>
              <a:rPr lang="ko-KR" altLang="en-US" smtClean="0"/>
              <a:t>함수는 </a:t>
            </a:r>
            <a:r>
              <a:rPr lang="ko-KR" altLang="en-US"/>
              <a:t>생성된 플랜을 기반으로 질의를 수행함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1" y="2672724"/>
            <a:ext cx="5800454" cy="20722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1" y="5020084"/>
            <a:ext cx="6916188" cy="7074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38959" y="5373822"/>
            <a:ext cx="2666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생성된 플랜을 재사용하여 질의 수행</a:t>
            </a:r>
            <a:endParaRPr lang="ko-KR" altLang="en-US" sz="1200" b="1"/>
          </a:p>
        </p:txBody>
      </p:sp>
      <p:sp>
        <p:nvSpPr>
          <p:cNvPr id="13" name="직사각형 12"/>
          <p:cNvSpPr/>
          <p:nvPr/>
        </p:nvSpPr>
        <p:spPr>
          <a:xfrm>
            <a:off x="7638959" y="5020084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/>
              <a:t>쿼리플랜 생성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59983276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6" y="3682543"/>
            <a:ext cx="7972425" cy="187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파라미터 바인딩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099" y="643246"/>
            <a:ext cx="11366500" cy="5357850"/>
          </a:xfrm>
        </p:spPr>
        <p:txBody>
          <a:bodyPr/>
          <a:lstStyle/>
          <a:p>
            <a:r>
              <a:rPr lang="ko-KR" altLang="en-US" smtClean="0"/>
              <a:t>생성된 쿼리 플랜에 처리하기 위해 다른 값 입력하면서 재사용하기 위해서는 파라미터 바인딩 과정을 수행해야함</a:t>
            </a:r>
            <a:endParaRPr lang="en-US" altLang="ko-KR" smtClean="0"/>
          </a:p>
          <a:p>
            <a:r>
              <a:rPr lang="ko-KR" altLang="en-US" smtClean="0"/>
              <a:t>쿼리 플랜 작성시에 쿼리에서 값이 변하는 변수를 </a:t>
            </a:r>
            <a:r>
              <a:rPr lang="en-US" altLang="ko-KR" smtClean="0"/>
              <a:t>?</a:t>
            </a:r>
            <a:r>
              <a:rPr lang="ko-KR" altLang="en-US" smtClean="0"/>
              <a:t>로 표시함</a:t>
            </a:r>
            <a:endParaRPr lang="en-US" altLang="ko-KR" smtClean="0"/>
          </a:p>
          <a:p>
            <a:r>
              <a:rPr lang="en-US" altLang="ko-KR" smtClean="0"/>
              <a:t>SQLBindParameter</a:t>
            </a:r>
            <a:r>
              <a:rPr lang="ko-KR" altLang="en-US" smtClean="0"/>
              <a:t>함수는 </a:t>
            </a:r>
            <a:r>
              <a:rPr lang="en-US" altLang="ko-KR" smtClean="0"/>
              <a:t>C++</a:t>
            </a:r>
            <a:r>
              <a:rPr lang="ko-KR" altLang="en-US" smtClean="0"/>
              <a:t>내의 변수와 쿼리의 </a:t>
            </a:r>
            <a:r>
              <a:rPr lang="en-US" altLang="ko-KR" smtClean="0"/>
              <a:t>?</a:t>
            </a:r>
            <a:r>
              <a:rPr lang="ko-KR" altLang="en-US" smtClean="0"/>
              <a:t>변수를 바인딩 시킴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86" y="2672598"/>
            <a:ext cx="6151998" cy="7764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2198" y="4699317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C000"/>
                </a:solidFill>
              </a:rPr>
              <a:t>컬럼 번호</a:t>
            </a:r>
            <a:r>
              <a:rPr lang="en-US" altLang="ko-KR" sz="1100" b="1" smtClean="0">
                <a:solidFill>
                  <a:srgbClr val="FFC000"/>
                </a:solidFill>
              </a:rPr>
              <a:t> 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0068" y="4745484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C000"/>
                </a:solidFill>
              </a:rPr>
              <a:t>C++ </a:t>
            </a:r>
            <a:r>
              <a:rPr lang="ko-KR" altLang="en-US" sz="1100" b="1" smtClean="0">
                <a:solidFill>
                  <a:srgbClr val="FFC000"/>
                </a:solidFill>
              </a:rPr>
              <a:t>데이터</a:t>
            </a:r>
            <a:endParaRPr lang="en-US" altLang="ko-KR" sz="1100" b="1" smtClean="0">
              <a:solidFill>
                <a:srgbClr val="FFC000"/>
              </a:solidFill>
            </a:endParaRPr>
          </a:p>
          <a:p>
            <a:r>
              <a:rPr lang="ko-KR" altLang="en-US" sz="1100" b="1" smtClean="0">
                <a:solidFill>
                  <a:srgbClr val="FFC000"/>
                </a:solidFill>
              </a:rPr>
              <a:t>타입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8849" y="4745484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C000"/>
                </a:solidFill>
              </a:rPr>
              <a:t>SQL</a:t>
            </a:r>
            <a:r>
              <a:rPr lang="ko-KR" altLang="en-US" sz="1100" b="1" smtClean="0">
                <a:solidFill>
                  <a:srgbClr val="FFC000"/>
                </a:solidFill>
              </a:rPr>
              <a:t>데이터</a:t>
            </a:r>
            <a:endParaRPr lang="en-US" altLang="ko-KR" sz="1100" b="1" smtClean="0">
              <a:solidFill>
                <a:srgbClr val="FFC000"/>
              </a:solidFill>
            </a:endParaRPr>
          </a:p>
          <a:p>
            <a:r>
              <a:rPr lang="ko-KR" altLang="en-US" sz="1100" b="1" smtClean="0">
                <a:solidFill>
                  <a:srgbClr val="FFC000"/>
                </a:solidFill>
              </a:rPr>
              <a:t>타입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4507" y="474548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C000"/>
                </a:solidFill>
              </a:rPr>
              <a:t>바인딩 변수 주소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45115" y="3961529"/>
            <a:ext cx="200017" cy="723481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480042" y="3961528"/>
            <a:ext cx="1000190" cy="723482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480232" y="3961528"/>
            <a:ext cx="940663" cy="723482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942884" y="3961528"/>
            <a:ext cx="985263" cy="723482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22406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가을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ＭＳ Ｐゴシック"/>
        <a:cs typeface=""/>
      </a:majorFont>
      <a:minorFont>
        <a:latin typeface="Tw Cen M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hjseo</Template>
  <TotalTime>1312</TotalTime>
  <Words>1011</Words>
  <Application>Microsoft Office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ＭＳ Ｐゴシック</vt:lpstr>
      <vt:lpstr>굴림</vt:lpstr>
      <vt:lpstr>나눔고딕</vt:lpstr>
      <vt:lpstr>맑은 고딕</vt:lpstr>
      <vt:lpstr>Arial</vt:lpstr>
      <vt:lpstr>Calibri</vt:lpstr>
      <vt:lpstr>Tw Cen MT</vt:lpstr>
      <vt:lpstr>Wingdings</vt:lpstr>
      <vt:lpstr>Wingdings 2</vt:lpstr>
      <vt:lpstr>가을</vt:lpstr>
      <vt:lpstr>스토리보드 레이아웃</vt:lpstr>
      <vt:lpstr>CT테마</vt:lpstr>
      <vt:lpstr>ODBC, JDBC를 이용한 데이터베이스 프로그래밍</vt:lpstr>
      <vt:lpstr>ODBC(Open DataBase Connectivity)</vt:lpstr>
      <vt:lpstr>Tibero ODBC 드라이버 확인</vt:lpstr>
      <vt:lpstr>Tibero ODBC Configuration </vt:lpstr>
      <vt:lpstr>ODBC를 이용한 Tibero 데이터베이스 접속 방법</vt:lpstr>
      <vt:lpstr>ODBC를 이용한 Tibero 데이터베이스 접속 방법</vt:lpstr>
      <vt:lpstr>ODBC-질의 방법1</vt:lpstr>
      <vt:lpstr>ODBC-질의 방법2</vt:lpstr>
      <vt:lpstr>파라미터 바인딩</vt:lpstr>
      <vt:lpstr>ODBC-Insert, Delete, Update 실습</vt:lpstr>
      <vt:lpstr>ODBC-Select 실습</vt:lpstr>
      <vt:lpstr>ODBC-Select 실습</vt:lpstr>
      <vt:lpstr>프로젝트 실습</vt:lpstr>
      <vt:lpstr>JDBC(Java Database Connectivity)</vt:lpstr>
      <vt:lpstr>Tibero JDBC 위치</vt:lpstr>
      <vt:lpstr>Tibero JDBC 추가 방법</vt:lpstr>
      <vt:lpstr>JDBC를 이용한 Tibero 데이터베이스 접속 방법</vt:lpstr>
      <vt:lpstr>JDBC-Insert, Delete 예제</vt:lpstr>
      <vt:lpstr>JDBC-Select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ODBC, JDBC를 이용한 Tibero 질의 방법</dc:title>
  <dc:creator>kauza</dc:creator>
  <cp:lastModifiedBy>kauza</cp:lastModifiedBy>
  <cp:revision>60</cp:revision>
  <dcterms:created xsi:type="dcterms:W3CDTF">2017-11-07T17:28:16Z</dcterms:created>
  <dcterms:modified xsi:type="dcterms:W3CDTF">2017-11-09T04:03:55Z</dcterms:modified>
</cp:coreProperties>
</file>