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70" r:id="rId2"/>
    <p:sldId id="275" r:id="rId3"/>
    <p:sldId id="287" r:id="rId4"/>
    <p:sldId id="288" r:id="rId5"/>
    <p:sldId id="286" r:id="rId6"/>
    <p:sldId id="290" r:id="rId7"/>
    <p:sldId id="291" r:id="rId8"/>
    <p:sldId id="292" r:id="rId9"/>
    <p:sldId id="293" r:id="rId10"/>
    <p:sldId id="294" r:id="rId11"/>
    <p:sldId id="295" r:id="rId12"/>
    <p:sldId id="289" r:id="rId13"/>
    <p:sldId id="274" r:id="rId14"/>
    <p:sldId id="296" r:id="rId15"/>
    <p:sldId id="297" r:id="rId16"/>
    <p:sldId id="279" r:id="rId17"/>
    <p:sldId id="280" r:id="rId18"/>
    <p:sldId id="298" r:id="rId19"/>
    <p:sldId id="299" r:id="rId20"/>
    <p:sldId id="300" r:id="rId21"/>
    <p:sldId id="283" r:id="rId22"/>
    <p:sldId id="284" r:id="rId23"/>
    <p:sldId id="273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670"/>
    <a:srgbClr val="595959"/>
    <a:srgbClr val="7E8088"/>
    <a:srgbClr val="E6E6E6"/>
    <a:srgbClr val="646670"/>
    <a:srgbClr val="6C6F78"/>
    <a:srgbClr val="51545F"/>
    <a:srgbClr val="343740"/>
    <a:srgbClr val="4C4D50"/>
    <a:srgbClr val="1C2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8825F-5144-4252-8C0E-DB27B3472E72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4F52C-6C12-4EDA-8CB0-1711CFA98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187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4F52C-6C12-4EDA-8CB0-1711CFA983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351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4F52C-6C12-4EDA-8CB0-1711CFA983C7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688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4F52C-6C12-4EDA-8CB0-1711CFA983C7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345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4F52C-6C12-4EDA-8CB0-1711CFA983C7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418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4F52C-6C12-4EDA-8CB0-1711CFA983C7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351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4F52C-6C12-4EDA-8CB0-1711CFA983C7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336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4F52C-6C12-4EDA-8CB0-1711CFA983C7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267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4F52C-6C12-4EDA-8CB0-1711CFA983C7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160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4F52C-6C12-4EDA-8CB0-1711CFA983C7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78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4F52C-6C12-4EDA-8CB0-1711CFA983C7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005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4F52C-6C12-4EDA-8CB0-1711CFA983C7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282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4F52C-6C12-4EDA-8CB0-1711CFA983C7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351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4F52C-6C12-4EDA-8CB0-1711CFA983C7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5083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4F52C-6C12-4EDA-8CB0-1711CFA983C7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248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4F52C-6C12-4EDA-8CB0-1711CFA983C7}" type="slidenum">
              <a:rPr lang="ko-KR" altLang="en-US" smtClean="0">
                <a:solidFill>
                  <a:prstClr val="black"/>
                </a:solidFill>
              </a:rPr>
              <a:pPr/>
              <a:t>22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6944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4F52C-6C12-4EDA-8CB0-1711CFA983C7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351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4F52C-6C12-4EDA-8CB0-1711CFA983C7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442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4F52C-6C12-4EDA-8CB0-1711CFA983C7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085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4F52C-6C12-4EDA-8CB0-1711CFA983C7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084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4F52C-6C12-4EDA-8CB0-1711CFA983C7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450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4F52C-6C12-4EDA-8CB0-1711CFA983C7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518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4F52C-6C12-4EDA-8CB0-1711CFA983C7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431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4F52C-6C12-4EDA-8CB0-1711CFA983C7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619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64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5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01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74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59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29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18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02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9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78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29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71508" y="3782943"/>
            <a:ext cx="52088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WSDM –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KKBox’s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 Music Recommendation Challenge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71509" y="3075057"/>
            <a:ext cx="48009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4000" dirty="0">
                <a:solidFill>
                  <a:srgbClr val="EC6670"/>
                </a:solidFill>
                <a:latin typeface="Noto Sans CJK KR Bold" pitchFamily="34" charset="-127"/>
                <a:ea typeface="Noto Sans CJK KR Bold" pitchFamily="34" charset="-127"/>
              </a:rPr>
              <a:t>BIG DATA </a:t>
            </a:r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Thin" pitchFamily="34" charset="-127"/>
              </a:rPr>
              <a:t>(X-LARGE)</a:t>
            </a:r>
            <a:endParaRPr lang="ko-KR" altLang="en-US" sz="4000" dirty="0">
              <a:solidFill>
                <a:schemeClr val="bg1">
                  <a:lumMod val="85000"/>
                </a:schemeClr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  <p:sp>
        <p:nvSpPr>
          <p:cNvPr id="2" name="이등변 삼각형 1"/>
          <p:cNvSpPr/>
          <p:nvPr/>
        </p:nvSpPr>
        <p:spPr>
          <a:xfrm>
            <a:off x="755576" y="5373216"/>
            <a:ext cx="896962" cy="773243"/>
          </a:xfrm>
          <a:prstGeom prst="triangle">
            <a:avLst/>
          </a:prstGeom>
          <a:solidFill>
            <a:srgbClr val="EC6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04057" y="5648948"/>
            <a:ext cx="775655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60171" y="5691239"/>
            <a:ext cx="720080" cy="74616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60171" y="5843639"/>
            <a:ext cx="720080" cy="74616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164288" y="-459432"/>
            <a:ext cx="2341736" cy="2341736"/>
          </a:xfrm>
          <a:prstGeom prst="ellipse">
            <a:avLst/>
          </a:prstGeom>
          <a:noFill/>
          <a:ln w="57150">
            <a:solidFill>
              <a:srgbClr val="EC66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863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E92C58-469A-4EC9-95B1-080D02825930}"/>
              </a:ext>
            </a:extLst>
          </p:cNvPr>
          <p:cNvSpPr/>
          <p:nvPr/>
        </p:nvSpPr>
        <p:spPr>
          <a:xfrm>
            <a:off x="2194151" y="560874"/>
            <a:ext cx="47556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4000" dirty="0">
                <a:solidFill>
                  <a:srgbClr val="7E8088"/>
                </a:solidFill>
                <a:latin typeface="Noto Sans CJK KR Bold" pitchFamily="34" charset="-127"/>
                <a:ea typeface="Noto Sans CJK KR Bold" pitchFamily="34" charset="-127"/>
              </a:rPr>
              <a:t>Data Visualization</a:t>
            </a:r>
            <a:endParaRPr lang="ko-KR" altLang="en-US" sz="4000" dirty="0">
              <a:solidFill>
                <a:srgbClr val="7E8088"/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  <p:sp>
        <p:nvSpPr>
          <p:cNvPr id="2" name="이등변 삼각형 1"/>
          <p:cNvSpPr/>
          <p:nvPr/>
        </p:nvSpPr>
        <p:spPr>
          <a:xfrm>
            <a:off x="7846429" y="666113"/>
            <a:ext cx="671347" cy="578747"/>
          </a:xfrm>
          <a:prstGeom prst="triangle">
            <a:avLst/>
          </a:prstGeom>
          <a:solidFill>
            <a:srgbClr val="EC6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94910" y="941845"/>
            <a:ext cx="580551" cy="107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19448" y="927562"/>
            <a:ext cx="538960" cy="55848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19448" y="1079962"/>
            <a:ext cx="538960" cy="55848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" name="Picture 2" descr="Fig. 1">
            <a:extLst>
              <a:ext uri="{FF2B5EF4-FFF2-40B4-BE49-F238E27FC236}">
                <a16:creationId xmlns:a16="http://schemas.microsoft.com/office/drawing/2014/main" id="{A084D95A-91BE-4FC1-A55E-DD312E0ED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49" y="1534498"/>
            <a:ext cx="7539510" cy="484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152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E92C58-469A-4EC9-95B1-080D02825930}"/>
              </a:ext>
            </a:extLst>
          </p:cNvPr>
          <p:cNvSpPr/>
          <p:nvPr/>
        </p:nvSpPr>
        <p:spPr>
          <a:xfrm>
            <a:off x="2194151" y="560874"/>
            <a:ext cx="47556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4000" dirty="0">
                <a:solidFill>
                  <a:srgbClr val="7E8088"/>
                </a:solidFill>
                <a:latin typeface="Noto Sans CJK KR Bold" pitchFamily="34" charset="-127"/>
                <a:ea typeface="Noto Sans CJK KR Bold" pitchFamily="34" charset="-127"/>
              </a:rPr>
              <a:t>Data Visualization</a:t>
            </a:r>
            <a:endParaRPr lang="ko-KR" altLang="en-US" sz="4000" dirty="0">
              <a:solidFill>
                <a:srgbClr val="7E8088"/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  <p:sp>
        <p:nvSpPr>
          <p:cNvPr id="2" name="이등변 삼각형 1"/>
          <p:cNvSpPr/>
          <p:nvPr/>
        </p:nvSpPr>
        <p:spPr>
          <a:xfrm>
            <a:off x="7846429" y="666113"/>
            <a:ext cx="671347" cy="578747"/>
          </a:xfrm>
          <a:prstGeom prst="triangle">
            <a:avLst/>
          </a:prstGeom>
          <a:solidFill>
            <a:srgbClr val="EC6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94910" y="941845"/>
            <a:ext cx="580551" cy="107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19448" y="927562"/>
            <a:ext cx="538960" cy="55848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19448" y="1079962"/>
            <a:ext cx="538960" cy="55848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" name="Picture 2" descr="Fig. 2">
            <a:extLst>
              <a:ext uri="{FF2B5EF4-FFF2-40B4-BE49-F238E27FC236}">
                <a16:creationId xmlns:a16="http://schemas.microsoft.com/office/drawing/2014/main" id="{1C58EC15-C6C8-46D6-A607-DB4B7084E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49" y="1534498"/>
            <a:ext cx="7650902" cy="491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261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>
            <a:off x="510551" y="5509293"/>
            <a:ext cx="778081" cy="670759"/>
          </a:xfrm>
          <a:prstGeom prst="triangle">
            <a:avLst/>
          </a:prstGeom>
          <a:solidFill>
            <a:srgbClr val="EC6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88033" y="5807365"/>
            <a:ext cx="775655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28592" y="5807365"/>
            <a:ext cx="720080" cy="74616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28592" y="5959765"/>
            <a:ext cx="720080" cy="74616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380312" y="-459432"/>
            <a:ext cx="1960428" cy="1960428"/>
          </a:xfrm>
          <a:prstGeom prst="ellipse">
            <a:avLst/>
          </a:prstGeom>
          <a:noFill/>
          <a:ln w="57150">
            <a:solidFill>
              <a:srgbClr val="EC66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74188" y="3075057"/>
            <a:ext cx="29099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4000" dirty="0">
                <a:solidFill>
                  <a:srgbClr val="EC6670"/>
                </a:solidFill>
                <a:latin typeface="Noto Sans CJK KR Bold" pitchFamily="34" charset="-127"/>
                <a:ea typeface="Noto Sans CJK KR Bold" pitchFamily="34" charset="-127"/>
              </a:rPr>
              <a:t>PYTHON</a:t>
            </a:r>
            <a:endParaRPr lang="ko-KR" altLang="en-US" sz="4000" dirty="0">
              <a:solidFill>
                <a:prstClr val="white">
                  <a:lumMod val="85000"/>
                </a:prstClr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9347229">
            <a:off x="1632624" y="4927196"/>
            <a:ext cx="475396" cy="409824"/>
          </a:xfrm>
          <a:prstGeom prst="triangle">
            <a:avLst/>
          </a:prstGeom>
          <a:solidFill>
            <a:srgbClr val="EC6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9347229">
            <a:off x="2253296" y="4896110"/>
            <a:ext cx="411100" cy="76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9347229">
            <a:off x="1810655" y="5004510"/>
            <a:ext cx="441210" cy="45719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9347229">
            <a:off x="1838557" y="5109248"/>
            <a:ext cx="441210" cy="45719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92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E92C58-469A-4EC9-95B1-080D02825930}"/>
              </a:ext>
            </a:extLst>
          </p:cNvPr>
          <p:cNvSpPr/>
          <p:nvPr/>
        </p:nvSpPr>
        <p:spPr>
          <a:xfrm>
            <a:off x="3125500" y="560874"/>
            <a:ext cx="289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4000" dirty="0">
                <a:solidFill>
                  <a:srgbClr val="7E8088"/>
                </a:solidFill>
                <a:latin typeface="Noto Sans CJK KR Bold" pitchFamily="34" charset="-127"/>
                <a:ea typeface="Noto Sans CJK KR Bold" pitchFamily="34" charset="-127"/>
              </a:rPr>
              <a:t>LIBRARYIES</a:t>
            </a:r>
            <a:endParaRPr lang="ko-KR" altLang="en-US" sz="4000" dirty="0">
              <a:solidFill>
                <a:srgbClr val="7E8088"/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  <p:sp>
        <p:nvSpPr>
          <p:cNvPr id="2" name="이등변 삼각형 1"/>
          <p:cNvSpPr/>
          <p:nvPr/>
        </p:nvSpPr>
        <p:spPr>
          <a:xfrm>
            <a:off x="7846429" y="666113"/>
            <a:ext cx="671347" cy="578747"/>
          </a:xfrm>
          <a:prstGeom prst="triangle">
            <a:avLst/>
          </a:prstGeom>
          <a:solidFill>
            <a:srgbClr val="EC6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94910" y="941845"/>
            <a:ext cx="580551" cy="107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19448" y="927562"/>
            <a:ext cx="538960" cy="55848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19448" y="1079962"/>
            <a:ext cx="538960" cy="55848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8163" y="3523229"/>
            <a:ext cx="176155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rgbClr val="7E8088"/>
                </a:solidFill>
                <a:latin typeface="Noto Sans CJK KR Bold" pitchFamily="34" charset="-127"/>
                <a:ea typeface="Noto Sans CJK KR Bold" pitchFamily="34" charset="-127"/>
              </a:rPr>
              <a:t>A library that plays a key role when used in computational science</a:t>
            </a:r>
            <a:endParaRPr lang="ko-KR" altLang="en-US" sz="1500" dirty="0">
              <a:solidFill>
                <a:srgbClr val="7E8088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647458" y="1629313"/>
            <a:ext cx="1761554" cy="1761554"/>
          </a:xfrm>
          <a:prstGeom prst="ellipse">
            <a:avLst/>
          </a:prstGeom>
          <a:noFill/>
          <a:ln w="28575">
            <a:solidFill>
              <a:srgbClr val="EC66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079376" y="2403834"/>
            <a:ext cx="96600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500" dirty="0">
                <a:solidFill>
                  <a:srgbClr val="EC6670"/>
                </a:solidFill>
                <a:latin typeface="Noto Sans CJK KR DemiLight" pitchFamily="34" charset="-127"/>
                <a:ea typeface="Noto Sans CJK KR DemiLight" pitchFamily="34" charset="-127"/>
              </a:rPr>
              <a:t>pandas</a:t>
            </a:r>
            <a:endParaRPr lang="ko-KR" altLang="en-US" sz="1500" dirty="0">
              <a:solidFill>
                <a:srgbClr val="EC6670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FF5785E-4C28-42AB-9001-98DF17C71993}"/>
              </a:ext>
            </a:extLst>
          </p:cNvPr>
          <p:cNvSpPr/>
          <p:nvPr/>
        </p:nvSpPr>
        <p:spPr>
          <a:xfrm>
            <a:off x="4756753" y="1628800"/>
            <a:ext cx="1761554" cy="1761554"/>
          </a:xfrm>
          <a:prstGeom prst="ellipse">
            <a:avLst/>
          </a:prstGeom>
          <a:noFill/>
          <a:ln w="28575">
            <a:solidFill>
              <a:srgbClr val="EC66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9F9CBE-AB7A-478D-95A1-36A841A4FD88}"/>
              </a:ext>
            </a:extLst>
          </p:cNvPr>
          <p:cNvSpPr/>
          <p:nvPr/>
        </p:nvSpPr>
        <p:spPr>
          <a:xfrm>
            <a:off x="4767797" y="2403321"/>
            <a:ext cx="176155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500" dirty="0" err="1">
                <a:solidFill>
                  <a:srgbClr val="EC6670"/>
                </a:solidFill>
                <a:latin typeface="Noto Sans CJK KR DemiLight" pitchFamily="34" charset="-127"/>
                <a:ea typeface="Noto Sans CJK KR DemiLight" pitchFamily="34" charset="-127"/>
              </a:rPr>
              <a:t>Matplotlib.pyplot</a:t>
            </a:r>
            <a:endParaRPr lang="ko-KR" altLang="en-US" sz="1500" dirty="0">
              <a:solidFill>
                <a:srgbClr val="EC6670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418098-30A9-4CDC-8866-EBBC25177AC3}"/>
              </a:ext>
            </a:extLst>
          </p:cNvPr>
          <p:cNvSpPr/>
          <p:nvPr/>
        </p:nvSpPr>
        <p:spPr>
          <a:xfrm>
            <a:off x="538163" y="1628800"/>
            <a:ext cx="1761554" cy="1761554"/>
          </a:xfrm>
          <a:prstGeom prst="ellipse">
            <a:avLst/>
          </a:prstGeom>
          <a:noFill/>
          <a:ln w="28575">
            <a:solidFill>
              <a:srgbClr val="EC66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733D68-A1A8-4F1D-AA08-86011063974F}"/>
              </a:ext>
            </a:extLst>
          </p:cNvPr>
          <p:cNvSpPr/>
          <p:nvPr/>
        </p:nvSpPr>
        <p:spPr>
          <a:xfrm>
            <a:off x="970081" y="2403321"/>
            <a:ext cx="96600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500" dirty="0" err="1">
                <a:solidFill>
                  <a:srgbClr val="EC6670"/>
                </a:solidFill>
                <a:latin typeface="Noto Sans CJK KR DemiLight" pitchFamily="34" charset="-127"/>
                <a:ea typeface="Noto Sans CJK KR DemiLight" pitchFamily="34" charset="-127"/>
              </a:rPr>
              <a:t>numpy</a:t>
            </a:r>
            <a:endParaRPr lang="ko-KR" altLang="en-US" sz="1500" dirty="0">
              <a:solidFill>
                <a:srgbClr val="EC6670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FD1632F-7E82-4580-9A56-0D5E8FC0A6F8}"/>
              </a:ext>
            </a:extLst>
          </p:cNvPr>
          <p:cNvSpPr/>
          <p:nvPr/>
        </p:nvSpPr>
        <p:spPr>
          <a:xfrm>
            <a:off x="6866049" y="1634929"/>
            <a:ext cx="1761554" cy="1761554"/>
          </a:xfrm>
          <a:prstGeom prst="ellipse">
            <a:avLst/>
          </a:prstGeom>
          <a:noFill/>
          <a:ln w="28575">
            <a:solidFill>
              <a:srgbClr val="EC66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73CE4E-5D0B-48DB-94AB-B91392D1FA0E}"/>
              </a:ext>
            </a:extLst>
          </p:cNvPr>
          <p:cNvSpPr/>
          <p:nvPr/>
        </p:nvSpPr>
        <p:spPr>
          <a:xfrm>
            <a:off x="7297967" y="2409450"/>
            <a:ext cx="96600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500" dirty="0">
                <a:solidFill>
                  <a:srgbClr val="EC6670"/>
                </a:solidFill>
                <a:latin typeface="Noto Sans CJK KR DemiLight" pitchFamily="34" charset="-127"/>
                <a:ea typeface="Noto Sans CJK KR DemiLight" pitchFamily="34" charset="-127"/>
              </a:rPr>
              <a:t>seaborn</a:t>
            </a:r>
            <a:endParaRPr lang="ko-KR" altLang="en-US" sz="1500" dirty="0">
              <a:solidFill>
                <a:srgbClr val="EC6670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6C0C06B-BA8F-4761-BEF7-78335FECA8F2}"/>
              </a:ext>
            </a:extLst>
          </p:cNvPr>
          <p:cNvSpPr/>
          <p:nvPr/>
        </p:nvSpPr>
        <p:spPr>
          <a:xfrm>
            <a:off x="2376624" y="3521428"/>
            <a:ext cx="223225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rgbClr val="7E8088"/>
                </a:solidFill>
                <a:latin typeface="Noto Sans CJK KR Bold" pitchFamily="34" charset="-127"/>
                <a:ea typeface="Noto Sans CJK KR Bold" pitchFamily="34" charset="-127"/>
              </a:rPr>
              <a:t>Provides detailed information processing functions and functions related to </a:t>
            </a:r>
            <a:r>
              <a:rPr lang="en-US" altLang="ko-KR" sz="1500" dirty="0" err="1">
                <a:solidFill>
                  <a:srgbClr val="7E8088"/>
                </a:solidFill>
                <a:latin typeface="Noto Sans CJK KR Bold" pitchFamily="34" charset="-127"/>
                <a:ea typeface="Noto Sans CJK KR Bold" pitchFamily="34" charset="-127"/>
              </a:rPr>
              <a:t>matplotilb</a:t>
            </a:r>
            <a:r>
              <a:rPr lang="en-US" altLang="ko-KR" sz="1500" dirty="0">
                <a:solidFill>
                  <a:srgbClr val="7E8088"/>
                </a:solidFill>
                <a:latin typeface="Noto Sans CJK KR Bold" pitchFamily="34" charset="-127"/>
                <a:ea typeface="Noto Sans CJK KR Bold" pitchFamily="34" charset="-127"/>
              </a:rPr>
              <a:t> graphic output</a:t>
            </a:r>
            <a:endParaRPr lang="ko-KR" altLang="en-US" sz="1500" dirty="0">
              <a:solidFill>
                <a:srgbClr val="7E8088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C888E5C-238A-46DB-86D6-654B86D0DF7D}"/>
              </a:ext>
            </a:extLst>
          </p:cNvPr>
          <p:cNvSpPr/>
          <p:nvPr/>
        </p:nvSpPr>
        <p:spPr>
          <a:xfrm>
            <a:off x="4685788" y="3521428"/>
            <a:ext cx="197444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rgbClr val="7E8088"/>
                </a:solidFill>
                <a:latin typeface="Noto Sans CJK KR Bold" pitchFamily="34" charset="-127"/>
                <a:ea typeface="Noto Sans CJK KR Bold" pitchFamily="34" charset="-127"/>
              </a:rPr>
              <a:t>Modules that provide functionality similar to the MATLAB plotting system</a:t>
            </a:r>
            <a:endParaRPr lang="ko-KR" altLang="en-US" sz="1500" dirty="0">
              <a:solidFill>
                <a:srgbClr val="7E8088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3A505D-3B76-4746-9D6C-0CAB1EB6D5B2}"/>
              </a:ext>
            </a:extLst>
          </p:cNvPr>
          <p:cNvSpPr/>
          <p:nvPr/>
        </p:nvSpPr>
        <p:spPr>
          <a:xfrm>
            <a:off x="6737138" y="3521428"/>
            <a:ext cx="202127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rgbClr val="7E8088"/>
                </a:solidFill>
                <a:latin typeface="Noto Sans CJK KR Bold" pitchFamily="34" charset="-127"/>
                <a:ea typeface="Noto Sans CJK KR Bold" pitchFamily="34" charset="-127"/>
              </a:rPr>
              <a:t>Python visualization library based on </a:t>
            </a:r>
            <a:r>
              <a:rPr lang="en-US" altLang="ko-KR" sz="1500" dirty="0" err="1">
                <a:solidFill>
                  <a:srgbClr val="7E8088"/>
                </a:solidFill>
                <a:latin typeface="Noto Sans CJK KR Bold" pitchFamily="34" charset="-127"/>
                <a:ea typeface="Noto Sans CJK KR Bold" pitchFamily="34" charset="-127"/>
              </a:rPr>
              <a:t>Matplotlib</a:t>
            </a:r>
            <a:endParaRPr lang="ko-KR" altLang="en-US" sz="1500" dirty="0">
              <a:solidFill>
                <a:srgbClr val="7E8088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AAC69F0-297F-4B12-822E-B7B23025C402}"/>
              </a:ext>
            </a:extLst>
          </p:cNvPr>
          <p:cNvSpPr/>
          <p:nvPr/>
        </p:nvSpPr>
        <p:spPr>
          <a:xfrm>
            <a:off x="538163" y="4898484"/>
            <a:ext cx="17615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rgbClr val="7E8088"/>
                </a:solidFill>
                <a:latin typeface="Noto Sans CJK KR Bold" pitchFamily="34" charset="-127"/>
                <a:ea typeface="Noto Sans CJK KR Bold" pitchFamily="34" charset="-127"/>
              </a:rPr>
              <a:t>Provides high-performance multidimensional array objects and tools to handle them</a:t>
            </a:r>
            <a:endParaRPr lang="ko-KR" altLang="en-US" sz="1500" dirty="0">
              <a:solidFill>
                <a:srgbClr val="7E8088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5BF0259-0F82-4BC5-B2E8-7A1D9B805A7A}"/>
              </a:ext>
            </a:extLst>
          </p:cNvPr>
          <p:cNvSpPr/>
          <p:nvPr/>
        </p:nvSpPr>
        <p:spPr>
          <a:xfrm>
            <a:off x="6737138" y="4898484"/>
            <a:ext cx="20212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rgbClr val="7E8088"/>
                </a:solidFill>
                <a:latin typeface="Noto Sans CJK KR Bold" pitchFamily="34" charset="-127"/>
                <a:ea typeface="Noto Sans CJK KR Bold" pitchFamily="34" charset="-127"/>
              </a:rPr>
              <a:t>Show attractive statistical graph</a:t>
            </a:r>
            <a:endParaRPr lang="ko-KR" altLang="en-US" sz="1500" dirty="0">
              <a:solidFill>
                <a:srgbClr val="7E8088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990C6ED-51E5-45D0-B090-FD1AE66D0F8C}"/>
              </a:ext>
            </a:extLst>
          </p:cNvPr>
          <p:cNvSpPr/>
          <p:nvPr/>
        </p:nvSpPr>
        <p:spPr>
          <a:xfrm>
            <a:off x="2376624" y="4898484"/>
            <a:ext cx="22322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rgbClr val="7E8088"/>
                </a:solidFill>
                <a:latin typeface="Noto Sans CJK KR Bold" pitchFamily="34" charset="-127"/>
                <a:ea typeface="Noto Sans CJK KR Bold" pitchFamily="34" charset="-127"/>
              </a:rPr>
              <a:t>Widely used for data munging and preparation for structured data manipulation and manipulation</a:t>
            </a:r>
            <a:endParaRPr lang="ko-KR" altLang="en-US" sz="1500" dirty="0">
              <a:solidFill>
                <a:srgbClr val="7E8088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231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>
            <a:off x="7846429" y="666113"/>
            <a:ext cx="671347" cy="578747"/>
          </a:xfrm>
          <a:prstGeom prst="triangle">
            <a:avLst/>
          </a:prstGeom>
          <a:solidFill>
            <a:srgbClr val="EC6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94910" y="941845"/>
            <a:ext cx="580551" cy="107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19448" y="927562"/>
            <a:ext cx="538960" cy="55848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19448" y="1079962"/>
            <a:ext cx="538960" cy="55848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CB9B8C-0E3D-4915-855E-408C32EA54C3}"/>
              </a:ext>
            </a:extLst>
          </p:cNvPr>
          <p:cNvSpPr/>
          <p:nvPr/>
        </p:nvSpPr>
        <p:spPr>
          <a:xfrm>
            <a:off x="2194151" y="560874"/>
            <a:ext cx="47556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4000" dirty="0">
                <a:solidFill>
                  <a:srgbClr val="7E8088"/>
                </a:solidFill>
                <a:latin typeface="Noto Sans CJK KR Bold" pitchFamily="34" charset="-127"/>
                <a:ea typeface="Noto Sans CJK KR Bold" pitchFamily="34" charset="-127"/>
              </a:rPr>
              <a:t>Data Visualization</a:t>
            </a:r>
            <a:endParaRPr lang="ko-KR" altLang="en-US" sz="4000" dirty="0">
              <a:solidFill>
                <a:srgbClr val="7E8088"/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F94D65-FC32-4DFC-9B93-5AB68BA4B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020" y="1530209"/>
            <a:ext cx="7447960" cy="489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24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>
            <a:off x="7846429" y="666113"/>
            <a:ext cx="671347" cy="578747"/>
          </a:xfrm>
          <a:prstGeom prst="triangle">
            <a:avLst/>
          </a:prstGeom>
          <a:solidFill>
            <a:srgbClr val="EC6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94910" y="941845"/>
            <a:ext cx="580551" cy="107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19448" y="927562"/>
            <a:ext cx="538960" cy="55848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19448" y="1079962"/>
            <a:ext cx="538960" cy="55848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CB9B8C-0E3D-4915-855E-408C32EA54C3}"/>
              </a:ext>
            </a:extLst>
          </p:cNvPr>
          <p:cNvSpPr/>
          <p:nvPr/>
        </p:nvSpPr>
        <p:spPr>
          <a:xfrm>
            <a:off x="2194151" y="560874"/>
            <a:ext cx="47556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4000" dirty="0">
                <a:solidFill>
                  <a:srgbClr val="7E8088"/>
                </a:solidFill>
                <a:latin typeface="Noto Sans CJK KR Bold" pitchFamily="34" charset="-127"/>
                <a:ea typeface="Noto Sans CJK KR Bold" pitchFamily="34" charset="-127"/>
              </a:rPr>
              <a:t>Data Visualization</a:t>
            </a:r>
            <a:endParaRPr lang="ko-KR" altLang="en-US" sz="4000" dirty="0">
              <a:solidFill>
                <a:srgbClr val="7E8088"/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5989E5-94FA-4158-A307-AB8CDE041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3" y="1530209"/>
            <a:ext cx="8105775" cy="463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85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>
            <a:off x="510551" y="5509293"/>
            <a:ext cx="778081" cy="670759"/>
          </a:xfrm>
          <a:prstGeom prst="triangle">
            <a:avLst/>
          </a:prstGeom>
          <a:solidFill>
            <a:srgbClr val="EC6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88033" y="5807365"/>
            <a:ext cx="775655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28592" y="5807365"/>
            <a:ext cx="720080" cy="74616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28592" y="5959765"/>
            <a:ext cx="720080" cy="74616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380312" y="-459432"/>
            <a:ext cx="1960428" cy="1960428"/>
          </a:xfrm>
          <a:prstGeom prst="ellipse">
            <a:avLst/>
          </a:prstGeom>
          <a:noFill/>
          <a:ln w="57150">
            <a:solidFill>
              <a:srgbClr val="EC66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166F68C-CB89-4DDF-B36E-C4D268BB3882}"/>
              </a:ext>
            </a:extLst>
          </p:cNvPr>
          <p:cNvGrpSpPr/>
          <p:nvPr/>
        </p:nvGrpSpPr>
        <p:grpSpPr>
          <a:xfrm>
            <a:off x="3155394" y="2759810"/>
            <a:ext cx="2928773" cy="1338380"/>
            <a:chOff x="3155394" y="2765697"/>
            <a:chExt cx="2928773" cy="1338380"/>
          </a:xfrm>
        </p:grpSpPr>
        <p:sp>
          <p:nvSpPr>
            <p:cNvPr id="8" name="직사각형 7"/>
            <p:cNvSpPr/>
            <p:nvPr/>
          </p:nvSpPr>
          <p:spPr>
            <a:xfrm>
              <a:off x="3155394" y="2765697"/>
              <a:ext cx="2893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ko-KR" sz="4000" dirty="0">
                  <a:solidFill>
                    <a:srgbClr val="EC6670"/>
                  </a:solidFill>
                  <a:latin typeface="Noto Sans CJK KR Bold" pitchFamily="34" charset="-127"/>
                  <a:ea typeface="Noto Sans CJK KR Bold" pitchFamily="34" charset="-127"/>
                </a:rPr>
                <a:t>FEATURES</a:t>
              </a:r>
              <a:endParaRPr lang="ko-KR" altLang="en-US" sz="4000" dirty="0">
                <a:solidFill>
                  <a:prstClr val="white">
                    <a:lumMod val="85000"/>
                  </a:prstClr>
                </a:solidFill>
                <a:latin typeface="Noto Sans CJK KR Thin" pitchFamily="34" charset="-127"/>
                <a:ea typeface="Noto Sans CJK KR Thin" pitchFamily="34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174188" y="3396191"/>
              <a:ext cx="290997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ko-KR" sz="4000" dirty="0">
                  <a:solidFill>
                    <a:prstClr val="white">
                      <a:lumMod val="85000"/>
                    </a:prstClr>
                  </a:solidFill>
                  <a:latin typeface="Noto Sans CJK KR Thin" pitchFamily="34" charset="-127"/>
                  <a:ea typeface="Noto Sans CJK KR Thin" pitchFamily="34" charset="-127"/>
                </a:rPr>
                <a:t>of </a:t>
              </a:r>
              <a:r>
                <a:rPr lang="en-US" altLang="ko-KR" sz="4000" dirty="0">
                  <a:solidFill>
                    <a:srgbClr val="EC6670"/>
                  </a:solidFill>
                  <a:latin typeface="Noto Sans CJK KR Bold" pitchFamily="34" charset="-127"/>
                  <a:ea typeface="Noto Sans CJK KR Bold" pitchFamily="34" charset="-127"/>
                </a:rPr>
                <a:t>DATA</a:t>
              </a:r>
              <a:endParaRPr lang="ko-KR" altLang="en-US" sz="4000" dirty="0">
                <a:solidFill>
                  <a:prstClr val="white">
                    <a:lumMod val="85000"/>
                  </a:prstClr>
                </a:solidFill>
                <a:latin typeface="Noto Sans CJK KR Thin" pitchFamily="34" charset="-127"/>
                <a:ea typeface="Noto Sans CJK KR Thin" pitchFamily="34" charset="-127"/>
              </a:endParaRPr>
            </a:p>
          </p:txBody>
        </p:sp>
      </p:grpSp>
      <p:sp>
        <p:nvSpPr>
          <p:cNvPr id="13" name="이등변 삼각형 12"/>
          <p:cNvSpPr/>
          <p:nvPr/>
        </p:nvSpPr>
        <p:spPr>
          <a:xfrm rot="19347229">
            <a:off x="1632624" y="4927196"/>
            <a:ext cx="475396" cy="409824"/>
          </a:xfrm>
          <a:prstGeom prst="triangle">
            <a:avLst/>
          </a:prstGeom>
          <a:solidFill>
            <a:srgbClr val="EC6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9347229">
            <a:off x="2253296" y="4896110"/>
            <a:ext cx="411100" cy="76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9347229">
            <a:off x="1810655" y="5004510"/>
            <a:ext cx="441210" cy="45719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9347229">
            <a:off x="1838557" y="5109248"/>
            <a:ext cx="441210" cy="45719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276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E92C58-469A-4EC9-95B1-080D02825930}"/>
              </a:ext>
            </a:extLst>
          </p:cNvPr>
          <p:cNvSpPr/>
          <p:nvPr/>
        </p:nvSpPr>
        <p:spPr>
          <a:xfrm>
            <a:off x="3125500" y="560874"/>
            <a:ext cx="289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4000" dirty="0">
                <a:solidFill>
                  <a:srgbClr val="7E8088"/>
                </a:solidFill>
                <a:latin typeface="Noto Sans CJK KR Thin" pitchFamily="34" charset="-127"/>
                <a:ea typeface="Noto Sans CJK KR Thin" pitchFamily="34" charset="-127"/>
              </a:rPr>
              <a:t>train.csv</a:t>
            </a:r>
            <a:endParaRPr lang="ko-KR" altLang="en-US" sz="4000" dirty="0">
              <a:solidFill>
                <a:srgbClr val="7E8088"/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  <p:sp>
        <p:nvSpPr>
          <p:cNvPr id="2" name="이등변 삼각형 1"/>
          <p:cNvSpPr/>
          <p:nvPr/>
        </p:nvSpPr>
        <p:spPr>
          <a:xfrm>
            <a:off x="7846429" y="666113"/>
            <a:ext cx="671347" cy="578747"/>
          </a:xfrm>
          <a:prstGeom prst="triangle">
            <a:avLst/>
          </a:prstGeom>
          <a:solidFill>
            <a:srgbClr val="EC6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94910" y="941845"/>
            <a:ext cx="580551" cy="107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19448" y="927562"/>
            <a:ext cx="538960" cy="55848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19448" y="1079962"/>
            <a:ext cx="538960" cy="55848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388B90B-7249-43EE-B490-ADF97E7E3A56}"/>
              </a:ext>
            </a:extLst>
          </p:cNvPr>
          <p:cNvGrpSpPr/>
          <p:nvPr/>
        </p:nvGrpSpPr>
        <p:grpSpPr>
          <a:xfrm>
            <a:off x="467544" y="1844824"/>
            <a:ext cx="8208912" cy="3881196"/>
            <a:chOff x="391645" y="1108825"/>
            <a:chExt cx="11250626" cy="567501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8E21227-B89A-46F8-B6F5-CEF9D35C0A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704"/>
            <a:stretch/>
          </p:blipFill>
          <p:spPr>
            <a:xfrm>
              <a:off x="391645" y="1108825"/>
              <a:ext cx="11250626" cy="5675017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F87845E-8B39-4558-A673-E6FABC77A0F9}"/>
                </a:ext>
              </a:extLst>
            </p:cNvPr>
            <p:cNvCxnSpPr>
              <a:cxnSpLocks/>
            </p:cNvCxnSpPr>
            <p:nvPr/>
          </p:nvCxnSpPr>
          <p:spPr>
            <a:xfrm>
              <a:off x="727968" y="2618913"/>
              <a:ext cx="246799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1BD1BC3-42A8-4A21-95B4-F3F9A075D20C}"/>
                </a:ext>
              </a:extLst>
            </p:cNvPr>
            <p:cNvCxnSpPr>
              <a:cxnSpLocks/>
            </p:cNvCxnSpPr>
            <p:nvPr/>
          </p:nvCxnSpPr>
          <p:spPr>
            <a:xfrm>
              <a:off x="727968" y="4369293"/>
              <a:ext cx="2627791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DCB1DBF-14B5-472D-9B55-9C5F402D52C8}"/>
                </a:ext>
              </a:extLst>
            </p:cNvPr>
            <p:cNvCxnSpPr>
              <a:cxnSpLocks/>
            </p:cNvCxnSpPr>
            <p:nvPr/>
          </p:nvCxnSpPr>
          <p:spPr>
            <a:xfrm>
              <a:off x="727968" y="4830933"/>
              <a:ext cx="152696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906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E92C58-469A-4EC9-95B1-080D02825930}"/>
              </a:ext>
            </a:extLst>
          </p:cNvPr>
          <p:cNvSpPr/>
          <p:nvPr/>
        </p:nvSpPr>
        <p:spPr>
          <a:xfrm>
            <a:off x="3125500" y="560874"/>
            <a:ext cx="289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4000" dirty="0">
                <a:solidFill>
                  <a:srgbClr val="7E8088"/>
                </a:solidFill>
                <a:latin typeface="Noto Sans CJK KR Thin" pitchFamily="34" charset="-127"/>
                <a:ea typeface="Noto Sans CJK KR Thin" pitchFamily="34" charset="-127"/>
              </a:rPr>
              <a:t>train.csv</a:t>
            </a:r>
            <a:endParaRPr lang="ko-KR" altLang="en-US" sz="4000" dirty="0">
              <a:solidFill>
                <a:srgbClr val="7E8088"/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  <p:sp>
        <p:nvSpPr>
          <p:cNvPr id="2" name="이등변 삼각형 1"/>
          <p:cNvSpPr/>
          <p:nvPr/>
        </p:nvSpPr>
        <p:spPr>
          <a:xfrm>
            <a:off x="7846429" y="666113"/>
            <a:ext cx="671347" cy="578747"/>
          </a:xfrm>
          <a:prstGeom prst="triangle">
            <a:avLst/>
          </a:prstGeom>
          <a:solidFill>
            <a:srgbClr val="EC6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94910" y="941845"/>
            <a:ext cx="580551" cy="107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19448" y="927562"/>
            <a:ext cx="538960" cy="55848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19448" y="1079962"/>
            <a:ext cx="538960" cy="55848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9562975-E265-4D11-975A-A6D90CA22C3D}"/>
              </a:ext>
            </a:extLst>
          </p:cNvPr>
          <p:cNvGrpSpPr/>
          <p:nvPr/>
        </p:nvGrpSpPr>
        <p:grpSpPr>
          <a:xfrm>
            <a:off x="296961" y="1530209"/>
            <a:ext cx="8550077" cy="5112899"/>
            <a:chOff x="1282699" y="1511300"/>
            <a:chExt cx="9944101" cy="7502332"/>
          </a:xfrm>
          <a:solidFill>
            <a:schemeClr val="bg1"/>
          </a:solidFill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DA8614-5095-4A43-9CA6-33A7852B4273}"/>
                </a:ext>
              </a:extLst>
            </p:cNvPr>
            <p:cNvSpPr txBox="1"/>
            <p:nvPr/>
          </p:nvSpPr>
          <p:spPr>
            <a:xfrm>
              <a:off x="1282700" y="1968499"/>
              <a:ext cx="9944100" cy="704513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Discover: show the </a:t>
              </a:r>
              <a:r>
                <a:rPr lang="en-US" altLang="ko-KR" dirty="0" err="1"/>
                <a:t>musics</a:t>
              </a:r>
              <a:r>
                <a:rPr lang="en-US" altLang="ko-KR" dirty="0"/>
                <a:t> by chart, featured(today’s recommendation), new, </a:t>
              </a:r>
              <a:r>
                <a:rPr lang="en-US" altLang="ko-KR" dirty="0" err="1"/>
                <a:t>genre&amp;mood</a:t>
              </a: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Explore: suggest more songs based on listening history (by Genre, Home)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Listen with: listen songs that celebrities or friends </a:t>
              </a:r>
              <a:r>
                <a:rPr lang="en-US" altLang="ko-KR" dirty="0" err="1"/>
                <a:t>recommand</a:t>
              </a: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My library: Menu that my playlist is gathered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Notification: notification when some artist’s album is coming out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Radio: listen songs like radio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Search: search songs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Setting: sort songs by filters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Null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dirty="0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92D9A8B-93CC-43E6-BC76-A22B9DF08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6880" y="3025811"/>
              <a:ext cx="2905530" cy="724000"/>
            </a:xfrm>
            <a:prstGeom prst="rect">
              <a:avLst/>
            </a:prstGeom>
            <a:grpFill/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D69C760-A885-4985-84B9-6903BCF6C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7698" y="5671039"/>
              <a:ext cx="2329189" cy="3149861"/>
            </a:xfrm>
            <a:prstGeom prst="rect">
              <a:avLst/>
            </a:prstGeom>
            <a:grpFill/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A51FF48-EA46-47F9-A759-9794CED9B273}"/>
                </a:ext>
              </a:extLst>
            </p:cNvPr>
            <p:cNvSpPr txBox="1"/>
            <p:nvPr/>
          </p:nvSpPr>
          <p:spPr>
            <a:xfrm>
              <a:off x="1282699" y="1511300"/>
              <a:ext cx="9944101" cy="54193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Source_system_tab</a:t>
              </a:r>
              <a:r>
                <a:rPr lang="en-US" altLang="ko-KR" dirty="0"/>
                <a:t>: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2341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E92C58-469A-4EC9-95B1-080D02825930}"/>
              </a:ext>
            </a:extLst>
          </p:cNvPr>
          <p:cNvSpPr/>
          <p:nvPr/>
        </p:nvSpPr>
        <p:spPr>
          <a:xfrm>
            <a:off x="3125500" y="560874"/>
            <a:ext cx="289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4000" dirty="0">
                <a:solidFill>
                  <a:srgbClr val="7E8088"/>
                </a:solidFill>
                <a:latin typeface="Noto Sans CJK KR Thin" pitchFamily="34" charset="-127"/>
                <a:ea typeface="Noto Sans CJK KR Thin" pitchFamily="34" charset="-127"/>
              </a:rPr>
              <a:t>train.csv</a:t>
            </a:r>
            <a:endParaRPr lang="ko-KR" altLang="en-US" sz="4000" dirty="0">
              <a:solidFill>
                <a:srgbClr val="7E8088"/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  <p:sp>
        <p:nvSpPr>
          <p:cNvPr id="2" name="이등변 삼각형 1"/>
          <p:cNvSpPr/>
          <p:nvPr/>
        </p:nvSpPr>
        <p:spPr>
          <a:xfrm>
            <a:off x="7846429" y="666113"/>
            <a:ext cx="671347" cy="578747"/>
          </a:xfrm>
          <a:prstGeom prst="triangle">
            <a:avLst/>
          </a:prstGeom>
          <a:solidFill>
            <a:srgbClr val="EC6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94910" y="941845"/>
            <a:ext cx="580551" cy="107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19448" y="927562"/>
            <a:ext cx="538960" cy="55848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19448" y="1079962"/>
            <a:ext cx="538960" cy="55848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51FF48-EA46-47F9-A759-9794CED9B273}"/>
              </a:ext>
            </a:extLst>
          </p:cNvPr>
          <p:cNvSpPr txBox="1"/>
          <p:nvPr/>
        </p:nvSpPr>
        <p:spPr>
          <a:xfrm>
            <a:off x="296961" y="1530209"/>
            <a:ext cx="85500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Source_screen_name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2B3A82-7FF2-4BD8-8B0E-AF6319FF63D8}"/>
              </a:ext>
            </a:extLst>
          </p:cNvPr>
          <p:cNvSpPr txBox="1"/>
          <p:nvPr/>
        </p:nvSpPr>
        <p:spPr>
          <a:xfrm>
            <a:off x="296961" y="1899541"/>
            <a:ext cx="8550077" cy="3785652"/>
          </a:xfrm>
          <a:prstGeom prst="rect">
            <a:avLst/>
          </a:prstGeom>
          <a:solidFill>
            <a:schemeClr val="bg1"/>
          </a:solidFill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Unknown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Self-profile-more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Others profile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Local-playlist-more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My-library-search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My-library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Search-home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Search-trends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Radio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Payment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Explore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Discover new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Discover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Discover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Discover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Concert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Artist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Album more</a:t>
            </a:r>
          </a:p>
        </p:txBody>
      </p:sp>
    </p:spTree>
    <p:extLst>
      <p:ext uri="{BB962C8B-B14F-4D97-AF65-F5344CB8AC3E}">
        <p14:creationId xmlns:p14="http://schemas.microsoft.com/office/powerpoint/2010/main" val="103386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>
            <a:off x="510551" y="5509293"/>
            <a:ext cx="778081" cy="670759"/>
          </a:xfrm>
          <a:prstGeom prst="triangle">
            <a:avLst/>
          </a:prstGeom>
          <a:solidFill>
            <a:srgbClr val="EC6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88033" y="5807365"/>
            <a:ext cx="775655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28592" y="5807365"/>
            <a:ext cx="720080" cy="74616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28592" y="5959765"/>
            <a:ext cx="720080" cy="74616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380312" y="-459432"/>
            <a:ext cx="1960428" cy="1960428"/>
          </a:xfrm>
          <a:prstGeom prst="ellipse">
            <a:avLst/>
          </a:prstGeom>
          <a:noFill/>
          <a:ln w="57150">
            <a:solidFill>
              <a:srgbClr val="EC66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27593" y="3075057"/>
            <a:ext cx="32888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4000" dirty="0">
                <a:solidFill>
                  <a:srgbClr val="EC6670"/>
                </a:solidFill>
                <a:latin typeface="Noto Sans CJK KR Bold" pitchFamily="34" charset="-127"/>
                <a:ea typeface="Noto Sans CJK KR Bold" pitchFamily="34" charset="-127"/>
              </a:rPr>
              <a:t>LANGUAGES</a:t>
            </a:r>
            <a:endParaRPr lang="ko-KR" altLang="en-US" sz="4000" dirty="0">
              <a:solidFill>
                <a:prstClr val="white">
                  <a:lumMod val="85000"/>
                </a:prstClr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9347229">
            <a:off x="1632624" y="4927196"/>
            <a:ext cx="475396" cy="409824"/>
          </a:xfrm>
          <a:prstGeom prst="triangle">
            <a:avLst/>
          </a:prstGeom>
          <a:solidFill>
            <a:srgbClr val="EC6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9347229">
            <a:off x="2253296" y="4896110"/>
            <a:ext cx="411100" cy="76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9347229">
            <a:off x="1810655" y="5004510"/>
            <a:ext cx="441210" cy="45719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9347229">
            <a:off x="1838557" y="5109248"/>
            <a:ext cx="441210" cy="45719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37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E92C58-469A-4EC9-95B1-080D02825930}"/>
              </a:ext>
            </a:extLst>
          </p:cNvPr>
          <p:cNvSpPr/>
          <p:nvPr/>
        </p:nvSpPr>
        <p:spPr>
          <a:xfrm>
            <a:off x="3125500" y="560874"/>
            <a:ext cx="289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4000" dirty="0">
                <a:solidFill>
                  <a:srgbClr val="7E8088"/>
                </a:solidFill>
                <a:latin typeface="Noto Sans CJK KR Thin" pitchFamily="34" charset="-127"/>
                <a:ea typeface="Noto Sans CJK KR Thin" pitchFamily="34" charset="-127"/>
              </a:rPr>
              <a:t>train.csv</a:t>
            </a:r>
            <a:endParaRPr lang="ko-KR" altLang="en-US" sz="4000" dirty="0">
              <a:solidFill>
                <a:srgbClr val="7E8088"/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  <p:sp>
        <p:nvSpPr>
          <p:cNvPr id="2" name="이등변 삼각형 1"/>
          <p:cNvSpPr/>
          <p:nvPr/>
        </p:nvSpPr>
        <p:spPr>
          <a:xfrm>
            <a:off x="7846429" y="666113"/>
            <a:ext cx="671347" cy="578747"/>
          </a:xfrm>
          <a:prstGeom prst="triangle">
            <a:avLst/>
          </a:prstGeom>
          <a:solidFill>
            <a:srgbClr val="EC6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94910" y="941845"/>
            <a:ext cx="580551" cy="107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19448" y="927562"/>
            <a:ext cx="538960" cy="55848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19448" y="1079962"/>
            <a:ext cx="538960" cy="55848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51FF48-EA46-47F9-A759-9794CED9B273}"/>
              </a:ext>
            </a:extLst>
          </p:cNvPr>
          <p:cNvSpPr txBox="1"/>
          <p:nvPr/>
        </p:nvSpPr>
        <p:spPr>
          <a:xfrm>
            <a:off x="296961" y="1530209"/>
            <a:ext cx="85500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Source_type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2B3A82-7FF2-4BD8-8B0E-AF6319FF63D8}"/>
              </a:ext>
            </a:extLst>
          </p:cNvPr>
          <p:cNvSpPr txBox="1"/>
          <p:nvPr/>
        </p:nvSpPr>
        <p:spPr>
          <a:xfrm>
            <a:off x="296961" y="1899541"/>
            <a:ext cx="8550077" cy="3477875"/>
          </a:xfrm>
          <a:prstGeom prst="rect">
            <a:avLst/>
          </a:prstGeom>
          <a:solidFill>
            <a:schemeClr val="bg1"/>
          </a:solidFill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Topic-article-playlist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Song-based-playlist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Song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Radio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Online-playlist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My-daily-playlist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Local-playlist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Local-library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Listen-with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Artist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Album</a:t>
            </a:r>
          </a:p>
        </p:txBody>
      </p:sp>
    </p:spTree>
    <p:extLst>
      <p:ext uri="{BB962C8B-B14F-4D97-AF65-F5344CB8AC3E}">
        <p14:creationId xmlns:p14="http://schemas.microsoft.com/office/powerpoint/2010/main" val="1073120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E92C58-469A-4EC9-95B1-080D02825930}"/>
              </a:ext>
            </a:extLst>
          </p:cNvPr>
          <p:cNvSpPr/>
          <p:nvPr/>
        </p:nvSpPr>
        <p:spPr>
          <a:xfrm>
            <a:off x="3125500" y="560874"/>
            <a:ext cx="289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4000" dirty="0">
                <a:solidFill>
                  <a:srgbClr val="7E8088"/>
                </a:solidFill>
                <a:latin typeface="Noto Sans CJK KR Thin" pitchFamily="34" charset="-127"/>
                <a:ea typeface="Noto Sans CJK KR Thin" pitchFamily="34" charset="-127"/>
              </a:rPr>
              <a:t>songs.csv</a:t>
            </a:r>
            <a:endParaRPr lang="ko-KR" altLang="en-US" sz="4000" dirty="0">
              <a:solidFill>
                <a:srgbClr val="7E8088"/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  <p:sp>
        <p:nvSpPr>
          <p:cNvPr id="2" name="이등변 삼각형 1"/>
          <p:cNvSpPr/>
          <p:nvPr/>
        </p:nvSpPr>
        <p:spPr>
          <a:xfrm>
            <a:off x="7846429" y="666113"/>
            <a:ext cx="671347" cy="578747"/>
          </a:xfrm>
          <a:prstGeom prst="triangle">
            <a:avLst/>
          </a:prstGeom>
          <a:solidFill>
            <a:srgbClr val="EC6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94910" y="941845"/>
            <a:ext cx="580551" cy="107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19448" y="927562"/>
            <a:ext cx="538960" cy="55848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19448" y="1079962"/>
            <a:ext cx="538960" cy="55848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24ADD77-CB62-4889-A5CD-D9E4BF80A2EB}"/>
              </a:ext>
            </a:extLst>
          </p:cNvPr>
          <p:cNvGrpSpPr/>
          <p:nvPr/>
        </p:nvGrpSpPr>
        <p:grpSpPr>
          <a:xfrm>
            <a:off x="190266" y="1628800"/>
            <a:ext cx="9540957" cy="4054559"/>
            <a:chOff x="449780" y="1205097"/>
            <a:chExt cx="12783982" cy="503936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3FDA8C7-7E6C-41AE-9459-1DD12407D0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54"/>
            <a:stretch/>
          </p:blipFill>
          <p:spPr>
            <a:xfrm>
              <a:off x="449780" y="1205097"/>
              <a:ext cx="11742220" cy="5039360"/>
            </a:xfrm>
            <a:prstGeom prst="rect">
              <a:avLst/>
            </a:prstGeom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035DA3DF-A79C-4D53-B14C-13D1C1000AE4}"/>
                </a:ext>
              </a:extLst>
            </p:cNvPr>
            <p:cNvCxnSpPr>
              <a:cxnSpLocks/>
            </p:cNvCxnSpPr>
            <p:nvPr/>
          </p:nvCxnSpPr>
          <p:spPr>
            <a:xfrm>
              <a:off x="790112" y="2831977"/>
              <a:ext cx="162461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0869297-88CA-4D1A-AFB9-79614799B3B4}"/>
                </a:ext>
              </a:extLst>
            </p:cNvPr>
            <p:cNvCxnSpPr>
              <a:cxnSpLocks/>
            </p:cNvCxnSpPr>
            <p:nvPr/>
          </p:nvCxnSpPr>
          <p:spPr>
            <a:xfrm>
              <a:off x="790112" y="3302493"/>
              <a:ext cx="126063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375C599-342C-4FFD-8088-1BCD8356A2B1}"/>
                </a:ext>
              </a:extLst>
            </p:cNvPr>
            <p:cNvCxnSpPr>
              <a:cxnSpLocks/>
            </p:cNvCxnSpPr>
            <p:nvPr/>
          </p:nvCxnSpPr>
          <p:spPr>
            <a:xfrm>
              <a:off x="790112" y="4287915"/>
              <a:ext cx="162461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A595BEC-97A9-4EF0-83C0-D00D09F459B7}"/>
                </a:ext>
              </a:extLst>
            </p:cNvPr>
            <p:cNvCxnSpPr>
              <a:cxnSpLocks/>
            </p:cNvCxnSpPr>
            <p:nvPr/>
          </p:nvCxnSpPr>
          <p:spPr>
            <a:xfrm>
              <a:off x="816745" y="4793942"/>
              <a:ext cx="123399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AF32E5B-4E55-42D0-ADFF-384BF46B580E}"/>
                </a:ext>
              </a:extLst>
            </p:cNvPr>
            <p:cNvSpPr/>
            <p:nvPr/>
          </p:nvSpPr>
          <p:spPr>
            <a:xfrm>
              <a:off x="790112" y="2963285"/>
              <a:ext cx="1377815" cy="30991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DC3E360-250A-491E-9744-EABD6AB81D9D}"/>
                </a:ext>
              </a:extLst>
            </p:cNvPr>
            <p:cNvSpPr/>
            <p:nvPr/>
          </p:nvSpPr>
          <p:spPr>
            <a:xfrm>
              <a:off x="790112" y="3970849"/>
              <a:ext cx="1624614" cy="28061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FED70C-E20C-4085-A65E-FB3C9FF3B4A7}"/>
                </a:ext>
              </a:extLst>
            </p:cNvPr>
            <p:cNvSpPr txBox="1"/>
            <p:nvPr/>
          </p:nvSpPr>
          <p:spPr>
            <a:xfrm>
              <a:off x="7864633" y="5679990"/>
              <a:ext cx="5369129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* What about Release date?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8725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E92C58-469A-4EC9-95B1-080D02825930}"/>
              </a:ext>
            </a:extLst>
          </p:cNvPr>
          <p:cNvSpPr/>
          <p:nvPr/>
        </p:nvSpPr>
        <p:spPr>
          <a:xfrm>
            <a:off x="2483768" y="560874"/>
            <a:ext cx="35347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4000" dirty="0">
                <a:solidFill>
                  <a:srgbClr val="7E8088"/>
                </a:solidFill>
                <a:latin typeface="Noto Sans CJK KR Thin" pitchFamily="34" charset="-127"/>
                <a:ea typeface="Noto Sans CJK KR Thin" pitchFamily="34" charset="-127"/>
              </a:rPr>
              <a:t>members.csv</a:t>
            </a:r>
            <a:endParaRPr lang="ko-KR" altLang="en-US" sz="4000" dirty="0">
              <a:solidFill>
                <a:srgbClr val="7E8088"/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  <p:sp>
        <p:nvSpPr>
          <p:cNvPr id="2" name="이등변 삼각형 1"/>
          <p:cNvSpPr/>
          <p:nvPr/>
        </p:nvSpPr>
        <p:spPr>
          <a:xfrm>
            <a:off x="7846429" y="666113"/>
            <a:ext cx="671347" cy="578747"/>
          </a:xfrm>
          <a:prstGeom prst="triangle">
            <a:avLst/>
          </a:prstGeom>
          <a:solidFill>
            <a:srgbClr val="EC6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94910" y="941845"/>
            <a:ext cx="580551" cy="107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19448" y="927562"/>
            <a:ext cx="538960" cy="55848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19448" y="1079962"/>
            <a:ext cx="538960" cy="55848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C3DFEB1-9A55-47DE-9F77-67CEB354EE4E}"/>
              </a:ext>
            </a:extLst>
          </p:cNvPr>
          <p:cNvGrpSpPr/>
          <p:nvPr/>
        </p:nvGrpSpPr>
        <p:grpSpPr>
          <a:xfrm>
            <a:off x="528224" y="1700808"/>
            <a:ext cx="8087552" cy="4028493"/>
            <a:chOff x="417250" y="1255230"/>
            <a:chExt cx="10715348" cy="5162771"/>
          </a:xfrm>
        </p:grpSpPr>
        <p:pic>
          <p:nvPicPr>
            <p:cNvPr id="8" name="그림 7" descr="스크린샷이(가) 표시된 사진&#10;&#10;높은 신뢰도로 생성된 설명">
              <a:extLst>
                <a:ext uri="{FF2B5EF4-FFF2-40B4-BE49-F238E27FC236}">
                  <a16:creationId xmlns:a16="http://schemas.microsoft.com/office/drawing/2014/main" id="{38565462-4DD5-4C78-B5E1-71FD96F259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46" r="13777" b="-2"/>
            <a:stretch/>
          </p:blipFill>
          <p:spPr>
            <a:xfrm>
              <a:off x="417250" y="1255230"/>
              <a:ext cx="10715348" cy="5162771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0922B0B-2BB7-467B-B221-50D390ECB7EA}"/>
                </a:ext>
              </a:extLst>
            </p:cNvPr>
            <p:cNvCxnSpPr>
              <a:cxnSpLocks/>
            </p:cNvCxnSpPr>
            <p:nvPr/>
          </p:nvCxnSpPr>
          <p:spPr>
            <a:xfrm>
              <a:off x="932154" y="4154750"/>
              <a:ext cx="923279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6825B57-025A-47CE-8290-B3419719FD85}"/>
                </a:ext>
              </a:extLst>
            </p:cNvPr>
            <p:cNvCxnSpPr>
              <a:cxnSpLocks/>
            </p:cNvCxnSpPr>
            <p:nvPr/>
          </p:nvCxnSpPr>
          <p:spPr>
            <a:xfrm>
              <a:off x="861132" y="3604335"/>
              <a:ext cx="39949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53DAA70-074D-4056-B07C-A5445309DDEF}"/>
                </a:ext>
              </a:extLst>
            </p:cNvPr>
            <p:cNvCxnSpPr>
              <a:cxnSpLocks/>
            </p:cNvCxnSpPr>
            <p:nvPr/>
          </p:nvCxnSpPr>
          <p:spPr>
            <a:xfrm>
              <a:off x="861132" y="5273336"/>
              <a:ext cx="305392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AB9361C-B19D-48E9-A204-0C904C31409C}"/>
                </a:ext>
              </a:extLst>
            </p:cNvPr>
            <p:cNvCxnSpPr>
              <a:cxnSpLocks/>
            </p:cNvCxnSpPr>
            <p:nvPr/>
          </p:nvCxnSpPr>
          <p:spPr>
            <a:xfrm>
              <a:off x="861132" y="5805997"/>
              <a:ext cx="2290441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E95C1CD-7B87-412B-94C3-EFAEAD9250F3}"/>
                </a:ext>
              </a:extLst>
            </p:cNvPr>
            <p:cNvSpPr/>
            <p:nvPr/>
          </p:nvSpPr>
          <p:spPr>
            <a:xfrm>
              <a:off x="932153" y="3164337"/>
              <a:ext cx="1079527" cy="34332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38C3A5B-DAC8-4AD1-8989-DAFA59059C55}"/>
                </a:ext>
              </a:extLst>
            </p:cNvPr>
            <p:cNvSpPr/>
            <p:nvPr/>
          </p:nvSpPr>
          <p:spPr>
            <a:xfrm>
              <a:off x="861132" y="3785350"/>
              <a:ext cx="1079527" cy="34332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6757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819581" y="3075057"/>
            <a:ext cx="35048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4000" dirty="0">
                <a:solidFill>
                  <a:srgbClr val="EC6670"/>
                </a:solidFill>
                <a:latin typeface="Noto Sans CJK KR Bold" pitchFamily="34" charset="-127"/>
                <a:ea typeface="Noto Sans CJK KR Bold" pitchFamily="34" charset="-127"/>
              </a:rPr>
              <a:t>THANK</a:t>
            </a:r>
            <a:r>
              <a:rPr lang="en-US" altLang="ko-KR" sz="4000" dirty="0">
                <a:solidFill>
                  <a:prstClr val="white">
                    <a:lumMod val="85000"/>
                  </a:prstClr>
                </a:solidFill>
                <a:latin typeface="Noto Sans CJK KR Thin" pitchFamily="34" charset="-127"/>
                <a:ea typeface="Noto Sans CJK KR Thin" pitchFamily="34" charset="-127"/>
              </a:rPr>
              <a:t>YOU</a:t>
            </a:r>
            <a:endParaRPr lang="ko-KR" altLang="en-US" sz="4000" dirty="0">
              <a:solidFill>
                <a:prstClr val="white">
                  <a:lumMod val="85000"/>
                </a:prstClr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  <p:sp>
        <p:nvSpPr>
          <p:cNvPr id="2" name="이등변 삼각형 1"/>
          <p:cNvSpPr/>
          <p:nvPr/>
        </p:nvSpPr>
        <p:spPr>
          <a:xfrm>
            <a:off x="7524328" y="632481"/>
            <a:ext cx="896962" cy="773243"/>
          </a:xfrm>
          <a:prstGeom prst="triangle">
            <a:avLst/>
          </a:prstGeom>
          <a:solidFill>
            <a:srgbClr val="EC6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72809" y="908213"/>
            <a:ext cx="775655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28923" y="950504"/>
            <a:ext cx="720080" cy="74616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28923" y="1102904"/>
            <a:ext cx="720080" cy="74616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-684584" y="3933056"/>
            <a:ext cx="2341736" cy="2341736"/>
          </a:xfrm>
          <a:prstGeom prst="ellipse">
            <a:avLst/>
          </a:prstGeom>
          <a:noFill/>
          <a:ln w="57150">
            <a:solidFill>
              <a:srgbClr val="EC66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2F04BF-B8D1-41E8-AD51-8890C43296FC}"/>
              </a:ext>
            </a:extLst>
          </p:cNvPr>
          <p:cNvSpPr/>
          <p:nvPr/>
        </p:nvSpPr>
        <p:spPr>
          <a:xfrm>
            <a:off x="2675565" y="3782943"/>
            <a:ext cx="52088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WSDM –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KKBox’s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 Music Recommendation Challenge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011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E92C58-469A-4EC9-95B1-080D02825930}"/>
              </a:ext>
            </a:extLst>
          </p:cNvPr>
          <p:cNvSpPr/>
          <p:nvPr/>
        </p:nvSpPr>
        <p:spPr>
          <a:xfrm>
            <a:off x="3020658" y="560874"/>
            <a:ext cx="31026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4000" dirty="0">
                <a:solidFill>
                  <a:srgbClr val="7E8088"/>
                </a:solidFill>
                <a:latin typeface="Noto Sans CJK KR Bold" pitchFamily="34" charset="-127"/>
                <a:ea typeface="Noto Sans CJK KR Bold" pitchFamily="34" charset="-127"/>
              </a:rPr>
              <a:t>LANGUAGES</a:t>
            </a:r>
            <a:endParaRPr lang="ko-KR" altLang="en-US" sz="4000" dirty="0">
              <a:solidFill>
                <a:srgbClr val="7E8088"/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  <p:sp>
        <p:nvSpPr>
          <p:cNvPr id="2" name="이등변 삼각형 1"/>
          <p:cNvSpPr/>
          <p:nvPr/>
        </p:nvSpPr>
        <p:spPr>
          <a:xfrm>
            <a:off x="7846429" y="666113"/>
            <a:ext cx="671347" cy="578747"/>
          </a:xfrm>
          <a:prstGeom prst="triangle">
            <a:avLst/>
          </a:prstGeom>
          <a:solidFill>
            <a:srgbClr val="EC6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94910" y="941845"/>
            <a:ext cx="580551" cy="107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19448" y="927562"/>
            <a:ext cx="538960" cy="55848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19448" y="1079962"/>
            <a:ext cx="538960" cy="55848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8858" y="3523229"/>
            <a:ext cx="806628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 dirty="0">
                <a:solidFill>
                  <a:srgbClr val="7E8088"/>
                </a:solidFill>
              </a:rPr>
              <a:t>R </a:t>
            </a:r>
            <a:r>
              <a:rPr lang="en-US" altLang="ko-KR" sz="1600" dirty="0">
                <a:solidFill>
                  <a:srgbClr val="7E8088"/>
                </a:solidFill>
              </a:rPr>
              <a:t>is an open source programming language and software environment for statistical computing and graphics that is supported by the R Foundation for Statistical Computing.</a:t>
            </a:r>
          </a:p>
          <a:p>
            <a:pPr algn="just"/>
            <a:endParaRPr lang="en-US" altLang="ko-KR" sz="1600" dirty="0">
              <a:solidFill>
                <a:srgbClr val="7E8088"/>
              </a:solidFill>
            </a:endParaRPr>
          </a:p>
          <a:p>
            <a:r>
              <a:rPr lang="en-US" altLang="ko-KR" sz="1600" dirty="0">
                <a:solidFill>
                  <a:srgbClr val="7E8088"/>
                </a:solidFill>
              </a:rPr>
              <a:t>The R language is widely used among statisticians and data miners for developing statistical software and data analysis.</a:t>
            </a:r>
            <a:endParaRPr lang="ko-KR" altLang="en-US" sz="1600" dirty="0">
              <a:solidFill>
                <a:srgbClr val="7E8088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4A2B8E-D695-4056-AFB4-48C2AD294E8B}"/>
              </a:ext>
            </a:extLst>
          </p:cNvPr>
          <p:cNvSpPr/>
          <p:nvPr/>
        </p:nvSpPr>
        <p:spPr>
          <a:xfrm>
            <a:off x="69014" y="6418203"/>
            <a:ext cx="90059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srgbClr val="595959"/>
                </a:solidFill>
                <a:latin typeface="Noto Sans CJK KR Bold" pitchFamily="34" charset="-127"/>
                <a:ea typeface="Noto Sans CJK KR Bold" pitchFamily="34" charset="-127"/>
              </a:rPr>
              <a:t>[reference] </a:t>
            </a:r>
            <a:r>
              <a:rPr lang="ko-KR" altLang="en-US" sz="1600" dirty="0">
                <a:solidFill>
                  <a:srgbClr val="595959"/>
                </a:solidFill>
              </a:rPr>
              <a:t>https://www.kaggle.com/pallabs/pallab-sarkar-kkbox-music-recommendation-eda-i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108CF11-F655-48B6-8A79-0CBB7B2EB150}"/>
              </a:ext>
            </a:extLst>
          </p:cNvPr>
          <p:cNvGrpSpPr/>
          <p:nvPr/>
        </p:nvGrpSpPr>
        <p:grpSpPr>
          <a:xfrm>
            <a:off x="5686159" y="1413153"/>
            <a:ext cx="1951606" cy="1761554"/>
            <a:chOff x="2647458" y="1629313"/>
            <a:chExt cx="1951606" cy="1761554"/>
          </a:xfrm>
        </p:grpSpPr>
        <p:sp>
          <p:nvSpPr>
            <p:cNvPr id="24" name="타원 23"/>
            <p:cNvSpPr/>
            <p:nvPr/>
          </p:nvSpPr>
          <p:spPr>
            <a:xfrm>
              <a:off x="2647458" y="1629313"/>
              <a:ext cx="1761554" cy="1761554"/>
            </a:xfrm>
            <a:prstGeom prst="ellipse">
              <a:avLst/>
            </a:prstGeom>
            <a:noFill/>
            <a:ln w="28575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802FFDA-4097-4966-AF56-97B4D8D00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2094" y="2215758"/>
              <a:ext cx="1886970" cy="643799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9746206-4789-4DF7-8F7F-236934D042CE}"/>
              </a:ext>
            </a:extLst>
          </p:cNvPr>
          <p:cNvGrpSpPr/>
          <p:nvPr/>
        </p:nvGrpSpPr>
        <p:grpSpPr>
          <a:xfrm>
            <a:off x="1226786" y="1412776"/>
            <a:ext cx="1761554" cy="1761554"/>
            <a:chOff x="538163" y="1628800"/>
            <a:chExt cx="1761554" cy="1761554"/>
          </a:xfrm>
          <a:solidFill>
            <a:srgbClr val="EC6670"/>
          </a:solidFill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5418098-30A9-4CDC-8866-EBBC25177AC3}"/>
                </a:ext>
              </a:extLst>
            </p:cNvPr>
            <p:cNvSpPr/>
            <p:nvPr/>
          </p:nvSpPr>
          <p:spPr>
            <a:xfrm>
              <a:off x="538163" y="1628800"/>
              <a:ext cx="1761554" cy="1761554"/>
            </a:xfrm>
            <a:prstGeom prst="ellipse">
              <a:avLst/>
            </a:prstGeom>
            <a:grpFill/>
            <a:ln w="28575">
              <a:solidFill>
                <a:srgbClr val="EC66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Picture 2" descr="R logo.svg">
              <a:extLst>
                <a:ext uri="{FF2B5EF4-FFF2-40B4-BE49-F238E27FC236}">
                  <a16:creationId xmlns:a16="http://schemas.microsoft.com/office/drawing/2014/main" id="{83FF3542-B427-4D98-83C3-108F6960B6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144" y="2048690"/>
              <a:ext cx="1265560" cy="97793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946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E92C58-469A-4EC9-95B1-080D02825930}"/>
              </a:ext>
            </a:extLst>
          </p:cNvPr>
          <p:cNvSpPr/>
          <p:nvPr/>
        </p:nvSpPr>
        <p:spPr>
          <a:xfrm>
            <a:off x="3020658" y="560874"/>
            <a:ext cx="31026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4000" dirty="0">
                <a:solidFill>
                  <a:srgbClr val="7E8088"/>
                </a:solidFill>
                <a:latin typeface="Noto Sans CJK KR Bold" pitchFamily="34" charset="-127"/>
                <a:ea typeface="Noto Sans CJK KR Bold" pitchFamily="34" charset="-127"/>
              </a:rPr>
              <a:t>LANGUAGES</a:t>
            </a:r>
            <a:endParaRPr lang="ko-KR" altLang="en-US" sz="4000" dirty="0">
              <a:solidFill>
                <a:srgbClr val="7E8088"/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  <p:sp>
        <p:nvSpPr>
          <p:cNvPr id="2" name="이등변 삼각형 1"/>
          <p:cNvSpPr/>
          <p:nvPr/>
        </p:nvSpPr>
        <p:spPr>
          <a:xfrm>
            <a:off x="7846429" y="666113"/>
            <a:ext cx="671347" cy="578747"/>
          </a:xfrm>
          <a:prstGeom prst="triangle">
            <a:avLst/>
          </a:prstGeom>
          <a:solidFill>
            <a:srgbClr val="EC6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94910" y="941845"/>
            <a:ext cx="580551" cy="107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19448" y="927562"/>
            <a:ext cx="538960" cy="55848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19448" y="1079962"/>
            <a:ext cx="538960" cy="55848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4A2B8E-D695-4056-AFB4-48C2AD294E8B}"/>
              </a:ext>
            </a:extLst>
          </p:cNvPr>
          <p:cNvSpPr/>
          <p:nvPr/>
        </p:nvSpPr>
        <p:spPr>
          <a:xfrm>
            <a:off x="1691049" y="6418203"/>
            <a:ext cx="576190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srgbClr val="595959"/>
                </a:solidFill>
                <a:latin typeface="Noto Sans CJK KR Bold" pitchFamily="34" charset="-127"/>
                <a:ea typeface="Noto Sans CJK KR Bold" pitchFamily="34" charset="-127"/>
              </a:rPr>
              <a:t>[reference] https://www.Kaggle.com/bellar/basic-eda/notebook</a:t>
            </a:r>
            <a:endParaRPr lang="ko-KR" altLang="en-US" sz="1500" dirty="0">
              <a:solidFill>
                <a:srgbClr val="595959"/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686159" y="1413153"/>
            <a:ext cx="1761554" cy="1761554"/>
          </a:xfrm>
          <a:prstGeom prst="ellipse">
            <a:avLst/>
          </a:prstGeom>
          <a:solidFill>
            <a:srgbClr val="EC6670"/>
          </a:solidFill>
          <a:ln w="28575">
            <a:solidFill>
              <a:srgbClr val="EC66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02FFDA-4097-4966-AF56-97B4D8D00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795" y="1999598"/>
            <a:ext cx="1886970" cy="643799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75418098-30A9-4CDC-8866-EBBC25177AC3}"/>
              </a:ext>
            </a:extLst>
          </p:cNvPr>
          <p:cNvSpPr/>
          <p:nvPr/>
        </p:nvSpPr>
        <p:spPr>
          <a:xfrm>
            <a:off x="1226786" y="1412776"/>
            <a:ext cx="1761554" cy="1761554"/>
          </a:xfrm>
          <a:prstGeom prst="ellipse">
            <a:avLst/>
          </a:prstGeom>
          <a:noFill/>
          <a:ln w="28575">
            <a:solidFill>
              <a:srgbClr val="3437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2" descr="R logo.svg">
            <a:extLst>
              <a:ext uri="{FF2B5EF4-FFF2-40B4-BE49-F238E27FC236}">
                <a16:creationId xmlns:a16="http://schemas.microsoft.com/office/drawing/2014/main" id="{83FF3542-B427-4D98-83C3-108F6960B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767" y="1832666"/>
            <a:ext cx="1265560" cy="9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DFED9B-4FC0-47BF-8D95-05F40C38961A}"/>
              </a:ext>
            </a:extLst>
          </p:cNvPr>
          <p:cNvSpPr/>
          <p:nvPr/>
        </p:nvSpPr>
        <p:spPr>
          <a:xfrm>
            <a:off x="538858" y="3523229"/>
            <a:ext cx="806628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500" dirty="0">
                <a:solidFill>
                  <a:srgbClr val="7E8088"/>
                </a:solidFill>
                <a:latin typeface="Noto Sans CJK KR Bold" pitchFamily="34" charset="-127"/>
                <a:ea typeface="Noto Sans CJK KR Bold" pitchFamily="34" charset="-127"/>
              </a:rPr>
              <a:t>Python is powerful and fast; plays well with others; runs everywhere; is friendly &amp; easy to learn; is Open.</a:t>
            </a:r>
            <a:endParaRPr lang="ko-KR" altLang="en-US" sz="1500" dirty="0">
              <a:solidFill>
                <a:srgbClr val="7E8088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ACCFB1-480C-4B52-B67B-A21AAE96BC47}"/>
              </a:ext>
            </a:extLst>
          </p:cNvPr>
          <p:cNvSpPr/>
          <p:nvPr/>
        </p:nvSpPr>
        <p:spPr>
          <a:xfrm>
            <a:off x="539552" y="4243154"/>
            <a:ext cx="806628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500" dirty="0">
                <a:solidFill>
                  <a:srgbClr val="7E8088"/>
                </a:solidFill>
                <a:latin typeface="Noto Sans CJK KR Bold" pitchFamily="34" charset="-127"/>
                <a:ea typeface="Noto Sans CJK KR Bold" pitchFamily="34" charset="-127"/>
              </a:rPr>
              <a:t>Python is developed under an OSI-approved open source license, making it freely usable and distributable, even for commercial use. Python’s license is administered by the Python Software Foundation.</a:t>
            </a:r>
            <a:endParaRPr lang="ko-KR" altLang="en-US" sz="1500" dirty="0">
              <a:solidFill>
                <a:srgbClr val="7E8088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296443-4604-47D8-BC52-6025F85F8468}"/>
              </a:ext>
            </a:extLst>
          </p:cNvPr>
          <p:cNvSpPr/>
          <p:nvPr/>
        </p:nvSpPr>
        <p:spPr>
          <a:xfrm>
            <a:off x="539552" y="5164450"/>
            <a:ext cx="806628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500" dirty="0">
                <a:solidFill>
                  <a:srgbClr val="7E8088"/>
                </a:solidFill>
                <a:latin typeface="Noto Sans CJK KR Bold" pitchFamily="34" charset="-127"/>
                <a:ea typeface="Noto Sans CJK KR Bold" pitchFamily="34" charset="-127"/>
              </a:rPr>
              <a:t>Python can be used in multi-object (productivity), uses other languages’ functions (versatility), possesses rich ecosystem of community(combination) , and has openness.</a:t>
            </a:r>
            <a:endParaRPr lang="ko-KR" altLang="en-US" sz="1500" dirty="0">
              <a:solidFill>
                <a:srgbClr val="7E8088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251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>
            <a:off x="510551" y="5509293"/>
            <a:ext cx="778081" cy="670759"/>
          </a:xfrm>
          <a:prstGeom prst="triangle">
            <a:avLst/>
          </a:prstGeom>
          <a:solidFill>
            <a:srgbClr val="EC6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88033" y="5807365"/>
            <a:ext cx="775655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28592" y="5807365"/>
            <a:ext cx="720080" cy="74616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28592" y="5959765"/>
            <a:ext cx="720080" cy="74616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380312" y="-459432"/>
            <a:ext cx="1960428" cy="1960428"/>
          </a:xfrm>
          <a:prstGeom prst="ellipse">
            <a:avLst/>
          </a:prstGeom>
          <a:noFill/>
          <a:ln w="57150">
            <a:solidFill>
              <a:srgbClr val="EC66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55394" y="3075057"/>
            <a:ext cx="289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4000" dirty="0">
                <a:solidFill>
                  <a:srgbClr val="EC6670"/>
                </a:solidFill>
                <a:latin typeface="Noto Sans CJK KR Bold" pitchFamily="34" charset="-127"/>
                <a:ea typeface="Noto Sans CJK KR Bold" pitchFamily="34" charset="-127"/>
              </a:rPr>
              <a:t>R</a:t>
            </a:r>
            <a:endParaRPr lang="ko-KR" altLang="en-US" sz="4000" dirty="0">
              <a:solidFill>
                <a:prstClr val="white">
                  <a:lumMod val="85000"/>
                </a:prstClr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9347229">
            <a:off x="1632624" y="4927196"/>
            <a:ext cx="475396" cy="409824"/>
          </a:xfrm>
          <a:prstGeom prst="triangle">
            <a:avLst/>
          </a:prstGeom>
          <a:solidFill>
            <a:srgbClr val="EC6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9347229">
            <a:off x="2253296" y="4896110"/>
            <a:ext cx="411100" cy="76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9347229">
            <a:off x="1810655" y="5004510"/>
            <a:ext cx="441210" cy="45719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9347229">
            <a:off x="1838557" y="5109248"/>
            <a:ext cx="441210" cy="45719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152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E92C58-469A-4EC9-95B1-080D02825930}"/>
              </a:ext>
            </a:extLst>
          </p:cNvPr>
          <p:cNvSpPr/>
          <p:nvPr/>
        </p:nvSpPr>
        <p:spPr>
          <a:xfrm>
            <a:off x="2624614" y="560874"/>
            <a:ext cx="3894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4000" dirty="0">
                <a:solidFill>
                  <a:srgbClr val="7E8088"/>
                </a:solidFill>
                <a:latin typeface="Noto Sans CJK KR Bold" pitchFamily="34" charset="-127"/>
                <a:ea typeface="Noto Sans CJK KR Bold" pitchFamily="34" charset="-127"/>
              </a:rPr>
              <a:t>Load Libraries</a:t>
            </a:r>
            <a:endParaRPr lang="ko-KR" altLang="en-US" sz="4000" dirty="0">
              <a:solidFill>
                <a:srgbClr val="7E8088"/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  <p:sp>
        <p:nvSpPr>
          <p:cNvPr id="2" name="이등변 삼각형 1"/>
          <p:cNvSpPr/>
          <p:nvPr/>
        </p:nvSpPr>
        <p:spPr>
          <a:xfrm>
            <a:off x="7846429" y="666113"/>
            <a:ext cx="671347" cy="578747"/>
          </a:xfrm>
          <a:prstGeom prst="triangle">
            <a:avLst/>
          </a:prstGeom>
          <a:solidFill>
            <a:srgbClr val="EC6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94910" y="941845"/>
            <a:ext cx="580551" cy="107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19448" y="927562"/>
            <a:ext cx="538960" cy="55848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19448" y="1079962"/>
            <a:ext cx="538960" cy="55848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6" name="그림 35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98C2F063-F542-4FD8-862A-BFD79646B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612" y="1450341"/>
            <a:ext cx="6754777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29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E92C58-469A-4EC9-95B1-080D02825930}"/>
              </a:ext>
            </a:extLst>
          </p:cNvPr>
          <p:cNvSpPr/>
          <p:nvPr/>
        </p:nvSpPr>
        <p:spPr>
          <a:xfrm>
            <a:off x="3125500" y="560874"/>
            <a:ext cx="289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4000" dirty="0">
                <a:solidFill>
                  <a:srgbClr val="7E8088"/>
                </a:solidFill>
                <a:latin typeface="Noto Sans CJK KR Bold" pitchFamily="34" charset="-127"/>
                <a:ea typeface="Noto Sans CJK KR Bold" pitchFamily="34" charset="-127"/>
              </a:rPr>
              <a:t>Load Data</a:t>
            </a:r>
            <a:endParaRPr lang="ko-KR" altLang="en-US" sz="4000" dirty="0">
              <a:solidFill>
                <a:srgbClr val="7E8088"/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  <p:sp>
        <p:nvSpPr>
          <p:cNvPr id="2" name="이등변 삼각형 1"/>
          <p:cNvSpPr/>
          <p:nvPr/>
        </p:nvSpPr>
        <p:spPr>
          <a:xfrm>
            <a:off x="7846429" y="666113"/>
            <a:ext cx="671347" cy="578747"/>
          </a:xfrm>
          <a:prstGeom prst="triangle">
            <a:avLst/>
          </a:prstGeom>
          <a:solidFill>
            <a:srgbClr val="EC6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94910" y="941845"/>
            <a:ext cx="580551" cy="107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19448" y="927562"/>
            <a:ext cx="538960" cy="55848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19448" y="1079962"/>
            <a:ext cx="538960" cy="55848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6" name="그림 25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39D15F90-614C-4F52-8AF5-BDD4D5EE6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72" y="1602700"/>
            <a:ext cx="7619456" cy="4490596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0B298F11-A266-49BA-903F-E34F8DD3D54B}"/>
              </a:ext>
            </a:extLst>
          </p:cNvPr>
          <p:cNvSpPr/>
          <p:nvPr/>
        </p:nvSpPr>
        <p:spPr>
          <a:xfrm>
            <a:off x="1259475" y="6418203"/>
            <a:ext cx="66250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EC6670"/>
                </a:solidFill>
                <a:latin typeface="Noto Sans CJK KR Bold" pitchFamily="34" charset="-127"/>
                <a:ea typeface="Noto Sans CJK KR Bold" pitchFamily="34" charset="-127"/>
              </a:rPr>
              <a:t>Problem : How we are going to deal with large data. We need GPU!</a:t>
            </a:r>
            <a:endParaRPr lang="ko-KR" altLang="en-US" sz="1600" dirty="0">
              <a:solidFill>
                <a:srgbClr val="EC6670"/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179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E92C58-469A-4EC9-95B1-080D02825930}"/>
              </a:ext>
            </a:extLst>
          </p:cNvPr>
          <p:cNvSpPr/>
          <p:nvPr/>
        </p:nvSpPr>
        <p:spPr>
          <a:xfrm>
            <a:off x="2696622" y="560874"/>
            <a:ext cx="37507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4000" dirty="0">
                <a:solidFill>
                  <a:srgbClr val="7E8088"/>
                </a:solidFill>
                <a:latin typeface="Noto Sans CJK KR Bold" pitchFamily="34" charset="-127"/>
                <a:ea typeface="Noto Sans CJK KR Bold" pitchFamily="34" charset="-127"/>
              </a:rPr>
              <a:t>Data Summary</a:t>
            </a:r>
            <a:endParaRPr lang="ko-KR" altLang="en-US" sz="4000" dirty="0">
              <a:solidFill>
                <a:srgbClr val="7E8088"/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  <p:sp>
        <p:nvSpPr>
          <p:cNvPr id="2" name="이등변 삼각형 1"/>
          <p:cNvSpPr/>
          <p:nvPr/>
        </p:nvSpPr>
        <p:spPr>
          <a:xfrm>
            <a:off x="7846429" y="666113"/>
            <a:ext cx="671347" cy="578747"/>
          </a:xfrm>
          <a:prstGeom prst="triangle">
            <a:avLst/>
          </a:prstGeom>
          <a:solidFill>
            <a:srgbClr val="EC6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94910" y="941845"/>
            <a:ext cx="580551" cy="107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19448" y="927562"/>
            <a:ext cx="538960" cy="55848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19448" y="1079962"/>
            <a:ext cx="538960" cy="55848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B298F11-A266-49BA-903F-E34F8DD3D54B}"/>
              </a:ext>
            </a:extLst>
          </p:cNvPr>
          <p:cNvSpPr/>
          <p:nvPr/>
        </p:nvSpPr>
        <p:spPr>
          <a:xfrm>
            <a:off x="1403489" y="1722294"/>
            <a:ext cx="17285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EC6670"/>
                </a:solidFill>
                <a:latin typeface="Noto Sans CJK KR Thin" pitchFamily="34" charset="-127"/>
                <a:ea typeface="Noto Sans CJK KR Thin" pitchFamily="34" charset="-127"/>
              </a:rPr>
              <a:t>Summary(train)</a:t>
            </a:r>
            <a:endParaRPr lang="ko-KR" altLang="en-US" sz="1600" dirty="0">
              <a:solidFill>
                <a:srgbClr val="EC6670"/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8C81017-7632-44A8-93A4-1E37F5E85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428"/>
          <a:stretch/>
        </p:blipFill>
        <p:spPr>
          <a:xfrm>
            <a:off x="467544" y="2206779"/>
            <a:ext cx="3600399" cy="32734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3AD7781-935C-4D70-AA5C-3A6F2C879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3" y="2206780"/>
            <a:ext cx="4412765" cy="354788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A36477-C520-48FF-8E95-387FCF089802}"/>
              </a:ext>
            </a:extLst>
          </p:cNvPr>
          <p:cNvSpPr/>
          <p:nvPr/>
        </p:nvSpPr>
        <p:spPr>
          <a:xfrm>
            <a:off x="5350888" y="1722294"/>
            <a:ext cx="25669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EC6670"/>
                </a:solidFill>
                <a:latin typeface="Noto Sans CJK KR Thin" pitchFamily="34" charset="-127"/>
                <a:ea typeface="Noto Sans CJK KR Thin" pitchFamily="34" charset="-127"/>
              </a:rPr>
              <a:t>Unique(</a:t>
            </a:r>
            <a:r>
              <a:rPr lang="en-US" altLang="ko-KR" sz="1600" dirty="0" err="1">
                <a:solidFill>
                  <a:srgbClr val="EC6670"/>
                </a:solidFill>
                <a:latin typeface="Noto Sans CJK KR Thin" pitchFamily="34" charset="-127"/>
                <a:ea typeface="Noto Sans CJK KR Thin" pitchFamily="34" charset="-127"/>
              </a:rPr>
              <a:t>songs$composer</a:t>
            </a:r>
            <a:r>
              <a:rPr lang="en-US" altLang="ko-KR" sz="1600" dirty="0">
                <a:solidFill>
                  <a:srgbClr val="EC6670"/>
                </a:solidFill>
                <a:latin typeface="Noto Sans CJK KR Thin" pitchFamily="34" charset="-127"/>
                <a:ea typeface="Noto Sans CJK KR Thin" pitchFamily="34" charset="-127"/>
              </a:rPr>
              <a:t>)</a:t>
            </a:r>
            <a:endParaRPr lang="ko-KR" altLang="en-US" sz="1600" dirty="0">
              <a:solidFill>
                <a:srgbClr val="EC6670"/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8913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E92C58-469A-4EC9-95B1-080D02825930}"/>
              </a:ext>
            </a:extLst>
          </p:cNvPr>
          <p:cNvSpPr/>
          <p:nvPr/>
        </p:nvSpPr>
        <p:spPr>
          <a:xfrm>
            <a:off x="2194151" y="560874"/>
            <a:ext cx="47556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4000" dirty="0">
                <a:solidFill>
                  <a:srgbClr val="7E8088"/>
                </a:solidFill>
                <a:latin typeface="Noto Sans CJK KR Bold" pitchFamily="34" charset="-127"/>
                <a:ea typeface="Noto Sans CJK KR Bold" pitchFamily="34" charset="-127"/>
              </a:rPr>
              <a:t>Data Manipulation</a:t>
            </a:r>
            <a:endParaRPr lang="ko-KR" altLang="en-US" sz="4000" dirty="0">
              <a:solidFill>
                <a:srgbClr val="7E8088"/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  <p:sp>
        <p:nvSpPr>
          <p:cNvPr id="2" name="이등변 삼각형 1"/>
          <p:cNvSpPr/>
          <p:nvPr/>
        </p:nvSpPr>
        <p:spPr>
          <a:xfrm>
            <a:off x="7846429" y="666113"/>
            <a:ext cx="671347" cy="578747"/>
          </a:xfrm>
          <a:prstGeom prst="triangle">
            <a:avLst/>
          </a:prstGeom>
          <a:solidFill>
            <a:srgbClr val="EC6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94910" y="941845"/>
            <a:ext cx="580551" cy="107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19448" y="927562"/>
            <a:ext cx="538960" cy="55848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19448" y="1079962"/>
            <a:ext cx="538960" cy="55848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7767F7A-A2A0-4AE1-BEFE-56D45BB5B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03" y="1583886"/>
            <a:ext cx="7597394" cy="486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995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483</Words>
  <Application>Microsoft Office PowerPoint</Application>
  <PresentationFormat>화면 슬라이드 쇼(4:3)</PresentationFormat>
  <Paragraphs>119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Noto Sans CJK KR Bold</vt:lpstr>
      <vt:lpstr>Noto Sans CJK KR DemiLight</vt:lpstr>
      <vt:lpstr>Noto Sans CJK KR Thin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왕별의 P  P  T 이야기</dc:title>
  <dc:creator>HOME</dc:creator>
  <cp:lastModifiedBy>skdnjskim@gmail.com</cp:lastModifiedBy>
  <cp:revision>105</cp:revision>
  <dcterms:created xsi:type="dcterms:W3CDTF">2016-10-28T15:58:08Z</dcterms:created>
  <dcterms:modified xsi:type="dcterms:W3CDTF">2017-10-19T07:00:45Z</dcterms:modified>
</cp:coreProperties>
</file>