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58" r:id="rId4"/>
    <p:sldId id="268" r:id="rId5"/>
    <p:sldId id="265" r:id="rId6"/>
    <p:sldId id="266" r:id="rId7"/>
    <p:sldId id="260" r:id="rId8"/>
    <p:sldId id="264" r:id="rId9"/>
    <p:sldId id="261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7459" autoAdjust="0"/>
  </p:normalViewPr>
  <p:slideViewPr>
    <p:cSldViewPr snapToGrid="0">
      <p:cViewPr>
        <p:scale>
          <a:sx n="75" d="100"/>
          <a:sy n="75" d="100"/>
        </p:scale>
        <p:origin x="113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2B54C-9FCA-44A5-8B2A-8ADD0021C4B1}" type="doc">
      <dgm:prSet loTypeId="urn:microsoft.com/office/officeart/2005/8/layout/chevron2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66A12F2E-4940-42D9-B6FA-11DEC66E4E24}">
      <dgm:prSet phldrT="[텍스트]"/>
      <dgm:spPr/>
      <dgm:t>
        <a:bodyPr/>
        <a:lstStyle/>
        <a:p>
          <a:pPr latinLnBrk="1"/>
          <a:r>
            <a:rPr lang="en-US" altLang="ko-KR" dirty="0"/>
            <a:t>Mining</a:t>
          </a:r>
          <a:endParaRPr lang="ko-KR" altLang="en-US" dirty="0"/>
        </a:p>
      </dgm:t>
    </dgm:pt>
    <dgm:pt modelId="{EC2B8F98-88EA-4826-AC91-0C479C9C9FB4}" type="parTrans" cxnId="{306EBD47-523A-4E8A-9001-45AE70533B2D}">
      <dgm:prSet/>
      <dgm:spPr/>
      <dgm:t>
        <a:bodyPr/>
        <a:lstStyle/>
        <a:p>
          <a:pPr latinLnBrk="1"/>
          <a:endParaRPr lang="ko-KR" altLang="en-US"/>
        </a:p>
      </dgm:t>
    </dgm:pt>
    <dgm:pt modelId="{0FFA49F7-0131-4A02-9B93-7F895196388C}" type="sibTrans" cxnId="{306EBD47-523A-4E8A-9001-45AE70533B2D}">
      <dgm:prSet/>
      <dgm:spPr/>
      <dgm:t>
        <a:bodyPr/>
        <a:lstStyle/>
        <a:p>
          <a:pPr latinLnBrk="1"/>
          <a:endParaRPr lang="ko-KR" altLang="en-US"/>
        </a:p>
      </dgm:t>
    </dgm:pt>
    <dgm:pt modelId="{B849BB33-2A2A-42CF-9F0F-3FDEA92AC699}">
      <dgm:prSet phldrT="[텍스트]"/>
      <dgm:spPr/>
      <dgm:t>
        <a:bodyPr/>
        <a:lstStyle/>
        <a:p>
          <a:pPr latinLnBrk="1"/>
          <a:r>
            <a:rPr lang="en-US" altLang="ko-KR" dirty="0"/>
            <a:t>Retrieve images from the website</a:t>
          </a:r>
          <a:endParaRPr lang="ko-KR" altLang="en-US" dirty="0"/>
        </a:p>
      </dgm:t>
    </dgm:pt>
    <dgm:pt modelId="{E811DFF9-CDED-407D-BAFC-9655194F6356}" type="parTrans" cxnId="{FD2E26B7-787F-4E5F-AA85-49BDD473AB1E}">
      <dgm:prSet/>
      <dgm:spPr/>
      <dgm:t>
        <a:bodyPr/>
        <a:lstStyle/>
        <a:p>
          <a:pPr latinLnBrk="1"/>
          <a:endParaRPr lang="ko-KR" altLang="en-US"/>
        </a:p>
      </dgm:t>
    </dgm:pt>
    <dgm:pt modelId="{D44388E4-BFCC-4D93-A996-6C7CA2772549}" type="sibTrans" cxnId="{FD2E26B7-787F-4E5F-AA85-49BDD473AB1E}">
      <dgm:prSet/>
      <dgm:spPr/>
      <dgm:t>
        <a:bodyPr/>
        <a:lstStyle/>
        <a:p>
          <a:pPr latinLnBrk="1"/>
          <a:endParaRPr lang="ko-KR" altLang="en-US"/>
        </a:p>
      </dgm:t>
    </dgm:pt>
    <dgm:pt modelId="{AABAE38B-E72B-4F1F-9800-95E76369BA1B}">
      <dgm:prSet phldrT="[텍스트]"/>
      <dgm:spPr/>
      <dgm:t>
        <a:bodyPr/>
        <a:lstStyle/>
        <a:p>
          <a:pPr latinLnBrk="1"/>
          <a:r>
            <a:rPr lang="en-US" altLang="ko-KR" dirty="0"/>
            <a:t>Processing</a:t>
          </a:r>
          <a:endParaRPr lang="ko-KR" altLang="en-US" dirty="0"/>
        </a:p>
      </dgm:t>
    </dgm:pt>
    <dgm:pt modelId="{A2FC1EF2-5C02-4BA1-8ED7-DCF112A8B325}" type="parTrans" cxnId="{57F30E01-A2EC-43AB-B7E7-D6235625B45C}">
      <dgm:prSet/>
      <dgm:spPr/>
      <dgm:t>
        <a:bodyPr/>
        <a:lstStyle/>
        <a:p>
          <a:pPr latinLnBrk="1"/>
          <a:endParaRPr lang="ko-KR" altLang="en-US"/>
        </a:p>
      </dgm:t>
    </dgm:pt>
    <dgm:pt modelId="{068A20E5-BB40-4B3F-91EA-2FCBDB9E8080}" type="sibTrans" cxnId="{57F30E01-A2EC-43AB-B7E7-D6235625B45C}">
      <dgm:prSet/>
      <dgm:spPr/>
      <dgm:t>
        <a:bodyPr/>
        <a:lstStyle/>
        <a:p>
          <a:pPr latinLnBrk="1"/>
          <a:endParaRPr lang="ko-KR" altLang="en-US"/>
        </a:p>
      </dgm:t>
    </dgm:pt>
    <dgm:pt modelId="{BE563156-82BA-4059-AFC6-17F7DF934261}">
      <dgm:prSet phldrT="[텍스트]"/>
      <dgm:spPr/>
      <dgm:t>
        <a:bodyPr/>
        <a:lstStyle/>
        <a:p>
          <a:pPr latinLnBrk="1"/>
          <a:r>
            <a:rPr lang="en-US" altLang="ko-KR" dirty="0"/>
            <a:t>Extract values from matching colors, apply mask if necessary.</a:t>
          </a:r>
          <a:endParaRPr lang="ko-KR" altLang="en-US" dirty="0"/>
        </a:p>
      </dgm:t>
    </dgm:pt>
    <dgm:pt modelId="{89508FE2-540E-45EF-A737-C8E34148E7AF}" type="parTrans" cxnId="{4437DE60-DA7B-4CDC-B548-D737259D6343}">
      <dgm:prSet/>
      <dgm:spPr/>
      <dgm:t>
        <a:bodyPr/>
        <a:lstStyle/>
        <a:p>
          <a:pPr latinLnBrk="1"/>
          <a:endParaRPr lang="ko-KR" altLang="en-US"/>
        </a:p>
      </dgm:t>
    </dgm:pt>
    <dgm:pt modelId="{408697CD-D895-4607-AB22-C99DED8AFD5F}" type="sibTrans" cxnId="{4437DE60-DA7B-4CDC-B548-D737259D6343}">
      <dgm:prSet/>
      <dgm:spPr/>
      <dgm:t>
        <a:bodyPr/>
        <a:lstStyle/>
        <a:p>
          <a:pPr latinLnBrk="1"/>
          <a:endParaRPr lang="ko-KR" altLang="en-US"/>
        </a:p>
      </dgm:t>
    </dgm:pt>
    <dgm:pt modelId="{E41DB7AB-A3BE-4958-8686-642884708191}">
      <dgm:prSet phldrT="[텍스트]"/>
      <dgm:spPr/>
      <dgm:t>
        <a:bodyPr/>
        <a:lstStyle/>
        <a:p>
          <a:pPr latinLnBrk="1"/>
          <a:r>
            <a:rPr lang="en-US" altLang="ko-KR" dirty="0"/>
            <a:t>Using image processing libraries such as </a:t>
          </a:r>
          <a:r>
            <a:rPr lang="en-US" altLang="ko-KR" dirty="0" err="1"/>
            <a:t>OpenCV</a:t>
          </a:r>
          <a:endParaRPr lang="ko-KR" altLang="en-US" dirty="0"/>
        </a:p>
      </dgm:t>
    </dgm:pt>
    <dgm:pt modelId="{C8C8A055-F264-4E2C-8B91-05BED02D83BA}" type="parTrans" cxnId="{986AE157-E3C0-4854-A984-36FDE91116E8}">
      <dgm:prSet/>
      <dgm:spPr/>
      <dgm:t>
        <a:bodyPr/>
        <a:lstStyle/>
        <a:p>
          <a:pPr latinLnBrk="1"/>
          <a:endParaRPr lang="ko-KR" altLang="en-US"/>
        </a:p>
      </dgm:t>
    </dgm:pt>
    <dgm:pt modelId="{4D0D25E8-5A86-41F3-B58D-C8EDDE628780}" type="sibTrans" cxnId="{986AE157-E3C0-4854-A984-36FDE91116E8}">
      <dgm:prSet/>
      <dgm:spPr/>
      <dgm:t>
        <a:bodyPr/>
        <a:lstStyle/>
        <a:p>
          <a:pPr latinLnBrk="1"/>
          <a:endParaRPr lang="ko-KR" altLang="en-US"/>
        </a:p>
      </dgm:t>
    </dgm:pt>
    <dgm:pt modelId="{5693F70C-B2FA-482B-B505-BD688E796B18}">
      <dgm:prSet phldrT="[텍스트]"/>
      <dgm:spPr/>
      <dgm:t>
        <a:bodyPr/>
        <a:lstStyle/>
        <a:p>
          <a:pPr latinLnBrk="1"/>
          <a:r>
            <a:rPr lang="en-US" altLang="ko-KR" dirty="0"/>
            <a:t>Analysis</a:t>
          </a:r>
          <a:endParaRPr lang="ko-KR" altLang="en-US" dirty="0"/>
        </a:p>
      </dgm:t>
    </dgm:pt>
    <dgm:pt modelId="{EF8C7E94-DB5E-4C59-A871-8E3879A8AAB5}" type="parTrans" cxnId="{EAD26A9A-1EAF-4052-A078-20AC48817E3B}">
      <dgm:prSet/>
      <dgm:spPr/>
      <dgm:t>
        <a:bodyPr/>
        <a:lstStyle/>
        <a:p>
          <a:pPr latinLnBrk="1"/>
          <a:endParaRPr lang="ko-KR" altLang="en-US"/>
        </a:p>
      </dgm:t>
    </dgm:pt>
    <dgm:pt modelId="{48A543AE-468A-4544-A0A5-51D88F859986}" type="sibTrans" cxnId="{EAD26A9A-1EAF-4052-A078-20AC48817E3B}">
      <dgm:prSet/>
      <dgm:spPr/>
      <dgm:t>
        <a:bodyPr/>
        <a:lstStyle/>
        <a:p>
          <a:pPr latinLnBrk="1"/>
          <a:endParaRPr lang="ko-KR" altLang="en-US"/>
        </a:p>
      </dgm:t>
    </dgm:pt>
    <dgm:pt modelId="{9866C701-8391-4792-B1D0-C17CC84C2868}">
      <dgm:prSet phldrT="[텍스트]"/>
      <dgm:spPr/>
      <dgm:t>
        <a:bodyPr/>
        <a:lstStyle/>
        <a:p>
          <a:pPr latinLnBrk="1"/>
          <a:r>
            <a:rPr lang="en-US" altLang="ko-KR" dirty="0"/>
            <a:t>Integrate with Medical data / Social Media Data</a:t>
          </a:r>
          <a:endParaRPr lang="ko-KR" altLang="en-US" dirty="0"/>
        </a:p>
      </dgm:t>
    </dgm:pt>
    <dgm:pt modelId="{18318934-95FA-4ADA-8D5B-C391172750B6}" type="parTrans" cxnId="{973B2164-AF31-46CA-86EC-EA49F4A34B5D}">
      <dgm:prSet/>
      <dgm:spPr/>
      <dgm:t>
        <a:bodyPr/>
        <a:lstStyle/>
        <a:p>
          <a:pPr latinLnBrk="1"/>
          <a:endParaRPr lang="ko-KR" altLang="en-US"/>
        </a:p>
      </dgm:t>
    </dgm:pt>
    <dgm:pt modelId="{0B7F39D0-3057-41D3-B7BD-4761CB47A925}" type="sibTrans" cxnId="{973B2164-AF31-46CA-86EC-EA49F4A34B5D}">
      <dgm:prSet/>
      <dgm:spPr/>
      <dgm:t>
        <a:bodyPr/>
        <a:lstStyle/>
        <a:p>
          <a:pPr latinLnBrk="1"/>
          <a:endParaRPr lang="ko-KR" altLang="en-US"/>
        </a:p>
      </dgm:t>
    </dgm:pt>
    <dgm:pt modelId="{27CE0211-8CF7-4A39-9B27-24683F400FC9}">
      <dgm:prSet phldrT="[텍스트]"/>
      <dgm:spPr/>
      <dgm:t>
        <a:bodyPr/>
        <a:lstStyle/>
        <a:p>
          <a:pPr latinLnBrk="1"/>
          <a:r>
            <a:rPr lang="en-US" altLang="ko-KR" dirty="0"/>
            <a:t>Construct forecast model / run with forecast weather images</a:t>
          </a:r>
          <a:endParaRPr lang="ko-KR" altLang="en-US" dirty="0"/>
        </a:p>
      </dgm:t>
    </dgm:pt>
    <dgm:pt modelId="{31591ACD-EF18-405B-BB50-C7D1ABF2447F}" type="parTrans" cxnId="{181AA480-C668-4AF6-ABB2-7E48F773DC61}">
      <dgm:prSet/>
      <dgm:spPr/>
      <dgm:t>
        <a:bodyPr/>
        <a:lstStyle/>
        <a:p>
          <a:pPr latinLnBrk="1"/>
          <a:endParaRPr lang="ko-KR" altLang="en-US"/>
        </a:p>
      </dgm:t>
    </dgm:pt>
    <dgm:pt modelId="{67594759-871E-4F69-80FD-5EB011DE92B4}" type="sibTrans" cxnId="{181AA480-C668-4AF6-ABB2-7E48F773DC61}">
      <dgm:prSet/>
      <dgm:spPr/>
      <dgm:t>
        <a:bodyPr/>
        <a:lstStyle/>
        <a:p>
          <a:pPr latinLnBrk="1"/>
          <a:endParaRPr lang="ko-KR" altLang="en-US"/>
        </a:p>
      </dgm:t>
    </dgm:pt>
    <dgm:pt modelId="{6039FB09-EE5E-4F0C-B961-7014C3BA87B4}">
      <dgm:prSet phldrT="[텍스트]"/>
      <dgm:spPr/>
      <dgm:t>
        <a:bodyPr/>
        <a:lstStyle/>
        <a:p>
          <a:pPr latinLnBrk="1"/>
          <a:r>
            <a:rPr lang="en-US" altLang="ko-KR" dirty="0"/>
            <a:t>Using web-accessing libraries such as </a:t>
          </a:r>
          <a:r>
            <a:rPr lang="en-US" altLang="ko-KR" dirty="0" err="1"/>
            <a:t>cURL</a:t>
          </a:r>
          <a:r>
            <a:rPr lang="en-US" altLang="ko-KR" dirty="0"/>
            <a:t>, writing own code, …</a:t>
          </a:r>
          <a:endParaRPr lang="ko-KR" altLang="en-US" dirty="0"/>
        </a:p>
      </dgm:t>
    </dgm:pt>
    <dgm:pt modelId="{6C257174-E151-4F39-BFAA-B986F2509008}" type="parTrans" cxnId="{ADF3CEA5-EBE2-43BA-8697-2C44F4CE6430}">
      <dgm:prSet/>
      <dgm:spPr/>
      <dgm:t>
        <a:bodyPr/>
        <a:lstStyle/>
        <a:p>
          <a:pPr latinLnBrk="1"/>
          <a:endParaRPr lang="ko-KR" altLang="en-US"/>
        </a:p>
      </dgm:t>
    </dgm:pt>
    <dgm:pt modelId="{1949B48F-1DAA-496B-B8E2-EFA95DDE781A}" type="sibTrans" cxnId="{ADF3CEA5-EBE2-43BA-8697-2C44F4CE6430}">
      <dgm:prSet/>
      <dgm:spPr/>
      <dgm:t>
        <a:bodyPr/>
        <a:lstStyle/>
        <a:p>
          <a:pPr latinLnBrk="1"/>
          <a:endParaRPr lang="ko-KR" altLang="en-US"/>
        </a:p>
      </dgm:t>
    </dgm:pt>
    <dgm:pt modelId="{179DA827-E93A-41B1-80DE-B926B2C92D53}" type="pres">
      <dgm:prSet presAssocID="{B762B54C-9FCA-44A5-8B2A-8ADD0021C4B1}" presName="linearFlow" presStyleCnt="0">
        <dgm:presLayoutVars>
          <dgm:dir/>
          <dgm:animLvl val="lvl"/>
          <dgm:resizeHandles val="exact"/>
        </dgm:presLayoutVars>
      </dgm:prSet>
      <dgm:spPr/>
    </dgm:pt>
    <dgm:pt modelId="{C385833E-9604-406E-9BAA-2C96FFB3A9E3}" type="pres">
      <dgm:prSet presAssocID="{66A12F2E-4940-42D9-B6FA-11DEC66E4E24}" presName="composite" presStyleCnt="0"/>
      <dgm:spPr/>
    </dgm:pt>
    <dgm:pt modelId="{36F8E0A6-C702-4F43-B3AA-B8262CD3DB20}" type="pres">
      <dgm:prSet presAssocID="{66A12F2E-4940-42D9-B6FA-11DEC66E4E2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ED99227-E095-4053-81E1-CBA322DECC48}" type="pres">
      <dgm:prSet presAssocID="{66A12F2E-4940-42D9-B6FA-11DEC66E4E24}" presName="descendantText" presStyleLbl="alignAcc1" presStyleIdx="0" presStyleCnt="3">
        <dgm:presLayoutVars>
          <dgm:bulletEnabled val="1"/>
        </dgm:presLayoutVars>
      </dgm:prSet>
      <dgm:spPr/>
    </dgm:pt>
    <dgm:pt modelId="{03D2009A-95DD-483A-8CDC-CF176F1AE2AD}" type="pres">
      <dgm:prSet presAssocID="{0FFA49F7-0131-4A02-9B93-7F895196388C}" presName="sp" presStyleCnt="0"/>
      <dgm:spPr/>
    </dgm:pt>
    <dgm:pt modelId="{8244BD23-DC4E-45F1-AF69-6F4CEF581D76}" type="pres">
      <dgm:prSet presAssocID="{AABAE38B-E72B-4F1F-9800-95E76369BA1B}" presName="composite" presStyleCnt="0"/>
      <dgm:spPr/>
    </dgm:pt>
    <dgm:pt modelId="{598DB6C1-1170-4A1C-B298-A3AF94C5FA00}" type="pres">
      <dgm:prSet presAssocID="{AABAE38B-E72B-4F1F-9800-95E76369BA1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6FAAA43-EA1E-4097-8D47-5DA5A7BC2BEB}" type="pres">
      <dgm:prSet presAssocID="{AABAE38B-E72B-4F1F-9800-95E76369BA1B}" presName="descendantText" presStyleLbl="alignAcc1" presStyleIdx="1" presStyleCnt="3">
        <dgm:presLayoutVars>
          <dgm:bulletEnabled val="1"/>
        </dgm:presLayoutVars>
      </dgm:prSet>
      <dgm:spPr/>
    </dgm:pt>
    <dgm:pt modelId="{F8BD5860-A261-4E2D-A779-BBC9A01D013D}" type="pres">
      <dgm:prSet presAssocID="{068A20E5-BB40-4B3F-91EA-2FCBDB9E8080}" presName="sp" presStyleCnt="0"/>
      <dgm:spPr/>
    </dgm:pt>
    <dgm:pt modelId="{8F4CEAF6-3934-4903-95FF-EBDADDBDE45E}" type="pres">
      <dgm:prSet presAssocID="{5693F70C-B2FA-482B-B505-BD688E796B18}" presName="composite" presStyleCnt="0"/>
      <dgm:spPr/>
    </dgm:pt>
    <dgm:pt modelId="{4484AEB3-7DE2-4AC6-A79B-C7F8A986BA61}" type="pres">
      <dgm:prSet presAssocID="{5693F70C-B2FA-482B-B505-BD688E796B1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C618319-C7DA-4E25-9291-4821A037B76F}" type="pres">
      <dgm:prSet presAssocID="{5693F70C-B2FA-482B-B505-BD688E796B1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7F30E01-A2EC-43AB-B7E7-D6235625B45C}" srcId="{B762B54C-9FCA-44A5-8B2A-8ADD0021C4B1}" destId="{AABAE38B-E72B-4F1F-9800-95E76369BA1B}" srcOrd="1" destOrd="0" parTransId="{A2FC1EF2-5C02-4BA1-8ED7-DCF112A8B325}" sibTransId="{068A20E5-BB40-4B3F-91EA-2FCBDB9E8080}"/>
    <dgm:cxn modelId="{2F8ED821-F0DA-4B63-ACFD-BB1F2EBF21A4}" type="presOf" srcId="{66A12F2E-4940-42D9-B6FA-11DEC66E4E24}" destId="{36F8E0A6-C702-4F43-B3AA-B8262CD3DB20}" srcOrd="0" destOrd="0" presId="urn:microsoft.com/office/officeart/2005/8/layout/chevron2"/>
    <dgm:cxn modelId="{826C2827-CA5F-4598-AE6F-AC74182E3C9A}" type="presOf" srcId="{5693F70C-B2FA-482B-B505-BD688E796B18}" destId="{4484AEB3-7DE2-4AC6-A79B-C7F8A986BA61}" srcOrd="0" destOrd="0" presId="urn:microsoft.com/office/officeart/2005/8/layout/chevron2"/>
    <dgm:cxn modelId="{14903F2E-9FEF-4643-9506-24838616B2F5}" type="presOf" srcId="{E41DB7AB-A3BE-4958-8686-642884708191}" destId="{46FAAA43-EA1E-4097-8D47-5DA5A7BC2BEB}" srcOrd="0" destOrd="1" presId="urn:microsoft.com/office/officeart/2005/8/layout/chevron2"/>
    <dgm:cxn modelId="{4437DE60-DA7B-4CDC-B548-D737259D6343}" srcId="{AABAE38B-E72B-4F1F-9800-95E76369BA1B}" destId="{BE563156-82BA-4059-AFC6-17F7DF934261}" srcOrd="0" destOrd="0" parTransId="{89508FE2-540E-45EF-A737-C8E34148E7AF}" sibTransId="{408697CD-D895-4607-AB22-C99DED8AFD5F}"/>
    <dgm:cxn modelId="{973B2164-AF31-46CA-86EC-EA49F4A34B5D}" srcId="{5693F70C-B2FA-482B-B505-BD688E796B18}" destId="{9866C701-8391-4792-B1D0-C17CC84C2868}" srcOrd="0" destOrd="0" parTransId="{18318934-95FA-4ADA-8D5B-C391172750B6}" sibTransId="{0B7F39D0-3057-41D3-B7BD-4761CB47A925}"/>
    <dgm:cxn modelId="{5BADDE65-5A0A-47EF-A15E-81457AFB46AC}" type="presOf" srcId="{B762B54C-9FCA-44A5-8B2A-8ADD0021C4B1}" destId="{179DA827-E93A-41B1-80DE-B926B2C92D53}" srcOrd="0" destOrd="0" presId="urn:microsoft.com/office/officeart/2005/8/layout/chevron2"/>
    <dgm:cxn modelId="{306EBD47-523A-4E8A-9001-45AE70533B2D}" srcId="{B762B54C-9FCA-44A5-8B2A-8ADD0021C4B1}" destId="{66A12F2E-4940-42D9-B6FA-11DEC66E4E24}" srcOrd="0" destOrd="0" parTransId="{EC2B8F98-88EA-4826-AC91-0C479C9C9FB4}" sibTransId="{0FFA49F7-0131-4A02-9B93-7F895196388C}"/>
    <dgm:cxn modelId="{986AE157-E3C0-4854-A984-36FDE91116E8}" srcId="{AABAE38B-E72B-4F1F-9800-95E76369BA1B}" destId="{E41DB7AB-A3BE-4958-8686-642884708191}" srcOrd="1" destOrd="0" parTransId="{C8C8A055-F264-4E2C-8B91-05BED02D83BA}" sibTransId="{4D0D25E8-5A86-41F3-B58D-C8EDDE628780}"/>
    <dgm:cxn modelId="{181AA480-C668-4AF6-ABB2-7E48F773DC61}" srcId="{5693F70C-B2FA-482B-B505-BD688E796B18}" destId="{27CE0211-8CF7-4A39-9B27-24683F400FC9}" srcOrd="1" destOrd="0" parTransId="{31591ACD-EF18-405B-BB50-C7D1ABF2447F}" sibTransId="{67594759-871E-4F69-80FD-5EB011DE92B4}"/>
    <dgm:cxn modelId="{EAD26A9A-1EAF-4052-A078-20AC48817E3B}" srcId="{B762B54C-9FCA-44A5-8B2A-8ADD0021C4B1}" destId="{5693F70C-B2FA-482B-B505-BD688E796B18}" srcOrd="2" destOrd="0" parTransId="{EF8C7E94-DB5E-4C59-A871-8E3879A8AAB5}" sibTransId="{48A543AE-468A-4544-A0A5-51D88F859986}"/>
    <dgm:cxn modelId="{B48C239C-86F4-4077-902B-9C9785080F4C}" type="presOf" srcId="{BE563156-82BA-4059-AFC6-17F7DF934261}" destId="{46FAAA43-EA1E-4097-8D47-5DA5A7BC2BEB}" srcOrd="0" destOrd="0" presId="urn:microsoft.com/office/officeart/2005/8/layout/chevron2"/>
    <dgm:cxn modelId="{ADF3CEA5-EBE2-43BA-8697-2C44F4CE6430}" srcId="{66A12F2E-4940-42D9-B6FA-11DEC66E4E24}" destId="{6039FB09-EE5E-4F0C-B961-7014C3BA87B4}" srcOrd="1" destOrd="0" parTransId="{6C257174-E151-4F39-BFAA-B986F2509008}" sibTransId="{1949B48F-1DAA-496B-B8E2-EFA95DDE781A}"/>
    <dgm:cxn modelId="{FD2E26B7-787F-4E5F-AA85-49BDD473AB1E}" srcId="{66A12F2E-4940-42D9-B6FA-11DEC66E4E24}" destId="{B849BB33-2A2A-42CF-9F0F-3FDEA92AC699}" srcOrd="0" destOrd="0" parTransId="{E811DFF9-CDED-407D-BAFC-9655194F6356}" sibTransId="{D44388E4-BFCC-4D93-A996-6C7CA2772549}"/>
    <dgm:cxn modelId="{2C8F57B9-CD3B-4DD1-B775-0377A767875C}" type="presOf" srcId="{B849BB33-2A2A-42CF-9F0F-3FDEA92AC699}" destId="{3ED99227-E095-4053-81E1-CBA322DECC48}" srcOrd="0" destOrd="0" presId="urn:microsoft.com/office/officeart/2005/8/layout/chevron2"/>
    <dgm:cxn modelId="{8DA7E1BA-95DF-475D-AA76-DF1D047C1E2D}" type="presOf" srcId="{27CE0211-8CF7-4A39-9B27-24683F400FC9}" destId="{6C618319-C7DA-4E25-9291-4821A037B76F}" srcOrd="0" destOrd="1" presId="urn:microsoft.com/office/officeart/2005/8/layout/chevron2"/>
    <dgm:cxn modelId="{0D1567E3-83F3-4289-98CA-D74E126C7D4D}" type="presOf" srcId="{AABAE38B-E72B-4F1F-9800-95E76369BA1B}" destId="{598DB6C1-1170-4A1C-B298-A3AF94C5FA00}" srcOrd="0" destOrd="0" presId="urn:microsoft.com/office/officeart/2005/8/layout/chevron2"/>
    <dgm:cxn modelId="{8487D8E3-7D33-4879-A8DD-2F9B555435DE}" type="presOf" srcId="{9866C701-8391-4792-B1D0-C17CC84C2868}" destId="{6C618319-C7DA-4E25-9291-4821A037B76F}" srcOrd="0" destOrd="0" presId="urn:microsoft.com/office/officeart/2005/8/layout/chevron2"/>
    <dgm:cxn modelId="{48625CE5-E8B6-41E6-A236-47C6CB23FD93}" type="presOf" srcId="{6039FB09-EE5E-4F0C-B961-7014C3BA87B4}" destId="{3ED99227-E095-4053-81E1-CBA322DECC48}" srcOrd="0" destOrd="1" presId="urn:microsoft.com/office/officeart/2005/8/layout/chevron2"/>
    <dgm:cxn modelId="{DD46AC3F-0450-4284-88A3-9A3530AF9153}" type="presParOf" srcId="{179DA827-E93A-41B1-80DE-B926B2C92D53}" destId="{C385833E-9604-406E-9BAA-2C96FFB3A9E3}" srcOrd="0" destOrd="0" presId="urn:microsoft.com/office/officeart/2005/8/layout/chevron2"/>
    <dgm:cxn modelId="{AF6A64AA-F878-4097-A761-D57019E09585}" type="presParOf" srcId="{C385833E-9604-406E-9BAA-2C96FFB3A9E3}" destId="{36F8E0A6-C702-4F43-B3AA-B8262CD3DB20}" srcOrd="0" destOrd="0" presId="urn:microsoft.com/office/officeart/2005/8/layout/chevron2"/>
    <dgm:cxn modelId="{2AB18C31-6108-40F7-8D4C-712626BFAE19}" type="presParOf" srcId="{C385833E-9604-406E-9BAA-2C96FFB3A9E3}" destId="{3ED99227-E095-4053-81E1-CBA322DECC48}" srcOrd="1" destOrd="0" presId="urn:microsoft.com/office/officeart/2005/8/layout/chevron2"/>
    <dgm:cxn modelId="{EC456883-93E0-4F7F-837C-8E06CE124B97}" type="presParOf" srcId="{179DA827-E93A-41B1-80DE-B926B2C92D53}" destId="{03D2009A-95DD-483A-8CDC-CF176F1AE2AD}" srcOrd="1" destOrd="0" presId="urn:microsoft.com/office/officeart/2005/8/layout/chevron2"/>
    <dgm:cxn modelId="{0E58FBF8-1541-4B20-B782-E60B2AB2CBF7}" type="presParOf" srcId="{179DA827-E93A-41B1-80DE-B926B2C92D53}" destId="{8244BD23-DC4E-45F1-AF69-6F4CEF581D76}" srcOrd="2" destOrd="0" presId="urn:microsoft.com/office/officeart/2005/8/layout/chevron2"/>
    <dgm:cxn modelId="{CB55B6AB-8647-4262-AE1D-34C4C3201CD9}" type="presParOf" srcId="{8244BD23-DC4E-45F1-AF69-6F4CEF581D76}" destId="{598DB6C1-1170-4A1C-B298-A3AF94C5FA00}" srcOrd="0" destOrd="0" presId="urn:microsoft.com/office/officeart/2005/8/layout/chevron2"/>
    <dgm:cxn modelId="{FECBD845-2E16-4F41-BC7B-A34A6C415AA6}" type="presParOf" srcId="{8244BD23-DC4E-45F1-AF69-6F4CEF581D76}" destId="{46FAAA43-EA1E-4097-8D47-5DA5A7BC2BEB}" srcOrd="1" destOrd="0" presId="urn:microsoft.com/office/officeart/2005/8/layout/chevron2"/>
    <dgm:cxn modelId="{472CA607-8440-458E-95E7-D0B8387BF019}" type="presParOf" srcId="{179DA827-E93A-41B1-80DE-B926B2C92D53}" destId="{F8BD5860-A261-4E2D-A779-BBC9A01D013D}" srcOrd="3" destOrd="0" presId="urn:microsoft.com/office/officeart/2005/8/layout/chevron2"/>
    <dgm:cxn modelId="{ED91CF55-0AB0-405A-9EC4-2907BD8D07E1}" type="presParOf" srcId="{179DA827-E93A-41B1-80DE-B926B2C92D53}" destId="{8F4CEAF6-3934-4903-95FF-EBDADDBDE45E}" srcOrd="4" destOrd="0" presId="urn:microsoft.com/office/officeart/2005/8/layout/chevron2"/>
    <dgm:cxn modelId="{504AF31C-940E-4615-BEBD-93F9B257D15B}" type="presParOf" srcId="{8F4CEAF6-3934-4903-95FF-EBDADDBDE45E}" destId="{4484AEB3-7DE2-4AC6-A79B-C7F8A986BA61}" srcOrd="0" destOrd="0" presId="urn:microsoft.com/office/officeart/2005/8/layout/chevron2"/>
    <dgm:cxn modelId="{75A79154-6AD9-49A3-90B6-ADCA808DE113}" type="presParOf" srcId="{8F4CEAF6-3934-4903-95FF-EBDADDBDE45E}" destId="{6C618319-C7DA-4E25-9291-4821A037B76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8E0A6-C702-4F43-B3AA-B8262CD3DB20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Mining</a:t>
          </a:r>
          <a:endParaRPr lang="ko-KR" altLang="en-US" sz="1700" kern="1200" dirty="0"/>
        </a:p>
      </dsp:txBody>
      <dsp:txXfrm rot="-5400000">
        <a:off x="0" y="554579"/>
        <a:ext cx="1105044" cy="473590"/>
      </dsp:txXfrm>
    </dsp:sp>
    <dsp:sp modelId="{3ED99227-E095-4053-81E1-CBA322DECC48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Retrieve images from the website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Using web-accessing libraries such as </a:t>
          </a:r>
          <a:r>
            <a:rPr lang="en-US" altLang="ko-KR" sz="2000" kern="1200" dirty="0" err="1"/>
            <a:t>cURL</a:t>
          </a:r>
          <a:r>
            <a:rPr lang="en-US" altLang="ko-KR" sz="2000" kern="1200" dirty="0"/>
            <a:t>, writing own code, …</a:t>
          </a:r>
          <a:endParaRPr lang="ko-KR" altLang="en-US" sz="2000" kern="1200" dirty="0"/>
        </a:p>
      </dsp:txBody>
      <dsp:txXfrm rot="-5400000">
        <a:off x="1105044" y="52149"/>
        <a:ext cx="9360464" cy="925930"/>
      </dsp:txXfrm>
    </dsp:sp>
    <dsp:sp modelId="{598DB6C1-1170-4A1C-B298-A3AF94C5FA00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accent1">
              <a:shade val="80000"/>
              <a:hueOff val="135632"/>
              <a:satOff val="2588"/>
              <a:lumOff val="114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Processing</a:t>
          </a:r>
          <a:endParaRPr lang="ko-KR" altLang="en-US" sz="1700" kern="1200" dirty="0"/>
        </a:p>
      </dsp:txBody>
      <dsp:txXfrm rot="-5400000">
        <a:off x="0" y="1938873"/>
        <a:ext cx="1105044" cy="473590"/>
      </dsp:txXfrm>
    </dsp:sp>
    <dsp:sp modelId="{46FAAA43-EA1E-4097-8D47-5DA5A7BC2BEB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35632"/>
              <a:satOff val="2588"/>
              <a:lumOff val="114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Extract values from matching colors, apply mask if necessary.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Using image processing libraries such as </a:t>
          </a:r>
          <a:r>
            <a:rPr lang="en-US" altLang="ko-KR" sz="2000" kern="1200" dirty="0" err="1"/>
            <a:t>OpenCV</a:t>
          </a:r>
          <a:endParaRPr lang="ko-KR" altLang="en-US" sz="2000" kern="1200" dirty="0"/>
        </a:p>
      </dsp:txBody>
      <dsp:txXfrm rot="-5400000">
        <a:off x="1105044" y="1436443"/>
        <a:ext cx="9360464" cy="925930"/>
      </dsp:txXfrm>
    </dsp:sp>
    <dsp:sp modelId="{4484AEB3-7DE2-4AC6-A79B-C7F8A986BA61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Analysis</a:t>
          </a:r>
          <a:endParaRPr lang="ko-KR" altLang="en-US" sz="1700" kern="1200" dirty="0"/>
        </a:p>
      </dsp:txBody>
      <dsp:txXfrm rot="-5400000">
        <a:off x="0" y="3323167"/>
        <a:ext cx="1105044" cy="473590"/>
      </dsp:txXfrm>
    </dsp:sp>
    <dsp:sp modelId="{6C618319-C7DA-4E25-9291-4821A037B76F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Integrate with Medical data / Social Media Data</a:t>
          </a:r>
          <a:endParaRPr lang="ko-KR" altLang="en-US" sz="2000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kern="1200" dirty="0"/>
            <a:t>Construct forecast model / run with forecast weather images</a:t>
          </a:r>
          <a:endParaRPr lang="ko-KR" altLang="en-US" sz="2000" kern="1200" dirty="0"/>
        </a:p>
      </dsp:txBody>
      <dsp:txXfrm rot="-5400000">
        <a:off x="1105044" y="2820736"/>
        <a:ext cx="9360464" cy="9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7A660-E83E-4BB9-94EB-169720A2E027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359C2-EA2B-4164-9582-ABDCB26B4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34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 and </a:t>
            </a:r>
            <a:r>
              <a:rPr lang="en-US" altLang="ko-KR" dirty="0" err="1"/>
              <a:t>seunggeun</a:t>
            </a:r>
            <a:r>
              <a:rPr lang="en-US" altLang="ko-KR" dirty="0"/>
              <a:t> searched how to acquire Korean Weather data. Let’s go to the next page.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359C2-EA2B-4164-9582-ABDCB26B45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78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First Weather Data Providers in Korea.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Korea Meteorological Administration(KMA) which is a part of the government, provides reliable weather source.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KMA does not provide public API, though it seems to do for authorized people only. So we have to sign in that website and request the permission.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We are looking for another data providers. Currently </a:t>
            </a:r>
            <a:r>
              <a:rPr lang="en-US" altLang="ko-KR" dirty="0" err="1"/>
              <a:t>Kweather</a:t>
            </a:r>
            <a:r>
              <a:rPr lang="en-US" altLang="ko-KR" dirty="0"/>
              <a:t> and Weather-</a:t>
            </a:r>
            <a:r>
              <a:rPr lang="en-US" altLang="ko-KR" dirty="0" err="1"/>
              <a:t>i</a:t>
            </a:r>
            <a:r>
              <a:rPr lang="en-US" altLang="ko-KR" dirty="0"/>
              <a:t> provide some data, but they relay KMA data, also doesn’t give data in the form of API.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359C2-EA2B-4164-9582-ABDCB26B459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60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2Strategies to Collect Data</a:t>
            </a:r>
          </a:p>
          <a:p>
            <a:r>
              <a:rPr lang="en-US" altLang="ko-KR" dirty="0"/>
              <a:t>1. 2. we </a:t>
            </a:r>
            <a:r>
              <a:rPr lang="en-US" altLang="ko-KR" dirty="0" err="1"/>
              <a:t>gonna</a:t>
            </a:r>
            <a:r>
              <a:rPr lang="en-US" altLang="ko-KR" dirty="0"/>
              <a:t> compare these 2 things.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359C2-EA2B-4164-9582-ABDCB26B459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85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</a:t>
            </a:r>
            <a:r>
              <a:rPr lang="ko-KR" altLang="en-US" dirty="0"/>
              <a:t> </a:t>
            </a:r>
            <a:r>
              <a:rPr lang="en-US" altLang="ko-KR" dirty="0"/>
              <a:t>can use exact values, can extract data that we want, easy to get a old data. Data is divided into locations. But it is outdated. About 9hrs delayed. </a:t>
            </a:r>
          </a:p>
          <a:p>
            <a:r>
              <a:rPr lang="en-US" altLang="ko-KR" dirty="0" err="1"/>
              <a:t>Pricipitation</a:t>
            </a:r>
            <a:r>
              <a:rPr lang="en-US" altLang="ko-KR" dirty="0"/>
              <a:t> </a:t>
            </a:r>
            <a:r>
              <a:rPr lang="ko-KR" altLang="en-US" dirty="0"/>
              <a:t>강수량</a:t>
            </a:r>
            <a:endParaRPr lang="en-US" altLang="ko-KR" dirty="0"/>
          </a:p>
          <a:p>
            <a:r>
              <a:rPr lang="en-US" altLang="ko-KR" dirty="0"/>
              <a:t>Wind speed </a:t>
            </a:r>
            <a:r>
              <a:rPr lang="ko-KR" altLang="en-US" dirty="0"/>
              <a:t>풍속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359C2-EA2B-4164-9582-ABDCB26B459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41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359C2-EA2B-4164-9582-ABDCB26B459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54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632E-7ABC-4273-AD49-C8FABCBFCDC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1E03-B236-4B98-AC09-33E2DD32A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632E-7ABC-4273-AD49-C8FABCBFCDC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1E03-B236-4B98-AC09-33E2DD32A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20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632E-7ABC-4273-AD49-C8FABCBFCDC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1E03-B236-4B98-AC09-33E2DD32A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82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632E-7ABC-4273-AD49-C8FABCBFCDC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1E03-B236-4B98-AC09-33E2DD32A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56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632E-7ABC-4273-AD49-C8FABCBFCDC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1E03-B236-4B98-AC09-33E2DD32A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4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632E-7ABC-4273-AD49-C8FABCBFCDC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1E03-B236-4B98-AC09-33E2DD32A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85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632E-7ABC-4273-AD49-C8FABCBFCDC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1E03-B236-4B98-AC09-33E2DD32A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82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632E-7ABC-4273-AD49-C8FABCBFCDC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1E03-B236-4B98-AC09-33E2DD32A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1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632E-7ABC-4273-AD49-C8FABCBFCDC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1E03-B236-4B98-AC09-33E2DD32A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31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632E-7ABC-4273-AD49-C8FABCBFCDC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1E03-B236-4B98-AC09-33E2DD32A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54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632E-7ABC-4273-AD49-C8FABCBFCDC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1E03-B236-4B98-AC09-33E2DD32A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85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9632E-7ABC-4273-AD49-C8FABCBFCDC1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1E03-B236-4B98-AC09-33E2DD32A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25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ma.go.kr/img/dfs/GEMD_T3H_G1_0000000_0000000_M_E_G_S_500_201709141100_201709141500_122_SHRT.png" TargetMode="External"/><Relationship Id="rId2" Type="http://schemas.openxmlformats.org/officeDocument/2006/relationships/hyperlink" Target="http://www.kma.go.kr/cgi-bin/aws/nph-aws_ana1?201709140935_-60_0_mtc_460_A0_CENN_m_15_1_h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Acquiring Korean</a:t>
            </a:r>
            <a:br>
              <a:rPr lang="en-US" altLang="ko-KR" dirty="0"/>
            </a:br>
            <a:r>
              <a:rPr lang="en-US" altLang="ko-KR" dirty="0"/>
              <a:t>Weather Data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from Korea Meteorological Administration(KMA)</a:t>
            </a:r>
          </a:p>
          <a:p>
            <a:endParaRPr lang="en-US" altLang="ko-KR" dirty="0"/>
          </a:p>
          <a:p>
            <a:r>
              <a:rPr lang="en-US" altLang="ko-KR" dirty="0"/>
              <a:t>XLARGE team / 2017 KSQ</a:t>
            </a:r>
          </a:p>
          <a:p>
            <a:r>
              <a:rPr lang="en-US" altLang="ko-KR" dirty="0" err="1"/>
              <a:t>Junhu</a:t>
            </a:r>
            <a:r>
              <a:rPr lang="en-US" altLang="ko-KR" dirty="0"/>
              <a:t> Kang, </a:t>
            </a:r>
            <a:r>
              <a:rPr lang="en-US" altLang="ko-KR" dirty="0" err="1"/>
              <a:t>Seunggeun</a:t>
            </a:r>
            <a:r>
              <a:rPr lang="en-US" altLang="ko-KR" dirty="0"/>
              <a:t> </a:t>
            </a:r>
            <a:r>
              <a:rPr lang="en-US" altLang="ko-KR" dirty="0" err="1"/>
              <a:t>Baek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2089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Collecting Forecasts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Forecast Map (1.5km/pixel)</a:t>
            </a:r>
          </a:p>
          <a:p>
            <a:pPr lvl="1"/>
            <a:r>
              <a:rPr lang="en-US" altLang="ko-KR" dirty="0"/>
              <a:t>Directly created from the atmosphere model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Prediction Unit Grid: 5km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Update: 1 hr.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Provides same data with AWS except precipitation(6h only)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286" y="112299"/>
            <a:ext cx="3706567" cy="6064664"/>
          </a:xfrm>
        </p:spPr>
      </p:pic>
      <p:sp>
        <p:nvSpPr>
          <p:cNvPr id="6" name="TextBox 5"/>
          <p:cNvSpPr txBox="1"/>
          <p:nvPr/>
        </p:nvSpPr>
        <p:spPr>
          <a:xfrm>
            <a:off x="6356839" y="6245123"/>
            <a:ext cx="554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Same image resolution, but includes North Korea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276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Where to </a:t>
            </a:r>
            <a:r>
              <a:rPr lang="en-US" altLang="ko-KR" dirty="0" err="1"/>
              <a:t>Retrive</a:t>
            </a:r>
            <a:r>
              <a:rPr lang="en-US" altLang="ko-KR" dirty="0"/>
              <a:t> Images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AWS Current Weather Image</a:t>
            </a:r>
          </a:p>
          <a:p>
            <a:pPr lvl="1"/>
            <a:r>
              <a:rPr lang="en-US" altLang="ko-KR" sz="1600" dirty="0">
                <a:hlinkClick r:id="rId2"/>
              </a:rPr>
              <a:t>/cgi-bin/aws/nph-aws_ana1?201709140935_-60_0_mtc_460_A0_CENN_m_15_1_h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                                                         [</a:t>
            </a:r>
            <a:r>
              <a:rPr lang="en-US" altLang="ko-KR" sz="1600" dirty="0" err="1"/>
              <a:t>Datetime</a:t>
            </a:r>
            <a:r>
              <a:rPr lang="en-US" altLang="ko-KR" sz="1600" dirty="0"/>
              <a:t>]_[Offset]_0_[Type]_460_A0_CENN_[Option]_15_1_h</a:t>
            </a:r>
          </a:p>
          <a:p>
            <a:pPr marL="457200" lvl="1" indent="0">
              <a:buNone/>
            </a:pPr>
            <a:r>
              <a:rPr lang="en-US" altLang="ko-KR" sz="1600" dirty="0"/>
              <a:t>   (Option is “m” by default. If “a”, the most recent image is displayed and </a:t>
            </a:r>
            <a:r>
              <a:rPr lang="en-US" altLang="ko-KR" sz="1600" dirty="0" err="1"/>
              <a:t>datetime</a:t>
            </a:r>
            <a:r>
              <a:rPr lang="en-US" altLang="ko-KR" sz="1600" dirty="0"/>
              <a:t>/offset are ignored)</a:t>
            </a:r>
          </a:p>
          <a:p>
            <a:endParaRPr lang="en-US" altLang="ko-KR" dirty="0"/>
          </a:p>
          <a:p>
            <a:r>
              <a:rPr lang="en-US" altLang="ko-KR" dirty="0"/>
              <a:t>Forecast Map</a:t>
            </a:r>
          </a:p>
          <a:p>
            <a:pPr lvl="1"/>
            <a:r>
              <a:rPr lang="en-US" altLang="ko-KR" sz="1600" dirty="0">
                <a:hlinkClick r:id="rId3"/>
              </a:rPr>
              <a:t>/</a:t>
            </a:r>
            <a:r>
              <a:rPr lang="en-US" altLang="ko-KR" sz="1600" dirty="0" err="1">
                <a:hlinkClick r:id="rId3"/>
              </a:rPr>
              <a:t>img</a:t>
            </a:r>
            <a:r>
              <a:rPr lang="en-US" altLang="ko-KR" sz="1600" dirty="0">
                <a:hlinkClick r:id="rId3"/>
              </a:rPr>
              <a:t>/</a:t>
            </a:r>
            <a:r>
              <a:rPr lang="en-US" altLang="ko-KR" sz="1600" dirty="0" err="1">
                <a:hlinkClick r:id="rId3"/>
              </a:rPr>
              <a:t>dfs</a:t>
            </a:r>
            <a:r>
              <a:rPr lang="en-US" altLang="ko-KR" sz="1600" dirty="0">
                <a:hlinkClick r:id="rId3"/>
              </a:rPr>
              <a:t>/GEMD_T3H_G1_0000000_0000000_M_E_G_S_500_201709141100_201709141500_122_SHRT.png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                         [Type]                                               [Base Time]     [Forecast Time]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9054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deal with images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4576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79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Weather Data Providers in Korea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 a part of the government, Korea Meteorological Administration(KMA) provides reliable weather source.</a:t>
            </a:r>
          </a:p>
          <a:p>
            <a:endParaRPr lang="en-US" altLang="ko-KR" dirty="0"/>
          </a:p>
          <a:p>
            <a:r>
              <a:rPr lang="en-US" altLang="ko-KR" dirty="0"/>
              <a:t>KMA does not provide public API, though it seems to do for authorized people only.</a:t>
            </a:r>
          </a:p>
          <a:p>
            <a:endParaRPr lang="en-US" altLang="ko-KR" dirty="0"/>
          </a:p>
          <a:p>
            <a:r>
              <a:rPr lang="en-US" altLang="ko-KR" dirty="0"/>
              <a:t>We are looking for another data providers. Currently </a:t>
            </a:r>
            <a:r>
              <a:rPr lang="en-US" altLang="ko-KR" dirty="0" err="1"/>
              <a:t>Kweather</a:t>
            </a:r>
            <a:r>
              <a:rPr lang="en-US" altLang="ko-KR" dirty="0"/>
              <a:t> and Weather-</a:t>
            </a:r>
            <a:r>
              <a:rPr lang="en-US" altLang="ko-KR" dirty="0" err="1"/>
              <a:t>i</a:t>
            </a:r>
            <a:r>
              <a:rPr lang="en-US" altLang="ko-KR" dirty="0"/>
              <a:t> provide some data, mainly relaying KMA data, but not in the form of API.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54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Strategies to Collect Data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Data Collection by Stations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Data Collection by Image</a:t>
            </a:r>
            <a:endParaRPr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15784" y="2522221"/>
            <a:ext cx="3696020" cy="3650296"/>
          </a:xfrm>
          <a:prstGeom prst="rect">
            <a:avLst/>
          </a:prstGeom>
        </p:spPr>
      </p:pic>
      <p:pic>
        <p:nvPicPr>
          <p:cNvPr id="10" name="내용 개체 틀 9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39788" y="2818771"/>
            <a:ext cx="5157787" cy="30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8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Collection by Stations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Weather Data Open Portal, Big Data Platform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23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38200" y="-213609"/>
            <a:ext cx="10515600" cy="1325563"/>
          </a:xfrm>
        </p:spPr>
        <p:txBody>
          <a:bodyPr/>
          <a:lstStyle/>
          <a:p>
            <a:r>
              <a:rPr lang="en-US" altLang="ko-KR" dirty="0"/>
              <a:t>Weather Data Open Portal</a:t>
            </a:r>
            <a:r>
              <a:rPr lang="en-US" altLang="ko-KR" sz="3600" dirty="0"/>
              <a:t>(data.kma.go.kr)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B04B132-C354-422A-8B60-E08A54ED9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32"/>
          <a:stretch/>
        </p:blipFill>
        <p:spPr>
          <a:xfrm>
            <a:off x="6935119" y="931224"/>
            <a:ext cx="5277348" cy="2541181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B229A9-DB1E-4EA2-8574-B5F3C0C2EA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28"/>
          <a:stretch/>
        </p:blipFill>
        <p:spPr>
          <a:xfrm>
            <a:off x="7062107" y="3805760"/>
            <a:ext cx="5023372" cy="27802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78A41B-2E72-43AD-96BF-F4A3DD172655}"/>
              </a:ext>
            </a:extLst>
          </p:cNvPr>
          <p:cNvSpPr txBox="1"/>
          <p:nvPr/>
        </p:nvSpPr>
        <p:spPr>
          <a:xfrm>
            <a:off x="191386" y="1342663"/>
            <a:ext cx="687072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Exact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Can extract data that we want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Easy to get a old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Data is divided into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Outdated( 9 hours delayed)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Data is measured from various methods</a:t>
            </a:r>
          </a:p>
          <a:p>
            <a:r>
              <a:rPr lang="en-US" altLang="ko-KR" sz="2400" dirty="0"/>
              <a:t>   (AWS, ASOS, Satellite,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There are many choices(annual, daily, weekly, ocean weather, etc.)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993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21510" y="-213609"/>
            <a:ext cx="10804044" cy="1325563"/>
          </a:xfrm>
        </p:spPr>
        <p:txBody>
          <a:bodyPr/>
          <a:lstStyle/>
          <a:p>
            <a:r>
              <a:rPr lang="en-US" altLang="ko-KR" sz="3600" dirty="0"/>
              <a:t>Weather Big Data Analysis Platform(data.kma.go.kr)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78A41B-2E72-43AD-96BF-F4A3DD172655}"/>
              </a:ext>
            </a:extLst>
          </p:cNvPr>
          <p:cNvSpPr txBox="1"/>
          <p:nvPr/>
        </p:nvSpPr>
        <p:spPr>
          <a:xfrm>
            <a:off x="221510" y="1342663"/>
            <a:ext cx="9209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Only authorized person can access this.</a:t>
            </a:r>
          </a:p>
          <a:p>
            <a:r>
              <a:rPr lang="en-US" altLang="ko-KR" sz="3200" dirty="0"/>
              <a:t>Now we are waiting for getting permission.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8BDADA-BC9F-4267-8347-0616B1220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10" y="2966484"/>
            <a:ext cx="6600144" cy="376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5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Collection by Image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AWS &amp; Prediction Data from KMA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54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Images: Pros &amp; Cons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Easy to Visualize</a:t>
            </a:r>
          </a:p>
          <a:p>
            <a:r>
              <a:rPr lang="en-US" altLang="ko-KR" dirty="0"/>
              <a:t>Easy to map (</a:t>
            </a:r>
            <a:r>
              <a:rPr lang="en-US" altLang="ko-KR" dirty="0" err="1"/>
              <a:t>long,lat</a:t>
            </a:r>
            <a:r>
              <a:rPr lang="en-US" altLang="ko-KR" dirty="0"/>
              <a:t>) </a:t>
            </a:r>
            <a:r>
              <a:rPr lang="en-US" altLang="ko-KR" dirty="0" err="1"/>
              <a:t>coords</a:t>
            </a:r>
            <a:endParaRPr lang="en-US" altLang="ko-KR" dirty="0"/>
          </a:p>
          <a:p>
            <a:pPr lvl="1"/>
            <a:r>
              <a:rPr lang="en-US" altLang="ko-KR" dirty="0"/>
              <a:t>From Social Media, </a:t>
            </a:r>
            <a:r>
              <a:rPr lang="en-US" altLang="ko-KR" dirty="0" err="1"/>
              <a:t>etc</a:t>
            </a:r>
            <a:endParaRPr lang="en-US" altLang="ko-KR" dirty="0"/>
          </a:p>
          <a:p>
            <a:r>
              <a:rPr lang="en-US" altLang="ko-KR" dirty="0"/>
              <a:t>Real-time</a:t>
            </a:r>
          </a:p>
          <a:p>
            <a:r>
              <a:rPr lang="en-US" altLang="ko-KR" dirty="0"/>
              <a:t>Ignoring stations on failure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Cons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ko-KR" dirty="0"/>
              <a:t>Hard to map county info</a:t>
            </a:r>
          </a:p>
          <a:p>
            <a:r>
              <a:rPr lang="en-US" altLang="ko-KR" dirty="0"/>
              <a:t>Hard to generate forecast, if it follows the county-based model</a:t>
            </a:r>
          </a:p>
          <a:p>
            <a:r>
              <a:rPr lang="en-US" altLang="ko-KR" dirty="0"/>
              <a:t>Image processing is required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5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Collecting Current Weather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360378" cy="4351338"/>
          </a:xfrm>
        </p:spPr>
        <p:txBody>
          <a:bodyPr/>
          <a:lstStyle/>
          <a:p>
            <a:r>
              <a:rPr lang="en-US" altLang="ko-KR" dirty="0"/>
              <a:t>AWS Map (1.5km/pixel)</a:t>
            </a:r>
          </a:p>
          <a:p>
            <a:pPr lvl="1"/>
            <a:r>
              <a:rPr lang="en-US" altLang="ko-KR" dirty="0"/>
              <a:t>Created from interpolation based on data from stations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Update : 5 min.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Temperature(current, high, low), Precipitation(15m,1h,12h,daily),</a:t>
            </a:r>
            <a:r>
              <a:rPr lang="ko-KR" altLang="en-US" dirty="0"/>
              <a:t> </a:t>
            </a:r>
            <a:r>
              <a:rPr lang="en-US" altLang="ko-KR" dirty="0"/>
              <a:t>Wind speed, Humidity, etc.</a:t>
            </a: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916" y="1825625"/>
            <a:ext cx="4534167" cy="4351338"/>
          </a:xfrm>
        </p:spPr>
      </p:pic>
    </p:spTree>
    <p:extLst>
      <p:ext uri="{BB962C8B-B14F-4D97-AF65-F5344CB8AC3E}">
        <p14:creationId xmlns:p14="http://schemas.microsoft.com/office/powerpoint/2010/main" val="37557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710</Words>
  <Application>Microsoft Office PowerPoint</Application>
  <PresentationFormat>와이드스크린</PresentationFormat>
  <Paragraphs>95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Acquiring Korean Weather Data</vt:lpstr>
      <vt:lpstr>Weather Data Providers in Korea</vt:lpstr>
      <vt:lpstr>2 Strategies to Collect Data</vt:lpstr>
      <vt:lpstr>Data Collection by Stations</vt:lpstr>
      <vt:lpstr>Weather Data Open Portal(data.kma.go.kr)</vt:lpstr>
      <vt:lpstr>Weather Big Data Analysis Platform(data.kma.go.kr)</vt:lpstr>
      <vt:lpstr>Data Collection by Image</vt:lpstr>
      <vt:lpstr>Images: Pros &amp; Cons</vt:lpstr>
      <vt:lpstr>Collecting Current Weather</vt:lpstr>
      <vt:lpstr>Collecting Forecasts</vt:lpstr>
      <vt:lpstr>Where to Retrive Images</vt:lpstr>
      <vt:lpstr>How to deal with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Acquiring Korean Weather Data</dc:title>
  <dc:creator>Windows 사용자</dc:creator>
  <cp:lastModifiedBy>KANG JUN HU</cp:lastModifiedBy>
  <cp:revision>27</cp:revision>
  <dcterms:created xsi:type="dcterms:W3CDTF">2017-09-14T00:50:46Z</dcterms:created>
  <dcterms:modified xsi:type="dcterms:W3CDTF">2017-09-14T16:14:33Z</dcterms:modified>
</cp:coreProperties>
</file>