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7" r:id="rId4"/>
    <p:sldId id="265" r:id="rId5"/>
    <p:sldId id="263" r:id="rId6"/>
    <p:sldId id="264" r:id="rId7"/>
    <p:sldId id="267" r:id="rId8"/>
    <p:sldId id="268" r:id="rId9"/>
    <p:sldId id="269" r:id="rId10"/>
    <p:sldId id="270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A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0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7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6E64-32B9-4F10-B477-26A563A8D3F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5BAE-371B-4994-9A82-E0C67F3F3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1000" y="1711599"/>
            <a:ext cx="897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Can we make people </a:t>
            </a:r>
            <a:r>
              <a:rPr lang="en-US" altLang="ko-KR" sz="2400" b="1" dirty="0">
                <a:solidFill>
                  <a:srgbClr val="FF0000"/>
                </a:solidFill>
              </a:rPr>
              <a:t>H</a:t>
            </a:r>
            <a:r>
              <a:rPr lang="en-US" altLang="ko-KR" sz="2400" b="1" dirty="0">
                <a:solidFill>
                  <a:srgbClr val="FFC000"/>
                </a:solidFill>
              </a:rPr>
              <a:t>A</a:t>
            </a:r>
            <a:r>
              <a:rPr lang="en-US" altLang="ko-KR" sz="2400" b="1" dirty="0">
                <a:solidFill>
                  <a:srgbClr val="00B050"/>
                </a:solidFill>
              </a:rPr>
              <a:t>P</a:t>
            </a:r>
            <a:r>
              <a:rPr lang="en-US" altLang="ko-KR" sz="2400" b="1" dirty="0">
                <a:solidFill>
                  <a:srgbClr val="0070C0"/>
                </a:solidFill>
              </a:rPr>
              <a:t>P</a:t>
            </a:r>
            <a:r>
              <a:rPr lang="en-US" altLang="ko-KR" sz="2400" b="1" dirty="0">
                <a:solidFill>
                  <a:srgbClr val="7030A0"/>
                </a:solidFill>
              </a:rPr>
              <a:t>Y</a:t>
            </a:r>
            <a:r>
              <a:rPr lang="en-US" altLang="ko-KR" sz="2400" b="1" dirty="0"/>
              <a:t> by stimulating brain region?</a:t>
            </a:r>
            <a:endParaRPr lang="ko-KR" altLang="en-US" sz="2400" b="1" dirty="0"/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3868551" y="3303753"/>
            <a:ext cx="230714" cy="221297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59860" y="2392667"/>
            <a:ext cx="30537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/>
              <a:t>NO</a:t>
            </a:r>
            <a:endParaRPr lang="ko-KR" altLang="en-US" sz="13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6755" y="6016545"/>
            <a:ext cx="423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Heeyeon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Ahn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Chanho</a:t>
            </a:r>
            <a:r>
              <a:rPr lang="en-US" altLang="ko-KR" sz="1600" dirty="0"/>
              <a:t> Jang , </a:t>
            </a:r>
            <a:r>
              <a:rPr lang="en-US" altLang="ko-KR" sz="1600" dirty="0" err="1"/>
              <a:t>Jiyoon</a:t>
            </a:r>
            <a:r>
              <a:rPr lang="en-US" altLang="ko-KR" sz="1600" dirty="0"/>
              <a:t> Han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8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8951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Unsolved </a:t>
            </a:r>
            <a:r>
              <a:rPr lang="en-US" altLang="ko-KR" sz="3600" b="1" dirty="0" smtClean="0"/>
              <a:t>problem and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future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en-US" altLang="ko-KR" sz="3600" b="1" dirty="0"/>
              <a:t>: Eudaimonia and Happiness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890" y="69011"/>
            <a:ext cx="69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80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815" y="349169"/>
            <a:ext cx="816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i</a:t>
            </a:r>
            <a:r>
              <a:rPr lang="en-US" altLang="ko-KR" sz="3200" b="1" dirty="0"/>
              <a:t>. Hard to characterize Eudaimonia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4837" y="1475117"/>
            <a:ext cx="11335109" cy="491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Subjective well-being remains difficult to measure objectively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There are difficulties in fully characterizing eudaimonia with existing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correlational neuroimaging methods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Causal whole-brain computational modelling of human neuroimaging data 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endParaRPr lang="ko-KR" altLang="en-US" sz="2000" dirty="0"/>
          </a:p>
        </p:txBody>
      </p:sp>
      <p:pic>
        <p:nvPicPr>
          <p:cNvPr id="5" name="그림 4" descr="조류, 나무, 꽃이(가) 표시된 사진&#10;&#10;자동 생성된 설명">
            <a:extLst>
              <a:ext uri="{FF2B5EF4-FFF2-40B4-BE49-F238E27FC236}">
                <a16:creationId xmlns="" xmlns:a16="http://schemas.microsoft.com/office/drawing/2014/main" id="{A66EE70C-0159-46D4-B805-81AEAC140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190" y="1"/>
            <a:ext cx="2629809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815" y="349169"/>
            <a:ext cx="816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i</a:t>
            </a:r>
            <a:r>
              <a:rPr lang="en-US" altLang="ko-KR" sz="3200" b="1" dirty="0"/>
              <a:t>. Hard to characterize Eudaimonia</a:t>
            </a:r>
            <a:endParaRPr lang="ko-KR" altLang="en-US" sz="3200" b="1" dirty="0"/>
          </a:p>
        </p:txBody>
      </p:sp>
      <p:pic>
        <p:nvPicPr>
          <p:cNvPr id="5" name="그림 4" descr="조류, 나무, 꽃이(가) 표시된 사진&#10;&#10;자동 생성된 설명">
            <a:extLst>
              <a:ext uri="{FF2B5EF4-FFF2-40B4-BE49-F238E27FC236}">
                <a16:creationId xmlns="" xmlns:a16="http://schemas.microsoft.com/office/drawing/2014/main" id="{A66EE70C-0159-46D4-B805-81AEAC140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190" y="1"/>
            <a:ext cx="2629809" cy="1625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119DE3D-ACFC-49C8-B4E7-AE1BBDD70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56" y="1625600"/>
            <a:ext cx="884043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815" y="349169"/>
            <a:ext cx="816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ii. Changing definition of happiness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4837" y="1475117"/>
            <a:ext cx="11335109" cy="491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Happiness is necessarily subjective and essentially whatever the individual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defines it to be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Measurement of positive states needs more research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Positive psychologists recently proposed to add 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to third distinct component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endParaRPr lang="ko-KR" altLang="en-US" sz="20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FC649D2-8DE1-4EAF-B98B-891BC146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980" y="1"/>
            <a:ext cx="4321020" cy="120315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C95456E3-4136-4118-BE4D-94F9CBEE8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77" y="2472267"/>
            <a:ext cx="3192986" cy="39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8951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Why </a:t>
            </a:r>
            <a:r>
              <a:rPr lang="en-US" altLang="ko-KR" sz="3600" b="1" dirty="0">
                <a:solidFill>
                  <a:srgbClr val="FF0000"/>
                </a:solidFill>
              </a:rPr>
              <a:t>can’t</a:t>
            </a:r>
            <a:r>
              <a:rPr lang="en-US" altLang="ko-KR" sz="3600" b="1" dirty="0"/>
              <a:t> we make people happy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/>
              <a:t>by stimulating brain region?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890" y="69011"/>
            <a:ext cx="69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339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837" y="1475117"/>
            <a:ext cx="11568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b="1" dirty="0"/>
              <a:t> HAPPINESS = </a:t>
            </a:r>
            <a:r>
              <a:rPr lang="en-US" altLang="ko-KR" sz="2400" b="1" dirty="0" err="1"/>
              <a:t>Hedonia</a:t>
            </a:r>
            <a:r>
              <a:rPr lang="en-US" altLang="ko-KR" sz="2400" b="1" dirty="0"/>
              <a:t> + </a:t>
            </a:r>
            <a:r>
              <a:rPr lang="en-US" altLang="ko-KR" sz="2400" b="1" dirty="0">
                <a:solidFill>
                  <a:srgbClr val="0070C0"/>
                </a:solidFill>
              </a:rPr>
              <a:t>Eudaimonia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Pleasure and happiness are </a:t>
            </a:r>
            <a:r>
              <a:rPr lang="en-US" altLang="ko-KR" sz="2400" b="1" dirty="0"/>
              <a:t>different</a:t>
            </a:r>
            <a:r>
              <a:rPr lang="en-US" altLang="ko-KR" sz="2400" dirty="0"/>
              <a:t> concept.</a:t>
            </a:r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Only </a:t>
            </a:r>
            <a:r>
              <a:rPr lang="en-US" altLang="ko-KR" sz="2400" dirty="0" err="1"/>
              <a:t>hedonia</a:t>
            </a:r>
            <a:r>
              <a:rPr lang="en-US" altLang="ko-KR" sz="2400" dirty="0"/>
              <a:t> can be </a:t>
            </a:r>
            <a:r>
              <a:rPr lang="en-US" altLang="ko-KR" sz="2400" dirty="0" smtClean="0"/>
              <a:t>measured and then manipulated. </a:t>
            </a:r>
            <a:r>
              <a:rPr lang="en-US" altLang="ko-KR" dirty="0" smtClean="0"/>
              <a:t>ex) by facial expression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Eudaimonia, the social part of happiness cannot be measured or manipulated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Thus, there can be difficulty in causality study. 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Interaction mechanism between pleasure and happiness is still </a:t>
            </a:r>
            <a:r>
              <a:rPr lang="en-US" altLang="ko-KR" sz="2400" b="1" dirty="0"/>
              <a:t>unknown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82551" y="2278995"/>
            <a:ext cx="1400354" cy="634757"/>
          </a:xfrm>
          <a:prstGeom prst="roundRect">
            <a:avLst/>
          </a:prstGeom>
          <a:solidFill>
            <a:srgbClr val="EFF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05" r="5086"/>
          <a:stretch/>
        </p:blipFill>
        <p:spPr>
          <a:xfrm>
            <a:off x="8775940" y="75510"/>
            <a:ext cx="3398808" cy="1132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815" y="349169"/>
            <a:ext cx="749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i</a:t>
            </a:r>
            <a:r>
              <a:rPr lang="en-US" altLang="ko-KR" sz="3200" b="1" dirty="0"/>
              <a:t>. Complex mechanism of HAPPINESS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5291" y="2334764"/>
            <a:ext cx="95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Pleasure</a:t>
            </a:r>
          </a:p>
          <a:p>
            <a:pPr algn="ctr"/>
            <a:r>
              <a:rPr lang="en-US" altLang="ko-KR" sz="1400" dirty="0"/>
              <a:t>Liking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95491" y="2334765"/>
            <a:ext cx="137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Life well-lived</a:t>
            </a:r>
          </a:p>
          <a:p>
            <a:pPr algn="ctr"/>
            <a:r>
              <a:rPr lang="en-US" altLang="ko-KR" sz="1400" dirty="0"/>
              <a:t>Engagement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21170" y="2278995"/>
            <a:ext cx="905774" cy="634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2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05" r="5086"/>
          <a:stretch/>
        </p:blipFill>
        <p:spPr>
          <a:xfrm>
            <a:off x="8775940" y="75510"/>
            <a:ext cx="3398808" cy="1132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815" y="349169"/>
            <a:ext cx="749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i</a:t>
            </a:r>
            <a:r>
              <a:rPr lang="en-US" altLang="ko-KR" sz="3200" b="1" dirty="0"/>
              <a:t>. Complex mechanism of HAPPINESS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1397481"/>
            <a:ext cx="6558370" cy="50637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51895" y="3036498"/>
            <a:ext cx="845387" cy="2415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51895" y="5172973"/>
            <a:ext cx="733246" cy="2444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05" r="5086"/>
          <a:stretch/>
        </p:blipFill>
        <p:spPr>
          <a:xfrm>
            <a:off x="8775940" y="75510"/>
            <a:ext cx="3398808" cy="1132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815" y="349169"/>
            <a:ext cx="749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ii. Ambiguity of term “CENTER” 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4837" y="1475117"/>
            <a:ext cx="113351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Term such as pleasure center or hedonic hotspot indicate site with special capability of controlling pleasure.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However, this center only functions under </a:t>
            </a:r>
            <a:r>
              <a:rPr lang="en-US" altLang="ko-KR" sz="2400" b="1" dirty="0"/>
              <a:t>right</a:t>
            </a:r>
            <a:r>
              <a:rPr lang="en-US" altLang="ko-KR" sz="2400" dirty="0"/>
              <a:t> circumstances.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</a:t>
            </a:r>
            <a:r>
              <a:rPr lang="en-US" altLang="ko-KR" dirty="0"/>
              <a:t>ex) Nucleus </a:t>
            </a:r>
            <a:r>
              <a:rPr lang="en-US" altLang="ko-KR" dirty="0" err="1"/>
              <a:t>accumbens</a:t>
            </a:r>
            <a:r>
              <a:rPr lang="en-US" altLang="ko-KR" dirty="0"/>
              <a:t> causes pleasure ‘liking’ when stimulated with opioid or cannabinoid.   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Nucleus </a:t>
            </a:r>
            <a:r>
              <a:rPr lang="en-US" altLang="ko-KR" dirty="0" err="1"/>
              <a:t>accumbens</a:t>
            </a:r>
            <a:r>
              <a:rPr lang="en-US" altLang="ko-KR" dirty="0"/>
              <a:t> amplifies ‘wanting’ without ‘liking’ when stimulated by dopamine.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17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05" r="5086"/>
          <a:stretch/>
        </p:blipFill>
        <p:spPr>
          <a:xfrm>
            <a:off x="8775940" y="75510"/>
            <a:ext cx="3398808" cy="1132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815" y="349169"/>
            <a:ext cx="816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iii. Controlling problem of stimulation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4837" y="1475117"/>
            <a:ext cx="113351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Size of “center” site is</a:t>
            </a:r>
            <a:r>
              <a:rPr lang="ko-KR" altLang="en-US" sz="2400" dirty="0"/>
              <a:t> </a:t>
            </a:r>
            <a:r>
              <a:rPr lang="en-US" altLang="ko-KR" sz="2400" dirty="0"/>
              <a:t>small. (~mm)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It is difficult to stimulate center site </a:t>
            </a:r>
            <a:r>
              <a:rPr lang="en-US" altLang="ko-KR" sz="2400" dirty="0" smtClean="0"/>
              <a:t>with </a:t>
            </a:r>
            <a:r>
              <a:rPr lang="en-US" altLang="ko-KR" sz="2400" dirty="0"/>
              <a:t>electrode or microinjection.</a:t>
            </a:r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r>
              <a:rPr lang="en-US" altLang="ko-KR" sz="2400" dirty="0"/>
              <a:t> Also, ethical problem can be occurred.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→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714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89514"/>
            <a:ext cx="12192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Any</a:t>
            </a:r>
            <a:r>
              <a:rPr lang="en-US" altLang="ko-KR" sz="3600" b="1" dirty="0">
                <a:solidFill>
                  <a:srgbClr val="FF0000"/>
                </a:solidFill>
              </a:rPr>
              <a:t> ethical issue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890" y="69011"/>
            <a:ext cx="69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470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DB93A8-BBF9-44C3-8E28-2DE89428C942}"/>
              </a:ext>
            </a:extLst>
          </p:cNvPr>
          <p:cNvSpPr txBox="1"/>
          <p:nvPr/>
        </p:nvSpPr>
        <p:spPr>
          <a:xfrm>
            <a:off x="396815" y="349169"/>
            <a:ext cx="749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i</a:t>
            </a:r>
            <a:r>
              <a:rPr lang="en-US" altLang="ko-KR" sz="3200" b="1" dirty="0"/>
              <a:t>. What is Eudaimonia?</a:t>
            </a:r>
            <a:endParaRPr lang="ko-KR" altLang="en-US" sz="3200" b="1" dirty="0"/>
          </a:p>
        </p:txBody>
      </p:sp>
      <p:pic>
        <p:nvPicPr>
          <p:cNvPr id="1026" name="Picture 2" descr="busto">
            <a:extLst>
              <a:ext uri="{FF2B5EF4-FFF2-40B4-BE49-F238E27FC236}">
                <a16:creationId xmlns="" xmlns:a16="http://schemas.microsoft.com/office/drawing/2014/main" id="{611BBA2E-9DEB-41CE-A0F8-2F461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6" y="1605816"/>
            <a:ext cx="2962543" cy="39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1FC0C9-2387-4E39-96A2-D35B759A2167}"/>
              </a:ext>
            </a:extLst>
          </p:cNvPr>
          <p:cNvSpPr txBox="1"/>
          <p:nvPr/>
        </p:nvSpPr>
        <p:spPr>
          <a:xfrm>
            <a:off x="4144992" y="1964272"/>
            <a:ext cx="7341155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i="1" dirty="0"/>
              <a:t>“</a:t>
            </a:r>
            <a:r>
              <a:rPr lang="en-US" altLang="ko-KR" sz="2400" i="1" dirty="0"/>
              <a:t> Eudaimonia is achieving the best conditions possible for a human being, in every sense-not only happiness, but also virtue, morality, and a meaningful life.</a:t>
            </a:r>
            <a:r>
              <a:rPr lang="en-US" altLang="ko-KR" sz="2400" b="1" i="1" dirty="0"/>
              <a:t>”</a:t>
            </a:r>
            <a:r>
              <a:rPr lang="en-US" altLang="ko-KR" sz="2400" i="1" dirty="0"/>
              <a:t>                    - Aristotle -</a:t>
            </a:r>
          </a:p>
        </p:txBody>
      </p:sp>
    </p:spTree>
    <p:extLst>
      <p:ext uri="{BB962C8B-B14F-4D97-AF65-F5344CB8AC3E}">
        <p14:creationId xmlns:p14="http://schemas.microsoft.com/office/powerpoint/2010/main" val="32089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Giver">
            <a:extLst>
              <a:ext uri="{FF2B5EF4-FFF2-40B4-BE49-F238E27FC236}">
                <a16:creationId xmlns="" xmlns:a16="http://schemas.microsoft.com/office/drawing/2014/main" id="{636649E1-AEA6-44AA-B112-5C30A44C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12" y="3826297"/>
            <a:ext cx="1544992" cy="252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기억전달자에 대한 이미지 검색결과">
            <a:extLst>
              <a:ext uri="{FF2B5EF4-FFF2-40B4-BE49-F238E27FC236}">
                <a16:creationId xmlns="" xmlns:a16="http://schemas.microsoft.com/office/drawing/2014/main" id="{1CD61599-FFC3-476E-B91A-5F2C10DB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49" y="1513358"/>
            <a:ext cx="3228575" cy="48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이퀼리브리엄에 대한 이미지 검색결과">
            <a:extLst>
              <a:ext uri="{FF2B5EF4-FFF2-40B4-BE49-F238E27FC236}">
                <a16:creationId xmlns="" xmlns:a16="http://schemas.microsoft.com/office/drawing/2014/main" id="{2AEA02C6-47DF-4435-A100-F0BBF6AF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6" y="1513358"/>
            <a:ext cx="3228575" cy="48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6B51BA3-F1BB-4F26-A682-AD2B8D4D61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79" t="26901" r="39868" b="33333"/>
          <a:stretch/>
        </p:blipFill>
        <p:spPr>
          <a:xfrm>
            <a:off x="5365611" y="436993"/>
            <a:ext cx="6473463" cy="31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362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희연</dc:creator>
  <cp:lastModifiedBy>안 희연</cp:lastModifiedBy>
  <cp:revision>29</cp:revision>
  <dcterms:created xsi:type="dcterms:W3CDTF">2019-11-20T21:29:29Z</dcterms:created>
  <dcterms:modified xsi:type="dcterms:W3CDTF">2019-11-21T10:46:22Z</dcterms:modified>
</cp:coreProperties>
</file>