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4" r:id="rId4"/>
    <p:sldId id="286" r:id="rId5"/>
    <p:sldId id="287" r:id="rId6"/>
    <p:sldId id="260" r:id="rId7"/>
    <p:sldId id="276" r:id="rId8"/>
    <p:sldId id="277" r:id="rId9"/>
    <p:sldId id="278" r:id="rId10"/>
    <p:sldId id="279" r:id="rId11"/>
    <p:sldId id="302" r:id="rId12"/>
    <p:sldId id="303" r:id="rId13"/>
    <p:sldId id="261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9"/>
    <p:restoredTop sz="94674"/>
  </p:normalViewPr>
  <p:slideViewPr>
    <p:cSldViewPr snapToGrid="0" snapToObjects="1">
      <p:cViewPr varScale="1">
        <p:scale>
          <a:sx n="209" d="100"/>
          <a:sy n="209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9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39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59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05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46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26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00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.tiff"/><Relationship Id="rId7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R13BD8qKeTg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3430" y="2120740"/>
            <a:ext cx="29451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744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Reversing the Conditioning and Bayes’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we have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then can we calculate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from it?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calculate it, we need to know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Because of this: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</m:oMath>
                </a14:m>
                <a:endParaRPr lang="en-US" altLang="ko-KR" sz="10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, then remember this: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2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we can express the equation like the following: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can be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𝐜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sup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𝐜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Therefore, </a:t>
                </a: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blipFill>
                <a:blip r:embed="rId7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399" t="6537"/>
          <a:stretch/>
        </p:blipFill>
        <p:spPr>
          <a:xfrm>
            <a:off x="4238933" y="3502874"/>
            <a:ext cx="5015482" cy="884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944" y="5697502"/>
            <a:ext cx="4055730" cy="6384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8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Practice: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136287" y="989045"/>
            <a:ext cx="1063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(test+ | disease) = 0.8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0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b="0" dirty="0">
                <a:latin typeface="Seravek Light" charset="0"/>
                <a:ea typeface="Seravek Light" charset="0"/>
                <a:cs typeface="Seravek Light" charset="0"/>
              </a:rPr>
              <a:t>(disease | test+) = 0.1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is this possible? In which cases (e.g., what numbers or ratio of P(test+) and P(disease)), can this happen?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AF2F53-395D-E448-B236-5D4B1D5FFB0B}"/>
                  </a:ext>
                </a:extLst>
              </p:cNvPr>
              <p:cNvSpPr/>
              <p:nvPr/>
            </p:nvSpPr>
            <p:spPr>
              <a:xfrm>
                <a:off x="1403917" y="2863048"/>
                <a:ext cx="2675989" cy="679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AF2F53-395D-E448-B236-5D4B1D5FF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17" y="2863048"/>
                <a:ext cx="2675989" cy="679032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50730-0120-0F49-A60C-05ECB2861140}"/>
                  </a:ext>
                </a:extLst>
              </p:cNvPr>
              <p:cNvSpPr/>
              <p:nvPr/>
            </p:nvSpPr>
            <p:spPr>
              <a:xfrm>
                <a:off x="4762785" y="2860311"/>
                <a:ext cx="3358868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50730-0120-0F49-A60C-05ECB2861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85" y="2860311"/>
                <a:ext cx="3358868" cy="679032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EEE6DB-566E-704C-9583-63D75907E02D}"/>
                  </a:ext>
                </a:extLst>
              </p:cNvPr>
              <p:cNvSpPr/>
              <p:nvPr/>
            </p:nvSpPr>
            <p:spPr>
              <a:xfrm>
                <a:off x="4762785" y="3696430"/>
                <a:ext cx="2290307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+|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EEE6DB-566E-704C-9583-63D75907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85" y="3696430"/>
                <a:ext cx="2290307" cy="679032"/>
              </a:xfrm>
              <a:prstGeom prst="rect">
                <a:avLst/>
              </a:prstGeom>
              <a:blipFill>
                <a:blip r:embed="rId8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82C362-BE76-BB45-9DF3-E2ABA6878307}"/>
                  </a:ext>
                </a:extLst>
              </p:cNvPr>
              <p:cNvSpPr/>
              <p:nvPr/>
            </p:nvSpPr>
            <p:spPr>
              <a:xfrm>
                <a:off x="5451940" y="4521398"/>
                <a:ext cx="1587358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0.8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.1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82C362-BE76-BB45-9DF3-E2ABA6878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40" y="4521398"/>
                <a:ext cx="1587358" cy="679032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텍스트 상자 13">
            <a:extLst>
              <a:ext uri="{FF2B5EF4-FFF2-40B4-BE49-F238E27FC236}">
                <a16:creationId xmlns:a16="http://schemas.microsoft.com/office/drawing/2014/main" id="{3002BBF8-892F-414D-9C35-7582BBFE6B1A}"/>
              </a:ext>
            </a:extLst>
          </p:cNvPr>
          <p:cNvSpPr txBox="1"/>
          <p:nvPr/>
        </p:nvSpPr>
        <p:spPr>
          <a:xfrm>
            <a:off x="1136287" y="5396210"/>
            <a:ext cx="10630333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Too many test positive when the disease prevalence is low..  Is this a good test?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8B0A99-C832-5E46-8241-47DC88D3DDD9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  <p:bldP spid="16" grpId="0"/>
      <p:bldP spid="17" grpId="0"/>
      <p:bldP spid="18" grpId="0"/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596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A good video on Bayes’ theorem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7432" y="931944"/>
            <a:ext cx="403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https://www.youtube.com/watch?v=R13BD8qKeTg</a:t>
            </a:r>
            <a:endParaRPr lang="en-US" altLang="ko-KR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505" y="1292293"/>
            <a:ext cx="5774874" cy="1670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762782" y="3979620"/>
                <a:ext cx="26759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4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82" y="3979620"/>
                <a:ext cx="2675989" cy="6790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317744" y="3960958"/>
                <a:ext cx="26759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70C0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70C0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rgbClr val="0070C0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44" y="3960958"/>
                <a:ext cx="2675989" cy="679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텍스트 상자 19"/>
          <p:cNvSpPr txBox="1"/>
          <p:nvPr/>
        </p:nvSpPr>
        <p:spPr>
          <a:xfrm>
            <a:off x="1303721" y="3447718"/>
            <a:ext cx="3728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First test result came out to be positive: 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6250173" y="3447718"/>
            <a:ext cx="491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If the second test results came out to be positive again,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303721" y="4742627"/>
            <a:ext cx="1978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Best </a:t>
            </a:r>
            <a:r>
              <a:rPr kumimoji="1" lang="en-US" altLang="ko-KR" sz="1600" i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: prevalence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6250173" y="4742627"/>
            <a:ext cx="489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Best </a:t>
            </a:r>
            <a:r>
              <a:rPr kumimoji="1" lang="en-US" altLang="ko-KR" sz="1600" i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) 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this time: </a:t>
            </a:r>
            <a:r>
              <a:rPr kumimoji="1" lang="en-US" altLang="ko-KR" sz="1600" i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|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A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from the first test result</a:t>
            </a:r>
          </a:p>
          <a:p>
            <a:endParaRPr kumimoji="1"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Then, </a:t>
            </a:r>
            <a:r>
              <a:rPr kumimoji="1" lang="en-US" altLang="ko-KR" sz="1600" i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|</a:t>
            </a:r>
            <a:r>
              <a:rPr kumimoji="1" lang="en-US" altLang="ko-KR" sz="1600" b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A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becomes much higher than the first time. 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69C409-393F-8442-BF96-AD51A1FF0C88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/>
      <p:bldP spid="23" grpId="0"/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Picturing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196323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Venn Diagrams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55" y="1098013"/>
            <a:ext cx="2658165" cy="1769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755" y="3753995"/>
            <a:ext cx="2658165" cy="192990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433931" y="989045"/>
            <a:ext cx="4163087" cy="4938812"/>
            <a:chOff x="6433931" y="989045"/>
            <a:chExt cx="4163087" cy="493881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6590" y="1098013"/>
              <a:ext cx="3050428" cy="4829844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6433931" y="989045"/>
              <a:ext cx="1002967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14325" indent="-314325">
                <a:lnSpc>
                  <a:spcPct val="160000"/>
                </a:lnSpc>
                <a:buFont typeface="Arial" charset="0"/>
                <a:buChar char="•"/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Trees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36286" y="989045"/>
                <a:ext cx="1017881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13: Experiments and Observational Studies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Observational studies: Valuable for discovering trends and relationships, but correlation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causation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Four principles of experimental design: C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ontrol. Randomize, Replicate, Block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Good experiments: Randomized, Comparative (control), Double-blind, Placebo-controlled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Confounding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78812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479" b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phenomena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Refers to a situations where we know what kinds of outcomes can possibly occur, but don’t know which particular outcome will happen</a:t>
                </a:r>
                <a:r>
                  <a:rPr lang="en-US" altLang="ko-KR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Trial: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Each occasion when we observe a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Outcome/Event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value of the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Sample space (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all possible outcomes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red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green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yellow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HT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TT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343" b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9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Law of Large Numbers (LLN)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136287" y="989045"/>
            <a:ext cx="10657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we repeat a random process over and over, the proportion of times that an event occurs settle down to one number, which is the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probability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event.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key assumption of LLN: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No changes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random phenomena over the repeats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independence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(all the events should be independent): an event doesn’t influence the outcomes of others.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This tells us nothing about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“short-run”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behavior. And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long run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really long.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Don’t expect the probability tells you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short-term trend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something. </a:t>
            </a:r>
          </a:p>
        </p:txBody>
      </p:sp>
    </p:spTree>
    <p:extLst>
      <p:ext uri="{BB962C8B-B14F-4D97-AF65-F5344CB8AC3E}">
        <p14:creationId xmlns:p14="http://schemas.microsoft.com/office/powerpoint/2010/main" val="4537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Rules of formal probability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27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1.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any event 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2.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set of all possible outcomes of a trial must have probability 1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3.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probability of an event not occurring is 1 minus the probability that it occurs.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4 (Addition rule).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disjoint (or mutually exclusive).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2791277"/>
              </a:xfrm>
              <a:prstGeom prst="rect">
                <a:avLst/>
              </a:prstGeom>
              <a:blipFill rotWithShape="0">
                <a:blip r:embed="rId6"/>
                <a:stretch>
                  <a:fillRect l="-343" t="-5459" b="-15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General Addition Rules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Example: Survey of college students: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56% live on campus, 62% have a campus meal plan, and 42% do both.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on 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or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𝐋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𝐌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 0.56+0.62-0.42 = 0.76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off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not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0.24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1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Rules: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𝐁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blipFill rotWithShape="0">
                <a:blip r:embed="rId7"/>
                <a:stretch>
                  <a:fillRect l="-423" b="-7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02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Conditional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99578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surveyed 478 elementary school students and asked whether their primary goal was to get good grades, to be popular, or to be good at sports. 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table: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(Sports) = 90/478 = 0.188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(Girl) = 251/478 = 0.525</a:t>
            </a:r>
            <a:endParaRPr lang="en-US" altLang="ko-KR" i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and Girl) = 30/478 = 0.063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| Girl) = Probability of Sports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given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Girl = 30/251 = 0.120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P(Sports and Girl) / P(Girl) = (30/478)  /  (251/478) = 0.063 / 0.525 = 0.120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8602" y="1892301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General Multiplication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Reminder: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Now, this is its general form: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makes sense: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x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|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251/487 x 30/251 = 30/487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blipFill rotWithShape="0">
                <a:blip r:embed="rId7"/>
                <a:stretch>
                  <a:fillRect l="-343" b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715" y="4024496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315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Events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are independent if and only if: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Thus, if A and B are independent,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𝐁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Independence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Disjoint 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Disjoint: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0: the events cannot happen simultaneously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blipFill rotWithShape="0">
                <a:blip r:embed="rId7"/>
                <a:stretch>
                  <a:fillRect l="-343" b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1324</Words>
  <Application>Microsoft Macintosh PowerPoint</Application>
  <PresentationFormat>와이드스크린</PresentationFormat>
  <Paragraphs>158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157</cp:revision>
  <dcterms:created xsi:type="dcterms:W3CDTF">2017-08-24T21:55:02Z</dcterms:created>
  <dcterms:modified xsi:type="dcterms:W3CDTF">2019-03-20T07:50:26Z</dcterms:modified>
</cp:coreProperties>
</file>