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05" r:id="rId3"/>
    <p:sldId id="311" r:id="rId4"/>
    <p:sldId id="312" r:id="rId5"/>
    <p:sldId id="307" r:id="rId6"/>
    <p:sldId id="308" r:id="rId7"/>
    <p:sldId id="309" r:id="rId8"/>
    <p:sldId id="314" r:id="rId9"/>
    <p:sldId id="31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5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tiff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28415" y="2120740"/>
            <a:ext cx="45352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125" y="969995"/>
            <a:ext cx="6632071" cy="2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least square regression, 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sum of the residuals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always zero.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residuals are the variation in the data that has not been modeled.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v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 plot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 scatter plot of the residuals against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studying the residual plot we hope to see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blipFill rotWithShape="0">
                <a:blip r:embed="rId6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3534" y="6166488"/>
            <a:ext cx="295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partly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7915"/>
              </p:ext>
            </p:extLst>
          </p:nvPr>
        </p:nvGraphicFramePr>
        <p:xfrm>
          <a:off x="3009900" y="1141929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6802" y="2141978"/>
            <a:ext cx="3326892" cy="15547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806" y="2141978"/>
            <a:ext cx="4185292" cy="32238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3234" y="3973618"/>
            <a:ext cx="78003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sum of the residuals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zero.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be the most boring scatterplot you’ve ever seen!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shouldn’t have any interesting features, direction or shape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stretch horizontally, with about same amount of scatter throughout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bends, no outliers</a:t>
            </a:r>
          </a:p>
        </p:txBody>
      </p:sp>
    </p:spTree>
    <p:extLst>
      <p:ext uri="{BB962C8B-B14F-4D97-AF65-F5344CB8AC3E}">
        <p14:creationId xmlns:p14="http://schemas.microsoft.com/office/powerpoint/2010/main" val="20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Residual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how much the points spread around the regression line.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  <a:blipFill rotWithShape="0">
                <a:blip r:embed="rId6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mr-IN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174714" y="2762765"/>
            <a:ext cx="1021871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Revisit: Correlation assumptions and conditions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42900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 regression, one more condition:</a:t>
            </a: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Equal variance assumption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spread around the line should not increase as x or the predicted values increase.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660648" y="4200450"/>
            <a:ext cx="5165615" cy="1681119"/>
            <a:chOff x="6660648" y="4200450"/>
            <a:chExt cx="5165615" cy="1681119"/>
          </a:xfrm>
        </p:grpSpPr>
        <p:pic>
          <p:nvPicPr>
            <p:cNvPr id="16" name="Picture 8" descr="Lec6_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648" y="4200450"/>
              <a:ext cx="2241492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 descr="Lec6_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162" y="4200450"/>
              <a:ext cx="2241101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화살표 연결선 14"/>
            <p:cNvCxnSpPr>
              <a:endCxn id="19" idx="1"/>
            </p:cNvCxnSpPr>
            <p:nvPr/>
          </p:nvCxnSpPr>
          <p:spPr>
            <a:xfrm>
              <a:off x="8902140" y="5041009"/>
              <a:ext cx="6830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316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4714" y="865667"/>
            <a:ext cx="3690369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6491" y="3062881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residual plots: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4713" y="3621601"/>
            <a:ext cx="7058855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 (Straight Enough Condition)</a:t>
            </a:r>
          </a:p>
          <a:p>
            <a:pPr marL="3143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 (Outlier Condition): “examine points with large residuals”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changes in the spread (Does the Plot Thicken? Condition)</a:t>
            </a:r>
          </a:p>
        </p:txBody>
      </p:sp>
    </p:spTree>
    <p:extLst>
      <p:ext uri="{BB962C8B-B14F-4D97-AF65-F5344CB8AC3E}">
        <p14:creationId xmlns:p14="http://schemas.microsoft.com/office/powerpoint/2010/main" val="602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91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Assessing regression model: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altLang="ko-KR" sz="2800" i="1" baseline="30000" dirty="0">
                <a:latin typeface="Seravek" charset="0"/>
                <a:ea typeface="Seravek" charset="0"/>
                <a:cs typeface="Seravek" charset="0"/>
              </a:rPr>
              <a:t>2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Correlation: strength and direction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evaluate how well a regression model does, direction won’t matter that much.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ranges between 0 and 1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the fraction of the data’s variation accounted for by the model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1-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fraction of the original variation left in the residuals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big should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be?   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is more important between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?   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  <a:blipFill rotWithShape="0">
                <a:blip r:embed="rId6"/>
                <a:stretch>
                  <a:fillRect l="-511" b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4352544" y="5248656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96000" y="5688792"/>
            <a:ext cx="448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research question,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3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Predicting in the Other Direction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502520" cy="4447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we’re minimizing when predicting y with x?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 need to minimize when predicting x with y, then? </a:t>
                </a: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,    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if we’re using standardized values in regression? 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They are same!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502520" cy="4447115"/>
              </a:xfrm>
              <a:prstGeom prst="rect">
                <a:avLst/>
              </a:prstGeom>
              <a:blipFill rotWithShape="0">
                <a:blip r:embed="rId6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텍스트 상자 14"/>
              <p:cNvSpPr txBox="1"/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8: Linear Regression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= Observed value (𝑦) – Predicted value (𝑦 ̂)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solidFill>
                          <a:srgbClr val="C0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+</m:t>
                    </m:r>
                    <m:r>
                      <a:rPr kumimoji="1" lang="en-US" altLang="ko-KR" i="1">
                        <a:latin typeface="Cambria Math" charset="0"/>
                      </a:rPr>
                      <m:t>𝑒</m:t>
                    </m:r>
                  </m:oMath>
                </a14:m>
                <a:endParaRPr kumimoji="1" lang="en-US" altLang="ko-KR" dirty="0">
                  <a:latin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plot should show no interesting pattern.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kumimoji="1" lang="en-US" altLang="ko-KR" b="0" i="0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</p:txBody>
          </p:sp>
        </mc:Choice>
        <mc:Fallback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blipFill>
                <a:blip r:embed="rId6"/>
                <a:stretch>
                  <a:fillRect l="-376" b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1423708" y="2359159"/>
            <a:ext cx="5630450" cy="791898"/>
            <a:chOff x="1133466" y="2360523"/>
            <a:chExt cx="5630450" cy="79189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66" y="2560546"/>
              <a:ext cx="1561194" cy="515689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2666787" y="2360523"/>
              <a:ext cx="1616058" cy="791898"/>
              <a:chOff x="1136286" y="3268942"/>
              <a:chExt cx="1616058" cy="79189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623" y="3268942"/>
                <a:ext cx="944721" cy="791898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136286" y="3501220"/>
                <a:ext cx="777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Slope,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88209" y="2592801"/>
              <a:ext cx="2375707" cy="369332"/>
              <a:chOff x="1136286" y="5217860"/>
              <a:chExt cx="2375707" cy="3693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4263" y="5244604"/>
                <a:ext cx="1277730" cy="31584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136286" y="5217860"/>
                <a:ext cx="1175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Intercept,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4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6" y="989045"/>
            <a:ext cx="8034635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7: Scatterplots, Correlation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Scatterplots (direction, form, strength, outliers)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x- and y-variables: explanatory/independent vs. response/dependent variables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 strength and direction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Assumptions and conditions: 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Non-parametric correlations: Kendall’s tau, Spearman’s rho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≠ Causation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table/matrix</a:t>
            </a:r>
          </a:p>
        </p:txBody>
      </p:sp>
    </p:spTree>
    <p:extLst>
      <p:ext uri="{BB962C8B-B14F-4D97-AF65-F5344CB8AC3E}">
        <p14:creationId xmlns:p14="http://schemas.microsoft.com/office/powerpoint/2010/main" val="20893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28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Analysis flowchart for relationships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286000" y="30480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3434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Predictors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-2267577">
            <a:off x="4005263" y="2909888"/>
            <a:ext cx="328612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6553200" y="20574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Correlation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209800" y="5257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343400" y="25146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343400" y="3505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343400" y="47244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343400" y="573405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00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6553200" y="26670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Regression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6553200" y="32766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T-test</a:t>
            </a: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6553200" y="3886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ANOVA</a:t>
            </a: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65532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Analysis</a:t>
            </a: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6553200" y="47244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Logistic regression</a:t>
            </a: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6553200" y="57150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00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Chi square</a:t>
            </a: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 rot="2491479">
            <a:off x="4024313" y="3567113"/>
            <a:ext cx="328612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 rot="-2267577">
            <a:off x="6153151" y="2386013"/>
            <a:ext cx="328613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 rot="2491479">
            <a:off x="6172201" y="2786063"/>
            <a:ext cx="328613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 rot="-2267577">
            <a:off x="6153151" y="356235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 rot="2491479">
            <a:off x="6172201" y="39624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 rot="26659">
            <a:off x="6172201" y="49530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 rot="26659">
            <a:off x="6172201" y="59436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5" name="AutoShape 34"/>
          <p:cNvSpPr>
            <a:spLocks noChangeArrowheads="1"/>
          </p:cNvSpPr>
          <p:nvPr/>
        </p:nvSpPr>
        <p:spPr bwMode="auto">
          <a:xfrm rot="-2267577">
            <a:off x="3986213" y="5133976"/>
            <a:ext cx="328612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6" name="AutoShape 35"/>
          <p:cNvSpPr>
            <a:spLocks noChangeArrowheads="1"/>
          </p:cNvSpPr>
          <p:nvPr/>
        </p:nvSpPr>
        <p:spPr bwMode="auto">
          <a:xfrm rot="2491479">
            <a:off x="4005263" y="5791201"/>
            <a:ext cx="328612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7" name="AutoShape 36"/>
          <p:cNvSpPr>
            <a:spLocks noChangeArrowheads="1"/>
          </p:cNvSpPr>
          <p:nvPr/>
        </p:nvSpPr>
        <p:spPr bwMode="auto">
          <a:xfrm>
            <a:off x="22860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DV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286000" y="1947863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9" name="AutoShape 38"/>
          <p:cNvSpPr>
            <a:spLocks/>
          </p:cNvSpPr>
          <p:nvPr/>
        </p:nvSpPr>
        <p:spPr bwMode="auto">
          <a:xfrm>
            <a:off x="8382000" y="2057400"/>
            <a:ext cx="533400" cy="2362200"/>
          </a:xfrm>
          <a:prstGeom prst="rightBrace">
            <a:avLst>
              <a:gd name="adj1" fmla="val 369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8991600" y="2514600"/>
            <a:ext cx="1447800" cy="14478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General Linear Model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Seravek Light" charset="0"/>
                <a:ea typeface="Seravek Light" charset="0"/>
                <a:cs typeface="Seravek Light" charset="0"/>
              </a:rPr>
              <a:t>Slide from Tor Wager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51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need more than correlation!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7" y="989045"/>
            <a:ext cx="995781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only tells us the strength of a linear relationship.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doesn’t tell us what the line is.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need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linear model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!!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Simple regression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Mathematical model for describing a linear relationship between an explanatory variable, x, and a response variable, y.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is a straight line that describes how y changes with x.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can be used to predict the value of y for a given value of x. </a:t>
            </a:r>
          </a:p>
        </p:txBody>
      </p:sp>
    </p:spTree>
    <p:extLst>
      <p:ext uri="{BB962C8B-B14F-4D97-AF65-F5344CB8AC3E}">
        <p14:creationId xmlns:p14="http://schemas.microsoft.com/office/powerpoint/2010/main" val="10504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7876" y="395497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sz="2400" b="1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13320" y="2244308"/>
            <a:ext cx="1903680" cy="378476"/>
            <a:chOff x="2170467" y="2220323"/>
            <a:chExt cx="1903680" cy="378476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2170467" y="2229467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Predicted value,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21"/>
                <p:cNvSpPr txBox="1"/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1" lang="ko-KR" altLang="en-US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2" name="텍스트 상자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918" r="-15000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/>
          <p:cNvSpPr/>
          <p:nvPr/>
        </p:nvSpPr>
        <p:spPr>
          <a:xfrm>
            <a:off x="6309360" y="2432304"/>
            <a:ext cx="100800" cy="100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100660" y="2989567"/>
            <a:ext cx="2254420" cy="1048826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2237120" y="2813392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Observed value, </a:t>
            </a:r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26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44546A">
                <a:alpha val="30980"/>
              </a:srgb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4508" y="3982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06312" y="2432304"/>
            <a:ext cx="103848" cy="600672"/>
            <a:chOff x="6306312" y="2432304"/>
            <a:chExt cx="103848" cy="600672"/>
          </a:xfrm>
        </p:grpSpPr>
        <p:cxnSp>
          <p:nvCxnSpPr>
            <p:cNvPr id="14" name="직선 연결선[R] 13"/>
            <p:cNvCxnSpPr>
              <a:stCxn id="19" idx="1"/>
              <a:endCxn id="25" idx="0"/>
            </p:cNvCxnSpPr>
            <p:nvPr/>
          </p:nvCxnSpPr>
          <p:spPr>
            <a:xfrm>
              <a:off x="6355080" y="2488410"/>
              <a:ext cx="1632" cy="443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6306312" y="2432304"/>
              <a:ext cx="103848" cy="600672"/>
              <a:chOff x="6306312" y="2432304"/>
              <a:chExt cx="103848" cy="60067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309360" y="2432304"/>
                <a:ext cx="100800" cy="100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306312" y="2932176"/>
                <a:ext cx="100800" cy="100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81722" y="2488410"/>
            <a:ext cx="5374524" cy="502742"/>
            <a:chOff x="6426858" y="2488410"/>
            <a:chExt cx="5374524" cy="502742"/>
          </a:xfrm>
        </p:grpSpPr>
        <p:sp>
          <p:nvSpPr>
            <p:cNvPr id="17" name="오른쪽 중괄호[R] 16"/>
            <p:cNvSpPr/>
            <p:nvPr/>
          </p:nvSpPr>
          <p:spPr>
            <a:xfrm>
              <a:off x="6426858" y="2488410"/>
              <a:ext cx="221045" cy="502742"/>
            </a:xfrm>
            <a:prstGeom prst="rightBrace">
              <a:avLst>
                <a:gd name="adj1" fmla="val 25980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텍스트 상자 27"/>
                <p:cNvSpPr txBox="1"/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residual = Observed value (</a:t>
                  </a:r>
                  <a14:m>
                    <m:oMath xmlns:m="http://schemas.openxmlformats.org/officeDocument/2006/math">
                      <m:r>
                        <a:rPr kumimoji="1" lang="en-US" altLang="ko-KR" i="1">
                          <a:solidFill>
                            <a:schemeClr val="tx2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𝑦</m:t>
                      </m:r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 </a:t>
                  </a:r>
                  <a:r>
                    <a:rPr kumimoji="1" lang="mr-IN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–</a:t>
                  </a:r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 Predicted value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accPr>
                        <m:e>
                          <m:r>
                            <a:rPr kumimoji="1" lang="en-US" altLang="ko-KR" b="0" i="1" dirty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</a:t>
                  </a:r>
                  <a:endParaRPr kumimoji="1" lang="ko-KR" altLang="en-US" b="1" dirty="0">
                    <a:solidFill>
                      <a:schemeClr val="tx2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8" name="텍스트 상자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" t="-8197" r="-118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the sum of the squared residuals (distance) is smallest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blipFill rotWithShape="0">
                <a:blip r:embed="rId8"/>
                <a:stretch>
                  <a:fillRect l="-492" b="-65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210746" y="3156966"/>
                <a:ext cx="36631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c.f., deviation = Observed value (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𝒚</m:t>
                    </m:r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 </a:t>
                </a:r>
                <a:r>
                  <a:rPr kumimoji="1" lang="mr-IN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endParaRPr kumimoji="1" lang="en-US" altLang="ko-KR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How different they are? </a:t>
                </a:r>
                <a:endParaRPr kumimoji="1" lang="ko-KR" altLang="en-US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746" y="3156966"/>
                <a:ext cx="3663182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499" t="-826" r="-3328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Linear Model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1527178"/>
            <a:ext cx="185198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coefficients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1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slope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intercept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66" y="1011489"/>
            <a:ext cx="1561194" cy="515689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36286" y="4004716"/>
            <a:ext cx="567354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Correlations do not have units, but slopes have units.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deviation as a ruler!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36286" y="3268942"/>
            <a:ext cx="1616058" cy="791898"/>
            <a:chOff x="1136286" y="3268942"/>
            <a:chExt cx="1616058" cy="79189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623" y="3268942"/>
              <a:ext cx="944721" cy="79189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36286" y="3501220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Slope,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6286" y="5217860"/>
            <a:ext cx="2375707" cy="369332"/>
            <a:chOff x="1136286" y="5217860"/>
            <a:chExt cx="2375707" cy="3693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4263" y="5244604"/>
              <a:ext cx="1277730" cy="31584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136286" y="5217860"/>
              <a:ext cx="1175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Intercept,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886032"/>
            <a:ext cx="51942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Sleep deprivation and study can have more errors</a:t>
            </a:r>
          </a:p>
        </p:txBody>
      </p:sp>
      <p:graphicFrame>
        <p:nvGraphicFramePr>
          <p:cNvPr id="1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110447"/>
              </p:ext>
            </p:extLst>
          </p:nvPr>
        </p:nvGraphicFramePr>
        <p:xfrm>
          <a:off x="3009900" y="1638265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257984" y="1638265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246870" y="201926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=16,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=6.32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i="1">
                          <a:latin typeface="Cambria Math" charset="0"/>
                        </a:rPr>
                        <m:t>=1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0.6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3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05</m:t>
                      </m:r>
                    </m:oMath>
                  </m:oMathPara>
                </a14:m>
                <a:endParaRPr kumimoji="1" lang="en-US" altLang="ko-KR" sz="20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 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3.05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6.32</m:t>
                          </m:r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=0.475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blipFill rotWithShape="0">
                <a:blip r:embed="rId7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=10.6−0.475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×16=3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92" r="-743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14312" y="5142402"/>
            <a:ext cx="6214791" cy="369332"/>
            <a:chOff x="814312" y="5142402"/>
            <a:chExt cx="6214791" cy="369332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4312" y="5142402"/>
              <a:ext cx="3024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0066FF"/>
                  </a:solidFill>
                  <a:latin typeface="Seravek Light" charset="0"/>
                  <a:ea typeface="Seravek Light" charset="0"/>
                  <a:cs typeface="Seravek Light" charset="0"/>
                </a:rPr>
                <a:t>Least-squares regression line: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텍스트 상자 37"/>
                <p:cNvSpPr txBox="1"/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=3+0.475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38" name="텍스트 상자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77" t="-142000" r="-781" b="-18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79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8" grpId="0"/>
      <p:bldP spid="19" grpId="0"/>
      <p:bldP spid="3" grpId="0"/>
      <p:bldP spid="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67" y="1033985"/>
            <a:ext cx="4939538" cy="3847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Seravek Light" charset="0"/>
                    <a:ea typeface="Seravek Light" charset="0"/>
                    <a:cs typeface="Seravek Light" charset="0"/>
                  </a:rPr>
                  <a:t>Properties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general the slope has units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“y-units per x-units”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Here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errors per hour without sleep.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y-intercept is not always meaningful.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least-squares regression line always passes through the point,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both the variables are standardized, the regression line is given by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  <a:blipFill rotWithShape="0">
                <a:blip r:embed="rId7"/>
                <a:stretch>
                  <a:fillRect l="-1622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821402" y="5144855"/>
            <a:ext cx="3024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0066FF"/>
                </a:solidFill>
                <a:latin typeface="Seravek Light" charset="0"/>
                <a:ea typeface="Seravek Light" charset="0"/>
                <a:cs typeface="Seravek Light" charset="0"/>
              </a:rPr>
              <a:t>Least-squares regression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텍스트 상자 36"/>
              <p:cNvSpPr txBox="1"/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=3+0.475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7" name="텍스트 상자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77" t="-142000" r="-781" b="-18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1222</Words>
  <Application>Microsoft Macintosh PowerPoint</Application>
  <PresentationFormat>와이드스크린</PresentationFormat>
  <Paragraphs>228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270</cp:revision>
  <dcterms:created xsi:type="dcterms:W3CDTF">2017-08-24T21:55:02Z</dcterms:created>
  <dcterms:modified xsi:type="dcterms:W3CDTF">2019-03-07T01:45:34Z</dcterms:modified>
</cp:coreProperties>
</file>