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69" r:id="rId3"/>
    <p:sldId id="367" r:id="rId4"/>
    <p:sldId id="368" r:id="rId5"/>
    <p:sldId id="371" r:id="rId6"/>
    <p:sldId id="372" r:id="rId7"/>
    <p:sldId id="373" r:id="rId8"/>
    <p:sldId id="374" r:id="rId9"/>
    <p:sldId id="375" r:id="rId10"/>
    <p:sldId id="377" r:id="rId11"/>
    <p:sldId id="376" r:id="rId12"/>
    <p:sldId id="3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pw.kuleuven.be/ogp/anderepdf/efic-2017.pdf" TargetMode="External"/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https://www.youtube.com/watch?v=sMb00lz-If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9rIy0xY99a0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4733" y="2120740"/>
            <a:ext cx="29225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6491" y="222608"/>
            <a:ext cx="4879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Common Mistakes in sampling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136286" y="989045"/>
            <a:ext cx="11055714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Mistake 1: Sample Volunteers</a:t>
            </a:r>
            <a:r>
              <a:rPr lang="en-US" altLang="ko-KR" dirty="0">
                <a:solidFill>
                  <a:schemeClr val="accent5"/>
                </a:solidFill>
                <a:latin typeface="Seravek Light" charset="0"/>
                <a:ea typeface="Seravek Light" charset="0"/>
                <a:cs typeface="Seravek Light" charset="0"/>
              </a:rPr>
              <a:t>: voluntary response bias</a:t>
            </a:r>
            <a:endParaRPr lang="en-US" altLang="ko-KR" sz="1600" dirty="0">
              <a:solidFill>
                <a:schemeClr val="accent5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Mistake 2: Sample Conveniently</a:t>
            </a:r>
            <a:r>
              <a:rPr lang="en-US" altLang="ko-KR" dirty="0">
                <a:solidFill>
                  <a:schemeClr val="accent5"/>
                </a:solidFill>
                <a:latin typeface="Seravek Light" charset="0"/>
                <a:ea typeface="Seravek Light" charset="0"/>
                <a:cs typeface="Seravek Light" charset="0"/>
              </a:rPr>
              <a:t>: may not be representative of the population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Mistake 3: Use a Bad Sampling Frame</a:t>
            </a:r>
            <a:r>
              <a:rPr lang="en-US" altLang="ko-KR" dirty="0">
                <a:solidFill>
                  <a:schemeClr val="accent5"/>
                </a:solidFill>
                <a:latin typeface="Seravek Light" charset="0"/>
                <a:ea typeface="Seravek Light" charset="0"/>
                <a:cs typeface="Seravek Light" charset="0"/>
              </a:rPr>
              <a:t>: incomplete sampling frame introduces bias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Mistake 4: </a:t>
            </a: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Undercoverage</a:t>
            </a:r>
            <a:r>
              <a:rPr lang="en-US" altLang="ko-KR" dirty="0">
                <a:solidFill>
                  <a:schemeClr val="accent5"/>
                </a:solidFill>
                <a:latin typeface="Seravek Light" charset="0"/>
                <a:ea typeface="Seravek Light" charset="0"/>
                <a:cs typeface="Seravek Light" charset="0"/>
              </a:rPr>
              <a:t>: some portion of the population is not sampled at all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Mistake 5: Nonresponse Bias</a:t>
            </a:r>
            <a:r>
              <a:rPr lang="en-US" altLang="ko-KR" dirty="0">
                <a:solidFill>
                  <a:schemeClr val="accent5"/>
                </a:solidFill>
                <a:latin typeface="Seravek Light" charset="0"/>
                <a:ea typeface="Seravek Light" charset="0"/>
                <a:cs typeface="Seravek Light" charset="0"/>
              </a:rPr>
              <a:t>: those who don’t respond may differ from those who do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Mistake 6: Response Bias</a:t>
            </a:r>
            <a:r>
              <a:rPr lang="en-US" altLang="ko-KR" dirty="0">
                <a:solidFill>
                  <a:schemeClr val="accent5"/>
                </a:solidFill>
                <a:latin typeface="Seravek Light" charset="0"/>
                <a:ea typeface="Seravek Light" charset="0"/>
                <a:cs typeface="Seravek Light" charset="0"/>
              </a:rPr>
              <a:t>: anything survey design that influences the response</a:t>
            </a:r>
          </a:p>
          <a:p>
            <a:pPr>
              <a:lnSpc>
                <a:spcPct val="160000"/>
              </a:lnSpc>
            </a:pPr>
            <a:endParaRPr lang="en-US" altLang="ko-KR" dirty="0">
              <a:solidFill>
                <a:schemeClr val="accent5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6491" y="222608"/>
            <a:ext cx="5497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E.g., Sampling bias in pain research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060" y="911002"/>
            <a:ext cx="7649645" cy="5442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71" y="994786"/>
            <a:ext cx="3557030" cy="25020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202" y="6122933"/>
            <a:ext cx="366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latin typeface="Seravek Light" charset="0"/>
                <a:ea typeface="Seravek Light" charset="0"/>
                <a:cs typeface="Seravek Light" charset="0"/>
                <a:hlinkClick r:id="rId8"/>
              </a:rPr>
              <a:t>https://ppw.kuleuven.be/ogp/anderepdf/efic-2017.pdf</a:t>
            </a:r>
            <a:endParaRPr lang="en-US" altLang="ko-KR" sz="1200" dirty="0">
              <a:latin typeface="Seravek Light" charset="0"/>
              <a:ea typeface="Seravek Light" charset="0"/>
              <a:cs typeface="Seravek Light" charset="0"/>
            </a:endParaRPr>
          </a:p>
          <a:p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420777" y="1071310"/>
            <a:ext cx="9350445" cy="2259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Chapter 11 and 12: Randomness, Sampling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Population parameters vs. sample statistics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Sampling methods: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Simple sampling, stratified sampling, cluster sampling, multistage sampling, systematic sampling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Common mistakes in sampling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…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6" y="989045"/>
            <a:ext cx="763863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Chapter 9 and 10: Regression wisdom, re-expressing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Bends, subgroups, outliers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Cautious about extrapolation, causation, lurking variables, summary stats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Tukey’s ladder</a:t>
            </a:r>
          </a:p>
        </p:txBody>
      </p:sp>
    </p:spTree>
    <p:extLst>
      <p:ext uri="{BB962C8B-B14F-4D97-AF65-F5344CB8AC3E}">
        <p14:creationId xmlns:p14="http://schemas.microsoft.com/office/powerpoint/2010/main" val="48917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46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Randomness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136286" y="989045"/>
            <a:ext cx="1105571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Good videos:</a:t>
            </a:r>
            <a:endParaRPr lang="en-US" altLang="ko-KR" sz="15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5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https://www.youtube.com/watch?v=9rIy0xY99a0</a:t>
            </a:r>
            <a:endParaRPr lang="en-US" altLang="ko-KR" sz="15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5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https://www.youtube.com/watch?v=sMb00lz-IfE</a:t>
            </a:r>
            <a:endParaRPr lang="en-US" altLang="ko-KR" sz="15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587" y="2470934"/>
            <a:ext cx="9859511" cy="3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Sampling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136286" y="989045"/>
            <a:ext cx="1105571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Idea 1: Examine a part of the whole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Population</a:t>
            </a:r>
            <a:r>
              <a:rPr lang="en-US" altLang="ko-KR" sz="1600" b="1" dirty="0">
                <a:latin typeface="Seravek Light" charset="0"/>
                <a:ea typeface="Seravek Light" charset="0"/>
                <a:cs typeface="Seravek Light" charset="0"/>
              </a:rPr>
              <a:t>: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the entire group of individuals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Sample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: a smaller group of individuals, selected from the population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difficult to ensure the sample </a:t>
            </a:r>
            <a:r>
              <a:rPr lang="en-US" altLang="ko-KR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represents 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the population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Bias: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over- or under-represent some characteristics of the population (e.g., Literary Digest Poll, they sampled response using phone calls when telephone was a luxury)</a:t>
            </a:r>
          </a:p>
        </p:txBody>
      </p:sp>
    </p:spTree>
    <p:extLst>
      <p:ext uri="{BB962C8B-B14F-4D97-AF65-F5344CB8AC3E}">
        <p14:creationId xmlns:p14="http://schemas.microsoft.com/office/powerpoint/2010/main" val="10918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Sampling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136286" y="989045"/>
            <a:ext cx="1105571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Idea 1: Examine a part of the whole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Idea 2: Randomize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To make sure the sampling is not biased</a:t>
            </a:r>
          </a:p>
        </p:txBody>
      </p:sp>
    </p:spTree>
    <p:extLst>
      <p:ext uri="{BB962C8B-B14F-4D97-AF65-F5344CB8AC3E}">
        <p14:creationId xmlns:p14="http://schemas.microsoft.com/office/powerpoint/2010/main" val="57102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Sampling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136286" y="989045"/>
            <a:ext cx="1105571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Idea 1: Examine a part of the whole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Idea 2: Randomize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Idea 3: Sample size matters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Important thing is not the fraction of the population, but the sample size.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Census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examine the entire population</a:t>
            </a:r>
          </a:p>
          <a:p>
            <a:pPr marL="1228725" lvl="2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is difficult to complete a census</a:t>
            </a:r>
          </a:p>
          <a:p>
            <a:pPr marL="1228725" lvl="2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More noisy</a:t>
            </a:r>
          </a:p>
          <a:p>
            <a:pPr marL="1228725" lvl="2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They do not stand still</a:t>
            </a:r>
          </a:p>
        </p:txBody>
      </p:sp>
    </p:spTree>
    <p:extLst>
      <p:ext uri="{BB962C8B-B14F-4D97-AF65-F5344CB8AC3E}">
        <p14:creationId xmlns:p14="http://schemas.microsoft.com/office/powerpoint/2010/main" val="21345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491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Populations and parameters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513" y="2161764"/>
            <a:ext cx="7000974" cy="1837360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1136286" y="989045"/>
            <a:ext cx="1105571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Population parameters: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parameters to model for a population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Sample statistics (or statistics):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summaries of sample data to estimate the population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10629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Sampling methods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136286" y="989045"/>
            <a:ext cx="11055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" charset="0"/>
                <a:ea typeface="Seravek" charset="0"/>
                <a:cs typeface="Seravek" charset="0"/>
              </a:rPr>
              <a:t>Simple Random Sampling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Each person has an equal chance of being selected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Stratified Random Sampling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Strata: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population is first divided into homogeneous groups (e.g., male and female)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Then, simple random sampling within each stratum before the results are combined.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E.g., 60% men and 40% women in the campus: randomly sample 60 men and 40 women for 100 subjects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136286" y="989045"/>
            <a:ext cx="11055714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Cluster Sampling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Splitting the population into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representative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clusters, first.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different from stratified sampling?  Clusters can be heterogeneous!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Multistage samples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combine several sampling methods</a:t>
            </a:r>
          </a:p>
          <a:p>
            <a:pPr>
              <a:lnSpc>
                <a:spcPct val="160000"/>
              </a:lnSpc>
            </a:pPr>
            <a:endParaRPr lang="en-US" altLang="ko-KR" b="1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Systematic Samples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select samples systematically (e.g., survey every 10</a:t>
            </a:r>
            <a:r>
              <a:rPr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person on the list)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6491" y="222608"/>
            <a:ext cx="4350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Sampling methods (cont’d)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693</Words>
  <Application>Microsoft Macintosh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367</cp:revision>
  <dcterms:created xsi:type="dcterms:W3CDTF">2017-08-24T21:55:02Z</dcterms:created>
  <dcterms:modified xsi:type="dcterms:W3CDTF">2019-03-07T01:49:07Z</dcterms:modified>
</cp:coreProperties>
</file>