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2" r:id="rId3"/>
    <p:sldId id="304" r:id="rId4"/>
    <p:sldId id="305" r:id="rId5"/>
    <p:sldId id="306" r:id="rId6"/>
    <p:sldId id="307" r:id="rId7"/>
    <p:sldId id="311" r:id="rId8"/>
    <p:sldId id="312" r:id="rId9"/>
    <p:sldId id="313" r:id="rId10"/>
    <p:sldId id="308" r:id="rId11"/>
    <p:sldId id="314" r:id="rId12"/>
    <p:sldId id="309" r:id="rId13"/>
    <p:sldId id="315" r:id="rId14"/>
    <p:sldId id="310" r:id="rId15"/>
    <p:sldId id="31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52"/>
    <p:restoredTop sz="94674"/>
  </p:normalViewPr>
  <p:slideViewPr>
    <p:cSldViewPr snapToGrid="0" snapToObjects="1">
      <p:cViewPr varScale="1">
        <p:scale>
          <a:sx n="209" d="100"/>
          <a:sy n="209" d="100"/>
        </p:scale>
        <p:origin x="11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32F1C-A509-984F-9E5B-E228248344CD}" type="datetimeFigureOut">
              <a:rPr kumimoji="1" lang="ko-KR" altLang="en-US" smtClean="0"/>
              <a:t>2019. 4. 8.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3281F-892B-614E-B792-481EB2F7C5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442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1669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2251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33775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0617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12935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377209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98280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6116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4597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34684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50497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0559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2384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30955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05976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2019. 4. 8.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392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2019. 4. 8.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771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2019. 4. 8.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514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2019. 4. 8.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60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2019. 4. 8.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108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2019. 4. 8.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454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2019. 4. 8.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876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2019. 4. 8.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00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2019. 4. 8.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163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2019. 4. 8.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604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2019. 4. 8.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552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BEE32-551C-D044-9ECF-F871403689A5}" type="datetimeFigureOut">
              <a:rPr kumimoji="1" lang="ko-KR" altLang="en-US" smtClean="0"/>
              <a:t>2019. 4. 8.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684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.jp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.jp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.jp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tiff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1.jp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11" Type="http://schemas.microsoft.com/office/2007/relationships/hdphoto" Target="../media/hdphoto1.wdp"/><Relationship Id="rId5" Type="http://schemas.openxmlformats.org/officeDocument/2006/relationships/image" Target="../media/image3.png"/><Relationship Id="rId10" Type="http://schemas.openxmlformats.org/officeDocument/2006/relationships/image" Target="../media/image15.png"/><Relationship Id="rId4" Type="http://schemas.openxmlformats.org/officeDocument/2006/relationships/image" Target="../media/image2.tiff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jp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jp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jp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jp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541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9202" y="116699"/>
            <a:ext cx="28841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GBME </a:t>
            </a:r>
            <a:r>
              <a:rPr lang="ko-KR" altLang="en-US" sz="1600" dirty="0">
                <a:latin typeface="Seravek Light" charset="0"/>
                <a:ea typeface="Seravek Light" charset="0"/>
                <a:cs typeface="Seravek Light" charset="0"/>
              </a:rPr>
              <a:t>Probability and Statistics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782467" y="102769"/>
            <a:ext cx="23015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Activity 09</a:t>
            </a:r>
            <a:endParaRPr lang="ko-KR" altLang="en-US" sz="16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15137" y="2120740"/>
            <a:ext cx="476175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800" dirty="0">
                <a:solidFill>
                  <a:schemeClr val="accent6">
                    <a:lumMod val="75000"/>
                  </a:schemeClr>
                </a:solidFill>
                <a:latin typeface="Seravek Light" charset="0"/>
                <a:ea typeface="Seravek Light" charset="0"/>
                <a:cs typeface="Seravek Light" charset="0"/>
              </a:rPr>
              <a:t>Activity 09</a:t>
            </a:r>
            <a:endParaRPr lang="en-US" altLang="ko-KR" sz="4800" dirty="0">
              <a:latin typeface="Seravek Light" charset="0"/>
              <a:ea typeface="Seravek Light" charset="0"/>
              <a:cs typeface="Seravek Light" charset="0"/>
            </a:endParaRPr>
          </a:p>
          <a:p>
            <a:pPr algn="ctr"/>
            <a:r>
              <a:rPr lang="en-US" altLang="ko-KR" sz="4800" dirty="0">
                <a:latin typeface="Seravek Light" charset="0"/>
                <a:ea typeface="Seravek Light" charset="0"/>
                <a:cs typeface="Seravek Light" charset="0"/>
              </a:rPr>
              <a:t>Random variables</a:t>
            </a:r>
          </a:p>
        </p:txBody>
      </p:sp>
    </p:spTree>
    <p:extLst>
      <p:ext uri="{BB962C8B-B14F-4D97-AF65-F5344CB8AC3E}">
        <p14:creationId xmlns:p14="http://schemas.microsoft.com/office/powerpoint/2010/main" val="2055525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Activity 09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4290867-EBD3-4744-B88F-2637A37035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02" y="102769"/>
            <a:ext cx="7672647" cy="164413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745D324-3D91-E143-9575-0C855B784E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1000" y="1538653"/>
            <a:ext cx="4903705" cy="511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684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Activity 09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4290867-EBD3-4744-B88F-2637A37035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02" y="102769"/>
            <a:ext cx="7672647" cy="164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141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Activity 09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AD3129-7061-C747-9B82-7EC83934AB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02" y="222608"/>
            <a:ext cx="7365076" cy="173421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92C0017-332A-E340-9445-CD9560D73D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27241" y="764800"/>
            <a:ext cx="5418195" cy="553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305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Activity 09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AD3129-7061-C747-9B82-7EC83934AB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02" y="222608"/>
            <a:ext cx="7365076" cy="173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564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Activity 09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66C604B-8C46-7B49-8921-87C275878E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22608"/>
            <a:ext cx="6941127" cy="279240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FEF94CE-BF18-5144-88C5-99B6A5343B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0827" y="646566"/>
            <a:ext cx="5044609" cy="543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236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Activity 09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66C604B-8C46-7B49-8921-87C275878E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22608"/>
            <a:ext cx="6941127" cy="279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192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1136287" y="989045"/>
            <a:ext cx="8299116" cy="1817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When its values are based on the outcome of a random event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We denote random variables using a capital letter, like </a:t>
            </a: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X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If we can list all the outcomes, it’s </a:t>
            </a:r>
            <a:r>
              <a:rPr lang="en-US" altLang="ko-KR" b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discrete 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random variable. 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Otherwise, it’s a </a:t>
            </a:r>
            <a:r>
              <a:rPr lang="en-US" altLang="ko-KR" b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continuous 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random variable. 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6342" y="818655"/>
            <a:ext cx="2891058" cy="2158583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Activity 09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D3254F-E86B-4246-BDB2-45A1848737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1290" y="315452"/>
            <a:ext cx="6565900" cy="469900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06BE8A81-8842-AC4B-932E-2C99C8900A6B}"/>
              </a:ext>
            </a:extLst>
          </p:cNvPr>
          <p:cNvGrpSpPr/>
          <p:nvPr/>
        </p:nvGrpSpPr>
        <p:grpSpPr>
          <a:xfrm>
            <a:off x="1136287" y="3495472"/>
            <a:ext cx="10493752" cy="3097807"/>
            <a:chOff x="1136287" y="3495472"/>
            <a:chExt cx="10493752" cy="30978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텍스트 상자 11">
                  <a:extLst>
                    <a:ext uri="{FF2B5EF4-FFF2-40B4-BE49-F238E27FC236}">
                      <a16:creationId xmlns:a16="http://schemas.microsoft.com/office/drawing/2014/main" id="{E1678F31-34A3-A746-8439-304D5A6D9890}"/>
                    </a:ext>
                  </a:extLst>
                </p:cNvPr>
                <p:cNvSpPr txBox="1"/>
                <p:nvPr/>
              </p:nvSpPr>
              <p:spPr>
                <a:xfrm>
                  <a:off x="1136287" y="3814860"/>
                  <a:ext cx="6587545" cy="23083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14325" indent="-314325">
                    <a:lnSpc>
                      <a:spcPct val="160000"/>
                    </a:lnSpc>
                    <a:buFont typeface="Arial" charset="0"/>
                    <a:buChar char="•"/>
                  </a:pPr>
                  <a:r>
                    <a:rPr lang="en-US" altLang="ko-KR" dirty="0">
                      <a:latin typeface="Seravek Light" charset="0"/>
                      <a:ea typeface="Seravek Light" charset="0"/>
                      <a:cs typeface="Seravek Light" charset="0"/>
                    </a:rPr>
                    <a:t>For a </a:t>
                  </a:r>
                  <a:r>
                    <a:rPr lang="en-US" altLang="ko-KR" b="1" dirty="0">
                      <a:solidFill>
                        <a:srgbClr val="C00000"/>
                      </a:solidFill>
                      <a:latin typeface="Seravek Light" charset="0"/>
                      <a:ea typeface="Seravek Light" charset="0"/>
                      <a:cs typeface="Seravek Light" charset="0"/>
                    </a:rPr>
                    <a:t>continuous</a:t>
                  </a:r>
                  <a:r>
                    <a:rPr lang="en-US" altLang="ko-KR" dirty="0">
                      <a:latin typeface="Seravek Light" charset="0"/>
                      <a:ea typeface="Seravek Light" charset="0"/>
                      <a:cs typeface="Seravek Light" charset="0"/>
                    </a:rPr>
                    <a:t> random variable,</a:t>
                  </a:r>
                  <a:r>
                    <a:rPr lang="en-US" altLang="ko-KR" dirty="0">
                      <a:latin typeface="Seravek Light" charset="0"/>
                      <a:ea typeface="Cambria Math" charset="0"/>
                      <a:cs typeface="Cambria Math" charset="0"/>
                    </a:rPr>
                    <a:t> the probability is defined as the area under the curve over an interval.</a:t>
                  </a:r>
                </a:p>
                <a:p>
                  <a:pPr marL="314325" indent="-314325">
                    <a:lnSpc>
                      <a:spcPct val="160000"/>
                    </a:lnSpc>
                    <a:buFont typeface="Arial" charset="0"/>
                    <a:buChar char="•"/>
                  </a:pPr>
                  <a:r>
                    <a:rPr lang="en-US" altLang="ko-KR" dirty="0">
                      <a:latin typeface="Seravek Light" charset="0"/>
                      <a:ea typeface="Seravek Light" charset="0"/>
                      <a:cs typeface="Seravek Light" charset="0"/>
                    </a:rPr>
                    <a:t>There is no area for a point, thus</a:t>
                  </a:r>
                  <a:r>
                    <a:rPr lang="en-US" altLang="ko-KR" i="1" dirty="0">
                      <a:latin typeface="Cambria Math" charset="0"/>
                      <a:ea typeface="Seravek Light" charset="0"/>
                      <a:cs typeface="Seravek Light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charset="0"/>
                          <a:ea typeface="Seravek Light" charset="0"/>
                          <a:cs typeface="Seravek Light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Seravek Light" charset="0"/>
                              <a:cs typeface="Seravek Light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charset="0"/>
                          <a:ea typeface="Seravek Light" charset="0"/>
                          <a:cs typeface="Seravek Light" charset="0"/>
                        </a:rPr>
                        <m:t>=0</m:t>
                      </m:r>
                    </m:oMath>
                  </a14:m>
                  <a:endParaRPr lang="en-US" altLang="ko-KR" b="0" i="1" dirty="0">
                    <a:latin typeface="Cambria Math" charset="0"/>
                    <a:ea typeface="Seravek Light" charset="0"/>
                    <a:cs typeface="Seravek Light" charset="0"/>
                  </a:endParaRPr>
                </a:p>
                <a:p>
                  <a:pPr marL="771525" lvl="1" indent="-314325">
                    <a:lnSpc>
                      <a:spcPct val="160000"/>
                    </a:lnSpc>
                    <a:buFont typeface="Arial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charset="0"/>
                          <a:ea typeface="Seravek Light" charset="0"/>
                          <a:cs typeface="Seravek Light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Seravek Light" charset="0"/>
                              <a:cs typeface="Seravek Light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𝑎</m:t>
                          </m:r>
                          <m:r>
                            <a:rPr lang="en-US" altLang="ko-KR" b="0" i="1" smtClean="0"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&lt;</m:t>
                          </m:r>
                          <m:r>
                            <a:rPr lang="en-US" altLang="ko-KR" b="0" i="1" smtClean="0"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&lt;</m:t>
                          </m:r>
                          <m:r>
                            <a:rPr lang="en-US" altLang="ko-KR" b="0" i="1" smtClean="0"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𝑏</m:t>
                          </m:r>
                        </m:e>
                      </m:d>
                    </m:oMath>
                  </a14:m>
                  <a:endParaRPr lang="en-US" altLang="ko-KR" b="0" i="1" dirty="0">
                    <a:latin typeface="Cambria Math" charset="0"/>
                    <a:ea typeface="Seravek Light" charset="0"/>
                    <a:cs typeface="Seravek Light" charset="0"/>
                  </a:endParaRPr>
                </a:p>
                <a:p>
                  <a:pPr marL="771525" lvl="1" indent="-314325">
                    <a:lnSpc>
                      <a:spcPct val="160000"/>
                    </a:lnSpc>
                    <a:buFont typeface="Arial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altLang="ko-KR" i="1">
                          <a:latin typeface="Cambria Math" charset="0"/>
                          <a:ea typeface="Seravek Light" charset="0"/>
                          <a:cs typeface="Seravek Light" charset="0"/>
                        </a:rPr>
                        <m:t>𝑃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Seravek Light" charset="0"/>
                              <a:cs typeface="Seravek Light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𝑋</m:t>
                          </m:r>
                          <m:r>
                            <a:rPr lang="en-US" altLang="ko-KR" i="1"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&lt;</m:t>
                          </m:r>
                          <m:r>
                            <a:rPr lang="en-US" altLang="ko-KR" b="0" i="1" smtClean="0"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𝑥</m:t>
                          </m:r>
                        </m:e>
                      </m:d>
                    </m:oMath>
                  </a14:m>
                  <a:r>
                    <a:rPr lang="en-US" altLang="ko-KR" dirty="0">
                      <a:latin typeface="Cambria Math" charset="0"/>
                      <a:ea typeface="Seravek Light" charset="0"/>
                      <a:cs typeface="Seravek Light" charset="0"/>
                    </a:rPr>
                    <a:t>: </a:t>
                  </a:r>
                  <a:r>
                    <a:rPr lang="en-US" altLang="ko-KR" dirty="0">
                      <a:latin typeface="Seravek Light" charset="0"/>
                      <a:ea typeface="Seravek Light" charset="0"/>
                      <a:cs typeface="Seravek Light" charset="0"/>
                    </a:rPr>
                    <a:t>cumulative probability</a:t>
                  </a:r>
                  <a:endParaRPr lang="en-US" altLang="ko-KR" sz="1600" dirty="0">
                    <a:latin typeface="Cambria Math" charset="0"/>
                    <a:ea typeface="Seravek Light" charset="0"/>
                    <a:cs typeface="Seravek Light" charset="0"/>
                  </a:endParaRPr>
                </a:p>
              </p:txBody>
            </p:sp>
          </mc:Choice>
          <mc:Fallback xmlns="">
            <p:sp>
              <p:nvSpPr>
                <p:cNvPr id="18" name="텍스트 상자 11">
                  <a:extLst>
                    <a:ext uri="{FF2B5EF4-FFF2-40B4-BE49-F238E27FC236}">
                      <a16:creationId xmlns:a16="http://schemas.microsoft.com/office/drawing/2014/main" id="{E1678F31-34A3-A746-8439-304D5A6D98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6287" y="3814860"/>
                  <a:ext cx="6587545" cy="2308324"/>
                </a:xfrm>
                <a:prstGeom prst="rect">
                  <a:avLst/>
                </a:prstGeom>
                <a:blipFill>
                  <a:blip r:embed="rId9"/>
                  <a:stretch>
                    <a:fillRect l="-385" b="-109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006CC545-FBB7-034F-B695-8CC5131F7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164563" y="3495472"/>
              <a:ext cx="3465476" cy="1710735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5D3E7309-C465-D34A-8E5E-A8EA9F711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727260" y="4969022"/>
              <a:ext cx="3013964" cy="16242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650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Activity 09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C59E953-B91C-F841-B5EE-3AFB75D4CD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773" y="271348"/>
            <a:ext cx="6878992" cy="4360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D3D578AA-8E78-8C45-8F52-0F3659A1E4E0}"/>
                  </a:ext>
                </a:extLst>
              </p:cNvPr>
              <p:cNvSpPr/>
              <p:nvPr/>
            </p:nvSpPr>
            <p:spPr>
              <a:xfrm>
                <a:off x="771728" y="1047689"/>
                <a:ext cx="6096000" cy="143167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Covariance between X and Y, where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𝐸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 </m:t>
                    </m:r>
                    <m:r>
                      <a:rPr lang="en-US" altLang="ko-KR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altLang="ko-KR" i="1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altLang="ko-KR" i="1">
                        <a:latin typeface="Cambria Math" charset="0"/>
                        <a:ea typeface="Cambria Math" charset="0"/>
                        <a:cs typeface="Cambria Math" charset="0"/>
                      </a:rPr>
                      <m:t>𝐸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</m:d>
                    <m:r>
                      <a:rPr lang="en-US" altLang="ko-KR" i="1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r>
                      <a:rPr lang="en-US" altLang="ko-KR" i="1">
                        <a:latin typeface="Cambria Math" charset="0"/>
                        <a:ea typeface="Cambria Math" charset="0"/>
                        <a:cs typeface="Cambria Math" charset="0"/>
                      </a:rPr>
                      <m:t>𝜈</m:t>
                    </m:r>
                    <m:r>
                      <a:rPr lang="en-US" altLang="ko-KR" i="1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771525" lvl="1" indent="-314325">
                  <a:lnSpc>
                    <a:spcPct val="16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𝐶𝑜𝑣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𝑌</m:t>
                        </m:r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𝐸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𝑋</m:t>
                            </m:r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e>
                        </m:d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𝑌</m:t>
                            </m:r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𝜈</m:t>
                            </m:r>
                          </m:e>
                        </m:d>
                      </m:e>
                    </m:d>
                  </m:oMath>
                </a14:m>
                <a:endParaRPr lang="en-US" altLang="ko-KR" dirty="0">
                  <a:latin typeface="Seravek Light" charset="0"/>
                  <a:ea typeface="Cambria Math" charset="0"/>
                  <a:cs typeface="Cambria Math" charset="0"/>
                </a:endParaRPr>
              </a:p>
              <a:p>
                <a:pPr marL="771525" lvl="1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It’s a definition!</a:t>
                </a: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D3D578AA-8E78-8C45-8F52-0F3659A1E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28" y="1047689"/>
                <a:ext cx="6096000" cy="1431674"/>
              </a:xfrm>
              <a:prstGeom prst="rect">
                <a:avLst/>
              </a:prstGeom>
              <a:blipFill>
                <a:blip r:embed="rId8"/>
                <a:stretch>
                  <a:fillRect l="-624" b="-5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8F24A320-349A-E548-B16E-78275B34B45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944" b="-1"/>
          <a:stretch/>
        </p:blipFill>
        <p:spPr>
          <a:xfrm>
            <a:off x="4500651" y="2479363"/>
            <a:ext cx="7208412" cy="312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14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Activity 09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8064F0-CB71-C642-88F8-573D946822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1581" y="270429"/>
            <a:ext cx="7035800" cy="609600"/>
          </a:xfrm>
          <a:prstGeom prst="rect">
            <a:avLst/>
          </a:prstGeom>
        </p:spPr>
      </p:pic>
      <p:sp>
        <p:nvSpPr>
          <p:cNvPr id="13" name="텍스트 상자 20">
            <a:extLst>
              <a:ext uri="{FF2B5EF4-FFF2-40B4-BE49-F238E27FC236}">
                <a16:creationId xmlns:a16="http://schemas.microsoft.com/office/drawing/2014/main" id="{E9A9DE2E-9EE0-A846-B5E3-9973E52C4A83}"/>
              </a:ext>
            </a:extLst>
          </p:cNvPr>
          <p:cNvSpPr txBox="1"/>
          <p:nvPr/>
        </p:nvSpPr>
        <p:spPr>
          <a:xfrm>
            <a:off x="1886251" y="1245097"/>
            <a:ext cx="7620932" cy="3147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YES!</a:t>
            </a:r>
          </a:p>
          <a:p>
            <a:pPr>
              <a:lnSpc>
                <a:spcPct val="160000"/>
              </a:lnSpc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>
              <a:lnSpc>
                <a:spcPct val="160000"/>
              </a:lnSpc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Yes, the slide is wrong. I uploaded the correct one: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Remember the correlation between two variables from a previous chapter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Now, correlation between two random variables.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71F74A5-B58C-0040-ACBE-E57661A9A570}"/>
              </a:ext>
            </a:extLst>
          </p:cNvPr>
          <p:cNvGrpSpPr/>
          <p:nvPr/>
        </p:nvGrpSpPr>
        <p:grpSpPr>
          <a:xfrm>
            <a:off x="2800218" y="3153231"/>
            <a:ext cx="6010031" cy="730942"/>
            <a:chOff x="1697751" y="1514942"/>
            <a:chExt cx="6010031" cy="730942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3D046BFC-FF1E-EB49-B365-EE62DB5A9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697751" y="1569684"/>
              <a:ext cx="1146357" cy="601138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FDCF2A60-345E-3E47-8C54-29FD13E20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147338" y="1514942"/>
              <a:ext cx="4560444" cy="730942"/>
            </a:xfrm>
            <a:prstGeom prst="rect">
              <a:avLst/>
            </a:prstGeom>
          </p:spPr>
        </p:pic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3FAE2012-28D2-CC45-B45C-858FB61941F9}"/>
              </a:ext>
            </a:extLst>
          </p:cNvPr>
          <p:cNvPicPr>
            <a:picLocks noChangeAspect="1"/>
          </p:cNvPicPr>
          <p:nvPr/>
        </p:nvPicPr>
        <p:blipFill>
          <a:blip r:embed="rId10">
            <a:biLevel thresh="50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06758" y="3190897"/>
            <a:ext cx="2444328" cy="69238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AC0F3D7-773D-BB42-9CC4-9518CE48D6E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1581" y="4865169"/>
            <a:ext cx="6896100" cy="3937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D1604FF2-09B5-0A4D-A832-182744A8811C}"/>
              </a:ext>
            </a:extLst>
          </p:cNvPr>
          <p:cNvSpPr/>
          <p:nvPr/>
        </p:nvSpPr>
        <p:spPr>
          <a:xfrm>
            <a:off x="1886251" y="5408463"/>
            <a:ext cx="5514843" cy="4882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No limit, direction and strength, but not normalized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B4D007F-6B57-6942-AB44-828137F9BAD3}"/>
                  </a:ext>
                </a:extLst>
              </p:cNvPr>
              <p:cNvSpPr/>
              <p:nvPr/>
            </p:nvSpPr>
            <p:spPr>
              <a:xfrm>
                <a:off x="7623033" y="5408463"/>
                <a:ext cx="2374432" cy="6016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𝐶𝑜𝑟𝑟</m:t>
                      </m:r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altLang="ko-KR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𝑋</m:t>
                          </m:r>
                          <m:r>
                            <a:rPr lang="en-US" altLang="ko-KR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altLang="ko-KR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𝑌</m:t>
                          </m:r>
                        </m:e>
                      </m:d>
                      <m:r>
                        <a:rPr lang="en-US" altLang="ko-KR" sz="1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 </m:t>
                      </m:r>
                      <m:f>
                        <m:fPr>
                          <m:ctrlPr>
                            <a:rPr lang="mr-IN" altLang="ko-KR" sz="16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𝐶𝑜𝑣</m:t>
                          </m:r>
                          <m:r>
                            <a:rPr lang="en-US" altLang="ko-KR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altLang="ko-KR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𝑋</m:t>
                          </m:r>
                          <m:r>
                            <a:rPr lang="en-US" altLang="ko-KR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altLang="ko-KR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𝑌</m:t>
                          </m:r>
                          <m:r>
                            <a:rPr lang="en-US" altLang="ko-KR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𝑌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B4D007F-6B57-6942-AB44-828137F9BA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3033" y="5408463"/>
                <a:ext cx="2374432" cy="60164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83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Activity 09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44476AB-DCEC-A84B-ADD3-623691B236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052" y="514215"/>
            <a:ext cx="37465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462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Activity 09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364BA3-C24B-A244-A176-5E2F7A75CC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02" y="222608"/>
            <a:ext cx="6616931" cy="227476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66E292-117E-D243-9623-8F40366756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1285" y="3123704"/>
            <a:ext cx="4930930" cy="227476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163896D-5D72-E240-B988-BCC753A6899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46689" y="2987912"/>
            <a:ext cx="5421261" cy="254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838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Activity 09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364BA3-C24B-A244-A176-5E2F7A75CC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02" y="222608"/>
            <a:ext cx="6616931" cy="2274766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DEE12BA-4559-9842-9FB6-10E8658E42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99959" y="912143"/>
            <a:ext cx="4726037" cy="477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88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Activity 09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364BA3-C24B-A244-A176-5E2F7A75CC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02" y="222608"/>
            <a:ext cx="6616931" cy="227476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A81D06D-F026-4041-8E35-A8449ECFC7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99302" y="904447"/>
            <a:ext cx="5030569" cy="528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02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Activity 09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364BA3-C24B-A244-A176-5E2F7A75CC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02" y="222608"/>
            <a:ext cx="6616931" cy="2274766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C03003B-7406-0D46-A330-9C9F706D0B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18307" y="947300"/>
            <a:ext cx="5046398" cy="521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094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405</Words>
  <Application>Microsoft Macintosh PowerPoint</Application>
  <PresentationFormat>와이드스크린</PresentationFormat>
  <Paragraphs>68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Arial</vt:lpstr>
      <vt:lpstr>Cambria Math</vt:lpstr>
      <vt:lpstr>PT Sans Narrow</vt:lpstr>
      <vt:lpstr>Seravek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Choong-wan Woo</dc:creator>
  <cp:lastModifiedBy>Choong-wan Woo</cp:lastModifiedBy>
  <cp:revision>195</cp:revision>
  <dcterms:created xsi:type="dcterms:W3CDTF">2017-08-24T21:55:02Z</dcterms:created>
  <dcterms:modified xsi:type="dcterms:W3CDTF">2019-04-08T05:45:36Z</dcterms:modified>
</cp:coreProperties>
</file>