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81" r:id="rId3"/>
    <p:sldId id="262" r:id="rId4"/>
    <p:sldId id="283" r:id="rId5"/>
    <p:sldId id="282" r:id="rId6"/>
    <p:sldId id="274" r:id="rId7"/>
    <p:sldId id="275" r:id="rId8"/>
    <p:sldId id="277" r:id="rId9"/>
    <p:sldId id="303" r:id="rId10"/>
    <p:sldId id="280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55"/>
    <p:restoredTop sz="94674"/>
  </p:normalViewPr>
  <p:slideViewPr>
    <p:cSldViewPr snapToGrid="0" snapToObjects="1">
      <p:cViewPr varScale="1">
        <p:scale>
          <a:sx n="197" d="100"/>
          <a:sy n="197" d="100"/>
        </p:scale>
        <p:origin x="240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F32F1C-A509-984F-9E5B-E228248344CD}" type="datetimeFigureOut">
              <a:rPr kumimoji="1" lang="ko-KR" altLang="en-US" smtClean="0"/>
              <a:t>2019. 4. 8.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83281F-892B-614E-B792-481EB2F7C5B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2442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83281F-892B-614E-B792-481EB2F7C5B7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416695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83281F-892B-614E-B792-481EB2F7C5B7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597055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83281F-892B-614E-B792-481EB2F7C5B7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603751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83281F-892B-614E-B792-481EB2F7C5B7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261160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83281F-892B-614E-B792-481EB2F7C5B7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988579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83281F-892B-614E-B792-481EB2F7C5B7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225362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83281F-892B-614E-B792-481EB2F7C5B7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474960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83281F-892B-614E-B792-481EB2F7C5B7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425460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83281F-892B-614E-B792-481EB2F7C5B7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079295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83281F-892B-614E-B792-481EB2F7C5B7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00803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2019. 4. 8.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73925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2019. 4. 8.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47712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2019. 4. 8.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15140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2019. 4. 8.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1608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2019. 4. 8.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61084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2019. 4. 8.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24547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2019. 4. 8.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38768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2019. 4. 8.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5006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2019. 4. 8.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41633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2019. 4. 8.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1604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2019. 4. 8.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95520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BEE32-551C-D044-9ECF-F871403689A5}" type="datetimeFigureOut">
              <a:rPr kumimoji="1" lang="ko-KR" altLang="en-US" smtClean="0"/>
              <a:t>2019. 4. 8.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16842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ocoanlab.github.io/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tif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jpg"/><Relationship Id="rId7" Type="http://schemas.openxmlformats.org/officeDocument/2006/relationships/image" Target="../media/image2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ocoanlab.github.io/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tiff"/><Relationship Id="rId9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jp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ocoanlab.github.io/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tif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jp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ocoanlab.github.io/" TargetMode="External"/><Relationship Id="rId5" Type="http://schemas.openxmlformats.org/officeDocument/2006/relationships/image" Target="../media/image3.png"/><Relationship Id="rId10" Type="http://schemas.openxmlformats.org/officeDocument/2006/relationships/image" Target="../media/image7.png"/><Relationship Id="rId4" Type="http://schemas.openxmlformats.org/officeDocument/2006/relationships/image" Target="../media/image2.tiff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jp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ocoanlab.github.io/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tiff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0.png"/><Relationship Id="rId7" Type="http://schemas.openxmlformats.org/officeDocument/2006/relationships/hyperlink" Target="http://cocoanlab.github.io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tiff"/><Relationship Id="rId10" Type="http://schemas.openxmlformats.org/officeDocument/2006/relationships/image" Target="../media/image13.png"/><Relationship Id="rId4" Type="http://schemas.openxmlformats.org/officeDocument/2006/relationships/image" Target="../media/image1.jp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.jpg"/><Relationship Id="rId7" Type="http://schemas.openxmlformats.org/officeDocument/2006/relationships/image" Target="../media/image14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ocoanlab.github.io/" TargetMode="External"/><Relationship Id="rId11" Type="http://schemas.openxmlformats.org/officeDocument/2006/relationships/image" Target="../media/image16.png"/><Relationship Id="rId5" Type="http://schemas.openxmlformats.org/officeDocument/2006/relationships/image" Target="../media/image3.png"/><Relationship Id="rId10" Type="http://schemas.openxmlformats.org/officeDocument/2006/relationships/image" Target="../media/image15.png"/><Relationship Id="rId4" Type="http://schemas.openxmlformats.org/officeDocument/2006/relationships/image" Target="../media/image2.tiff"/><Relationship Id="rId9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.jp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ocoanlab.github.io/" TargetMode="External"/><Relationship Id="rId5" Type="http://schemas.openxmlformats.org/officeDocument/2006/relationships/image" Target="../media/image3.png"/><Relationship Id="rId10" Type="http://schemas.microsoft.com/office/2007/relationships/hdphoto" Target="../media/hdphoto1.wdp"/><Relationship Id="rId4" Type="http://schemas.openxmlformats.org/officeDocument/2006/relationships/image" Target="../media/image2.tiff"/><Relationship Id="rId9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.jpg"/><Relationship Id="rId7" Type="http://schemas.openxmlformats.org/officeDocument/2006/relationships/image" Target="../media/image17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ocoanlab.github.io/" TargetMode="External"/><Relationship Id="rId11" Type="http://schemas.openxmlformats.org/officeDocument/2006/relationships/image" Target="../media/image26.png"/><Relationship Id="rId5" Type="http://schemas.openxmlformats.org/officeDocument/2006/relationships/image" Target="../media/image3.png"/><Relationship Id="rId10" Type="http://schemas.openxmlformats.org/officeDocument/2006/relationships/image" Target="../media/image25.png"/><Relationship Id="rId4" Type="http://schemas.openxmlformats.org/officeDocument/2006/relationships/image" Target="../media/image2.tiff"/><Relationship Id="rId9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.jpg"/><Relationship Id="rId7" Type="http://schemas.openxmlformats.org/officeDocument/2006/relationships/image" Target="../media/image20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ocoanlab.github.io/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5411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9202" y="116699"/>
            <a:ext cx="28841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latin typeface="Seravek Light" charset="0"/>
                <a:ea typeface="Seravek Light" charset="0"/>
                <a:cs typeface="Seravek Light" charset="0"/>
              </a:rPr>
              <a:t>GBME </a:t>
            </a:r>
            <a:r>
              <a:rPr lang="ko-KR" altLang="en-US" sz="1600" dirty="0">
                <a:latin typeface="Seravek Light" charset="0"/>
                <a:ea typeface="Seravek Light" charset="0"/>
                <a:cs typeface="Seravek Light" charset="0"/>
              </a:rPr>
              <a:t>Probability and Statistics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9782467" y="102769"/>
            <a:ext cx="230150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600" dirty="0">
                <a:latin typeface="Seravek Light" charset="0"/>
                <a:ea typeface="Seravek Light" charset="0"/>
                <a:cs typeface="Seravek Light" charset="0"/>
              </a:rPr>
              <a:t>Lecture 11</a:t>
            </a:r>
            <a:endParaRPr lang="ko-KR" altLang="en-US" sz="16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6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715137" y="2120740"/>
            <a:ext cx="4761753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4800" dirty="0">
                <a:solidFill>
                  <a:schemeClr val="accent6">
                    <a:lumMod val="75000"/>
                  </a:schemeClr>
                </a:solidFill>
                <a:latin typeface="Seravek Light" charset="0"/>
                <a:ea typeface="Seravek Light" charset="0"/>
                <a:cs typeface="Seravek Light" charset="0"/>
              </a:rPr>
              <a:t>Lecture 11</a:t>
            </a:r>
            <a:endParaRPr lang="en-US" altLang="ko-KR" sz="4800" dirty="0">
              <a:latin typeface="Seravek Light" charset="0"/>
              <a:ea typeface="Seravek Light" charset="0"/>
              <a:cs typeface="Seravek Light" charset="0"/>
            </a:endParaRPr>
          </a:p>
          <a:p>
            <a:pPr algn="ctr"/>
            <a:r>
              <a:rPr lang="en-US" altLang="ko-KR" sz="4800" dirty="0">
                <a:latin typeface="Seravek Light" charset="0"/>
                <a:ea typeface="Seravek Light" charset="0"/>
                <a:cs typeface="Seravek Light" charset="0"/>
              </a:rPr>
              <a:t>Random variables</a:t>
            </a:r>
          </a:p>
        </p:txBody>
      </p:sp>
    </p:spTree>
    <p:extLst>
      <p:ext uri="{BB962C8B-B14F-4D97-AF65-F5344CB8AC3E}">
        <p14:creationId xmlns:p14="http://schemas.microsoft.com/office/powerpoint/2010/main" val="2055525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6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17582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Key Points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텍스트 상자 13"/>
              <p:cNvSpPr txBox="1"/>
              <p:nvPr/>
            </p:nvSpPr>
            <p:spPr>
              <a:xfrm>
                <a:off x="1140324" y="879451"/>
                <a:ext cx="9752089" cy="58387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60000"/>
                  </a:lnSpc>
                </a:pPr>
                <a:r>
                  <a:rPr lang="en-US" altLang="ko-KR" b="1" dirty="0">
                    <a:solidFill>
                      <a:srgbClr val="002060"/>
                    </a:solidFill>
                    <a:latin typeface="Seravek Light" charset="0"/>
                    <a:ea typeface="Seravek Light" charset="0"/>
                    <a:cs typeface="Seravek Light" charset="0"/>
                  </a:rPr>
                  <a:t>Chapter 16: Random variables</a:t>
                </a:r>
              </a:p>
              <a:p>
                <a:pPr marL="285750" indent="-285750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Discrete vs. continuous random variables</a:t>
                </a:r>
              </a:p>
              <a:p>
                <a:pPr marL="285750" indent="-285750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Expected values (mean): </a:t>
                </a:r>
              </a:p>
              <a:p>
                <a:pPr marL="285750" indent="-285750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Here, </a:t>
                </a:r>
                <a:r>
                  <a:rPr lang="en-US" altLang="ko-KR" i="1" dirty="0">
                    <a:latin typeface="Seravek Light" charset="0"/>
                    <a:ea typeface="Seravek Light" charset="0"/>
                    <a:cs typeface="Seravek Light" charset="0"/>
                  </a:rPr>
                  <a:t>probability 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conveys the information about population assuming a large number of repeats</a:t>
                </a:r>
              </a:p>
              <a:p>
                <a:pPr marL="285750" indent="-285750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Spread:</a:t>
                </a:r>
              </a:p>
              <a:p>
                <a:pPr marL="285750" indent="-285750">
                  <a:lnSpc>
                    <a:spcPct val="160000"/>
                  </a:lnSpc>
                  <a:buFont typeface="Arial" charset="0"/>
                  <a:buChar char="•"/>
                </a:pPr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charset="0"/>
                        <a:ea typeface="Seravek Light" charset="0"/>
                        <a:cs typeface="Seravek Light" charset="0"/>
                      </a:rPr>
                      <m:t>𝐸</m:t>
                    </m:r>
                    <m:d>
                      <m:d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sz="1600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𝑋</m:t>
                        </m:r>
                        <m:r>
                          <a:rPr lang="en-US" altLang="ko-KR" sz="1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±</m:t>
                        </m:r>
                        <m:r>
                          <a:rPr lang="en-US" altLang="ko-KR" sz="1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𝑐</m:t>
                        </m:r>
                      </m:e>
                    </m:d>
                    <m:r>
                      <a:rPr lang="en-US" altLang="ko-KR" sz="1600" i="1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lang="en-US" altLang="ko-KR" sz="1600" i="1">
                        <a:latin typeface="Cambria Math" charset="0"/>
                        <a:ea typeface="Cambria Math" charset="0"/>
                        <a:cs typeface="Cambria Math" charset="0"/>
                      </a:rPr>
                      <m:t>𝐸</m:t>
                    </m:r>
                    <m:d>
                      <m:d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altLang="ko-KR" sz="1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𝑋</m:t>
                        </m:r>
                      </m:e>
                    </m:d>
                    <m:r>
                      <a:rPr lang="en-US" altLang="ko-KR" sz="1600" i="1">
                        <a:latin typeface="Cambria Math" charset="0"/>
                        <a:ea typeface="Cambria Math" charset="0"/>
                        <a:cs typeface="Cambria Math" charset="0"/>
                      </a:rPr>
                      <m:t>±</m:t>
                    </m:r>
                    <m:r>
                      <a:rPr lang="en-US" altLang="ko-KR" sz="1600" i="1">
                        <a:latin typeface="Cambria Math" charset="0"/>
                        <a:ea typeface="Cambria Math" charset="0"/>
                        <a:cs typeface="Cambria Math" charset="0"/>
                      </a:rPr>
                      <m:t>𝑐</m:t>
                    </m:r>
                  </m:oMath>
                </a14:m>
                <a:r>
                  <a:rPr lang="en-US" altLang="ko-KR" sz="1600" dirty="0">
                    <a:latin typeface="Seravek Light" charset="0"/>
                    <a:ea typeface="Cambria Math" charset="0"/>
                    <a:cs typeface="Cambria Math" charset="0"/>
                  </a:rPr>
                  <a:t>, 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charset="0"/>
                        <a:ea typeface="Cambria Math" charset="0"/>
                        <a:cs typeface="Cambria Math" charset="0"/>
                      </a:rPr>
                      <m:t>𝑉𝑎𝑟</m:t>
                    </m:r>
                    <m:d>
                      <m:d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altLang="ko-KR" sz="1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𝑋</m:t>
                        </m:r>
                        <m:r>
                          <a:rPr lang="en-US" altLang="ko-KR" sz="1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±</m:t>
                        </m:r>
                        <m:r>
                          <a:rPr lang="en-US" altLang="ko-KR" sz="1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𝑐</m:t>
                        </m:r>
                      </m:e>
                    </m:d>
                    <m:r>
                      <a:rPr lang="en-US" altLang="ko-KR" sz="1600" i="1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lang="en-US" altLang="ko-KR" sz="1600" i="1">
                        <a:latin typeface="Cambria Math" charset="0"/>
                        <a:ea typeface="Cambria Math" charset="0"/>
                        <a:cs typeface="Cambria Math" charset="0"/>
                      </a:rPr>
                      <m:t>𝑉𝑎𝑟</m:t>
                    </m:r>
                    <m:r>
                      <a:rPr lang="en-US" altLang="ko-KR" sz="1600" i="1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a:rPr lang="en-US" altLang="ko-KR" sz="1600" i="1">
                        <a:latin typeface="Cambria Math" charset="0"/>
                        <a:ea typeface="Cambria Math" charset="0"/>
                        <a:cs typeface="Cambria Math" charset="0"/>
                      </a:rPr>
                      <m:t>𝑋</m:t>
                    </m:r>
                    <m:r>
                      <a:rPr lang="en-US" altLang="ko-KR" sz="1600" i="1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r>
                  <a:rPr lang="en-US" altLang="ko-KR" sz="1600" dirty="0">
                    <a:latin typeface="Seravek Light" charset="0"/>
                    <a:ea typeface="Cambria Math" charset="0"/>
                    <a:cs typeface="Cambria Math" charset="0"/>
                  </a:rPr>
                  <a:t> </a:t>
                </a: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charset="0"/>
                        <a:ea typeface="Seravek Light" charset="0"/>
                        <a:cs typeface="Seravek Light" charset="0"/>
                      </a:rPr>
                      <m:t>𝐸</m:t>
                    </m:r>
                    <m:d>
                      <m:d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sz="1600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𝑎𝑋</m:t>
                        </m:r>
                      </m:e>
                    </m:d>
                    <m:r>
                      <a:rPr lang="en-US" altLang="ko-KR" sz="1600" i="1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lang="en-US" altLang="ko-KR" sz="1600" i="1">
                        <a:latin typeface="Cambria Math" charset="0"/>
                        <a:ea typeface="Cambria Math" charset="0"/>
                        <a:cs typeface="Cambria Math" charset="0"/>
                      </a:rPr>
                      <m:t>𝑎𝐸</m:t>
                    </m:r>
                    <m:d>
                      <m:d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altLang="ko-KR" sz="1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altLang="ko-KR" sz="1600" dirty="0">
                    <a:latin typeface="Seravek Light" charset="0"/>
                    <a:ea typeface="Cambria Math" charset="0"/>
                    <a:cs typeface="Cambria Math" charset="0"/>
                  </a:rPr>
                  <a:t>, 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charset="0"/>
                        <a:ea typeface="Seravek Light" charset="0"/>
                        <a:cs typeface="Seravek Light" charset="0"/>
                      </a:rPr>
                      <m:t>𝑉𝑎𝑟</m:t>
                    </m:r>
                    <m:d>
                      <m:d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sz="1600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𝑎𝑋</m:t>
                        </m:r>
                      </m:e>
                    </m:d>
                    <m:r>
                      <a:rPr lang="en-US" altLang="ko-KR" sz="1600" i="1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sSup>
                      <m:sSup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altLang="ko-KR" sz="1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𝑎</m:t>
                        </m:r>
                      </m:e>
                      <m:sup>
                        <m:r>
                          <a:rPr lang="en-US" altLang="ko-KR" sz="1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p>
                    </m:sSup>
                    <m:r>
                      <a:rPr lang="en-US" altLang="ko-KR" sz="1600" i="1">
                        <a:latin typeface="Cambria Math" charset="0"/>
                        <a:ea typeface="Cambria Math" charset="0"/>
                        <a:cs typeface="Cambria Math" charset="0"/>
                      </a:rPr>
                      <m:t>𝑉𝑎𝑟</m:t>
                    </m:r>
                    <m:d>
                      <m:d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altLang="ko-KR" sz="1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𝑋</m:t>
                        </m:r>
                      </m:e>
                    </m:d>
                  </m:oMath>
                </a14:m>
                <a:endParaRPr lang="en-US" altLang="ko-KR" sz="1600" dirty="0">
                  <a:latin typeface="Seravek Light" charset="0"/>
                  <a:ea typeface="Cambria Math" charset="0"/>
                  <a:cs typeface="Cambria Math" charset="0"/>
                </a:endParaRP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charset="0"/>
                        <a:ea typeface="Seravek Light" charset="0"/>
                        <a:cs typeface="Seravek Light" charset="0"/>
                      </a:rPr>
                      <m:t>𝐸</m:t>
                    </m:r>
                    <m:d>
                      <m:d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sz="1600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𝑋</m:t>
                        </m:r>
                        <m:r>
                          <a:rPr lang="en-US" altLang="ko-KR" sz="1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±</m:t>
                        </m:r>
                        <m:r>
                          <a:rPr lang="en-US" altLang="ko-KR" sz="1600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𝑌</m:t>
                        </m:r>
                      </m:e>
                    </m:d>
                    <m:r>
                      <a:rPr lang="en-US" altLang="ko-KR" sz="1600" i="1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lang="en-US" altLang="ko-KR" sz="1600" i="1">
                        <a:latin typeface="Cambria Math" charset="0"/>
                        <a:ea typeface="Cambria Math" charset="0"/>
                        <a:cs typeface="Cambria Math" charset="0"/>
                      </a:rPr>
                      <m:t>𝐸</m:t>
                    </m:r>
                    <m:d>
                      <m:d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altLang="ko-KR" sz="1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𝑋</m:t>
                        </m:r>
                      </m:e>
                    </m:d>
                    <m:r>
                      <a:rPr lang="en-US" altLang="ko-KR" sz="1600" i="1">
                        <a:latin typeface="Cambria Math" charset="0"/>
                        <a:ea typeface="Cambria Math" charset="0"/>
                        <a:cs typeface="Cambria Math" charset="0"/>
                      </a:rPr>
                      <m:t>±</m:t>
                    </m:r>
                    <m:r>
                      <a:rPr lang="en-US" altLang="ko-KR" sz="1600" i="1">
                        <a:latin typeface="Cambria Math" charset="0"/>
                        <a:ea typeface="Cambria Math" charset="0"/>
                        <a:cs typeface="Cambria Math" charset="0"/>
                      </a:rPr>
                      <m:t>𝐸</m:t>
                    </m:r>
                    <m:d>
                      <m:d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altLang="ko-KR" sz="1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𝑌</m:t>
                        </m:r>
                      </m:e>
                    </m:d>
                  </m:oMath>
                </a14:m>
                <a:endParaRPr lang="en-US" altLang="ko-KR" sz="1600" dirty="0">
                  <a:latin typeface="Seravek Light" charset="0"/>
                  <a:ea typeface="Cambria Math" charset="0"/>
                  <a:cs typeface="Cambria Math" charset="0"/>
                </a:endParaRPr>
              </a:p>
              <a:p>
                <a:pPr marL="314325" lvl="1" indent="-314325">
                  <a:lnSpc>
                    <a:spcPct val="160000"/>
                  </a:lnSpc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charset="0"/>
                        <a:ea typeface="Seravek Light" charset="0"/>
                        <a:cs typeface="Seravek Light" charset="0"/>
                      </a:rPr>
                      <m:t>𝐶𝑜𝑣</m:t>
                    </m:r>
                    <m:d>
                      <m:d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sz="1600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𝑋</m:t>
                        </m:r>
                        <m:r>
                          <a:rPr lang="en-US" altLang="ko-KR" sz="1600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,</m:t>
                        </m:r>
                        <m:r>
                          <a:rPr lang="en-US" altLang="ko-KR" sz="1600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𝑌</m:t>
                        </m:r>
                      </m:e>
                    </m:d>
                    <m:r>
                      <a:rPr lang="en-US" altLang="ko-KR" sz="1600" i="1">
                        <a:latin typeface="Cambria Math" charset="0"/>
                        <a:ea typeface="Seravek Light" charset="0"/>
                        <a:cs typeface="Seravek Light" charset="0"/>
                      </a:rPr>
                      <m:t>=</m:t>
                    </m:r>
                    <m:r>
                      <a:rPr lang="en-US" altLang="ko-KR" sz="1600" i="1">
                        <a:latin typeface="Cambria Math" charset="0"/>
                        <a:ea typeface="Seravek Light" charset="0"/>
                        <a:cs typeface="Seravek Light" charset="0"/>
                      </a:rPr>
                      <m:t>𝐸</m:t>
                    </m:r>
                    <m:d>
                      <m:d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dPr>
                          <m:e>
                            <m:r>
                              <a:rPr lang="en-US" altLang="ko-KR" sz="1600" i="1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𝑋</m:t>
                            </m:r>
                            <m:r>
                              <a:rPr lang="en-US" altLang="ko-KR" sz="1600" i="1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−</m:t>
                            </m:r>
                            <m:r>
                              <a:rPr lang="en-US" altLang="ko-KR" sz="16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𝜇</m:t>
                            </m:r>
                          </m:e>
                        </m:d>
                        <m:d>
                          <m:d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dPr>
                          <m:e>
                            <m:r>
                              <a:rPr lang="en-US" altLang="ko-KR" sz="1600" i="1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𝑌</m:t>
                            </m:r>
                            <m:r>
                              <a:rPr lang="en-US" altLang="ko-KR" sz="1600" i="1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−</m:t>
                            </m:r>
                            <m:r>
                              <a:rPr lang="en-US" altLang="ko-KR" sz="16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𝜈</m:t>
                            </m:r>
                          </m:e>
                        </m:d>
                      </m:e>
                    </m:d>
                  </m:oMath>
                </a14:m>
                <a:endParaRPr lang="en-US" altLang="ko-KR" sz="1600" dirty="0">
                  <a:latin typeface="Seravek Light" charset="0"/>
                  <a:ea typeface="Cambria Math" charset="0"/>
                  <a:cs typeface="Cambria Math" charset="0"/>
                </a:endParaRPr>
              </a:p>
              <a:p>
                <a:pPr marL="314325" lvl="1" indent="-314325">
                  <a:lnSpc>
                    <a:spcPct val="160000"/>
                  </a:lnSpc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charset="0"/>
                        <a:ea typeface="Seravek Light" charset="0"/>
                        <a:cs typeface="Seravek Light" charset="0"/>
                      </a:rPr>
                      <m:t>𝑉𝑎𝑟</m:t>
                    </m:r>
                    <m:d>
                      <m:d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sz="1600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𝑋</m:t>
                        </m:r>
                        <m:r>
                          <a:rPr lang="en-US" altLang="ko-KR" sz="1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±</m:t>
                        </m:r>
                        <m:r>
                          <a:rPr lang="en-US" altLang="ko-KR" sz="1600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𝑌</m:t>
                        </m:r>
                      </m:e>
                    </m:d>
                    <m:r>
                      <a:rPr lang="en-US" altLang="ko-KR" sz="1600" i="1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lang="en-US" altLang="ko-KR" sz="1600" i="1">
                        <a:latin typeface="Cambria Math" charset="0"/>
                        <a:ea typeface="Cambria Math" charset="0"/>
                        <a:cs typeface="Cambria Math" charset="0"/>
                      </a:rPr>
                      <m:t>𝑉𝑎𝑟</m:t>
                    </m:r>
                    <m:d>
                      <m:d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altLang="ko-KR" sz="1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𝑋</m:t>
                        </m:r>
                      </m:e>
                    </m:d>
                    <m:r>
                      <a:rPr lang="en-US" altLang="ko-KR" sz="1600" i="1"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r>
                      <a:rPr lang="en-US" altLang="ko-KR" sz="1600" i="1">
                        <a:latin typeface="Cambria Math" charset="0"/>
                        <a:ea typeface="Cambria Math" charset="0"/>
                        <a:cs typeface="Cambria Math" charset="0"/>
                      </a:rPr>
                      <m:t>𝑉𝑎𝑟</m:t>
                    </m:r>
                    <m:d>
                      <m:d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altLang="ko-KR" sz="1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𝑌</m:t>
                        </m:r>
                      </m:e>
                    </m:d>
                    <m:r>
                      <a:rPr lang="en-US" altLang="ko-KR" sz="1600" i="1">
                        <a:latin typeface="Cambria Math" charset="0"/>
                        <a:ea typeface="Cambria Math" charset="0"/>
                        <a:cs typeface="Cambria Math" charset="0"/>
                      </a:rPr>
                      <m:t>±2</m:t>
                    </m:r>
                    <m:r>
                      <a:rPr lang="en-US" altLang="ko-KR" sz="1600" i="1">
                        <a:latin typeface="Cambria Math" charset="0"/>
                        <a:ea typeface="Cambria Math" charset="0"/>
                        <a:cs typeface="Cambria Math" charset="0"/>
                      </a:rPr>
                      <m:t>𝐶𝑜𝑣</m:t>
                    </m:r>
                    <m:d>
                      <m:d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altLang="ko-KR" sz="1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𝑋</m:t>
                        </m:r>
                        <m:r>
                          <a:rPr lang="en-US" altLang="ko-KR" sz="1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</m:t>
                        </m:r>
                        <m:r>
                          <a:rPr lang="en-US" altLang="ko-KR" sz="1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𝑌</m:t>
                        </m:r>
                      </m:e>
                    </m:d>
                  </m:oMath>
                </a14:m>
                <a:endParaRPr lang="en-US" altLang="ko-KR" sz="1600" dirty="0">
                  <a:latin typeface="Seravek Light" charset="0"/>
                  <a:ea typeface="Cambria Math" charset="0"/>
                  <a:cs typeface="Cambria Math" charset="0"/>
                </a:endParaRPr>
              </a:p>
              <a:p>
                <a:pPr marL="314325" lvl="1" indent="-314325">
                  <a:lnSpc>
                    <a:spcPct val="160000"/>
                  </a:lnSpc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charset="0"/>
                        <a:ea typeface="Cambria Math" charset="0"/>
                        <a:cs typeface="Cambria Math" charset="0"/>
                      </a:rPr>
                      <m:t>𝐶𝑜𝑟𝑟</m:t>
                    </m:r>
                    <m:d>
                      <m:d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altLang="ko-KR" sz="1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𝑋</m:t>
                        </m:r>
                        <m:r>
                          <a:rPr lang="en-US" altLang="ko-KR" sz="1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</m:t>
                        </m:r>
                        <m:r>
                          <a:rPr lang="en-US" altLang="ko-KR" sz="1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𝑌</m:t>
                        </m:r>
                      </m:e>
                    </m:d>
                    <m:r>
                      <a:rPr lang="en-US" altLang="ko-KR" sz="1600" i="1">
                        <a:latin typeface="Cambria Math" charset="0"/>
                        <a:ea typeface="Cambria Math" charset="0"/>
                        <a:cs typeface="Cambria Math" charset="0"/>
                      </a:rPr>
                      <m:t>= </m:t>
                    </m:r>
                    <m:f>
                      <m:fPr>
                        <m:ctrlPr>
                          <a:rPr lang="mr-IN" altLang="ko-KR" sz="16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en-US" altLang="ko-KR" sz="1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𝐶𝑜𝑣</m:t>
                        </m:r>
                        <m:r>
                          <a:rPr lang="en-US" altLang="ko-KR" sz="1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r>
                          <a:rPr lang="en-US" altLang="ko-KR" sz="1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𝑋</m:t>
                        </m:r>
                        <m:r>
                          <a:rPr lang="en-US" altLang="ko-KR" sz="1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</m:t>
                        </m:r>
                        <m:r>
                          <a:rPr lang="en-US" altLang="ko-KR" sz="1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𝑌</m:t>
                        </m:r>
                        <m:r>
                          <a:rPr lang="en-US" altLang="ko-KR" sz="1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𝑋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𝑌</m:t>
                            </m:r>
                          </m:sub>
                        </m:sSub>
                      </m:den>
                    </m:f>
                  </m:oMath>
                </a14:m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285750" indent="-285750">
                  <a:lnSpc>
                    <a:spcPct val="160000"/>
                  </a:lnSpc>
                  <a:buFont typeface="Arial" charset="0"/>
                  <a:buChar char="•"/>
                </a:pPr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</p:txBody>
          </p:sp>
        </mc:Choice>
        <mc:Fallback xmlns="">
          <p:sp>
            <p:nvSpPr>
              <p:cNvPr id="14" name="텍스트 상자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324" y="879451"/>
                <a:ext cx="9752089" cy="5838714"/>
              </a:xfrm>
              <a:prstGeom prst="rect">
                <a:avLst/>
              </a:prstGeom>
              <a:blipFill rotWithShape="0">
                <a:blip r:embed="rId7"/>
                <a:stretch>
                  <a:fillRect l="-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그림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86698" y="1864659"/>
            <a:ext cx="2290085" cy="38617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24947" y="2749077"/>
            <a:ext cx="3448546" cy="783427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11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5980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6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30038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Review: Key Points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텍스트 상자 13"/>
              <p:cNvSpPr txBox="1"/>
              <p:nvPr/>
            </p:nvSpPr>
            <p:spPr>
              <a:xfrm>
                <a:off x="1140324" y="879451"/>
                <a:ext cx="8754109" cy="54121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60000"/>
                  </a:lnSpc>
                </a:pPr>
                <a:r>
                  <a:rPr lang="en-US" altLang="ko-KR" b="1" dirty="0">
                    <a:solidFill>
                      <a:srgbClr val="002060"/>
                    </a:solidFill>
                    <a:latin typeface="Seravek Light" charset="0"/>
                    <a:ea typeface="Seravek Light" charset="0"/>
                    <a:cs typeface="Seravek Light" charset="0"/>
                  </a:rPr>
                  <a:t>Chapter 14: Randomness and Probability</a:t>
                </a: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Terms: Trial, outcome/event, sample space (</a:t>
                </a:r>
                <a14:m>
                  <m:oMath xmlns:m="http://schemas.openxmlformats.org/officeDocument/2006/math">
                    <m:r>
                      <a:rPr lang="en-US" altLang="ko-KR" b="1" i="0">
                        <a:latin typeface="Cambria Math" charset="0"/>
                        <a:ea typeface="Seravek Light" charset="0"/>
                        <a:cs typeface="Seravek Light" charset="0"/>
                      </a:rPr>
                      <m:t>𝐒</m:t>
                    </m:r>
                  </m:oMath>
                </a14:m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)</a:t>
                </a: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Law of large numbers (LLN)</a:t>
                </a: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Five basic rules of probability: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charset="0"/>
                        <a:ea typeface="Seravek Light" charset="0"/>
                        <a:cs typeface="Seravek Light" charset="0"/>
                      </a:rPr>
                      <m:t>0 </m:t>
                    </m:r>
                    <m:r>
                      <a:rPr lang="en-US" altLang="ko-KR" i="1"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  <m:r>
                      <a:rPr lang="en-US" altLang="ko-KR" b="0" i="1">
                        <a:latin typeface="Cambria Math" charset="0"/>
                        <a:ea typeface="Cambria Math" charset="0"/>
                        <a:cs typeface="Cambria Math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altLang="ko-KR" b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𝐀</m:t>
                        </m:r>
                      </m:e>
                    </m:d>
                    <m:r>
                      <a:rPr lang="en-US" altLang="ko-KR" i="1">
                        <a:latin typeface="Cambria Math" charset="0"/>
                        <a:ea typeface="Cambria Math" charset="0"/>
                        <a:cs typeface="Cambria Math" charset="0"/>
                      </a:rPr>
                      <m:t>≤1</m:t>
                    </m:r>
                  </m:oMath>
                </a14:m>
                <a:r>
                  <a:rPr lang="en-US" altLang="ko-KR" dirty="0">
                    <a:latin typeface="Seravek Light" charset="0"/>
                    <a:ea typeface="Cambria Math" charset="0"/>
                    <a:cs typeface="Cambria Math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b="0" i="1">
                        <a:latin typeface="Cambria Math" charset="0"/>
                        <a:ea typeface="Seravek Light" charset="0"/>
                        <a:cs typeface="Seravek Light" charset="0"/>
                      </a:rPr>
                      <m:t>𝑃</m:t>
                    </m:r>
                    <m:d>
                      <m:dPr>
                        <m:ctrlPr>
                          <a:rPr lang="en-US" altLang="ko-KR" b="1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b="1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𝑺</m:t>
                        </m:r>
                      </m:e>
                    </m:d>
                    <m:r>
                      <a:rPr lang="en-US" altLang="ko-KR" b="1" i="1">
                        <a:latin typeface="Cambria Math" charset="0"/>
                        <a:ea typeface="Seravek Light" charset="0"/>
                        <a:cs typeface="Seravek Light" charset="0"/>
                      </a:rPr>
                      <m:t>=</m:t>
                    </m:r>
                    <m:r>
                      <a:rPr lang="en-US" altLang="ko-KR" i="1">
                        <a:latin typeface="Cambria Math" charset="0"/>
                        <a:ea typeface="Seravek Light" charset="0"/>
                        <a:cs typeface="Seravek Light" charset="0"/>
                      </a:rPr>
                      <m:t>1</m:t>
                    </m:r>
                  </m:oMath>
                </a14:m>
                <a:r>
                  <a:rPr lang="en-US" altLang="ko-KR" dirty="0">
                    <a:latin typeface="Seravek Light" charset="0"/>
                    <a:ea typeface="Cambria Math" charset="0"/>
                    <a:cs typeface="Cambria Math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b="0" i="1">
                        <a:latin typeface="Cambria Math" charset="0"/>
                        <a:ea typeface="Seravek Light" charset="0"/>
                        <a:cs typeface="Seravek Light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sSupPr>
                          <m:e>
                            <m:r>
                              <a:rPr lang="en-US" altLang="ko-KR" b="1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𝐀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𝐶</m:t>
                            </m:r>
                          </m:sup>
                        </m:sSup>
                      </m:e>
                    </m:d>
                    <m:r>
                      <a:rPr lang="en-US" altLang="ko-KR" i="1">
                        <a:latin typeface="Cambria Math" charset="0"/>
                        <a:ea typeface="Seravek Light" charset="0"/>
                        <a:cs typeface="Seravek Light" charset="0"/>
                      </a:rPr>
                      <m:t>=1 −</m:t>
                    </m:r>
                    <m:r>
                      <a:rPr lang="en-US" altLang="ko-KR" i="1">
                        <a:latin typeface="Cambria Math" charset="0"/>
                        <a:ea typeface="Seravek Light" charset="0"/>
                        <a:cs typeface="Seravek Light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b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𝐀</m:t>
                        </m:r>
                      </m:e>
                    </m:d>
                  </m:oMath>
                </a14:m>
                <a:r>
                  <a:rPr lang="en-US" altLang="ko-KR" dirty="0">
                    <a:latin typeface="Seravek Light" charset="0"/>
                    <a:ea typeface="Cambria Math" charset="0"/>
                    <a:cs typeface="Cambria Math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b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𝐀</m:t>
                        </m:r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 </m:t>
                        </m:r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𝑜𝑟</m:t>
                        </m:r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 </m:t>
                        </m:r>
                        <m:r>
                          <a:rPr lang="en-US" altLang="ko-KR" b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𝐁</m:t>
                        </m:r>
                      </m:e>
                    </m:d>
                    <m:r>
                      <a:rPr lang="en-US" altLang="ko-KR" i="1">
                        <a:latin typeface="Cambria Math" charset="0"/>
                        <a:ea typeface="Seravek Light" charset="0"/>
                        <a:cs typeface="Seravek Light" charset="0"/>
                      </a:rPr>
                      <m:t>=</m:t>
                    </m:r>
                    <m:r>
                      <a:rPr lang="en-US" altLang="ko-KR" b="0" i="1">
                        <a:latin typeface="Cambria Math" charset="0"/>
                        <a:ea typeface="Seravek Light" charset="0"/>
                        <a:cs typeface="Seravek Light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b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𝐀</m:t>
                        </m:r>
                      </m:e>
                    </m:d>
                    <m:r>
                      <a:rPr lang="en-US" altLang="ko-KR" i="1">
                        <a:latin typeface="Cambria Math" charset="0"/>
                        <a:ea typeface="Seravek Light" charset="0"/>
                        <a:cs typeface="Seravek Light" charset="0"/>
                      </a:rPr>
                      <m:t>+</m:t>
                    </m:r>
                    <m:r>
                      <a:rPr lang="en-US" altLang="ko-KR" b="0" i="1">
                        <a:latin typeface="Cambria Math" charset="0"/>
                        <a:ea typeface="Seravek Light" charset="0"/>
                        <a:cs typeface="Seravek Light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b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𝐁</m:t>
                        </m:r>
                      </m:e>
                    </m:d>
                  </m:oMath>
                </a14:m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, when A and B are disjoint (or mutually exclusive), </a:t>
                </a:r>
                <a14:m>
                  <m:oMath xmlns:m="http://schemas.openxmlformats.org/officeDocument/2006/math">
                    <m:r>
                      <a:rPr lang="en-US" altLang="ko-KR" b="0" i="1">
                        <a:latin typeface="Cambria Math" charset="0"/>
                        <a:ea typeface="Seravek Light" charset="0"/>
                        <a:cs typeface="Seravek Light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b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𝐀</m:t>
                        </m:r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 </m:t>
                        </m:r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𝑎𝑛𝑑</m:t>
                        </m:r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 </m:t>
                        </m:r>
                        <m:r>
                          <a:rPr lang="en-US" altLang="ko-KR" b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𝐁</m:t>
                        </m:r>
                      </m:e>
                    </m:d>
                    <m:r>
                      <a:rPr lang="en-US" altLang="ko-KR" i="1">
                        <a:latin typeface="Cambria Math" charset="0"/>
                        <a:ea typeface="Seravek Light" charset="0"/>
                        <a:cs typeface="Seravek Light" charset="0"/>
                      </a:rPr>
                      <m:t>=</m:t>
                    </m:r>
                    <m:r>
                      <a:rPr lang="en-US" altLang="ko-KR" b="0" i="1">
                        <a:latin typeface="Cambria Math" charset="0"/>
                        <a:ea typeface="Seravek Light" charset="0"/>
                        <a:cs typeface="Seravek Light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b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𝐀</m:t>
                        </m:r>
                      </m:e>
                    </m:d>
                    <m:r>
                      <a:rPr lang="en-US" altLang="ko-KR" b="1" i="1">
                        <a:latin typeface="Cambria Math" charset="0"/>
                        <a:ea typeface="Seravek Light" charset="0"/>
                        <a:cs typeface="Seravek Light" charset="0"/>
                      </a:rPr>
                      <m:t> </m:t>
                    </m:r>
                    <m:r>
                      <a:rPr lang="en-US" altLang="ko-KR" b="1" i="1">
                        <a:latin typeface="Cambria Math" charset="0"/>
                        <a:ea typeface="Cambria Math" charset="0"/>
                        <a:cs typeface="Cambria Math" charset="0"/>
                      </a:rPr>
                      <m:t>× </m:t>
                    </m:r>
                    <m:r>
                      <a:rPr lang="en-US" altLang="ko-KR" b="0" i="1">
                        <a:latin typeface="Cambria Math" charset="0"/>
                        <a:ea typeface="Seravek Light" charset="0"/>
                        <a:cs typeface="Seravek Light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b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𝐁</m:t>
                        </m:r>
                      </m:e>
                    </m:d>
                  </m:oMath>
                </a14:m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, when A and B are independent.  </a:t>
                </a: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>
                  <a:lnSpc>
                    <a:spcPct val="160000"/>
                  </a:lnSpc>
                </a:pPr>
                <a:r>
                  <a:rPr lang="en-US" altLang="ko-KR" b="1" dirty="0">
                    <a:solidFill>
                      <a:srgbClr val="002060"/>
                    </a:solidFill>
                    <a:latin typeface="Seravek Light" charset="0"/>
                    <a:ea typeface="Seravek Light" charset="0"/>
                    <a:cs typeface="Seravek Light" charset="0"/>
                  </a:rPr>
                  <a:t>Chapter 15: Probability rules</a:t>
                </a:r>
              </a:p>
              <a:p>
                <a:pPr marL="285750" indent="-285750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dirty="0">
                    <a:solidFill>
                      <a:schemeClr val="tx1"/>
                    </a:solidFill>
                    <a:latin typeface="Seravek Light" charset="0"/>
                    <a:ea typeface="Seravek Light" charset="0"/>
                    <a:cs typeface="Seravek Light" charset="0"/>
                  </a:rPr>
                  <a:t>General addition rule:</a:t>
                </a:r>
                <a:r>
                  <a:rPr lang="en-US" altLang="ko-KR" b="1" dirty="0">
                    <a:solidFill>
                      <a:schemeClr val="tx1"/>
                    </a:solidFill>
                    <a:latin typeface="Seravek Light" charset="0"/>
                    <a:ea typeface="Seravek Light" charset="0"/>
                    <a:cs typeface="Seravek Light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chemeClr val="tx1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b="1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𝐀</m:t>
                        </m:r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 </m:t>
                        </m:r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𝑜𝑟</m:t>
                        </m:r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 </m:t>
                        </m:r>
                        <m:r>
                          <a:rPr lang="en-US" altLang="ko-KR" b="1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𝐁</m:t>
                        </m:r>
                      </m:e>
                    </m:d>
                    <m:r>
                      <a:rPr lang="en-US" altLang="ko-KR" i="1">
                        <a:solidFill>
                          <a:schemeClr val="tx1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=</m:t>
                    </m:r>
                    <m:r>
                      <a:rPr lang="en-US" altLang="ko-KR" i="1">
                        <a:solidFill>
                          <a:schemeClr val="tx1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b="1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𝐀</m:t>
                        </m:r>
                      </m:e>
                    </m:d>
                    <m:r>
                      <a:rPr lang="en-US" altLang="ko-KR" i="1">
                        <a:solidFill>
                          <a:schemeClr val="tx1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+</m:t>
                    </m:r>
                    <m:r>
                      <a:rPr lang="en-US" altLang="ko-KR" i="1">
                        <a:solidFill>
                          <a:schemeClr val="tx1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b="1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𝐁</m:t>
                        </m:r>
                      </m:e>
                    </m:d>
                    <m:r>
                      <a:rPr lang="en-US" altLang="ko-KR" i="1">
                        <a:solidFill>
                          <a:schemeClr val="tx1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−</m:t>
                    </m:r>
                    <m:r>
                      <a:rPr lang="en-US" altLang="ko-KR" i="1">
                        <a:solidFill>
                          <a:schemeClr val="tx1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b="1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𝐀</m:t>
                        </m:r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 </m:t>
                        </m:r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𝑎𝑛𝑑</m:t>
                        </m:r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 </m:t>
                        </m:r>
                        <m:r>
                          <a:rPr lang="en-US" altLang="ko-KR" b="1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𝐁</m:t>
                        </m:r>
                      </m:e>
                    </m:d>
                  </m:oMath>
                </a14:m>
                <a:endParaRPr lang="en-US" altLang="ko-KR" b="1" dirty="0">
                  <a:solidFill>
                    <a:schemeClr val="tx1"/>
                  </a:solidFill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285750" indent="-285750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dirty="0">
                    <a:solidFill>
                      <a:schemeClr val="tx1"/>
                    </a:solidFill>
                    <a:ea typeface="Seravek Light" charset="0"/>
                    <a:cs typeface="Seravek Light" charset="0"/>
                  </a:rPr>
                  <a:t>General multiplication rule: </a:t>
                </a: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chemeClr val="tx1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b="1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𝐀</m:t>
                        </m:r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 </m:t>
                        </m:r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𝑎𝑛𝑑</m:t>
                        </m:r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 </m:t>
                        </m:r>
                        <m:r>
                          <a:rPr lang="en-US" altLang="ko-KR" b="1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𝐁</m:t>
                        </m:r>
                      </m:e>
                    </m:d>
                    <m:r>
                      <a:rPr lang="en-US" altLang="ko-KR" i="1">
                        <a:solidFill>
                          <a:schemeClr val="tx1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=</m:t>
                    </m:r>
                    <m:r>
                      <a:rPr lang="en-US" altLang="ko-KR" i="1">
                        <a:solidFill>
                          <a:schemeClr val="tx1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b="1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𝐀</m:t>
                        </m:r>
                      </m:e>
                    </m:d>
                    <m:r>
                      <a:rPr lang="en-US" altLang="ko-KR" i="1">
                        <a:solidFill>
                          <a:schemeClr val="tx1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 </m:t>
                    </m:r>
                    <m:r>
                      <a:rPr lang="en-US" altLang="ko-KR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× </m:t>
                    </m:r>
                    <m:r>
                      <a:rPr lang="en-US" altLang="ko-KR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altLang="ko-KR" b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𝐁</m:t>
                        </m:r>
                      </m:e>
                      <m:e>
                        <m:r>
                          <a:rPr lang="en-US" altLang="ko-KR" b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𝐀</m:t>
                        </m:r>
                      </m:e>
                    </m:d>
                    <m:r>
                      <a:rPr lang="en-US" altLang="ko-KR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lang="en-US" altLang="ko-KR" i="1">
                        <a:solidFill>
                          <a:schemeClr val="tx1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b="1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𝐁</m:t>
                        </m:r>
                      </m:e>
                    </m:d>
                    <m:r>
                      <a:rPr lang="en-US" altLang="ko-KR" i="1">
                        <a:solidFill>
                          <a:schemeClr val="tx1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 </m:t>
                    </m:r>
                    <m:r>
                      <a:rPr lang="en-US" altLang="ko-KR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× </m:t>
                    </m:r>
                    <m:r>
                      <a:rPr lang="en-US" altLang="ko-KR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𝑃</m:t>
                    </m:r>
                    <m:d>
                      <m:dPr>
                        <m:ctrlPr>
                          <a:rPr lang="en-US" altLang="ko-K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altLang="ko-KR" b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𝐀</m:t>
                        </m:r>
                      </m:e>
                      <m:e>
                        <m:r>
                          <a:rPr lang="en-US" altLang="ko-KR" b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𝐁</m:t>
                        </m:r>
                      </m:e>
                    </m:d>
                  </m:oMath>
                </a14:m>
                <a:endParaRPr lang="en-US" altLang="ko-KR" b="1" dirty="0">
                  <a:solidFill>
                    <a:schemeClr val="tx1"/>
                  </a:solidFill>
                  <a:ea typeface="Cambria Math" charset="0"/>
                  <a:cs typeface="Cambria Math" charset="0"/>
                </a:endParaRPr>
              </a:p>
              <a:p>
                <a:pPr marL="285750" indent="-285750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dirty="0">
                    <a:ea typeface="Seravek Light" charset="0"/>
                    <a:cs typeface="Seravek Light" charset="0"/>
                  </a:rPr>
                  <a:t>Independence: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charset="0"/>
                        <a:ea typeface="Seravek Light" charset="0"/>
                        <a:cs typeface="Seravek Light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b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𝐁</m:t>
                        </m:r>
                      </m:e>
                      <m:e>
                        <m:r>
                          <a:rPr lang="en-US" altLang="ko-KR" b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𝐀</m:t>
                        </m:r>
                      </m:e>
                    </m:d>
                    <m:r>
                      <a:rPr lang="en-US" altLang="ko-KR" i="1">
                        <a:latin typeface="Cambria Math" charset="0"/>
                        <a:ea typeface="Seravek Light" charset="0"/>
                        <a:cs typeface="Seravek Light" charset="0"/>
                      </a:rPr>
                      <m:t>=</m:t>
                    </m:r>
                    <m:r>
                      <a:rPr lang="en-US" altLang="ko-KR" i="1">
                        <a:latin typeface="Cambria Math" charset="0"/>
                        <a:ea typeface="Seravek Light" charset="0"/>
                        <a:cs typeface="Seravek Light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b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𝐁</m:t>
                        </m:r>
                      </m:e>
                    </m:d>
                  </m:oMath>
                </a14:m>
                <a:endParaRPr lang="en-US" altLang="ko-KR" dirty="0">
                  <a:ea typeface="Seravek Light" charset="0"/>
                  <a:cs typeface="Seravek Light" charset="0"/>
                </a:endParaRPr>
              </a:p>
              <a:p>
                <a:pPr marL="285750" indent="-285750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dirty="0">
                    <a:ea typeface="Seravek Light" charset="0"/>
                    <a:cs typeface="Seravek Light" charset="0"/>
                  </a:rPr>
                  <a:t>Bayes’ Rule: </a:t>
                </a:r>
              </a:p>
            </p:txBody>
          </p:sp>
        </mc:Choice>
        <mc:Fallback xmlns="">
          <p:sp>
            <p:nvSpPr>
              <p:cNvPr id="14" name="텍스트 상자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324" y="879451"/>
                <a:ext cx="8754109" cy="5412123"/>
              </a:xfrm>
              <a:prstGeom prst="rect">
                <a:avLst/>
              </a:prstGeom>
              <a:blipFill rotWithShape="0">
                <a:blip r:embed="rId7"/>
                <a:stretch>
                  <a:fillRect l="-5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그림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43683" y="5766856"/>
            <a:ext cx="4055730" cy="638402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11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3407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6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29300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Random Variables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텍스트 상자 12"/>
              <p:cNvSpPr txBox="1"/>
              <p:nvPr/>
            </p:nvSpPr>
            <p:spPr>
              <a:xfrm>
                <a:off x="1136287" y="989045"/>
                <a:ext cx="8299116" cy="5365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When its values are based on the outcome of a random event</a:t>
                </a: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We denote random variables using a capital letter, like </a:t>
                </a:r>
                <a:r>
                  <a:rPr lang="en-US" altLang="ko-KR" i="1" dirty="0">
                    <a:latin typeface="Seravek Light" charset="0"/>
                    <a:ea typeface="Seravek Light" charset="0"/>
                    <a:cs typeface="Seravek Light" charset="0"/>
                  </a:rPr>
                  <a:t>X</a:t>
                </a: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If we can list all the outcomes, it’s </a:t>
                </a:r>
                <a:r>
                  <a:rPr lang="en-US" altLang="ko-KR" b="1" dirty="0">
                    <a:solidFill>
                      <a:srgbClr val="C00000"/>
                    </a:solidFill>
                    <a:latin typeface="Seravek Light" charset="0"/>
                    <a:ea typeface="Seravek Light" charset="0"/>
                    <a:cs typeface="Seravek Light" charset="0"/>
                  </a:rPr>
                  <a:t>discrete 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random variable. </a:t>
                </a: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Otherwise, it’s a </a:t>
                </a:r>
                <a:r>
                  <a:rPr lang="en-US" altLang="ko-KR" b="1" dirty="0">
                    <a:solidFill>
                      <a:srgbClr val="C00000"/>
                    </a:solidFill>
                    <a:latin typeface="Seravek Light" charset="0"/>
                    <a:ea typeface="Seravek Light" charset="0"/>
                    <a:cs typeface="Seravek Light" charset="0"/>
                  </a:rPr>
                  <a:t>continuous 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random variable. </a:t>
                </a: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Example of an insurance company</a:t>
                </a: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Each year, the probability of death (death rate) is 1 out of every 1000 people, etc.</a:t>
                </a: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We can’t predict what will happen during any given year, </a:t>
                </a: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      but we can say what we can </a:t>
                </a:r>
                <a:r>
                  <a:rPr lang="en-US" altLang="ko-KR" i="1" dirty="0">
                    <a:solidFill>
                      <a:srgbClr val="C00000"/>
                    </a:solidFill>
                    <a:latin typeface="Seravek Light" charset="0"/>
                    <a:ea typeface="Seravek Light" charset="0"/>
                    <a:cs typeface="Seravek Light" charset="0"/>
                  </a:rPr>
                  <a:t>expect 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to happen.</a:t>
                </a: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What’s the expected value of a policy payout? </a:t>
                </a: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i="1" dirty="0">
                    <a:latin typeface="Seravek Light" charset="0"/>
                    <a:ea typeface="Seravek Light" charset="0"/>
                    <a:cs typeface="Seravek Light" charset="0"/>
                  </a:rPr>
                  <a:t>E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(X) for expected value, </a:t>
                </a: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      and we can use the mean (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</m:oMath>
                </a14:m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) to estimate it. </a:t>
                </a:r>
              </a:p>
            </p:txBody>
          </p:sp>
        </mc:Choice>
        <mc:Fallback xmlns="">
          <p:sp>
            <p:nvSpPr>
              <p:cNvPr id="13" name="텍스트 상자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6287" y="989045"/>
                <a:ext cx="8299116" cy="5365571"/>
              </a:xfrm>
              <a:prstGeom prst="rect">
                <a:avLst/>
              </a:prstGeom>
              <a:blipFill rotWithShape="0">
                <a:blip r:embed="rId7"/>
                <a:stretch>
                  <a:fillRect l="-441" b="-9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그림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82310" y="1282860"/>
            <a:ext cx="2891058" cy="2158583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97438" y="4363195"/>
            <a:ext cx="4675930" cy="1233212"/>
          </a:xfrm>
          <a:prstGeom prst="rect">
            <a:avLst/>
          </a:prstGeom>
        </p:spPr>
      </p:pic>
      <p:grpSp>
        <p:nvGrpSpPr>
          <p:cNvPr id="21" name="그룹 20"/>
          <p:cNvGrpSpPr/>
          <p:nvPr/>
        </p:nvGrpSpPr>
        <p:grpSpPr>
          <a:xfrm>
            <a:off x="6655183" y="5830131"/>
            <a:ext cx="3386707" cy="712129"/>
            <a:chOff x="7097438" y="6058391"/>
            <a:chExt cx="3386707" cy="712129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097438" y="6058391"/>
              <a:ext cx="2123048" cy="358004"/>
            </a:xfrm>
            <a:prstGeom prst="rect">
              <a:avLst/>
            </a:prstGeom>
          </p:spPr>
        </p:pic>
        <p:sp>
          <p:nvSpPr>
            <p:cNvPr id="20" name="직사각형 19"/>
            <p:cNvSpPr/>
            <p:nvPr/>
          </p:nvSpPr>
          <p:spPr>
            <a:xfrm>
              <a:off x="7995707" y="6333477"/>
              <a:ext cx="2488438" cy="4370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60000"/>
                </a:lnSpc>
              </a:pPr>
              <a:r>
                <a:rPr lang="en-US" altLang="ko-KR" sz="1400" dirty="0">
                  <a:latin typeface="Seravek Light" charset="0"/>
                  <a:ea typeface="Seravek Light" charset="0"/>
                  <a:cs typeface="Seravek Light" charset="0"/>
                </a:rPr>
                <a:t>(for discrete random variables)</a:t>
              </a:r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11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6501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6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35349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Is this based on data? 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13" name="텍스트 상자 12"/>
          <p:cNvSpPr txBox="1"/>
          <p:nvPr/>
        </p:nvSpPr>
        <p:spPr>
          <a:xfrm>
            <a:off x="1136287" y="989045"/>
            <a:ext cx="9585304" cy="43273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Yes, and no.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Mean for data: 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endParaRPr lang="en-US" altLang="ko-KR" dirty="0">
              <a:latin typeface="Seravek Light" charset="0"/>
              <a:ea typeface="Seravek Light" charset="0"/>
              <a:cs typeface="Seravek Light" charset="0"/>
            </a:endParaRP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Mean for random variables: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endParaRPr lang="en-US" altLang="ko-KR" dirty="0">
              <a:latin typeface="Seravek Light" charset="0"/>
              <a:ea typeface="Seravek Light" charset="0"/>
              <a:cs typeface="Seravek Light" charset="0"/>
            </a:endParaRP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What’s differences? 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endParaRPr lang="en-US" altLang="ko-KR" sz="1000" dirty="0">
              <a:latin typeface="Seravek Light" charset="0"/>
              <a:ea typeface="Seravek Light" charset="0"/>
              <a:cs typeface="Seravek Light" charset="0"/>
            </a:endParaRP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Probability conveys the information about </a:t>
            </a:r>
            <a:r>
              <a:rPr lang="en-US" altLang="ko-KR" b="1" dirty="0">
                <a:latin typeface="Seravek Light" charset="0"/>
                <a:ea typeface="Seravek Light" charset="0"/>
                <a:cs typeface="Seravek Light" charset="0"/>
              </a:rPr>
              <a:t>population</a:t>
            </a: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.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Remember the law of large numbers.. The probability assumes a large number of repeats.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endParaRPr lang="en-US" altLang="ko-KR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60925" y="2849264"/>
            <a:ext cx="2123048" cy="358004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10685" y="1628775"/>
            <a:ext cx="1870428" cy="69328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40532" y="4960785"/>
            <a:ext cx="8022437" cy="115802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2" name="직사각형 21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11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69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5328" y="4183766"/>
            <a:ext cx="5835754" cy="639700"/>
          </a:xfrm>
          <a:prstGeom prst="rect">
            <a:avLst/>
          </a:prstGeom>
        </p:spPr>
      </p:pic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7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43043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Spread: Standard deviation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13" name="텍스트 상자 12"/>
          <p:cNvSpPr txBox="1"/>
          <p:nvPr/>
        </p:nvSpPr>
        <p:spPr>
          <a:xfrm>
            <a:off x="1136287" y="989045"/>
            <a:ext cx="8299116" cy="56076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Similar to the data case, we first calculate deviation from the mean and square it. 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Example of the insurance company again: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endParaRPr lang="en-US" altLang="ko-KR" dirty="0">
              <a:latin typeface="Seravek Light" charset="0"/>
              <a:ea typeface="Seravek Light" charset="0"/>
              <a:cs typeface="Seravek Light" charset="0"/>
            </a:endParaRP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endParaRPr lang="en-US" altLang="ko-KR" dirty="0">
              <a:latin typeface="Seravek Light" charset="0"/>
              <a:ea typeface="Seravek Light" charset="0"/>
              <a:cs typeface="Seravek Light" charset="0"/>
            </a:endParaRP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endParaRPr lang="en-US" altLang="ko-KR" dirty="0">
              <a:latin typeface="Seravek Light" charset="0"/>
              <a:ea typeface="Seravek Light" charset="0"/>
              <a:cs typeface="Seravek Light" charset="0"/>
            </a:endParaRP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endParaRPr lang="en-US" altLang="ko-KR" dirty="0">
              <a:latin typeface="Seravek Light" charset="0"/>
              <a:ea typeface="Seravek Light" charset="0"/>
              <a:cs typeface="Seravek Light" charset="0"/>
            </a:endParaRP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The variance is the expected value of those squared deviations: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endParaRPr lang="en-US" altLang="ko-KR" dirty="0">
              <a:latin typeface="Seravek Light" charset="0"/>
              <a:ea typeface="Seravek Light" charset="0"/>
              <a:cs typeface="Seravek Light" charset="0"/>
            </a:endParaRP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endParaRPr lang="en-US" altLang="ko-KR" sz="900" dirty="0">
              <a:latin typeface="Seravek Light" charset="0"/>
              <a:ea typeface="Seravek Light" charset="0"/>
              <a:cs typeface="Seravek Light" charset="0"/>
            </a:endParaRP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Its square root is standard deviation: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endParaRPr lang="en-US" altLang="ko-KR" dirty="0">
              <a:latin typeface="Seravek Light" charset="0"/>
              <a:ea typeface="Seravek Light" charset="0"/>
              <a:cs typeface="Seravek Light" charset="0"/>
            </a:endParaRP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endParaRPr lang="en-US" altLang="ko-KR" dirty="0">
              <a:latin typeface="Seravek Light" charset="0"/>
              <a:ea typeface="Seravek Light" charset="0"/>
              <a:cs typeface="Seravek Light" charset="0"/>
            </a:endParaRP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endParaRPr lang="en-US" altLang="ko-KR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68427" y="1628745"/>
            <a:ext cx="4673480" cy="2015893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85328" y="5311341"/>
            <a:ext cx="2759319" cy="371564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580235" y="5170113"/>
            <a:ext cx="3448546" cy="783427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11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6108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6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643766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panose="020B0503040000020004" pitchFamily="34" charset="0"/>
                <a:ea typeface="Seravek Light" charset="0"/>
                <a:cs typeface="Seravek Light" charset="0"/>
              </a:rPr>
              <a:t>Shifting and combining random variables</a:t>
            </a:r>
            <a:endParaRPr lang="ko-KR" altLang="en-US" sz="2800" dirty="0">
              <a:latin typeface="Seravek" panose="020B0503040000020004" pitchFamily="34" charset="0"/>
              <a:ea typeface="Seravek" charset="0"/>
              <a:cs typeface="Seravek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11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텍스트 상자 20"/>
              <p:cNvSpPr txBox="1"/>
              <p:nvPr/>
            </p:nvSpPr>
            <p:spPr>
              <a:xfrm>
                <a:off x="1136286" y="989045"/>
                <a:ext cx="10161634" cy="35886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𝐸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𝑋</m:t>
                        </m:r>
                        <m:r>
                          <a:rPr lang="en-US" altLang="ko-KR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±</m:t>
                        </m:r>
                        <m:r>
                          <a:rPr lang="en-US" altLang="ko-KR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𝑐</m:t>
                        </m:r>
                      </m:e>
                    </m:d>
                    <m:r>
                      <a:rPr lang="en-US" altLang="ko-KR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lang="en-US" altLang="ko-KR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𝐸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𝑋</m:t>
                        </m:r>
                      </m:e>
                    </m:d>
                    <m:r>
                      <a:rPr lang="en-US" altLang="ko-KR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±</m:t>
                    </m:r>
                    <m:r>
                      <a:rPr lang="en-US" altLang="ko-KR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𝑐</m:t>
                    </m:r>
                  </m:oMath>
                </a14:m>
                <a:r>
                  <a:rPr lang="en-US" altLang="ko-KR" b="0" dirty="0">
                    <a:latin typeface="Seravek Light" charset="0"/>
                    <a:ea typeface="Cambria Math" charset="0"/>
                    <a:cs typeface="Cambria Math" charset="0"/>
                  </a:rPr>
                  <a:t>,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𝑉𝑎𝑟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𝑋</m:t>
                        </m:r>
                        <m:r>
                          <a:rPr lang="en-US" altLang="ko-KR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±</m:t>
                        </m:r>
                        <m:r>
                          <a:rPr lang="en-US" altLang="ko-KR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𝑐</m:t>
                        </m:r>
                      </m:e>
                    </m:d>
                    <m:r>
                      <a:rPr lang="en-US" altLang="ko-KR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lang="en-US" altLang="ko-KR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𝑉𝑎𝑟</m:t>
                    </m:r>
                    <m:r>
                      <a:rPr lang="en-US" altLang="ko-KR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a:rPr lang="en-US" altLang="ko-KR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𝑋</m:t>
                    </m:r>
                    <m:r>
                      <a:rPr lang="en-US" altLang="ko-KR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r>
                  <a:rPr lang="en-US" altLang="ko-KR" dirty="0">
                    <a:latin typeface="Seravek Light" charset="0"/>
                    <a:ea typeface="Cambria Math" charset="0"/>
                    <a:cs typeface="Cambria Math" charset="0"/>
                  </a:rPr>
                  <a:t> </a:t>
                </a:r>
                <a:endParaRPr lang="en-US" altLang="ko-KR" b="0" dirty="0">
                  <a:latin typeface="Seravek Light" charset="0"/>
                  <a:ea typeface="Cambria Math" charset="0"/>
                  <a:cs typeface="Cambria Math" charset="0"/>
                </a:endParaRP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i="1">
                        <a:latin typeface="Cambria Math" charset="0"/>
                        <a:ea typeface="Seravek Light" charset="0"/>
                        <a:cs typeface="Seravek Light" charset="0"/>
                      </a:rPr>
                      <m:t>𝐸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𝑎</m:t>
                        </m:r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𝑋</m:t>
                        </m:r>
                      </m:e>
                    </m:d>
                    <m:r>
                      <a:rPr lang="en-US" altLang="ko-KR" i="1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lang="en-US" altLang="ko-KR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𝑎</m:t>
                    </m:r>
                    <m:r>
                      <a:rPr lang="en-US" altLang="ko-KR" i="1">
                        <a:latin typeface="Cambria Math" charset="0"/>
                        <a:ea typeface="Cambria Math" charset="0"/>
                        <a:cs typeface="Cambria Math" charset="0"/>
                      </a:rPr>
                      <m:t>𝐸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altLang="ko-KR" dirty="0">
                    <a:latin typeface="Seravek Light" charset="0"/>
                    <a:ea typeface="Cambria Math" charset="0"/>
                    <a:cs typeface="Cambria Math" charset="0"/>
                  </a:rPr>
                  <a:t>,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𝑉𝑎𝑟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𝑎𝑋</m:t>
                        </m:r>
                      </m:e>
                    </m:d>
                    <m:r>
                      <a:rPr lang="en-US" altLang="ko-KR" i="1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𝑎</m:t>
                        </m:r>
                      </m:e>
                      <m:sup>
                        <m:r>
                          <a:rPr lang="en-US" altLang="ko-KR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𝑉𝑎𝑟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𝑋</m:t>
                        </m:r>
                      </m:e>
                    </m:d>
                  </m:oMath>
                </a14:m>
                <a:endParaRPr lang="en-US" altLang="ko-KR" dirty="0">
                  <a:latin typeface="Seravek Light" charset="0"/>
                  <a:ea typeface="Cambria Math" charset="0"/>
                  <a:cs typeface="Cambria Math" charset="0"/>
                </a:endParaRP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i="1">
                        <a:latin typeface="Cambria Math" charset="0"/>
                        <a:ea typeface="Seravek Light" charset="0"/>
                        <a:cs typeface="Seravek Light" charset="0"/>
                      </a:rPr>
                      <m:t>𝐸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𝑋</m:t>
                        </m:r>
                        <m:r>
                          <a:rPr lang="en-US" altLang="ko-KR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±</m:t>
                        </m:r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𝑌</m:t>
                        </m:r>
                      </m:e>
                    </m:d>
                    <m:r>
                      <a:rPr lang="en-US" altLang="ko-KR" i="1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lang="en-US" altLang="ko-KR" i="1">
                        <a:latin typeface="Cambria Math" charset="0"/>
                        <a:ea typeface="Cambria Math" charset="0"/>
                        <a:cs typeface="Cambria Math" charset="0"/>
                      </a:rPr>
                      <m:t>𝐸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𝑋</m:t>
                        </m:r>
                      </m:e>
                    </m:d>
                    <m:r>
                      <a:rPr lang="en-US" altLang="ko-KR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±</m:t>
                    </m:r>
                    <m:r>
                      <a:rPr lang="en-US" altLang="ko-KR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𝐸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𝑌</m:t>
                        </m:r>
                      </m:e>
                    </m:d>
                  </m:oMath>
                </a14:m>
                <a:endParaRPr lang="en-US" altLang="ko-KR" b="0" dirty="0">
                  <a:latin typeface="Seravek Light" charset="0"/>
                  <a:ea typeface="Cambria Math" charset="0"/>
                  <a:cs typeface="Cambria Math" charset="0"/>
                </a:endParaRP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If two random variables are independent,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𝑉𝑎𝑟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𝑋</m:t>
                        </m:r>
                        <m:r>
                          <a:rPr lang="en-US" altLang="ko-KR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±</m:t>
                        </m:r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𝑌</m:t>
                        </m:r>
                      </m:e>
                    </m:d>
                    <m:r>
                      <a:rPr lang="en-US" altLang="ko-KR" i="1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lang="en-US" altLang="ko-KR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𝑉𝑎𝑟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𝑋</m:t>
                        </m:r>
                      </m:e>
                    </m:d>
                    <m:r>
                      <a:rPr lang="en-US" altLang="ko-KR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r>
                      <a:rPr lang="en-US" altLang="ko-KR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𝑉𝑎𝑟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𝑌</m:t>
                        </m:r>
                      </m:e>
                    </m:d>
                  </m:oMath>
                </a14:m>
                <a:r>
                  <a:rPr lang="en-US" altLang="ko-KR" dirty="0">
                    <a:latin typeface="Seravek Light" charset="0"/>
                    <a:ea typeface="Cambria Math" charset="0"/>
                    <a:cs typeface="Cambria Math" charset="0"/>
                  </a:rPr>
                  <a:t> </a:t>
                </a:r>
              </a:p>
              <a:p>
                <a:pPr marL="771525" lvl="1" indent="-314325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dirty="0">
                    <a:solidFill>
                      <a:schemeClr val="accent2"/>
                    </a:solidFill>
                    <a:latin typeface="Seravek Light" charset="0"/>
                    <a:ea typeface="Seravek Light" charset="0"/>
                    <a:cs typeface="Seravek Light" charset="0"/>
                  </a:rPr>
                  <a:t>If they are not independent, </a:t>
                </a: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chemeClr val="accent2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𝑉𝑎𝑟</m:t>
                    </m:r>
                    <m:d>
                      <m:dPr>
                        <m:ctrlPr>
                          <a:rPr lang="en-US" altLang="ko-KR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i="1">
                            <a:solidFill>
                              <a:schemeClr val="accent2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𝑋</m:t>
                        </m:r>
                        <m:r>
                          <a:rPr lang="en-US" altLang="ko-KR" i="1">
                            <a:solidFill>
                              <a:schemeClr val="accent2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±</m:t>
                        </m:r>
                        <m:r>
                          <a:rPr lang="en-US" altLang="ko-KR" i="1">
                            <a:solidFill>
                              <a:schemeClr val="accent2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𝑌</m:t>
                        </m:r>
                      </m:e>
                    </m:d>
                    <m:r>
                      <a:rPr lang="en-US" altLang="ko-KR" i="1">
                        <a:solidFill>
                          <a:schemeClr val="accent2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lang="en-US" altLang="ko-KR" i="1">
                        <a:solidFill>
                          <a:schemeClr val="accent2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𝑉𝑎𝑟</m:t>
                    </m:r>
                    <m:d>
                      <m:dPr>
                        <m:ctrlPr>
                          <a:rPr lang="en-US" altLang="ko-KR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altLang="ko-KR" i="1">
                            <a:solidFill>
                              <a:schemeClr val="accent2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𝑋</m:t>
                        </m:r>
                      </m:e>
                    </m:d>
                    <m:r>
                      <a:rPr lang="en-US" altLang="ko-KR" i="1">
                        <a:solidFill>
                          <a:schemeClr val="accent2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r>
                      <a:rPr lang="en-US" altLang="ko-KR" i="1">
                        <a:solidFill>
                          <a:schemeClr val="accent2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𝑉𝑎𝑟</m:t>
                    </m:r>
                    <m:d>
                      <m:dPr>
                        <m:ctrlPr>
                          <a:rPr lang="en-US" altLang="ko-KR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altLang="ko-KR" i="1">
                            <a:solidFill>
                              <a:schemeClr val="accent2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𝑌</m:t>
                        </m:r>
                      </m:e>
                    </m:d>
                    <m:r>
                      <a:rPr lang="en-US" altLang="ko-KR" b="0" i="1" smtClean="0">
                        <a:solidFill>
                          <a:schemeClr val="accent2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±2</m:t>
                    </m:r>
                    <m:r>
                      <a:rPr lang="en-US" altLang="ko-KR" b="0" i="1" smtClean="0">
                        <a:solidFill>
                          <a:schemeClr val="accent2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𝐶𝑜𝑣</m:t>
                    </m:r>
                    <m:r>
                      <a:rPr lang="en-US" altLang="ko-KR" b="0" i="1" smtClean="0">
                        <a:solidFill>
                          <a:schemeClr val="accent2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a:rPr lang="en-US" altLang="ko-KR" b="0" i="1" smtClean="0">
                        <a:solidFill>
                          <a:schemeClr val="accent2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𝑋</m:t>
                    </m:r>
                    <m:r>
                      <a:rPr lang="en-US" altLang="ko-KR" b="0" i="1" smtClean="0">
                        <a:solidFill>
                          <a:schemeClr val="accent2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,</m:t>
                    </m:r>
                    <m:r>
                      <a:rPr lang="en-US" altLang="ko-KR" b="0" i="1" smtClean="0">
                        <a:solidFill>
                          <a:schemeClr val="accent2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𝑌</m:t>
                    </m:r>
                    <m:r>
                      <a:rPr lang="en-US" altLang="ko-KR" b="0" i="1" smtClean="0">
                        <a:solidFill>
                          <a:schemeClr val="accent2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endParaRPr lang="en-US" altLang="ko-KR" dirty="0">
                  <a:solidFill>
                    <a:schemeClr val="accent2"/>
                  </a:solidFill>
                  <a:latin typeface="Seravek Light" charset="0"/>
                  <a:ea typeface="Cambria Math" charset="0"/>
                  <a:cs typeface="Cambria Math" charset="0"/>
                </a:endParaRP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</p:txBody>
          </p:sp>
        </mc:Choice>
        <mc:Fallback xmlns="">
          <p:sp>
            <p:nvSpPr>
              <p:cNvPr id="21" name="텍스트 상자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6286" y="989045"/>
                <a:ext cx="10161634" cy="3588675"/>
              </a:xfrm>
              <a:prstGeom prst="rect">
                <a:avLst/>
              </a:prstGeom>
              <a:blipFill>
                <a:blip r:embed="rId7"/>
                <a:stretch>
                  <a:fillRect l="-24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그룹 14"/>
          <p:cNvGrpSpPr/>
          <p:nvPr/>
        </p:nvGrpSpPr>
        <p:grpSpPr>
          <a:xfrm>
            <a:off x="8316686" y="800072"/>
            <a:ext cx="3422468" cy="1138832"/>
            <a:chOff x="8316686" y="800072"/>
            <a:chExt cx="3422468" cy="1138832"/>
          </a:xfrm>
        </p:grpSpPr>
        <p:grpSp>
          <p:nvGrpSpPr>
            <p:cNvPr id="3" name="그룹 2"/>
            <p:cNvGrpSpPr>
              <a:grpSpLocks noChangeAspect="1"/>
            </p:cNvGrpSpPr>
            <p:nvPr/>
          </p:nvGrpSpPr>
          <p:grpSpPr>
            <a:xfrm>
              <a:off x="8705867" y="1107849"/>
              <a:ext cx="2920129" cy="711620"/>
              <a:chOff x="6859625" y="995882"/>
              <a:chExt cx="2349690" cy="572607"/>
            </a:xfrm>
          </p:grpSpPr>
          <p:pic>
            <p:nvPicPr>
              <p:cNvPr id="27" name="그림 26"/>
              <p:cNvPicPr>
                <a:picLocks noChangeAspect="1"/>
              </p:cNvPicPr>
              <p:nvPr/>
            </p:nvPicPr>
            <p:blipFill rotWithShape="1">
              <a:blip r:embed="rId8"/>
              <a:srcRect b="46508"/>
              <a:stretch/>
            </p:blipFill>
            <p:spPr>
              <a:xfrm>
                <a:off x="6868956" y="1284083"/>
                <a:ext cx="2340359" cy="284406"/>
              </a:xfrm>
              <a:prstGeom prst="rect">
                <a:avLst/>
              </a:prstGeom>
            </p:spPr>
          </p:pic>
          <p:pic>
            <p:nvPicPr>
              <p:cNvPr id="28" name="그림 27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859625" y="995882"/>
                <a:ext cx="1668555" cy="281364"/>
              </a:xfrm>
              <a:prstGeom prst="rect">
                <a:avLst/>
              </a:prstGeom>
            </p:spPr>
          </p:pic>
        </p:grpSp>
        <p:sp>
          <p:nvSpPr>
            <p:cNvPr id="29" name="모서리가 둥근 직사각형 28"/>
            <p:cNvSpPr/>
            <p:nvPr/>
          </p:nvSpPr>
          <p:spPr>
            <a:xfrm>
              <a:off x="8316686" y="953960"/>
              <a:ext cx="3422468" cy="984944"/>
            </a:xfrm>
            <a:prstGeom prst="roundRect">
              <a:avLst>
                <a:gd name="adj" fmla="val 25184"/>
              </a:avLst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8512547" y="800072"/>
              <a:ext cx="906017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altLang="ko-KR" sz="1400" i="1" dirty="0">
                  <a:latin typeface="Seravek Light" charset="0"/>
                  <a:ea typeface="Seravek Light" charset="0"/>
                  <a:cs typeface="Seravek Light" charset="0"/>
                </a:rPr>
                <a:t>Reminder</a:t>
              </a:r>
              <a:endParaRPr lang="ko-KR" altLang="en-US" sz="1400" i="1" dirty="0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AF34229F-F60B-D845-9911-1504C97BC14E}"/>
              </a:ext>
            </a:extLst>
          </p:cNvPr>
          <p:cNvGrpSpPr/>
          <p:nvPr/>
        </p:nvGrpSpPr>
        <p:grpSpPr>
          <a:xfrm>
            <a:off x="7354386" y="3442950"/>
            <a:ext cx="4384768" cy="2319852"/>
            <a:chOff x="7354386" y="3442950"/>
            <a:chExt cx="4384768" cy="2319852"/>
          </a:xfrm>
        </p:grpSpPr>
        <p:grpSp>
          <p:nvGrpSpPr>
            <p:cNvPr id="17" name="그룹 16"/>
            <p:cNvGrpSpPr/>
            <p:nvPr/>
          </p:nvGrpSpPr>
          <p:grpSpPr>
            <a:xfrm>
              <a:off x="7354386" y="3442950"/>
              <a:ext cx="4384768" cy="2319852"/>
              <a:chOff x="7699207" y="3244924"/>
              <a:chExt cx="4384768" cy="2319852"/>
            </a:xfrm>
          </p:grpSpPr>
          <p:pic>
            <p:nvPicPr>
              <p:cNvPr id="10" name="그림 9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813500" y="3499939"/>
                <a:ext cx="4161866" cy="1927196"/>
              </a:xfrm>
              <a:prstGeom prst="rect">
                <a:avLst/>
              </a:prstGeom>
            </p:spPr>
          </p:pic>
          <p:sp>
            <p:nvSpPr>
              <p:cNvPr id="30" name="모서리가 둥근 직사각형 29"/>
              <p:cNvSpPr/>
              <p:nvPr/>
            </p:nvSpPr>
            <p:spPr>
              <a:xfrm>
                <a:off x="7699207" y="3398811"/>
                <a:ext cx="4384768" cy="2165965"/>
              </a:xfrm>
              <a:prstGeom prst="roundRect">
                <a:avLst>
                  <a:gd name="adj" fmla="val 21565"/>
                </a:avLst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7964740" y="3244924"/>
                <a:ext cx="577915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r>
                  <a:rPr lang="en-US" altLang="ko-KR" sz="1400" i="1">
                    <a:latin typeface="Seravek Light" charset="0"/>
                    <a:ea typeface="Seravek Light" charset="0"/>
                    <a:cs typeface="Seravek Light" charset="0"/>
                  </a:rPr>
                  <a:t>Proof</a:t>
                </a:r>
                <a:endParaRPr lang="ko-KR" altLang="en-US" sz="1400" i="1" dirty="0"/>
              </a:p>
            </p:txBody>
          </p:sp>
        </p:grp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A7AC3171-63C7-D945-A2BA-FB0B9C91D353}"/>
                </a:ext>
              </a:extLst>
            </p:cNvPr>
            <p:cNvGrpSpPr/>
            <p:nvPr/>
          </p:nvGrpSpPr>
          <p:grpSpPr>
            <a:xfrm>
              <a:off x="9587067" y="4812454"/>
              <a:ext cx="881705" cy="495920"/>
              <a:chOff x="10147076" y="4833564"/>
              <a:chExt cx="881705" cy="495920"/>
            </a:xfrm>
          </p:grpSpPr>
          <p:pic>
            <p:nvPicPr>
              <p:cNvPr id="4" name="그림 3">
                <a:extLst>
                  <a:ext uri="{FF2B5EF4-FFF2-40B4-BE49-F238E27FC236}">
                    <a16:creationId xmlns:a16="http://schemas.microsoft.com/office/drawing/2014/main" id="{82D2BFEB-8338-A04B-B3BB-7AA44FD7BC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147076" y="4833564"/>
                <a:ext cx="291353" cy="495920"/>
              </a:xfrm>
              <a:prstGeom prst="rect">
                <a:avLst/>
              </a:prstGeom>
            </p:spPr>
          </p:pic>
          <p:pic>
            <p:nvPicPr>
              <p:cNvPr id="12" name="그림 11">
                <a:extLst>
                  <a:ext uri="{FF2B5EF4-FFF2-40B4-BE49-F238E27FC236}">
                    <a16:creationId xmlns:a16="http://schemas.microsoft.com/office/drawing/2014/main" id="{6A487042-06C4-1641-B40E-F1FF84F212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0422294" y="4836015"/>
                <a:ext cx="606487" cy="330198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894399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uiExpand="1" build="p" bldLvl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6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45506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ea typeface="Seravek Light" charset="0"/>
                <a:cs typeface="Seravek Light" charset="0"/>
              </a:rPr>
              <a:t>Covariance and correlation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11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1" name="텍스트 상자 20"/>
          <p:cNvSpPr txBox="1"/>
          <p:nvPr/>
        </p:nvSpPr>
        <p:spPr>
          <a:xfrm>
            <a:off x="945911" y="966237"/>
            <a:ext cx="7620932" cy="18651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Remember the correlation between two variables from a previous chapter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endParaRPr lang="en-US" altLang="ko-KR" dirty="0">
              <a:latin typeface="Seravek Light" charset="0"/>
              <a:ea typeface="Seravek Light" charset="0"/>
              <a:cs typeface="Seravek Light" charset="0"/>
            </a:endParaRP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endParaRPr lang="en-US" altLang="ko-KR" dirty="0">
              <a:latin typeface="Seravek Light" charset="0"/>
              <a:ea typeface="Seravek Light" charset="0"/>
              <a:cs typeface="Seravek Light" charset="0"/>
            </a:endParaRP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Now, correlation between two random variables.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B59029BF-5D5F-844F-AA3F-8A1D5ADF4D0F}"/>
              </a:ext>
            </a:extLst>
          </p:cNvPr>
          <p:cNvGrpSpPr/>
          <p:nvPr/>
        </p:nvGrpSpPr>
        <p:grpSpPr>
          <a:xfrm>
            <a:off x="1697751" y="1514942"/>
            <a:ext cx="6010031" cy="730942"/>
            <a:chOff x="1697751" y="1514942"/>
            <a:chExt cx="6010031" cy="730942"/>
          </a:xfrm>
        </p:grpSpPr>
        <p:grpSp>
          <p:nvGrpSpPr>
            <p:cNvPr id="16" name="그룹 15"/>
            <p:cNvGrpSpPr/>
            <p:nvPr/>
          </p:nvGrpSpPr>
          <p:grpSpPr>
            <a:xfrm>
              <a:off x="1697751" y="1514942"/>
              <a:ext cx="6010031" cy="730942"/>
              <a:chOff x="1697751" y="1514942"/>
              <a:chExt cx="6010031" cy="730942"/>
            </a:xfrm>
          </p:grpSpPr>
          <p:pic>
            <p:nvPicPr>
              <p:cNvPr id="14" name="그림 13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697751" y="1569684"/>
                <a:ext cx="1146357" cy="601138"/>
              </a:xfrm>
              <a:prstGeom prst="rect">
                <a:avLst/>
              </a:prstGeom>
            </p:spPr>
          </p:pic>
          <p:pic>
            <p:nvPicPr>
              <p:cNvPr id="15" name="그림 14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147338" y="1514942"/>
                <a:ext cx="4560444" cy="730942"/>
              </a:xfrm>
              <a:prstGeom prst="rect">
                <a:avLst/>
              </a:prstGeom>
            </p:spPr>
          </p:pic>
        </p:grpSp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F56FD6E8-B332-EC4C-88D5-539383A2FDD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biLevel thresh="50000"/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291840" y="1552608"/>
              <a:ext cx="2444328" cy="6923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02113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6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45506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ea typeface="Seravek Light" charset="0"/>
                <a:cs typeface="Seravek Light" charset="0"/>
              </a:rPr>
              <a:t>Covariance and correlation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11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텍스트 상자 20"/>
              <p:cNvSpPr txBox="1"/>
              <p:nvPr/>
            </p:nvSpPr>
            <p:spPr>
              <a:xfrm>
                <a:off x="945911" y="943377"/>
                <a:ext cx="6024598" cy="46306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Covariance between X and Y, where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𝐸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𝑋</m:t>
                        </m:r>
                      </m:e>
                    </m:d>
                    <m:r>
                      <a:rPr lang="en-US" altLang="ko-KR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= </m:t>
                    </m:r>
                    <m:r>
                      <a:rPr lang="en-US" altLang="ko-KR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  <m:r>
                      <a:rPr lang="en-US" altLang="ko-KR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, </m:t>
                    </m:r>
                    <m:r>
                      <a:rPr lang="en-US" altLang="ko-KR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𝐸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𝑌</m:t>
                        </m:r>
                      </m:e>
                    </m:d>
                    <m:r>
                      <a:rPr lang="en-US" altLang="ko-KR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 </m:t>
                    </m:r>
                    <m:r>
                      <a:rPr lang="en-US" altLang="ko-KR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𝜈</m:t>
                    </m:r>
                    <m:r>
                      <a:rPr lang="en-US" altLang="ko-KR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,</m:t>
                    </m:r>
                  </m:oMath>
                </a14:m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771525" lvl="1" indent="-314325">
                  <a:lnSpc>
                    <a:spcPct val="160000"/>
                  </a:lnSpc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𝐶𝑜𝑣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𝑋</m:t>
                        </m:r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𝑌</m:t>
                        </m:r>
                      </m:e>
                    </m:d>
                    <m:r>
                      <a:rPr lang="en-US" altLang="ko-KR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=</m:t>
                    </m:r>
                    <m:r>
                      <a:rPr lang="en-US" altLang="ko-KR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𝐸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𝑋</m:t>
                            </m:r>
                            <m:r>
                              <a:rPr lang="en-US" altLang="ko-KR" b="0" i="1" smtClean="0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−</m:t>
                            </m:r>
                            <m:r>
                              <a:rPr lang="en-US" altLang="ko-KR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𝜇</m:t>
                            </m:r>
                          </m:e>
                        </m:d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𝑌</m:t>
                            </m:r>
                            <m:r>
                              <a:rPr lang="en-US" altLang="ko-KR" b="0" i="1" smtClean="0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−</m:t>
                            </m:r>
                            <m:r>
                              <a:rPr lang="en-US" altLang="ko-KR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𝜈</m:t>
                            </m:r>
                          </m:e>
                        </m:d>
                      </m:e>
                    </m:d>
                  </m:oMath>
                </a14:m>
                <a:endParaRPr lang="en-US" altLang="ko-KR" b="0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endParaRPr lang="en-US" altLang="ko-KR" sz="700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Some properties of covariance </a:t>
                </a:r>
              </a:p>
              <a:p>
                <a:pPr marL="800100" lvl="1" indent="-342900">
                  <a:lnSpc>
                    <a:spcPct val="16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𝐶𝑜𝑣</m:t>
                    </m:r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𝑋</m:t>
                        </m:r>
                        <m:r>
                          <a:rPr lang="en-US" altLang="ko-KR" sz="1600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,</m:t>
                        </m:r>
                        <m:r>
                          <a:rPr lang="en-US" altLang="ko-KR" sz="1600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𝑌</m:t>
                        </m:r>
                      </m:e>
                    </m:d>
                    <m:r>
                      <a:rPr lang="en-US" altLang="ko-KR" sz="1600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=</m:t>
                    </m:r>
                    <m:r>
                      <a:rPr lang="en-US" altLang="ko-KR" sz="1600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𝐶𝑜𝑣</m:t>
                    </m:r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𝑌</m:t>
                        </m:r>
                        <m:r>
                          <a:rPr lang="en-US" altLang="ko-KR" sz="1600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,</m:t>
                        </m:r>
                        <m:r>
                          <a:rPr lang="en-US" altLang="ko-KR" sz="1600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𝑋</m:t>
                        </m:r>
                      </m:e>
                    </m:d>
                  </m:oMath>
                </a14:m>
                <a:endParaRPr lang="en-US" altLang="ko-KR" sz="1600" b="0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800100" lvl="1" indent="-342900">
                  <a:lnSpc>
                    <a:spcPct val="16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𝐶𝑜𝑣</m:t>
                    </m:r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𝑋</m:t>
                        </m:r>
                        <m:r>
                          <a:rPr lang="en-US" altLang="ko-KR" sz="1600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,</m:t>
                        </m:r>
                        <m:r>
                          <a:rPr lang="en-US" altLang="ko-KR" sz="1600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𝑋</m:t>
                        </m:r>
                      </m:e>
                    </m:d>
                    <m:r>
                      <a:rPr lang="en-US" altLang="ko-KR" sz="1600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=</m:t>
                    </m:r>
                    <m:r>
                      <a:rPr lang="en-US" altLang="ko-KR" sz="1600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𝑉𝑎𝑟</m:t>
                    </m:r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𝑋</m:t>
                        </m:r>
                      </m:e>
                    </m:d>
                  </m:oMath>
                </a14:m>
                <a:endParaRPr lang="en-US" altLang="ko-KR" sz="1600" b="0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800100" lvl="1" indent="-342900">
                  <a:lnSpc>
                    <a:spcPct val="16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charset="0"/>
                        <a:ea typeface="Seravek Light" charset="0"/>
                        <a:cs typeface="Seravek Light" charset="0"/>
                      </a:rPr>
                      <m:t>𝐶𝑜𝑣</m:t>
                    </m:r>
                    <m:d>
                      <m:d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𝑐</m:t>
                        </m:r>
                        <m:r>
                          <a:rPr lang="en-US" altLang="ko-KR" sz="1600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𝑋</m:t>
                        </m:r>
                        <m:r>
                          <a:rPr lang="en-US" altLang="ko-KR" sz="1600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,</m:t>
                        </m:r>
                        <m:r>
                          <a:rPr lang="en-US" altLang="ko-KR" sz="1600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𝑑𝑌</m:t>
                        </m:r>
                      </m:e>
                    </m:d>
                    <m:r>
                      <a:rPr lang="en-US" altLang="ko-KR" sz="1600" i="1">
                        <a:latin typeface="Cambria Math" charset="0"/>
                        <a:ea typeface="Seravek Light" charset="0"/>
                        <a:cs typeface="Seravek Light" charset="0"/>
                      </a:rPr>
                      <m:t>=</m:t>
                    </m:r>
                    <m:r>
                      <a:rPr lang="en-US" altLang="ko-KR" sz="1600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𝑐𝑑𝐶𝑜𝑣</m:t>
                    </m:r>
                    <m:d>
                      <m:d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sz="1600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𝑋</m:t>
                        </m:r>
                        <m:r>
                          <a:rPr lang="en-US" altLang="ko-KR" sz="1600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,</m:t>
                        </m:r>
                        <m:r>
                          <a:rPr lang="en-US" altLang="ko-KR" sz="1600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𝑌</m:t>
                        </m:r>
                      </m:e>
                    </m:d>
                  </m:oMath>
                </a14:m>
                <a:r>
                  <a:rPr lang="en-US" altLang="ko-KR" sz="1600" dirty="0">
                    <a:latin typeface="Seravek Light" charset="0"/>
                    <a:ea typeface="Seravek Light" charset="0"/>
                    <a:cs typeface="Seravek Light" charset="0"/>
                  </a:rPr>
                  <a:t>, for any constants </a:t>
                </a:r>
                <a:r>
                  <a:rPr lang="en-US" altLang="ko-KR" sz="1600" i="1" dirty="0">
                    <a:latin typeface="Seravek Light" charset="0"/>
                    <a:ea typeface="Seravek Light" charset="0"/>
                    <a:cs typeface="Seravek Light" charset="0"/>
                  </a:rPr>
                  <a:t>c</a:t>
                </a:r>
                <a:r>
                  <a:rPr lang="en-US" altLang="ko-KR" sz="1600" dirty="0">
                    <a:latin typeface="Seravek Light" charset="0"/>
                    <a:ea typeface="Seravek Light" charset="0"/>
                    <a:cs typeface="Seravek Light" charset="0"/>
                  </a:rPr>
                  <a:t> and </a:t>
                </a:r>
                <a:r>
                  <a:rPr lang="en-US" altLang="ko-KR" sz="1600" i="1" dirty="0">
                    <a:latin typeface="Seravek Light" charset="0"/>
                    <a:ea typeface="Seravek Light" charset="0"/>
                    <a:cs typeface="Seravek Light" charset="0"/>
                  </a:rPr>
                  <a:t>d</a:t>
                </a:r>
              </a:p>
              <a:p>
                <a:pPr marL="800100" lvl="1" indent="-342900">
                  <a:lnSpc>
                    <a:spcPct val="16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charset="0"/>
                        <a:ea typeface="Seravek Light" charset="0"/>
                        <a:cs typeface="Seravek Light" charset="0"/>
                      </a:rPr>
                      <m:t>𝐶𝑜𝑣</m:t>
                    </m:r>
                    <m:d>
                      <m:d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sz="1600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𝑋</m:t>
                        </m:r>
                        <m:r>
                          <a:rPr lang="en-US" altLang="ko-KR" sz="1600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,</m:t>
                        </m:r>
                        <m:r>
                          <a:rPr lang="en-US" altLang="ko-KR" sz="1600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𝑌</m:t>
                        </m:r>
                      </m:e>
                    </m:d>
                    <m:r>
                      <a:rPr lang="en-US" altLang="ko-KR" sz="1600" i="1">
                        <a:latin typeface="Cambria Math" charset="0"/>
                        <a:ea typeface="Seravek Light" charset="0"/>
                        <a:cs typeface="Seravek Light" charset="0"/>
                      </a:rPr>
                      <m:t>=</m:t>
                    </m:r>
                    <m:r>
                      <a:rPr lang="en-US" altLang="ko-KR" sz="1600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𝐸</m:t>
                    </m:r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𝑋𝑌</m:t>
                        </m:r>
                      </m:e>
                    </m:d>
                    <m:r>
                      <a:rPr lang="en-US" altLang="ko-KR" sz="1600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− </m:t>
                    </m:r>
                    <m:r>
                      <a:rPr lang="en-US" altLang="ko-KR" sz="16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𝜇𝜈</m:t>
                    </m:r>
                  </m:oMath>
                </a14:m>
                <a:endParaRPr lang="en-US" altLang="ko-KR" sz="1600" b="0" dirty="0">
                  <a:latin typeface="Seravek Light" charset="0"/>
                  <a:ea typeface="Cambria Math" charset="0"/>
                  <a:cs typeface="Cambria Math" charset="0"/>
                </a:endParaRPr>
              </a:p>
              <a:p>
                <a:pPr marL="800100" lvl="1" indent="-342900">
                  <a:lnSpc>
                    <a:spcPct val="160000"/>
                  </a:lnSpc>
                  <a:buFont typeface="+mj-lt"/>
                  <a:buAutoNum type="arabicPeriod"/>
                </a:pPr>
                <a:r>
                  <a:rPr lang="en-US" altLang="ko-KR" sz="1600" dirty="0">
                    <a:latin typeface="Seravek Light" charset="0"/>
                    <a:ea typeface="Seravek Light" charset="0"/>
                    <a:cs typeface="Seravek Light" charset="0"/>
                  </a:rPr>
                  <a:t>If X and Y are independent,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𝐶𝑜𝑣</m:t>
                    </m:r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𝑋</m:t>
                        </m:r>
                        <m:r>
                          <a:rPr lang="en-US" altLang="ko-KR" sz="1600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,</m:t>
                        </m:r>
                        <m:r>
                          <a:rPr lang="en-US" altLang="ko-KR" sz="1600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𝑌</m:t>
                        </m:r>
                      </m:e>
                    </m:d>
                    <m:r>
                      <a:rPr lang="en-US" altLang="ko-KR" sz="1600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=0</m:t>
                    </m:r>
                  </m:oMath>
                </a14:m>
                <a:r>
                  <a:rPr lang="en-US" altLang="ko-KR" sz="1600" dirty="0">
                    <a:latin typeface="Seravek Light" charset="0"/>
                    <a:ea typeface="Seravek Light" charset="0"/>
                    <a:cs typeface="Seravek Light" charset="0"/>
                  </a:rPr>
                  <a:t> </a:t>
                </a:r>
              </a:p>
              <a:p>
                <a:pPr marL="1257300" lvl="2" indent="-342900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sz="1600" dirty="0">
                    <a:latin typeface="Seravek Light" charset="0"/>
                    <a:ea typeface="Seravek Light" charset="0"/>
                    <a:cs typeface="Seravek Light" charset="0"/>
                  </a:rPr>
                  <a:t>but the converse is not always true</a:t>
                </a:r>
              </a:p>
              <a:p>
                <a:pPr marL="800100" lvl="1" indent="-342900">
                  <a:lnSpc>
                    <a:spcPct val="16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ko-KR" sz="1600" i="1" smtClean="0">
                        <a:solidFill>
                          <a:schemeClr val="tx1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𝑉𝑎𝑟</m:t>
                    </m:r>
                    <m:d>
                      <m:dPr>
                        <m:ctrlP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𝑋</m:t>
                        </m:r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±</m:t>
                        </m:r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𝑌</m:t>
                        </m:r>
                      </m:e>
                    </m:d>
                    <m:r>
                      <a:rPr lang="en-US" altLang="ko-KR" sz="160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lang="en-US" altLang="ko-KR" sz="160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𝑉𝑎𝑟</m:t>
                    </m:r>
                    <m:d>
                      <m:dPr>
                        <m:ctrlP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𝑋</m:t>
                        </m:r>
                      </m:e>
                    </m:d>
                    <m:r>
                      <a:rPr lang="en-US" altLang="ko-KR" sz="160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r>
                      <a:rPr lang="en-US" altLang="ko-KR" sz="160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𝑉𝑎𝑟</m:t>
                    </m:r>
                    <m:d>
                      <m:dPr>
                        <m:ctrlP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𝑌</m:t>
                        </m:r>
                      </m:e>
                    </m:d>
                    <m:r>
                      <a:rPr lang="en-US" altLang="ko-KR" sz="160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±2</m:t>
                    </m:r>
                    <m:r>
                      <a:rPr lang="en-US" altLang="ko-KR" sz="160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𝐶𝑜𝑣</m:t>
                    </m:r>
                    <m:r>
                      <a:rPr lang="en-US" altLang="ko-KR" sz="160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a:rPr lang="en-US" altLang="ko-KR" sz="160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𝑋</m:t>
                    </m:r>
                    <m:r>
                      <a:rPr lang="en-US" altLang="ko-KR" sz="160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,</m:t>
                    </m:r>
                    <m:r>
                      <a:rPr lang="en-US" altLang="ko-KR" sz="160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𝑌</m:t>
                    </m:r>
                    <m:r>
                      <a:rPr lang="en-US" altLang="ko-KR" sz="160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endParaRPr lang="en-US" altLang="ko-KR" sz="1600" dirty="0">
                  <a:solidFill>
                    <a:schemeClr val="tx1"/>
                  </a:solidFill>
                  <a:latin typeface="Seravek Light" charset="0"/>
                  <a:ea typeface="Cambria Math" charset="0"/>
                  <a:cs typeface="Cambria Math" charset="0"/>
                </a:endParaRPr>
              </a:p>
              <a:p>
                <a:pPr marL="800100" lvl="1" indent="-342900">
                  <a:lnSpc>
                    <a:spcPct val="160000"/>
                  </a:lnSpc>
                  <a:buFont typeface="+mj-lt"/>
                  <a:buAutoNum type="arabicPeriod"/>
                </a:pPr>
                <a:endParaRPr lang="en-US" altLang="ko-KR" sz="900" dirty="0">
                  <a:latin typeface="Seravek Light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21" name="텍스트 상자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911" y="943377"/>
                <a:ext cx="6024598" cy="4630627"/>
              </a:xfrm>
              <a:prstGeom prst="rect">
                <a:avLst/>
              </a:prstGeom>
              <a:blipFill>
                <a:blip r:embed="rId7"/>
                <a:stretch>
                  <a:fillRect l="-42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모서리가 둥근 직사각형 15"/>
          <p:cNvSpPr/>
          <p:nvPr/>
        </p:nvSpPr>
        <p:spPr>
          <a:xfrm>
            <a:off x="7637417" y="452783"/>
            <a:ext cx="4127863" cy="5669830"/>
          </a:xfrm>
          <a:prstGeom prst="roundRect">
            <a:avLst>
              <a:gd name="adj" fmla="val 10153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텍스트 상자 3"/>
          <p:cNvSpPr txBox="1"/>
          <p:nvPr/>
        </p:nvSpPr>
        <p:spPr>
          <a:xfrm>
            <a:off x="7915789" y="297213"/>
            <a:ext cx="665631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ko-KR" sz="1400" i="1" dirty="0">
                <a:latin typeface="Seravek Light" charset="0"/>
                <a:ea typeface="Seravek Light" charset="0"/>
                <a:cs typeface="Seravek Light" charset="0"/>
              </a:rPr>
              <a:t>Proofs</a:t>
            </a:r>
            <a:endParaRPr kumimoji="1" lang="ko-KR" altLang="en-US" sz="1400" i="1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7759336" y="793003"/>
            <a:ext cx="3359893" cy="314270"/>
            <a:chOff x="7759336" y="793003"/>
            <a:chExt cx="3359893" cy="314270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959527" y="793584"/>
              <a:ext cx="3159702" cy="313689"/>
            </a:xfrm>
            <a:prstGeom prst="rect">
              <a:avLst/>
            </a:prstGeom>
          </p:spPr>
        </p:pic>
        <p:sp>
          <p:nvSpPr>
            <p:cNvPr id="17" name="텍스트 상자 16"/>
            <p:cNvSpPr txBox="1"/>
            <p:nvPr/>
          </p:nvSpPr>
          <p:spPr>
            <a:xfrm>
              <a:off x="7759336" y="793003"/>
              <a:ext cx="3129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400">
                  <a:latin typeface="Seravek Light" charset="0"/>
                  <a:ea typeface="Seravek Light" charset="0"/>
                  <a:cs typeface="Seravek Light" charset="0"/>
                </a:rPr>
                <a:t>2.</a:t>
              </a:r>
              <a:endParaRPr kumimoji="1" lang="ko-KR" altLang="en-US" sz="1400" dirty="0">
                <a:latin typeface="Seravek Light" charset="0"/>
                <a:ea typeface="Seravek Light" charset="0"/>
                <a:cs typeface="Seravek Light" charset="0"/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7767443" y="1234326"/>
            <a:ext cx="3889812" cy="1481501"/>
            <a:chOff x="7767443" y="1234326"/>
            <a:chExt cx="3889812" cy="1481501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959527" y="1234326"/>
              <a:ext cx="3697728" cy="1481501"/>
            </a:xfrm>
            <a:prstGeom prst="rect">
              <a:avLst/>
            </a:prstGeom>
          </p:spPr>
        </p:pic>
        <p:sp>
          <p:nvSpPr>
            <p:cNvPr id="20" name="텍스트 상자 19"/>
            <p:cNvSpPr txBox="1"/>
            <p:nvPr/>
          </p:nvSpPr>
          <p:spPr>
            <a:xfrm>
              <a:off x="7767443" y="1258999"/>
              <a:ext cx="3223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400">
                  <a:latin typeface="Seravek Light" charset="0"/>
                  <a:ea typeface="Seravek Light" charset="0"/>
                  <a:cs typeface="Seravek Light" charset="0"/>
                </a:rPr>
                <a:t>4.</a:t>
              </a:r>
              <a:endParaRPr kumimoji="1" lang="ko-KR" altLang="en-US" sz="1400" dirty="0">
                <a:latin typeface="Seravek Light" charset="0"/>
                <a:ea typeface="Seravek Light" charset="0"/>
                <a:cs typeface="Seravek Light" charset="0"/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7754623" y="2893680"/>
            <a:ext cx="3523756" cy="589783"/>
            <a:chOff x="7754623" y="2893680"/>
            <a:chExt cx="3523756" cy="589783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962995" y="2893680"/>
              <a:ext cx="3315384" cy="589783"/>
            </a:xfrm>
            <a:prstGeom prst="rect">
              <a:avLst/>
            </a:prstGeom>
          </p:spPr>
        </p:pic>
        <p:sp>
          <p:nvSpPr>
            <p:cNvPr id="22" name="텍스트 상자 21"/>
            <p:cNvSpPr txBox="1"/>
            <p:nvPr/>
          </p:nvSpPr>
          <p:spPr>
            <a:xfrm>
              <a:off x="7754623" y="2903840"/>
              <a:ext cx="3223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400" dirty="0">
                  <a:latin typeface="Seravek Light" charset="0"/>
                  <a:ea typeface="Seravek Light" charset="0"/>
                  <a:cs typeface="Seravek Light" charset="0"/>
                </a:rPr>
                <a:t>5.</a:t>
              </a:r>
              <a:endParaRPr kumimoji="1" lang="ko-KR" altLang="en-US" sz="1400" dirty="0">
                <a:latin typeface="Seravek Light" charset="0"/>
                <a:ea typeface="Seravek Light" charset="0"/>
                <a:cs typeface="Seravek Light" charset="0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C3134A79-6B53-F84B-8AEB-C3E88A860C78}"/>
              </a:ext>
            </a:extLst>
          </p:cNvPr>
          <p:cNvGrpSpPr/>
          <p:nvPr/>
        </p:nvGrpSpPr>
        <p:grpSpPr>
          <a:xfrm>
            <a:off x="7754623" y="3702346"/>
            <a:ext cx="3657277" cy="931631"/>
            <a:chOff x="7754623" y="3702346"/>
            <a:chExt cx="3657277" cy="931631"/>
          </a:xfrm>
        </p:grpSpPr>
        <p:sp>
          <p:nvSpPr>
            <p:cNvPr id="23" name="텍스트 상자 22"/>
            <p:cNvSpPr txBox="1"/>
            <p:nvPr/>
          </p:nvSpPr>
          <p:spPr>
            <a:xfrm>
              <a:off x="7754623" y="3702346"/>
              <a:ext cx="3257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400" dirty="0">
                  <a:latin typeface="Seravek Light" charset="0"/>
                  <a:ea typeface="Seravek Light" charset="0"/>
                  <a:cs typeface="Seravek Light" charset="0"/>
                </a:rPr>
                <a:t>6.</a:t>
              </a:r>
              <a:endParaRPr kumimoji="1" lang="ko-KR" altLang="en-US" sz="1400" dirty="0">
                <a:latin typeface="Seravek Light" charset="0"/>
                <a:ea typeface="Seravek Light" charset="0"/>
                <a:cs typeface="Seravek Light" charset="0"/>
              </a:endParaRPr>
            </a:p>
          </p:txBody>
        </p:sp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C93EBC6A-0D2C-6047-A336-4FF787F0C57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7959527" y="3769195"/>
              <a:ext cx="3452373" cy="8647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72992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uiExpand="1" build="p" bldLvl="2"/>
      <p:bldP spid="16" grpId="0" animBg="1"/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6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45506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ea typeface="Seravek Light" charset="0"/>
                <a:cs typeface="Seravek Light" charset="0"/>
              </a:rPr>
              <a:t>Covariance and correlation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11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1" name="텍스트 상자 20"/>
          <p:cNvSpPr txBox="1"/>
          <p:nvPr/>
        </p:nvSpPr>
        <p:spPr>
          <a:xfrm>
            <a:off x="945911" y="966237"/>
            <a:ext cx="3694281" cy="17173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Correlation: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endParaRPr lang="en-US" altLang="ko-KR" sz="1050" dirty="0">
              <a:solidFill>
                <a:schemeClr val="tx1"/>
              </a:solidFill>
              <a:latin typeface="Seravek Light" charset="0"/>
              <a:ea typeface="Seravek Light" charset="0"/>
              <a:cs typeface="Seravek Light" charset="0"/>
            </a:endParaRP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The properties of the correlation:</a:t>
            </a:r>
          </a:p>
          <a:p>
            <a:pPr marL="771525" lvl="1" indent="-314325">
              <a:lnSpc>
                <a:spcPct val="160000"/>
              </a:lnSpc>
              <a:buFont typeface="Arial" charset="0"/>
              <a:buChar char="•"/>
            </a:pPr>
            <a:endParaRPr lang="en-US" altLang="ko-KR" dirty="0">
              <a:solidFill>
                <a:schemeClr val="tx1"/>
              </a:solidFill>
              <a:latin typeface="Seravek Light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직사각형 13"/>
              <p:cNvSpPr/>
              <p:nvPr/>
            </p:nvSpPr>
            <p:spPr>
              <a:xfrm>
                <a:off x="2600723" y="966237"/>
                <a:ext cx="2374432" cy="6016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𝐶𝑜𝑟𝑟</m:t>
                      </m:r>
                      <m:d>
                        <m:dPr>
                          <m:ctrlPr>
                            <a:rPr lang="en-US" altLang="ko-KR" sz="16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altLang="ko-KR" sz="1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𝑋</m:t>
                          </m:r>
                          <m:r>
                            <a:rPr lang="en-US" altLang="ko-KR" sz="1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US" altLang="ko-KR" sz="1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𝑌</m:t>
                          </m:r>
                        </m:e>
                      </m:d>
                      <m:r>
                        <a:rPr lang="en-US" altLang="ko-KR" sz="16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= </m:t>
                      </m:r>
                      <m:f>
                        <m:fPr>
                          <m:ctrlPr>
                            <a:rPr lang="mr-IN" altLang="ko-KR" sz="16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altLang="ko-KR" sz="1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𝐶𝑜𝑣</m:t>
                          </m:r>
                          <m:r>
                            <a:rPr lang="en-US" altLang="ko-KR" sz="1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(</m:t>
                          </m:r>
                          <m:r>
                            <a:rPr lang="en-US" altLang="ko-KR" sz="1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𝑋</m:t>
                          </m:r>
                          <m:r>
                            <a:rPr lang="en-US" altLang="ko-KR" sz="1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US" altLang="ko-KR" sz="1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𝑌</m:t>
                          </m:r>
                          <m:r>
                            <a:rPr lang="en-US" altLang="ko-KR" sz="1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ko-KR" sz="16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𝑋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ko-KR" sz="16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𝑌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4" name="직사각형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0723" y="966237"/>
                <a:ext cx="2374432" cy="60164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그룹 3">
            <a:extLst>
              <a:ext uri="{FF2B5EF4-FFF2-40B4-BE49-F238E27FC236}">
                <a16:creationId xmlns:a16="http://schemas.microsoft.com/office/drawing/2014/main" id="{8352B8C5-2CDB-1848-92CA-971F37EC21A2}"/>
              </a:ext>
            </a:extLst>
          </p:cNvPr>
          <p:cNvGrpSpPr/>
          <p:nvPr/>
        </p:nvGrpSpPr>
        <p:grpSpPr>
          <a:xfrm>
            <a:off x="2600723" y="2241548"/>
            <a:ext cx="7514827" cy="4231441"/>
            <a:chOff x="2600723" y="2241548"/>
            <a:chExt cx="7514827" cy="4231441"/>
          </a:xfrm>
        </p:grpSpPr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600723" y="2241548"/>
              <a:ext cx="7514827" cy="4231441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9E6BEBD7-9362-8B44-B6F1-5057E1F23251}"/>
                </a:ext>
              </a:extLst>
            </p:cNvPr>
            <p:cNvSpPr/>
            <p:nvPr/>
          </p:nvSpPr>
          <p:spPr>
            <a:xfrm>
              <a:off x="9241536" y="2322576"/>
              <a:ext cx="816864" cy="1402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53050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uiExpand="1" build="p"/>
      <p:bldP spid="14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637</TotalTime>
  <Words>839</Words>
  <Application>Microsoft Macintosh PowerPoint</Application>
  <PresentationFormat>와이드스크린</PresentationFormat>
  <Paragraphs>129</Paragraphs>
  <Slides>10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맑은 고딕</vt:lpstr>
      <vt:lpstr>Arial</vt:lpstr>
      <vt:lpstr>Cambria Math</vt:lpstr>
      <vt:lpstr>PT Sans Narrow</vt:lpstr>
      <vt:lpstr>Seravek</vt:lpstr>
      <vt:lpstr>Seravek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Choong-wan Woo</dc:creator>
  <cp:lastModifiedBy>Choong-wan Woo</cp:lastModifiedBy>
  <cp:revision>185</cp:revision>
  <dcterms:created xsi:type="dcterms:W3CDTF">2017-08-24T21:55:02Z</dcterms:created>
  <dcterms:modified xsi:type="dcterms:W3CDTF">2019-04-08T04:23:28Z</dcterms:modified>
</cp:coreProperties>
</file>