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84" r:id="rId4"/>
    <p:sldId id="286" r:id="rId5"/>
    <p:sldId id="330" r:id="rId6"/>
    <p:sldId id="287" r:id="rId7"/>
    <p:sldId id="260" r:id="rId8"/>
    <p:sldId id="276" r:id="rId9"/>
    <p:sldId id="277" r:id="rId10"/>
    <p:sldId id="278" r:id="rId11"/>
    <p:sldId id="279" r:id="rId12"/>
    <p:sldId id="302" r:id="rId13"/>
    <p:sldId id="303" r:id="rId14"/>
    <p:sldId id="261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3"/>
    <p:restoredTop sz="94674"/>
  </p:normalViewPr>
  <p:slideViewPr>
    <p:cSldViewPr snapToGrid="0" snapToObjects="1">
      <p:cViewPr varScale="1">
        <p:scale>
          <a:sx n="200" d="100"/>
          <a:sy n="200" d="100"/>
        </p:scale>
        <p:origin x="1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974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139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359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5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46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26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0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2.tiff"/><Relationship Id="rId7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13BD8qKeTg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hyperlink" Target="https://www.nature.com/collections/prbfkwmwv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3430" y="2120740"/>
            <a:ext cx="294516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315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Events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are independent if and only if: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Thus, if A and B are independent,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ko-KR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𝐁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Independence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Disjoint 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Disjoint: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0: the events cannot happen simultaneously</a:t>
                </a:r>
              </a:p>
              <a:p>
                <a:pPr marL="7715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831818"/>
              </a:xfrm>
              <a:prstGeom prst="rect">
                <a:avLst/>
              </a:prstGeom>
              <a:blipFill rotWithShape="0">
                <a:blip r:embed="rId7"/>
                <a:stretch>
                  <a:fillRect l="-343" b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744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Reversing the Conditioning and Bayes’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we have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then can we calculate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from it?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calculate it, we need to know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Because of this: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</m:oMath>
                </a14:m>
                <a:endParaRPr lang="en-US" altLang="ko-KR" sz="10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Seravek Light" charset="0"/>
                    <a:ea typeface="Seravek Light" charset="0"/>
                    <a:cs typeface="Seravek Light" charset="0"/>
                  </a:rPr>
                  <a:t>, then remember this: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2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Then, we can express the equation like the following: 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where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can be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  <m:e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𝐜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sup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𝐜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Therefore, </a:t>
                </a:r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5027658"/>
              </a:xfrm>
              <a:prstGeom prst="rect">
                <a:avLst/>
              </a:prstGeom>
              <a:blipFill>
                <a:blip r:embed="rId7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399" t="6537"/>
          <a:stretch/>
        </p:blipFill>
        <p:spPr>
          <a:xfrm>
            <a:off x="4238933" y="3502874"/>
            <a:ext cx="5015482" cy="884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0944" y="5697502"/>
            <a:ext cx="4055730" cy="6384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87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Practice: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136287" y="989045"/>
            <a:ext cx="10630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(test+ | disease) = 0.8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0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b="0" dirty="0">
                <a:latin typeface="Seravek Light" charset="0"/>
                <a:ea typeface="Seravek Light" charset="0"/>
                <a:cs typeface="Seravek Light" charset="0"/>
              </a:rPr>
              <a:t>(disease | test+) = 0.1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is this possible? In which cases (e.g., what numbers or ratio of P(test+) and P(disease)), can this happen?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/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2AF2F53-395D-E448-B236-5D4B1D5FF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917" y="2863048"/>
                <a:ext cx="2675989" cy="679032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/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750730-0120-0F49-A60C-05ECB2861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2860311"/>
                <a:ext cx="3358868" cy="679032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/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+|</m:t>
                          </m:r>
                          <m:r>
                            <a:rPr lang="en-US" altLang="ko-KR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𝐃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𝐓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EEE6DB-566E-704C-9583-63D75907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85" y="3696430"/>
                <a:ext cx="2290307" cy="679032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/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0.8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.1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𝐓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  <m:t>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82C362-BE76-BB45-9DF3-E2ABA6878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40" y="4521398"/>
                <a:ext cx="1587358" cy="679032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3">
            <a:extLst>
              <a:ext uri="{FF2B5EF4-FFF2-40B4-BE49-F238E27FC236}">
                <a16:creationId xmlns:a16="http://schemas.microsoft.com/office/drawing/2014/main" id="{3002BBF8-892F-414D-9C35-7582BBFE6B1A}"/>
              </a:ext>
            </a:extLst>
          </p:cNvPr>
          <p:cNvSpPr txBox="1"/>
          <p:nvPr/>
        </p:nvSpPr>
        <p:spPr>
          <a:xfrm>
            <a:off x="1136287" y="5396210"/>
            <a:ext cx="10630333" cy="4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Too many test positive when the disease prevalence is low..  Is this a good test?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8B0A99-C832-5E46-8241-47DC88D3DDD9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  <p:bldP spid="16" grpId="0"/>
      <p:bldP spid="17" grpId="0"/>
      <p:bldP spid="18" grpId="0"/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59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ea typeface="Seravek Light" charset="0"/>
                <a:cs typeface="Seravek Light" charset="0"/>
              </a:rPr>
              <a:t>A good video on Bayes’ theorem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7432" y="931944"/>
            <a:ext cx="403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https://www.youtube.com/watch?v=R13BD8qKeTg</a:t>
            </a:r>
            <a:endParaRPr lang="en-US" altLang="ko-KR" sz="14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505" y="1292293"/>
            <a:ext cx="5774874" cy="1670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4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782" y="3979620"/>
                <a:ext cx="2675989" cy="6790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70C0"/>
                          </a:solidFill>
                          <a:latin typeface="Cambria Math" charset="0"/>
                          <a:ea typeface="Seravek Light" charset="0"/>
                          <a:cs typeface="Seravek Light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𝐁</m:t>
                          </m:r>
                        </m:e>
                        <m:e>
                          <m:r>
                            <a:rPr lang="en-US" altLang="ko-KR" b="1">
                              <a:solidFill>
                                <a:srgbClr val="0070C0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</m:e>
                      </m:d>
                      <m:r>
                        <a:rPr lang="en-US" altLang="ko-KR" i="1">
                          <a:latin typeface="Cambria Math" charset="0"/>
                          <a:ea typeface="Seravek Light" charset="0"/>
                          <a:cs typeface="Seravek Light" charset="0"/>
                        </a:rPr>
                        <m:t>=</m:t>
                      </m:r>
                      <m:f>
                        <m:fPr>
                          <m:ctrlPr>
                            <a:rPr lang="mr-IN" altLang="ko-KR" i="1">
                              <a:latin typeface="Cambria Math" panose="02040503050406030204" pitchFamily="18" charset="0"/>
                              <a:ea typeface="Seravek Light" charset="0"/>
                              <a:cs typeface="Seravek Light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𝐁</m:t>
                          </m:r>
                          <m:r>
                            <a:rPr lang="en-US" altLang="ko-K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)×</m:t>
                          </m:r>
                          <m:r>
                            <a:rPr lang="en-US" altLang="ko-KR" i="1" smtClean="0">
                              <a:solidFill>
                                <a:schemeClr val="accent4"/>
                              </a:solidFill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Seravek Light" charset="0"/>
                                  <a:cs typeface="Seravek Light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  <a:ea typeface="Seravek Light" charset="0"/>
                                  <a:cs typeface="Seravek Light" charset="0"/>
                                </a:rPr>
                                <m:t>𝐁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𝐀</m:t>
                          </m:r>
                          <m:r>
                            <a:rPr lang="en-US" altLang="ko-KR" i="1">
                              <a:latin typeface="Cambria Math" charset="0"/>
                              <a:ea typeface="Seravek Light" charset="0"/>
                              <a:cs typeface="Seravek Light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44" y="3960958"/>
                <a:ext cx="2675989" cy="679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텍스트 상자 19"/>
          <p:cNvSpPr txBox="1"/>
          <p:nvPr/>
        </p:nvSpPr>
        <p:spPr>
          <a:xfrm>
            <a:off x="1303721" y="3447718"/>
            <a:ext cx="3728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First test result came out to be positive: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6250173" y="3447718"/>
            <a:ext cx="491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If the second test results came out to be positive again,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303721" y="4742627"/>
            <a:ext cx="1978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: prevalence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6250173" y="4742627"/>
            <a:ext cx="4895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Best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 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this time: </a:t>
            </a:r>
            <a:r>
              <a:rPr kumimoji="1" lang="en-US" altLang="ko-KR" sz="1600" i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chemeClr val="accent4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from the first test result</a:t>
            </a:r>
          </a:p>
          <a:p>
            <a:endParaRPr kumimoji="1"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Then, </a:t>
            </a:r>
            <a:r>
              <a:rPr kumimoji="1" lang="en-US" altLang="ko-KR" sz="1600" i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(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B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|</a:t>
            </a:r>
            <a:r>
              <a:rPr kumimoji="1" lang="en-US" altLang="ko-KR" sz="1600" b="1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A</a:t>
            </a:r>
            <a:r>
              <a:rPr kumimoji="1" lang="en-US" altLang="ko-KR" sz="1600" dirty="0">
                <a:solidFill>
                  <a:srgbClr val="0070C0"/>
                </a:solidFill>
                <a:latin typeface="Seravek Light" charset="0"/>
                <a:ea typeface="Seravek Light" charset="0"/>
                <a:cs typeface="Seravek Light" charset="0"/>
              </a:rPr>
              <a:t>)</a:t>
            </a:r>
            <a:r>
              <a:rPr kumimoji="1" lang="en-US" altLang="ko-KR" sz="1600" dirty="0">
                <a:latin typeface="Seravek Light" charset="0"/>
                <a:ea typeface="Seravek Light" charset="0"/>
                <a:cs typeface="Seravek Light" charset="0"/>
              </a:rPr>
              <a:t> becomes much higher than the first time. </a:t>
            </a:r>
            <a:endParaRPr kumimoji="1"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69C409-393F-8442-BF96-AD51A1FF0C88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2" grpId="0"/>
      <p:bldP spid="23" grpId="0"/>
      <p:bldP spid="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Picturing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1963230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Venn Diagrams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5" y="1098013"/>
            <a:ext cx="2658165" cy="17697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755" y="3753995"/>
            <a:ext cx="2658165" cy="1929901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6433931" y="989045"/>
            <a:ext cx="4163087" cy="4938812"/>
            <a:chOff x="6433931" y="989045"/>
            <a:chExt cx="4163087" cy="493881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6590" y="1098013"/>
              <a:ext cx="3050428" cy="4829844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6433931" y="989045"/>
              <a:ext cx="1002967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14325" indent="-314325">
                <a:lnSpc>
                  <a:spcPct val="160000"/>
                </a:lnSpc>
                <a:buFont typeface="Arial" charset="0"/>
                <a:buChar char="•"/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Trees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14: Randomness and Probability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Terms: Trial, outcome/event, sample space (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Law of large numbers (LLN)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Five basic rules of probability: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disjoint (or mutually exclusive),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when A and B are independent. 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15: Probability rules</a:t>
                </a: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rule: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General multiplication rule: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b="1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Independence: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ea typeface="Seravek Light" charset="0"/>
                    <a:cs typeface="Seravek Light" charset="0"/>
                  </a:rPr>
                  <a:t>Bayes’ Rule: 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4" y="879451"/>
                <a:ext cx="8754109" cy="5412123"/>
              </a:xfrm>
              <a:prstGeom prst="rect">
                <a:avLst/>
              </a:prstGeom>
              <a:blipFill rotWithShape="0">
                <a:blip r:embed="rId7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683" y="5766856"/>
            <a:ext cx="4055730" cy="63840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상자 11"/>
              <p:cNvSpPr txBox="1"/>
              <p:nvPr/>
            </p:nvSpPr>
            <p:spPr>
              <a:xfrm>
                <a:off x="1148576" y="3429000"/>
                <a:ext cx="9108456" cy="2113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13: Experiments and Observational Studies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Observational studies: Valuable for discovering trends and relationships, but correlation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causation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b="1" dirty="0">
                    <a:latin typeface="Seravek Light" charset="0"/>
                    <a:ea typeface="Seravek Light" charset="0"/>
                    <a:cs typeface="Seravek Light" charset="0"/>
                  </a:rPr>
                  <a:t>Four principles of experimental design: C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ontrol. Randomize, Replicate, Block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Good experiments: Randomized, Comparative (control), Double-blind, Placebo-controlled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Confounding</a:t>
                </a:r>
              </a:p>
            </p:txBody>
          </p:sp>
        </mc:Choice>
        <mc:Fallback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76" y="3429000"/>
                <a:ext cx="9108456" cy="2113271"/>
              </a:xfrm>
              <a:prstGeom prst="rect">
                <a:avLst/>
              </a:prstGeom>
              <a:blipFill>
                <a:blip r:embed="rId6"/>
                <a:stretch>
                  <a:fillRect l="-417" b="-5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14">
            <a:extLst>
              <a:ext uri="{FF2B5EF4-FFF2-40B4-BE49-F238E27FC236}">
                <a16:creationId xmlns:a16="http://schemas.microsoft.com/office/drawing/2014/main" id="{F5CA528D-B365-0E42-B9CE-35DEE23451CC}"/>
              </a:ext>
            </a:extLst>
          </p:cNvPr>
          <p:cNvSpPr txBox="1"/>
          <p:nvPr/>
        </p:nvSpPr>
        <p:spPr>
          <a:xfrm>
            <a:off x="1148576" y="988584"/>
            <a:ext cx="8294387" cy="206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Chapter 11 and 12: Randomness,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Population parameters vs. sample statistics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Sampling methods: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Simple sampling, stratified sampling, cluster sampling, multistage sampling, systematic sampling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Common mistakes in sampling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1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Random phenomena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Refers to a situations where we know what kinds of outcomes can possibly occur, but don’t know which particular outcome will happen</a:t>
                </a:r>
                <a:r>
                  <a:rPr lang="en-US" altLang="ko-KR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Trial: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Each occasion when we observe a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Outcome/Event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value of the random phenomenon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Sample space (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</m:oMath>
                </a14:m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all possible outcomes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red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green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yellow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</m:t>
                        </m:r>
                      </m:e>
                    </m:d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, 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𝐒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HT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TH</m:t>
                        </m:r>
                        <m: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TT</m:t>
                        </m:r>
                      </m:e>
                    </m:d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194721"/>
              </a:xfrm>
              <a:prstGeom prst="rect">
                <a:avLst/>
              </a:prstGeom>
              <a:blipFill rotWithShape="0">
                <a:blip r:embed="rId6"/>
                <a:stretch>
                  <a:fillRect l="-343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9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136287" y="989045"/>
            <a:ext cx="10657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we repeat a random process over and over, the proportion of times that an event occurs settle down to one number, which is the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probability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event.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key assumption of LLN: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No changes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the random phenomena over the repeats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(all the events should be independent): an event doesn’t influence the outcomes of others.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This tells us nothing about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“short-run”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behavior. And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long run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really long.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Don’t expect the probability tells you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short-term trend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of something. </a:t>
            </a:r>
          </a:p>
        </p:txBody>
      </p:sp>
    </p:spTree>
    <p:extLst>
      <p:ext uri="{BB962C8B-B14F-4D97-AF65-F5344CB8AC3E}">
        <p14:creationId xmlns:p14="http://schemas.microsoft.com/office/powerpoint/2010/main" val="4537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1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Law of Large Numbers (LLN)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F23DB-9BCA-A247-92E0-7B726F17B4AF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40D88-C7C1-C642-90EF-6E31A8A2E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832" y="935619"/>
            <a:ext cx="6025134" cy="368069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567D1-7D83-3340-B006-D718359C6C01}"/>
              </a:ext>
            </a:extLst>
          </p:cNvPr>
          <p:cNvGrpSpPr/>
          <p:nvPr/>
        </p:nvGrpSpPr>
        <p:grpSpPr>
          <a:xfrm>
            <a:off x="3456432" y="1024128"/>
            <a:ext cx="2075676" cy="2298192"/>
            <a:chOff x="3456432" y="1024128"/>
            <a:chExt cx="2075676" cy="22981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FB80DD-5522-F44B-9986-CFA154F3378D}"/>
                </a:ext>
              </a:extLst>
            </p:cNvPr>
            <p:cNvSpPr/>
            <p:nvPr/>
          </p:nvSpPr>
          <p:spPr>
            <a:xfrm>
              <a:off x="3456432" y="1024128"/>
              <a:ext cx="782501" cy="229819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B7219A8-A5C2-5A47-9F0B-04236737EECA}"/>
                </a:ext>
              </a:extLst>
            </p:cNvPr>
            <p:cNvSpPr/>
            <p:nvPr/>
          </p:nvSpPr>
          <p:spPr>
            <a:xfrm>
              <a:off x="4238933" y="1024128"/>
              <a:ext cx="1293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Highly variable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F1203D-AEBA-6A44-AF51-2A0732E85DC5}"/>
              </a:ext>
            </a:extLst>
          </p:cNvPr>
          <p:cNvSpPr/>
          <p:nvPr/>
        </p:nvSpPr>
        <p:spPr>
          <a:xfrm>
            <a:off x="967826" y="4739254"/>
            <a:ext cx="10986430" cy="162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Many people forget this and overinterpret results from small samples: </a:t>
            </a:r>
            <a:r>
              <a:rPr lang="en-US" altLang="ko-KR" sz="1600" i="1" dirty="0">
                <a:latin typeface="Seravek Light" charset="0"/>
                <a:ea typeface="Seravek Light" charset="0"/>
                <a:cs typeface="Seravek Light" charset="0"/>
              </a:rPr>
              <a:t>Law of small numbers </a:t>
            </a:r>
            <a:r>
              <a:rPr lang="en-US" altLang="ko-KR" sz="1400" dirty="0">
                <a:latin typeface="Seravek Light" charset="0"/>
                <a:ea typeface="Seravek Light" charset="0"/>
                <a:cs typeface="Seravek Light" charset="0"/>
              </a:rPr>
              <a:t>(Tversky and Kahneman)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One of the major sources for the recent replication crisis!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  <a:hlinkClick r:id="rId7"/>
              </a:rPr>
              <a:t>https://www.nature.com/collections/prbfkwmwvz</a:t>
            </a: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163F38-B081-914D-A0A9-1F9C40BFC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035" y="5286201"/>
            <a:ext cx="4019162" cy="29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Rules of formal probability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상자 9"/>
              <p:cNvSpPr txBox="1"/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1.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any event A,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0 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2.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set of all possible outcomes of a trial must have probability 1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3.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 probability of an event not occurring is 1 minus the probability that it occurs.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4 (Addition rule).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disjoint (or mutually exclusive). </a:t>
                </a:r>
              </a:p>
              <a:p>
                <a:pPr marL="314325" indent="-314325">
                  <a:lnSpc>
                    <a:spcPct val="20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1" i="1">
                        <a:latin typeface="Cambria Math" charset="0"/>
                        <a:ea typeface="Seravek Light" charset="0"/>
                        <a:cs typeface="Seravek Light" charset="0"/>
                      </a:rPr>
                      <m:t>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</p:txBody>
          </p:sp>
        </mc:Choice>
        <mc:Fallback xmlns="">
          <p:sp>
            <p:nvSpPr>
              <p:cNvPr id="10" name="텍스트 상자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2791277"/>
              </a:xfrm>
              <a:prstGeom prst="rect">
                <a:avLst/>
              </a:prstGeom>
              <a:blipFill rotWithShape="0">
                <a:blip r:embed="rId6"/>
                <a:stretch>
                  <a:fillRect l="-343" t="-5459" b="-15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5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42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General Addition Rules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Example: Survey of college students: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56% live on campus, 62% have a campus meal plan, and 42% do both.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on 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or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𝐋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𝐌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0.56+0.62-0.42 = 0.76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probability of “living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off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campus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not having a campus meal plan”?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𝐋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𝐌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=1 −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𝐋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𝑎𝑛𝑑</m:t>
                            </m:r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  <m:r>
                              <a:rPr lang="en-US" altLang="ko-KR" b="1" i="0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0.24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1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General Addition Rules: 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𝑜𝑟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𝐀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𝑎𝑛𝑑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𝐁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8632864" cy="5131789"/>
              </a:xfrm>
              <a:prstGeom prst="rect">
                <a:avLst/>
              </a:prstGeom>
              <a:blipFill rotWithShape="0">
                <a:blip r:embed="rId7"/>
                <a:stretch>
                  <a:fillRect l="-423" b="-7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702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Conditional Probability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99578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surveyed 478 elementary school students and asked whether their primary goal was to get good grades, to be popular, or to be good at sports. 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table: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(Sports) = 90/478 = 0.188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(Girl) = 251/478 = 0.525</a:t>
            </a:r>
            <a:endParaRPr lang="en-US" altLang="ko-KR" i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and Girl) = 30/478 = 0.063</a:t>
            </a:r>
          </a:p>
          <a:p>
            <a:pPr marL="314325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P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(Sports | Girl) = Probability of Sports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given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Girl = 30/251 = 0.120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P(Sports and Girl) / P(Girl) = (30/478)  /  (251/478) = 0.063 / 0.525 = 0.120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8602" y="1892301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81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General Multiplication Rule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Reminder: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Rule 5 (Multiplication rule).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1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, provided that A and B are independent. </a:t>
                </a: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Now, this is its general form:</a:t>
                </a:r>
              </a:p>
              <a:p>
                <a:pPr marL="771525" lvl="1" indent="-314325">
                  <a:lnSpc>
                    <a:spcPct val="150000"/>
                  </a:lnSpc>
                  <a:buFont typeface="Wingdings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𝐀</m:t>
                        </m:r>
                      </m:e>
                      <m:e>
                        <m:r>
                          <a:rPr lang="en-US" altLang="ko-KR" b="1" i="0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𝐁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C0000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makes sense: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and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x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Sports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|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Girl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= 251/487 x 30/251 = 30/487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7" y="989045"/>
                <a:ext cx="10657608" cy="3000821"/>
              </a:xfrm>
              <a:prstGeom prst="rect">
                <a:avLst/>
              </a:prstGeom>
              <a:blipFill rotWithShape="0">
                <a:blip r:embed="rId7"/>
                <a:stretch>
                  <a:fillRect l="-343" b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715" y="4024496"/>
            <a:ext cx="4346989" cy="21270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10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1426</Words>
  <Application>Microsoft Macintosh PowerPoint</Application>
  <PresentationFormat>와이드스크린</PresentationFormat>
  <Paragraphs>170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160</cp:revision>
  <dcterms:created xsi:type="dcterms:W3CDTF">2017-08-24T21:55:02Z</dcterms:created>
  <dcterms:modified xsi:type="dcterms:W3CDTF">2019-04-01T03:56:23Z</dcterms:modified>
</cp:coreProperties>
</file>