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07" r:id="rId3"/>
    <p:sldId id="408" r:id="rId4"/>
    <p:sldId id="409" r:id="rId5"/>
    <p:sldId id="384" r:id="rId6"/>
    <p:sldId id="410" r:id="rId7"/>
    <p:sldId id="385" r:id="rId8"/>
    <p:sldId id="411" r:id="rId9"/>
    <p:sldId id="412" r:id="rId10"/>
    <p:sldId id="413" r:id="rId11"/>
    <p:sldId id="414" r:id="rId12"/>
    <p:sldId id="415" r:id="rId13"/>
    <p:sldId id="416" r:id="rId14"/>
    <p:sldId id="40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9"/>
    <p:restoredTop sz="94674"/>
  </p:normalViewPr>
  <p:slideViewPr>
    <p:cSldViewPr snapToGrid="0" snapToObjects="1">
      <p:cViewPr varScale="1">
        <p:scale>
          <a:sx n="207" d="100"/>
          <a:sy n="207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tiff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tiff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8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8105" y="2120740"/>
            <a:ext cx="50358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Comparing Groups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30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Two-Sample t-test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0325" y="990961"/>
                <a:ext cx="4493941" cy="4514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0" dirty="0">
                    <a:latin typeface="Seravek Light" charset="0"/>
                    <a:ea typeface="Cambria Math" charset="0"/>
                    <a:cs typeface="Cambria Math" charset="0"/>
                  </a:rPr>
                  <a:t>many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 = 0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4493941" cy="4514569"/>
              </a:xfrm>
              <a:prstGeom prst="rect">
                <a:avLst/>
              </a:prstGeom>
              <a:blipFill rotWithShape="0"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4" name="그룹 13"/>
          <p:cNvGrpSpPr>
            <a:grpSpLocks noChangeAspect="1"/>
          </p:cNvGrpSpPr>
          <p:nvPr/>
        </p:nvGrpSpPr>
        <p:grpSpPr>
          <a:xfrm>
            <a:off x="1539002" y="4183343"/>
            <a:ext cx="3132000" cy="1219262"/>
            <a:chOff x="1556681" y="4638907"/>
            <a:chExt cx="3483672" cy="135616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56681" y="4718569"/>
              <a:ext cx="3483672" cy="1276498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556681" y="4638907"/>
              <a:ext cx="138304" cy="267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텍스트 상자 16"/>
          <p:cNvSpPr txBox="1"/>
          <p:nvPr/>
        </p:nvSpPr>
        <p:spPr>
          <a:xfrm>
            <a:off x="5807014" y="2013518"/>
            <a:ext cx="523817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When the conditions are met and the null hypothesis is true, the statistic can be closely modeled by a Student’s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-model with a number of degrees of freedom (adjusted). We use that model to obtain P-value.</a:t>
            </a:r>
          </a:p>
        </p:txBody>
      </p:sp>
    </p:spTree>
    <p:extLst>
      <p:ext uri="{BB962C8B-B14F-4D97-AF65-F5344CB8AC3E}">
        <p14:creationId xmlns:p14="http://schemas.microsoft.com/office/powerpoint/2010/main" val="18330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610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Distribution-free test: 1) Tukey’s Quick 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140325" y="799461"/>
                <a:ext cx="1008895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John Tukey came up with a simpler alternative to the two-sample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Important numbers: 7, 10, and 13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high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How many values in the high group are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higher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than all the values of the lower group?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low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How many values in the low group are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lower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than all the values of the higher group?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Count ties as ½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the total (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high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+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low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&gt; 7, similar to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=0.05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10 and 13 gives us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ko-KR">
                        <a:latin typeface="Cambria Math" charset="0"/>
                        <a:ea typeface="Cambria Math" charset="0"/>
                        <a:cs typeface="Cambria Math" charset="0"/>
                      </a:rPr>
                      <m:t>=0.0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1, 0.001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quick test is used sometimes, but not accepted as the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two-sample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-test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799461"/>
                <a:ext cx="10088953" cy="3416320"/>
              </a:xfrm>
              <a:prstGeom prst="rect">
                <a:avLst/>
              </a:prstGeom>
              <a:blipFill rotWithShape="0">
                <a:blip r:embed="rId6"/>
                <a:stretch>
                  <a:fillRect l="-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5302" y="3770593"/>
            <a:ext cx="2265090" cy="28384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3663" y="3839666"/>
            <a:ext cx="2170897" cy="2464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439005-6CC8-B846-A7C9-ABF69B0246CB}"/>
              </a:ext>
            </a:extLst>
          </p:cNvPr>
          <p:cNvSpPr txBox="1"/>
          <p:nvPr/>
        </p:nvSpPr>
        <p:spPr>
          <a:xfrm>
            <a:off x="1210152" y="4539239"/>
            <a:ext cx="39204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</a:t>
            </a:r>
            <a:r>
              <a:rPr lang="en-US" altLang="ko-KR" sz="1600" baseline="-25000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high</a:t>
            </a:r>
            <a:r>
              <a:rPr lang="en-US" altLang="ko-KR" sz="1600" baseline="-250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= 6.5 (1 </a:t>
            </a:r>
            <a:r>
              <a:rPr kumimoji="1" lang="en-US" altLang="ko-KR" sz="1600" dirty="0">
                <a:solidFill>
                  <a:srgbClr val="C00000"/>
                </a:solidFill>
                <a:latin typeface="Seravek Light" charset="0"/>
              </a:rPr>
              <a:t>tie: $260)</a:t>
            </a:r>
            <a:endParaRPr lang="en-US" altLang="ko-KR" sz="1600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r>
              <a:rPr lang="en-US" altLang="ko-KR" sz="1600" baseline="-250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sz="1600" i="1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</a:t>
            </a:r>
            <a:r>
              <a:rPr lang="en-US" altLang="ko-KR" sz="1600" baseline="-25000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low</a:t>
            </a:r>
            <a:r>
              <a:rPr lang="en-US" altLang="ko-KR" sz="1600" baseline="-250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= 6</a:t>
            </a:r>
          </a:p>
          <a:p>
            <a:endParaRPr kumimoji="1" lang="en-US" altLang="ko-KR" sz="1600" dirty="0">
              <a:solidFill>
                <a:srgbClr val="C00000"/>
              </a:solidFill>
              <a:latin typeface="Seravek Light" charset="0"/>
            </a:endParaRPr>
          </a:p>
          <a:p>
            <a:r>
              <a:rPr kumimoji="1" lang="en-US" altLang="ko-KR" sz="1600" dirty="0">
                <a:solidFill>
                  <a:srgbClr val="C00000"/>
                </a:solidFill>
                <a:latin typeface="Seravek Light" charset="0"/>
              </a:rPr>
              <a:t>12.5, thus P-value is between 0.01 and 0.001</a:t>
            </a:r>
          </a:p>
        </p:txBody>
      </p:sp>
    </p:spTree>
    <p:extLst>
      <p:ext uri="{BB962C8B-B14F-4D97-AF65-F5344CB8AC3E}">
        <p14:creationId xmlns:p14="http://schemas.microsoft.com/office/powerpoint/2010/main" val="24013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143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Distribution-free test: 2) Rank Sum 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140325" y="799461"/>
                <a:ext cx="10505111" cy="322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Wilcoxon rank sum (or Mann-Whitney) test</a:t>
                </a:r>
              </a:p>
              <a:p>
                <a:pPr marL="771525" lvl="2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Less powerful than two-sample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-test, but it doesn’t depend on the Nearly Normal Condition.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Ranks the combined sample from the groups together from smallest to largest, assign 1 to N (=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1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+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there are ties, use the average rank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W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the rank sum of one group.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variance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z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 with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𝑧</m:t>
                    </m:r>
                    <m:r>
                      <a:rPr lang="en-US" altLang="ko-KR" b="0" i="0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𝑊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𝑆𝐷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𝑊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799461"/>
                <a:ext cx="10505111" cy="3228897"/>
              </a:xfrm>
              <a:prstGeom prst="rect">
                <a:avLst/>
              </a:prstGeom>
              <a:blipFill rotWithShape="0">
                <a:blip r:embed="rId6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953" y="4796536"/>
            <a:ext cx="9631508" cy="12415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7156" y="3683009"/>
            <a:ext cx="5166946" cy="2644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678" y="4149081"/>
            <a:ext cx="1961009" cy="50520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8483" y="4092441"/>
            <a:ext cx="5799713" cy="5409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A65306-E70B-EC4B-92B1-39CE89A31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42803" y="2126860"/>
            <a:ext cx="1719316" cy="19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173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Pooled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t</a:t>
            </a:r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-test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949406" y="1082692"/>
                <a:ext cx="10505111" cy="4911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is simpler than two-sample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-test, but has a big assumption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“The variances of the two groups are the same.”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Advantages: 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has a large degrees of freedom than two-sample t-test.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Simpler formula for degrees of freedom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Disadvantages: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assumption of equal variances is a strong one, and is often not true, and difficult to check.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1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+n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-2</a:t>
                </a: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06" y="1082692"/>
                <a:ext cx="10505111" cy="4911281"/>
              </a:xfrm>
              <a:prstGeom prst="rect">
                <a:avLst/>
              </a:prstGeom>
              <a:blipFill rotWithShape="0">
                <a:blip r:embed="rId6"/>
                <a:stretch>
                  <a:fillRect l="-406" b="-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4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928453" y="879451"/>
                <a:ext cx="10943650" cy="466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24: Comparing Groups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sz="1600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rad>
                    <m:r>
                      <a:rPr kumimoji="1" lang="en-US" altLang="ko-KR" sz="160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endParaRPr lang="en-US" altLang="ko-KR" sz="1600" i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Confidence interval for the difference between two proportions:</a:t>
                </a:r>
                <a:r>
                  <a:rPr lang="en-US" altLang="ko-KR" sz="1600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i="1" dirty="0">
                  <a:solidFill>
                    <a:schemeClr val="tx1"/>
                  </a:solidFill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771525" lvl="2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600" dirty="0">
                  <a:solidFill>
                    <a:schemeClr val="tx1"/>
                  </a:solidFill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Z-test for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the difference between two proportions: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𝑧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pooled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1600" dirty="0">
                  <a:solidFill>
                    <a:schemeClr val="tx1"/>
                  </a:solidFill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Confidence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interval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difference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between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two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means</m:t>
                    </m:r>
                    <m:r>
                      <a:rPr lang="en-US" altLang="ko-KR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: 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where</m:t>
                    </m:r>
                    <m: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𝑑𝑓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771525" lvl="2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Two-sample t-test,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600" i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53" y="879451"/>
                <a:ext cx="10943650" cy="4664610"/>
              </a:xfrm>
              <a:prstGeom prst="rect">
                <a:avLst/>
              </a:prstGeom>
              <a:blipFill rotWithShape="0">
                <a:blip r:embed="rId6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8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928453" y="879451"/>
            <a:ext cx="10943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  <a:latin typeface="Seravek Light" charset="0"/>
                <a:ea typeface="Seravek Light" charset="0"/>
                <a:cs typeface="Seravek Light" charset="0"/>
              </a:rPr>
              <a:t>More about Tests and Intervals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Type I error: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the null hypothesis is true, but we mistakenly reject it (false positive)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Type II error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The null hypothesis is false, but we fail to reject it (false negative)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Alpha: how small the P-value should be, P(Type I error)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Beta: the probability of Type II error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Power = 1 </a:t>
            </a:r>
            <a:r>
              <a:rPr lang="mr-IN" altLang="ko-KR" dirty="0">
                <a:latin typeface="Seravek Light" charset="0"/>
                <a:ea typeface="Seravek Light" charset="0"/>
                <a:cs typeface="Seravek Light" charset="0"/>
              </a:rPr>
              <a:t>–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beta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Winner’s curse: increased bias in low powered studies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Effect size: the distance between the null hypothesis value and the truth, but similar to signal-to-noise ratio</a:t>
            </a:r>
          </a:p>
        </p:txBody>
      </p:sp>
    </p:spTree>
    <p:extLst>
      <p:ext uri="{BB962C8B-B14F-4D97-AF65-F5344CB8AC3E}">
        <p14:creationId xmlns:p14="http://schemas.microsoft.com/office/powerpoint/2010/main" val="16202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363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Standard deviation of a difference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921055" y="901299"/>
            <a:ext cx="10943650" cy="4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lifetime of brand-name vs. generic batteries: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631" y="1874573"/>
            <a:ext cx="2121624" cy="20841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137" y="1365871"/>
            <a:ext cx="2981486" cy="3319811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921055" y="4578756"/>
            <a:ext cx="10943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observed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difference between two groups.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What’s the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true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difference for the general population? 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Pythagorean Theorem of Statistics: “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The variance of the sum or difference of two independent random variables is the sum of their variances.”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086003" y="1776117"/>
            <a:ext cx="3010668" cy="2121614"/>
            <a:chOff x="8086003" y="1776117"/>
            <a:chExt cx="3010668" cy="2121614"/>
          </a:xfrm>
        </p:grpSpPr>
        <p:grpSp>
          <p:nvGrpSpPr>
            <p:cNvPr id="20" name="그룹 19"/>
            <p:cNvGrpSpPr/>
            <p:nvPr/>
          </p:nvGrpSpPr>
          <p:grpSpPr>
            <a:xfrm>
              <a:off x="8145337" y="2246371"/>
              <a:ext cx="2951334" cy="1651360"/>
              <a:chOff x="8176821" y="2246371"/>
              <a:chExt cx="2951334" cy="1651360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8176821" y="2246371"/>
                <a:ext cx="2951334" cy="1651360"/>
                <a:chOff x="8486949" y="2022181"/>
                <a:chExt cx="3425954" cy="1792393"/>
              </a:xfrm>
            </p:grpSpPr>
            <p:sp>
              <p:nvSpPr>
                <p:cNvPr id="10" name="삼각형 9"/>
                <p:cNvSpPr/>
                <p:nvPr/>
              </p:nvSpPr>
              <p:spPr>
                <a:xfrm>
                  <a:off x="8486949" y="2022181"/>
                  <a:ext cx="2814968" cy="1503553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텍스트 상자 13"/>
                    <p:cNvSpPr txBox="1"/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4" name="텍스트 상자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658" r="-18987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텍스트 상자 16"/>
                    <p:cNvSpPr txBox="1"/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𝑌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7" name="텍스트 상자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987" r="-20779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텍스트 상자 17"/>
                    <p:cNvSpPr txBox="1"/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ad>
                              <m:radPr>
                                <m:degHide m:val="on"/>
                                <m:ctrlP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rad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8" name="텍스트 상자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8451" t="-7143" r="-18310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직사각형 18"/>
              <p:cNvSpPr/>
              <p:nvPr/>
            </p:nvSpPr>
            <p:spPr>
              <a:xfrm>
                <a:off x="10500351" y="3524531"/>
                <a:ext cx="108000" cy="10765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8086003" y="1776117"/>
              <a:ext cx="27762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Seravek Light" charset="0"/>
                  <a:ea typeface="Seravek Light" charset="0"/>
                  <a:cs typeface="Seravek Light" charset="0"/>
                </a:rPr>
                <a:t>Pythagorean Theorem of Statistics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245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363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Standard deviation of a difference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921055" y="901299"/>
            <a:ext cx="10943650" cy="4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lifetime of brand-name vs. generic batteries: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631" y="1874573"/>
            <a:ext cx="2121624" cy="20841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137" y="1365871"/>
            <a:ext cx="2981486" cy="3319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921055" y="4578756"/>
                <a:ext cx="10943650" cy="226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observed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difference between two groups.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true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difference for the general population?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b="0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𝑌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)</m:t>
                        </m:r>
                      </m:e>
                    </m:rad>
                    <m:r>
                      <a:rPr kumimoji="1" lang="en-US" altLang="ko-KR" b="0" i="0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endParaRPr lang="en-US" altLang="ko-KR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i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5" y="4578756"/>
                <a:ext cx="10943650" cy="2262542"/>
              </a:xfrm>
              <a:prstGeom prst="rect">
                <a:avLst/>
              </a:prstGeom>
              <a:blipFill rotWithShape="0">
                <a:blip r:embed="rId8"/>
                <a:stretch>
                  <a:fillRect l="-3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/>
          <p:cNvGrpSpPr/>
          <p:nvPr/>
        </p:nvGrpSpPr>
        <p:grpSpPr>
          <a:xfrm>
            <a:off x="8086003" y="1776117"/>
            <a:ext cx="3010668" cy="2121614"/>
            <a:chOff x="8086003" y="1776117"/>
            <a:chExt cx="3010668" cy="2121614"/>
          </a:xfrm>
        </p:grpSpPr>
        <p:grpSp>
          <p:nvGrpSpPr>
            <p:cNvPr id="20" name="그룹 19"/>
            <p:cNvGrpSpPr/>
            <p:nvPr/>
          </p:nvGrpSpPr>
          <p:grpSpPr>
            <a:xfrm>
              <a:off x="8145337" y="2246371"/>
              <a:ext cx="2951334" cy="1651360"/>
              <a:chOff x="8176821" y="2246371"/>
              <a:chExt cx="2951334" cy="1651360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8176821" y="2246371"/>
                <a:ext cx="2951334" cy="1651360"/>
                <a:chOff x="8486949" y="2022181"/>
                <a:chExt cx="3425954" cy="1792393"/>
              </a:xfrm>
            </p:grpSpPr>
            <p:sp>
              <p:nvSpPr>
                <p:cNvPr id="10" name="삼각형 9"/>
                <p:cNvSpPr/>
                <p:nvPr/>
              </p:nvSpPr>
              <p:spPr>
                <a:xfrm>
                  <a:off x="8486949" y="2022181"/>
                  <a:ext cx="2814968" cy="1503553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텍스트 상자 13"/>
                    <p:cNvSpPr txBox="1"/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4" name="텍스트 상자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658" r="-18987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텍스트 상자 16"/>
                    <p:cNvSpPr txBox="1"/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𝑌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7" name="텍스트 상자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2987" r="-20779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텍스트 상자 17"/>
                    <p:cNvSpPr txBox="1"/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ad>
                              <m:radPr>
                                <m:degHide m:val="on"/>
                                <m:ctrlP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rad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8" name="텍스트 상자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8451" t="-7143" r="-18310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직사각형 18"/>
              <p:cNvSpPr/>
              <p:nvPr/>
            </p:nvSpPr>
            <p:spPr>
              <a:xfrm>
                <a:off x="10500351" y="3524531"/>
                <a:ext cx="108000" cy="10765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8086003" y="1776117"/>
              <a:ext cx="27762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Seravek Light" charset="0"/>
                  <a:ea typeface="Seravek Light" charset="0"/>
                  <a:cs typeface="Seravek Light" charset="0"/>
                </a:rPr>
                <a:t>Pythagorean Theorem of Statistics</a:t>
              </a:r>
              <a:endParaRPr lang="ko-KR" altLang="en-US" sz="1400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651483" y="5506843"/>
            <a:ext cx="521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These works only for independent </a:t>
            </a:r>
            <a:r>
              <a:rPr lang="en-US" altLang="ko-KR" b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random variables.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0277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standard deviation of the difference between two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1140325" y="990961"/>
                <a:ext cx="10088953" cy="4269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</a:t>
                </a:r>
                <a:r>
                  <a:rPr lang="en-US" altLang="ko-KR" dirty="0"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</m:oMath>
                </a14:m>
                <a:endParaRPr lang="en-US" altLang="ko-KR" dirty="0"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altLang="ko-KR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f>
                      <m:fPr>
                        <m:ctrlPr>
                          <a:rPr lang="mr-IN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10088953" cy="4269823"/>
              </a:xfrm>
              <a:prstGeom prst="rect">
                <a:avLst/>
              </a:prstGeom>
              <a:blipFill>
                <a:blip r:embed="rId6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8764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Assumptions and Conditions for Comparing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40325" y="990961"/>
            <a:ext cx="10088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Independence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Randomization condition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10% condition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Sample Size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Success/Failure Condition: at least 10 successes and 10 failures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Independent Groups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Usually, this assumption is evident from the way the data were collected.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E.g., comparing husbands with their wives, 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               or comparing subjects before vs. after some treatment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931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 for the Difference between two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0325" y="990961"/>
                <a:ext cx="10088953" cy="4276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Assuming the sampled values are independent, the samples are independent, and the sample sizes are large enough, the sampling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can be modeled by a Normal model with </a:t>
                </a:r>
                <a:b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standard deviation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Confidence interval: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Standard error of the difference: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10088953" cy="4276427"/>
              </a:xfrm>
              <a:prstGeom prst="rect">
                <a:avLst/>
              </a:prstGeom>
              <a:blipFill>
                <a:blip r:embed="rId6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9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0483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Two sample z-test: Testing for the differences between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6999" y="886688"/>
                <a:ext cx="10245070" cy="562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Internet use before sleep: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70.0% (205 of 293) of 19-29 years-old vs. 50.1% (235 of 469) of 30-45 years-old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8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: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=0</m:t>
                    </m:r>
                  </m:oMath>
                </a14:m>
                <a:endParaRPr lang="en-US" altLang="ko-KR" sz="16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6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but </a:t>
                </a:r>
                <a:r>
                  <a:rPr lang="en-US" altLang="ko-KR" sz="1400" b="0" i="1" dirty="0">
                    <a:latin typeface="Seravek Light" charset="0"/>
                    <a:ea typeface="Seravek Light" charset="0"/>
                    <a:cs typeface="Seravek Light" charset="0"/>
                  </a:rPr>
                  <a:t>assuming </a:t>
                </a:r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that the null hypothesis is true,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, we</a:t>
                </a:r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 need only single value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However,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. We need to somehow combine these two proportions.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Pooling</a:t>
                </a:r>
                <a:endParaRPr lang="en-US" altLang="ko-KR" sz="14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combining the counts to get an overall proportion</a:t>
                </a: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𝑆𝑢𝑐𝑐𝑒𝑠𝑠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𝑆𝑢𝑐𝑐𝑒𝑠𝑠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4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205</m:t>
                        </m:r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235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293+469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440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762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=0.5774</m:t>
                    </m:r>
                  </m:oMath>
                </a14:m>
                <a:r>
                  <a:rPr lang="en-US" altLang="ko-KR" sz="14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0.5774 </m:t>
                            </m:r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ravek Light" charset="0"/>
                              </a:rPr>
                              <m:t>×</m:t>
                            </m:r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(1−0.5774)</m:t>
                            </m:r>
                            <m:r>
                              <a:rPr lang="en-US" altLang="ko-KR" sz="1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293</m:t>
                            </m:r>
                          </m:den>
                        </m:f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0.5774 </m:t>
                            </m:r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ravek Light" charset="0"/>
                              </a:rPr>
                              <m:t>×</m:t>
                            </m:r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(1−0.5774)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762</m:t>
                            </m:r>
                          </m:den>
                        </m:f>
                      </m:e>
                    </m:rad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=0.0368</m:t>
                    </m:r>
                  </m:oMath>
                </a14:m>
                <a:endParaRPr lang="en-US" altLang="ko-KR" sz="14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:endParaRPr lang="en-US" altLang="ko-KR" sz="1400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𝑧</m:t>
                    </m:r>
                    <m:r>
                      <a:rPr lang="en-US" altLang="ko-KR" sz="1400" i="1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pooled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0.700−0.501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0.0368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=5.41</m:t>
                    </m:r>
                  </m:oMath>
                </a14:m>
                <a:endParaRPr lang="en-US" altLang="ko-KR" sz="14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:endParaRPr lang="en-US" altLang="ko-KR" sz="1400" b="0" i="1" dirty="0">
                  <a:latin typeface="Cambria Math" panose="02040503050406030204" pitchFamily="18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sz="14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𝑧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&gt;5.41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ravek Light" charset="0"/>
                      </a:rPr>
                      <m:t>≤0.0001</m:t>
                    </m:r>
                  </m:oMath>
                </a14:m>
                <a:r>
                  <a:rPr lang="ko-KR" altLang="en-US" sz="14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  </a:t>
                </a:r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(x 2 because it is a two-tailed test)</a:t>
                </a: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99" y="886688"/>
                <a:ext cx="10245070" cy="5621475"/>
              </a:xfrm>
              <a:prstGeom prst="rect">
                <a:avLst/>
              </a:prstGeom>
              <a:blipFill>
                <a:blip r:embed="rId6"/>
                <a:stretch>
                  <a:fillRect l="-124" b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30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 for the Difference between two means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0325" y="990961"/>
                <a:ext cx="10245070" cy="396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e>
                    </m:ra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b="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Two-sample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-interval: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The sampling model is Student’s </a:t>
                </a:r>
                <a:r>
                  <a:rPr lang="en-US" altLang="ko-KR" i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 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with adjusted degrees-of-freedom value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where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𝑑𝑓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solidFill>
                    <a:srgbClr val="0070C0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10245070" cy="3961149"/>
              </a:xfrm>
              <a:prstGeom prst="rect">
                <a:avLst/>
              </a:prstGeom>
              <a:blipFill rotWithShape="0">
                <a:blip r:embed="rId6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556681" y="4638907"/>
            <a:ext cx="3483672" cy="1356160"/>
            <a:chOff x="1556681" y="4638907"/>
            <a:chExt cx="3483672" cy="13561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56681" y="4718569"/>
              <a:ext cx="3483672" cy="1276498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556681" y="4638907"/>
              <a:ext cx="138304" cy="267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5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1234</Words>
  <Application>Microsoft Macintosh PowerPoint</Application>
  <PresentationFormat>와이드스크린</PresentationFormat>
  <Paragraphs>155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Cambria Math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933</cp:revision>
  <dcterms:created xsi:type="dcterms:W3CDTF">2017-08-24T21:55:02Z</dcterms:created>
  <dcterms:modified xsi:type="dcterms:W3CDTF">2019-05-01T01:07:19Z</dcterms:modified>
</cp:coreProperties>
</file>