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0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/>
    <p:restoredTop sz="94674"/>
  </p:normalViewPr>
  <p:slideViewPr>
    <p:cSldViewPr snapToGrid="0" snapToObjects="1">
      <p:cViewPr varScale="1">
        <p:scale>
          <a:sx n="207" d="100"/>
          <a:sy n="207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tiff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7964" y="2120740"/>
            <a:ext cx="93961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counts (Chi-square test)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Homogeneity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93777" y="4447800"/>
            <a:ext cx="5998158" cy="2174495"/>
            <a:chOff x="5507915" y="3580846"/>
            <a:chExt cx="5998158" cy="21744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7915" y="3849943"/>
              <a:ext cx="5998158" cy="1905398"/>
            </a:xfrm>
            <a:prstGeom prst="rect">
              <a:avLst/>
            </a:prstGeom>
          </p:spPr>
        </p:pic>
        <p:sp>
          <p:nvSpPr>
            <p:cNvPr id="10" name="텍스트 상자 9"/>
            <p:cNvSpPr txBox="1"/>
            <p:nvPr/>
          </p:nvSpPr>
          <p:spPr>
            <a:xfrm>
              <a:off x="5507915" y="3580846"/>
              <a:ext cx="3689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Expected values for the ‘</a:t>
              </a:r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06 graduates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65717" y="1953970"/>
            <a:ext cx="6870999" cy="2290926"/>
            <a:chOff x="756173" y="912115"/>
            <a:chExt cx="6870999" cy="229092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7"/>
            <a:srcRect b="19205"/>
            <a:stretch/>
          </p:blipFill>
          <p:spPr>
            <a:xfrm>
              <a:off x="756173" y="1235064"/>
              <a:ext cx="6128721" cy="1967977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756173" y="912115"/>
              <a:ext cx="6870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latin typeface="Seravek Light" charset="0"/>
                  <a:ea typeface="Seravek Light" charset="0"/>
                  <a:cs typeface="Seravek Light" charset="0"/>
                </a:rPr>
                <a:t>Post-graduation activities of the class of 2006 for several colleges of a </a:t>
              </a:r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large university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519957" y="2496659"/>
            <a:ext cx="5344748" cy="1338668"/>
            <a:chOff x="6691553" y="1792975"/>
            <a:chExt cx="5344748" cy="133866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52565" y="1792975"/>
              <a:ext cx="4283736" cy="1338668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/>
            <p:nvPr/>
          </p:nvCxnSpPr>
          <p:spPr>
            <a:xfrm>
              <a:off x="6831106" y="2462309"/>
              <a:ext cx="656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텍스트 상자 19"/>
            <p:cNvSpPr txBox="1"/>
            <p:nvPr/>
          </p:nvSpPr>
          <p:spPr>
            <a:xfrm>
              <a:off x="6691553" y="2107897"/>
              <a:ext cx="1135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Percentage</a:t>
              </a:r>
              <a:endParaRPr kumimoji="1" lang="ko-KR" altLang="en-US" sz="1400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2" name="텍스트 상자 21"/>
          <p:cNvSpPr txBox="1"/>
          <p:nvPr/>
        </p:nvSpPr>
        <p:spPr>
          <a:xfrm>
            <a:off x="800690" y="917159"/>
            <a:ext cx="1037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Testing whether the proportions are same across multiple groups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two-way table </a:t>
            </a:r>
            <a:endParaRPr lang="en-US" altLang="ko-KR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Homogeneity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0690" y="1013977"/>
                <a:ext cx="10372407" cy="3972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example of the agriculture school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And summing these across all the schools,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=54.51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Degrees of freedom: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𝑅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−1)(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𝐶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−1)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number of rows,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C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the number of columns</a:t>
                </a: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3972241"/>
              </a:xfrm>
              <a:prstGeom prst="rect">
                <a:avLst/>
              </a:prstGeom>
              <a:blipFill rotWithShape="0">
                <a:blip r:embed="rId6"/>
                <a:stretch>
                  <a:fillRect l="-353" b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228" y="1657036"/>
            <a:ext cx="3687584" cy="62050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94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Examining the Residuals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상자 22"/>
              <p:cNvSpPr txBox="1"/>
              <p:nvPr/>
            </p:nvSpPr>
            <p:spPr>
              <a:xfrm>
                <a:off x="800690" y="1013977"/>
                <a:ext cx="10372407" cy="286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Which cell? How far from the expected values?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Standardized residual: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𝑐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𝑂𝑏𝑠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𝐸𝑥𝑝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square roots of the components we calculated for each cell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Their sign indicates whether we observed more or fewer cases than we expected.</a:t>
                </a:r>
              </a:p>
            </p:txBody>
          </p:sp>
        </mc:Choice>
        <mc:Fallback xmlns="">
          <p:sp>
            <p:nvSpPr>
              <p:cNvPr id="23" name="텍스트 상자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2866747"/>
              </a:xfrm>
              <a:prstGeom prst="rect">
                <a:avLst/>
              </a:prstGeom>
              <a:blipFill rotWithShape="0">
                <a:blip r:embed="rId6"/>
                <a:stretch>
                  <a:fillRect l="-353" b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156" y="3997268"/>
            <a:ext cx="4710765" cy="15893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12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test of independence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954981" y="3164673"/>
            <a:ext cx="1037240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calculation is identical to the homogeneity test.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000" b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What’s different?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test: Two categorical variables measured on a single population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Homogeneity test: a single categorical variable independently measured on two or more populations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000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test’s question: “Are the variables independent?”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Homogeneity test: “Are the groups homogeneous?”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58472" y="918397"/>
            <a:ext cx="3637952" cy="2135716"/>
            <a:chOff x="958472" y="933152"/>
            <a:chExt cx="3637952" cy="21357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472" y="1242683"/>
              <a:ext cx="3637952" cy="1826185"/>
            </a:xfrm>
            <a:prstGeom prst="rect">
              <a:avLst/>
            </a:prstGeom>
          </p:spPr>
        </p:pic>
        <p:sp>
          <p:nvSpPr>
            <p:cNvPr id="13" name="텍스트 상자 12"/>
            <p:cNvSpPr txBox="1"/>
            <p:nvPr/>
          </p:nvSpPr>
          <p:spPr>
            <a:xfrm>
              <a:off x="958472" y="933152"/>
              <a:ext cx="3140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>
                  <a:latin typeface="Seravek Light" charset="0"/>
                  <a:ea typeface="Seravek Light" charset="0"/>
                  <a:cs typeface="Seravek Light" charset="0"/>
                </a:rPr>
                <a:t>Race effects on police vehicle search </a:t>
              </a:r>
              <a:endParaRPr kumimoji="1" lang="ko-KR" altLang="en-US" sz="1400" b="1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14"/>
              <p:cNvSpPr txBox="1"/>
              <p:nvPr/>
            </p:nvSpPr>
            <p:spPr>
              <a:xfrm>
                <a:off x="5063175" y="898742"/>
                <a:ext cx="6562821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Are police search and race independent? or have relationship?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Contingency table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From L09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: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“Independence: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the occurrence of A does not change the probability of B,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𝐀</m:t>
                        </m:r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5" name="텍스트 상자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175" y="898742"/>
                <a:ext cx="6562821" cy="2169825"/>
              </a:xfrm>
              <a:prstGeom prst="rect">
                <a:avLst/>
              </a:prstGeom>
              <a:blipFill rotWithShape="0">
                <a:blip r:embed="rId7"/>
                <a:stretch>
                  <a:fillRect l="-651" b="-1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3"/>
      <p:bldP spid="1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4109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26: Comparing Counts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Goodness-of-fit tests: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Assumption and conditions: </a:t>
                </a:r>
              </a:p>
              <a:p>
                <a:pPr marL="742950" lvl="3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counted data condition, independence assumption, expected cell frequency condition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distribution: only positive, right skewed, mode: df-2, mean: </a:t>
                </a:r>
                <a:r>
                  <a:rPr lang="en-US" altLang="ko-KR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test for a one-way count table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test for a two-way table: Chi-square test of homogeneity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test for a contingency table: Chi-square test of independence</a:t>
                </a:r>
              </a:p>
              <a:p>
                <a:pPr marL="285750" lvl="2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4109779"/>
              </a:xfrm>
              <a:prstGeom prst="rect">
                <a:avLst/>
              </a:prstGeom>
              <a:blipFill rotWithShape="0"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3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3479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25: Paired Samples and Blocks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Paired </a:t>
                </a:r>
                <a:r>
                  <a:rPr lang="en-US" altLang="ko-KR" b="1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-test: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use pairwise differences, and then one-sample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on the pairwise differences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: 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 (usually,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= 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𝑑𝑓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𝑛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−1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,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</m:t>
                        </m:r>
                      </m:e>
                    </m:acc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b="1" dirty="0">
                    <a:latin typeface="Seravek Light" charset="0"/>
                    <a:ea typeface="Seravek Light" charset="0"/>
                    <a:cs typeface="Seravek Light" charset="0"/>
                  </a:rPr>
                  <a:t>Confidence interval: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mr-IN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𝑑</m:t>
                        </m:r>
                      </m:e>
                    </m:acc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𝑑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Nonparametric sign test: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Record 0 for the pairs with negative differences, record 1 for the pairs with positive differences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and ignore the pairs with difference = 0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Then, test the associated proportion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p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 = 0.5 using a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3479542"/>
              </a:xfrm>
              <a:prstGeom prst="rect">
                <a:avLst/>
              </a:prstGeom>
              <a:blipFill rotWithShape="0">
                <a:blip r:embed="rId6"/>
                <a:stretch>
                  <a:fillRect l="-445" b="-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7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Counts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2832556" y="973405"/>
            <a:ext cx="8516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Example: zodiac signs of 256 heads of the largest 400 companies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the zodiac signs cannot predict the future, we should expect 1/12 counts for each category.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closely do the observed numbers of births per sign fit this simple “null” model?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“Goodness-of-fit”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test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53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Goodness-of-fit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00690" y="1013977"/>
                <a:ext cx="10372407" cy="5183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Procedure: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First, observed value minus expected value for each cell: similar to residuals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residual values can be positive and negative, so we need to square them.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divide the residuals by the expected counts.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well the theory (expected values) fits the data: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goodness-of-fit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follows the 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distribution.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𝑂𝑏𝑠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𝐸𝑥𝑝</m:t>
                                </m:r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𝐸𝑥𝑝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	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family of models also depends on the degrees of freedom.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the chi-square test,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 </a:t>
                </a:r>
                <a:r>
                  <a:rPr lang="mr-IN" altLang="ko-KR" dirty="0"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1, where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is the number of categories, not the sample size. 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0" y="1013977"/>
                <a:ext cx="10372407" cy="5183022"/>
              </a:xfrm>
              <a:prstGeom prst="rect">
                <a:avLst/>
              </a:prstGeom>
              <a:blipFill rotWithShape="0">
                <a:blip r:embed="rId6"/>
                <a:stretch>
                  <a:fillRect l="-353" b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8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800690" y="1013977"/>
            <a:ext cx="103724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Counted Data Condition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data must be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counts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for the categories of a categorical variable.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counts in the cells should be independent of each other.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Sample Size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Expected cell frequency condition: </a:t>
            </a:r>
          </a:p>
          <a:p>
            <a:pPr marL="1228725" lvl="3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expected counts for each cell should be at least 5.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Chi-Square P-values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800691" y="1013977"/>
                <a:ext cx="8343310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chi-square should be used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only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testing hypotheses,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not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constructing confidence intervals.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can do only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one-sided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test (by squaring the differences, we made all the deviations positive).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There’s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no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direction to the rejection of the null model. All we know is that it doesn’t fit.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It is testing all of the cells together. There are many ways the null hypothesis can be wrong (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many-sided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in some sense)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0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Chi-square models are skewed.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mode is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mr-IN" altLang="ko-KR" dirty="0">
                    <a:latin typeface="Seravek Light" charset="0"/>
                    <a:ea typeface="Seravek Light" charset="0"/>
                    <a:cs typeface="Seravek Light" charset="0"/>
                  </a:rPr>
                  <a:t>–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2, and its mean is at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1" y="1013977"/>
                <a:ext cx="8343310" cy="5170646"/>
              </a:xfrm>
              <a:prstGeom prst="rect">
                <a:avLst/>
              </a:prstGeom>
              <a:blipFill rotWithShape="0">
                <a:blip r:embed="rId6"/>
                <a:stretch>
                  <a:fillRect l="-438" b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002" y="1717686"/>
            <a:ext cx="2226434" cy="25759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9B9B018-58D3-F441-B5FB-029DC07519ED}"/>
              </a:ext>
            </a:extLst>
          </p:cNvPr>
          <p:cNvGrpSpPr/>
          <p:nvPr/>
        </p:nvGrpSpPr>
        <p:grpSpPr>
          <a:xfrm>
            <a:off x="6831599" y="4877468"/>
            <a:ext cx="5252376" cy="1261234"/>
            <a:chOff x="6831599" y="4877468"/>
            <a:chExt cx="5252376" cy="12612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31599" y="4877468"/>
              <a:ext cx="5252376" cy="1261234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7325729" y="5034579"/>
              <a:ext cx="947797" cy="1076323"/>
              <a:chOff x="7325729" y="5034579"/>
              <a:chExt cx="947797" cy="1076323"/>
            </a:xfrm>
          </p:grpSpPr>
          <p:cxnSp>
            <p:nvCxnSpPr>
              <p:cNvPr id="13" name="직선 화살표 연결선 12"/>
              <p:cNvCxnSpPr/>
              <p:nvPr/>
            </p:nvCxnSpPr>
            <p:spPr>
              <a:xfrm flipV="1">
                <a:off x="7874598" y="5034579"/>
                <a:ext cx="0" cy="7530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텍스트 상자 13"/>
              <p:cNvSpPr txBox="1"/>
              <p:nvPr/>
            </p:nvSpPr>
            <p:spPr>
              <a:xfrm>
                <a:off x="7325729" y="5772348"/>
                <a:ext cx="9477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Mode: 3</a:t>
                </a:r>
                <a:endParaRPr kumimoji="1" lang="ko-KR" altLang="en-US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8442656" y="5034578"/>
              <a:ext cx="1034109" cy="1076324"/>
              <a:chOff x="8442656" y="5034578"/>
              <a:chExt cx="1034109" cy="1076324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V="1">
                <a:off x="8737002" y="5034578"/>
                <a:ext cx="0" cy="7530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텍스트 상자 16"/>
              <p:cNvSpPr txBox="1"/>
              <p:nvPr/>
            </p:nvSpPr>
            <p:spPr>
              <a:xfrm>
                <a:off x="8442656" y="5772348"/>
                <a:ext cx="1034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Mode: 7</a:t>
                </a:r>
                <a:endParaRPr kumimoji="1" lang="ko-KR" altLang="en-US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example of zodiac sign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694" y="1072804"/>
            <a:ext cx="3889259" cy="1336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372" y="445217"/>
            <a:ext cx="4092409" cy="56565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6763" y="5052692"/>
            <a:ext cx="3926546" cy="82319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283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example of zodiac sign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76" y="997500"/>
            <a:ext cx="2110818" cy="3983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6694" y="1072804"/>
            <a:ext cx="3889259" cy="1336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3" y="5052692"/>
            <a:ext cx="3926546" cy="82319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0144" y="997500"/>
            <a:ext cx="4615292" cy="376813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57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45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Trouble with Goodness-of-fit tests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800690" y="1013977"/>
            <a:ext cx="10372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Goodness-of-fit: 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How well does the theory fit the data?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sz="1200" b="1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The only null hypothesis available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(H</a:t>
            </a:r>
            <a:r>
              <a:rPr lang="en-US" altLang="ko-KR" baseline="-25000" dirty="0">
                <a:latin typeface="Seravek Light" charset="0"/>
                <a:ea typeface="Seravek Light" charset="0"/>
                <a:cs typeface="Seravek Light" charset="0"/>
              </a:rPr>
              <a:t>0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theory is true)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only reject or fail to reject the null hypothesis.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never confirm the theory is true.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It is also difficult to know what is the alternative.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theory can be wrong in many ways.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Thus, there is no way to prove that a favored model is true, with goodness-of-fit tests.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Alternative: model comparison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21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3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978</Words>
  <Application>Microsoft Macintosh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977</cp:revision>
  <dcterms:created xsi:type="dcterms:W3CDTF">2017-08-24T21:55:02Z</dcterms:created>
  <dcterms:modified xsi:type="dcterms:W3CDTF">2019-05-01T01:10:23Z</dcterms:modified>
</cp:coreProperties>
</file>